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257" r:id="rId3"/>
    <p:sldId id="258" r:id="rId4"/>
    <p:sldId id="265" r:id="rId5"/>
    <p:sldId id="261" r:id="rId6"/>
    <p:sldId id="259" r:id="rId7"/>
    <p:sldId id="262" r:id="rId8"/>
    <p:sldId id="263" r:id="rId9"/>
    <p:sldId id="264" r:id="rId10"/>
    <p:sldId id="266" r:id="rId11"/>
    <p:sldId id="267" r:id="rId12"/>
    <p:sldId id="268" r:id="rId13"/>
    <p:sldId id="270" r:id="rId14"/>
    <p:sldId id="271" r:id="rId15"/>
    <p:sldId id="272" r:id="rId16"/>
    <p:sldId id="269" r:id="rId17"/>
    <p:sldId id="276" r:id="rId18"/>
    <p:sldId id="280" r:id="rId19"/>
    <p:sldId id="287" r:id="rId20"/>
    <p:sldId id="289" r:id="rId21"/>
    <p:sldId id="285" r:id="rId22"/>
    <p:sldId id="286" r:id="rId23"/>
    <p:sldId id="291" r:id="rId24"/>
    <p:sldId id="292" r:id="rId25"/>
    <p:sldId id="288" r:id="rId26"/>
    <p:sldId id="290" r:id="rId27"/>
    <p:sldId id="293" r:id="rId28"/>
    <p:sldId id="283" r:id="rId29"/>
    <p:sldId id="282" r:id="rId30"/>
    <p:sldId id="284" r:id="rId31"/>
    <p:sldId id="294" r:id="rId32"/>
    <p:sldId id="295" r:id="rId33"/>
    <p:sldId id="296" r:id="rId34"/>
    <p:sldId id="297" r:id="rId35"/>
    <p:sldId id="299" r:id="rId36"/>
    <p:sldId id="301" r:id="rId37"/>
    <p:sldId id="300" r:id="rId38"/>
    <p:sldId id="302" r:id="rId39"/>
    <p:sldId id="303" r:id="rId40"/>
    <p:sldId id="298" r:id="rId41"/>
    <p:sldId id="275" r:id="rId42"/>
    <p:sldId id="273" r:id="rId43"/>
    <p:sldId id="274" r:id="rId44"/>
    <p:sldId id="26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647"/>
    <p:restoredTop sz="94694"/>
  </p:normalViewPr>
  <p:slideViewPr>
    <p:cSldViewPr snapToGrid="0">
      <p:cViewPr varScale="1">
        <p:scale>
          <a:sx n="121" d="100"/>
          <a:sy n="121" d="100"/>
        </p:scale>
        <p:origin x="2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9T12:43:59.394"/>
    </inkml:context>
    <inkml:brush xml:id="br0">
      <inkml:brushProperty name="width" value="0.1" units="cm"/>
      <inkml:brushProperty name="height" value="0.1" units="cm"/>
      <inkml:brushProperty name="color" value="#66CC00"/>
    </inkml:brush>
  </inkml:definitions>
  <inkml:trace contextRef="#ctx0" brushRef="#br0">1723 33 24575,'-16'0'0,"-1"-1"0,-4-1 0,-5 0 0,-6-1 0,-6-1 0,-3 0 0,-3 0 0,0 1 0,2 0 0,2 1 0,2 1 0,2 0 0,5 0 0,3 0 0,3 0 0,4 1 0,2 1 0,-1-1 0,3 1 0,-3-1 0,1 0 0,-1 1 0,-1 0 0,0 0 0,-1 1 0,-1 0 0,-1 0 0,-2 1 0,-1 1 0,-1 0 0,0 0 0,3 0 0,0 0 0,2 0 0,2 1 0,1-1 0,1 1 0,1-1 0,-1 1 0,1 0 0,4 0 0,-2 1 0,1 0 0,-2 2 0,-2 0 0,0 0 0,0-1 0,1 2 0,-1 0 0,0 3 0,0 0 0,0 3 0,-1 1 0,-1 3 0,2 2 0,-1 1 0,2 1 0,1 1 0,1 0 0,2 1 0,3-1 0,1-1 0,0 0 0,0 0 0,0-1 0,0 0 0,2-2 0,-1 1 0,2-2 0,-2 2 0,0 0 0,0 0 0,-1 1 0,0 0 0,0 2 0,-2 5 0,-2 3 0,0 1 0,1-2 0,1-2 0,2-3 0,2-1 0,0-1 0,2-2 0,1-1 0,1-1 0,0 3 0,-1 1 0,0 2 0,1-3 0,1-1 0,0-1 0,0-2 0,0-1 0,1 1 0,0 3 0,-1 2 0,1 1 0,-1-2 0,1-5 0,0-2 0,1-1 0,-1 1 0,1 1 0,-1 1 0,1 2 0,1 1 0,-1 1 0,1 2 0,0 3 0,0 4 0,1 2 0,0 2 0,1-1 0,1-1 0,0-3 0,1-2 0,1 1 0,3 5 0,1 5 0,2 4 0,0-1 0,1-2 0,-3-7 0,-3-9 0,-2-5 0,-1-7 0,-1-2 0,1 1 0,1 3 0,1 2 0,1 3 0,0 3 0,0 2 0,-1 0 0,1 0 0,-1 2 0,2 2 0,1 3 0,1 2 0,1-2 0,-2-3 0,1-3 0,-2-3 0,0-2 0,1-1 0,0 2 0,2 0 0,0 2 0,1 0 0,1 0 0,1 1 0,-2-3 0,-2-3 0,-1-2 0,0 0 0,2 0 0,1 3 0,2 1 0,2 1 0,3 3 0,2 1 0,4 2 0,3 2 0,2 0 0,1-1 0,7-1 0,3 0 0,5 2 0,1-2 0,-1-2 0,1-1 0,-2-3 0,0 0 0,-3-4 0,-2-1 0,-2-2 0,2 1 0,3 1 0,3 0 0,1 1 0,-3-2 0,-4-2 0,2 1 0,1 0 0,8 2 0,3 2 0,3 0 0,-4-2 0,-6-1 0,-1-2 0,0 0 0,3 0 0,3 1 0,0-1 0,-2 0 0,-2-1 0,-5-3 0,0 0 0,-4-1 0,-2 0 0,-1-1 0,3 0 0,5 0 0,7 2 0,6 1 0,5 1 0,0 0 0,2 0 0,-3-2 0,1-1 0,11 0 0,-4-1 0,-5-2 0,-11-3 0,-13-1 0,7 0 0,9-1 0,3-1 0,19-1 0,3-1 0,8-2 0,6-1 0,-11 0 0,-6 0 0,-9 0 0,-10 2 0,-10 1 0,-5-1 0,-10 1 0,0 0 0,-3-1 0,8-1 0,6-1 0,9-1 0,6 0 0,2 2 0,-1 0 0,-3 1 0,0 0 0,1 0 0,5 0 0,3 1 0,4 0 0,5 0 0,8-1 0,-3 1 0,-8 0 0,-19 1 0,-17 0 0,-12 0 0,-6 0 0,-1 0 0,0 0 0,2-2 0,5-1 0,5-1 0,6-3 0,4-1 0,4-2 0,3-1 0,2 0 0,1 1 0,1 0 0,0-1 0,1 0 0,2-5 0,5-3 0,2-2 0,0 0 0,-3 2 0,-4 1 0,-4 2 0,-5 0 0,-5 2 0,-6 3 0,-4 1 0,-5 2 0,-2 0 0,-4 1 0,0 1 0,-3-1 0,2-3 0,4-4 0,8-8 0,9-10 0,8-10 0,6-6 0,1-6 0,0-1 0,-4 0 0,-5 3 0,-7 6 0,-8 6 0,-7 5 0,-5 4 0,-3 3 0,-3 1 0,-1 2 0,-1 0 0,-1 1 0,0-2 0,-1-1 0,1-6 0,-1-1 0,2-5 0,0-5 0,-1-3 0,0-3 0,-1 1 0,-1 1 0,-1 4 0,-2 2 0,0 1 0,-2 2 0,-1-1 0,0 3 0,-1 1 0,-2 2 0,-2-1 0,0 1 0,-1 2 0,-1 2 0,1 3 0,-2 1 0,1 3 0,0 2 0,0 3 0,0 1 0,0 0 0,-4-2 0,-4-1 0,-3-3 0,-2 0 0,-1 0 0,-2 0 0,-2-1 0,-2 0 0,-1 1 0,-1 0 0,0 2 0,1 1 0,0 0 0,0 1 0,0 0 0,-2-1 0,-2 0 0,-1 0 0,2 1 0,1 1 0,-2 0 0,-1-1 0,-5-1 0,-2-1 0,-2 0 0,-1 2 0,1 0 0,2 2 0,3 2 0,4 1 0,2 1 0,-9-3 0,-10-4 0,-10-4 0,1 2 0,7 3 0,9 4 0,2 0 0,-3-1 0,-12-3 0,-12-3 0,-9-1 0,2 1 0,8 3 0,8 3 0,3 2 0,-5-1 0,-12 0 0,-14-3 0,38 10 0,0 0 0,-1 1 0,0 0 0,-41-5 0,9 4 0,13 2 0,1 0 0,-1 0 0,-6 0 0,-7-1 0,-4 0 0,1 2 0,10 2 0,8 1 0,11 1 0,3 0 0,-4-1 0,-4 0 0,-4-2 0,3 0 0,2 1 0,7 0 0,6 0 0,3 2 0,7 0 0,1 1 0,1 1 0,1-1 0,0 0 0,1 0 0,5 0 0,5 1 0,6 0 0,0 0 0,-2-1 0,-3 1 0,-4-1 0,-1 1 0,1 0 0,2 0 0,1 0 0,-4-1 0,-4 0 0,-6-1 0,-4-1 0,0 2 0,5 0 0,5 0 0,7 1 0,4 0 0,1 0 0,-1 0 0,-1 0 0,0 0 0,-2 0 0,-1-1 0,-2 0 0,0 1 0,0-1 0,1 1 0,0 0 0,4 0 0,3 0 0,4 0 0,4 0 0,3 0 0,0 1 0,-3-1 0,-4-1 0,-3 0 0,-1 1 0,1-1 0,2 1 0,0-1 0,0 1 0,1 0 0,0 0 0,1 0 0,0 0 0,-3-1 0,-2 1 0,-2 0 0,-1 0 0,3 1 0,1-1 0,1 0 0,2 1 0,3-1 0,4 1 0,-1 0 0,1 0 0,-4 0 0,0 0 0,0 0 0,1 0 0,1 0 0,2 0 0,1 0 0,1 0 0,1 0 0,1 0 0,0 0 0,1 1 0,-1-1 0,-1 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3:37:46.492"/>
    </inkml:context>
    <inkml:brush xml:id="br0">
      <inkml:brushProperty name="width" value="0.05" units="cm"/>
      <inkml:brushProperty name="height" value="0.05" units="cm"/>
      <inkml:brushProperty name="color" value="#E71224"/>
    </inkml:brush>
  </inkml:definitions>
  <inkml:trace contextRef="#ctx0" brushRef="#br0">242 81 24575,'-12'1'0,"1"0"0,-2 1 0,-2 0 0,-4 2 0,-11 5 0,-4 5 0,-2 6 0,5 2 0,10 0 0,8 1 0,6 1 0,11 2 0,11 0 0,15-4 0,14-5 0,16-7 0,6-4 0,-1-6 0,-11-4 0,-18-7 0,-14-6 0,-12-7 0,-7-4 0,-6-7 0,-4 0 0,-4 2 0,-4 2 0,-4 5 0,-2 3 0,-1 6 0,-1 5 0,0 6 0,-1 2 0,1 3 0,3 2 0,2 3 0,4 2 0,4 3 0,3 2 0,2 3 0,4 2 0,3 4 0,8 3 0,9 1 0,11-4 0,8-6 0,8-9 0,0-5 0,-3-6 0,-8-3 0,-11-2 0,-8-1 0,-9-2 0,-3-1 0,-5-2 0,-2 2 0,-5 1 0,-6 4 0,-9 5 0,-6 1 0,-3 4 0,-2 4 0,3 4 0,2 5 0,7 3 0,5 0 0,6-1 0,3 2 0,4 1 0,2 1 0,4-1 0,4-4 0,7-3 0,10-6 0,10-3 0,13-4 0,6-4 0,-2-6 0,-8-5 0,-16-1 0,-12 0 0,-8 2 0,-9-2 0,-6 0 0,-9 1 0,-8 4 0,-7 5 0,-3 8 0,0 5 0,4 6 0,6 4 0,7 1 0,7 2 0,3-1 0,4-2 0,3 0 0,3-2 0,4-1 0,9-1 0,11-3 0,10-2 0,7-5 0,0-6 0,-5-5 0,-11-6 0,-9-3 0,-12-4 0,-10-3 0,-10-1 0,-12 0 0,-11 3 0,-12 6 0,-3 7 0,3 6 0,9 5 0,11 5 0,8 4 0,7 3 0,3 1 0,5 1 0,4-1 0,3-2 0,3-1 0,7-2 0,10-3 0,14-3 0,5-3 0,5-5 0,-7-3 0,-13-4 0,-8-2 0,-10-2 0,-3 0 0,-4 2 0,-2 2 0,-3 4 0,-5 2 0,-5 4 0,-8 2 0,-7 3 0,-1 3 0,1 4 0,5 6 0,5 4 0,5 1 0,7-2 0,7-5 0,6-5 0,5-5 0,6-1 0,5-4 0,2-4 0,0-3 0,-5-3 0,-8-2 0,-4-2 0,-5 0 0,-2 3 0,-1 5 0,-13 8 0,12 0 0,-10 4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3:37:50.224"/>
    </inkml:context>
    <inkml:brush xml:id="br0">
      <inkml:brushProperty name="width" value="0.05" units="cm"/>
      <inkml:brushProperty name="height" value="0.05" units="cm"/>
      <inkml:brushProperty name="color" value="#E71224"/>
    </inkml:brush>
  </inkml:definitions>
  <inkml:trace contextRef="#ctx0" brushRef="#br0">6261 1830 24575,'-11'0'0,"-10"-3"0,-16-3 0,-20-4 0,-14-4 0,4 1 0,5 2 0,16 3 0,9 3 0,-1-1 0,-1 0 0,-3-1 0,-23-6 0,-19-4 0,-12-3 0,1 1 0,21 5 0,16 3 0,8 1 0,-14-2 0,-19-5 0,28 6 0,-4-1 0,-8-1 0,-1-2 0,2 0 0,1 0 0,6 0 0,2 0 0,-34-13 0,19 3 0,2-1 0,-2 0 0,-9-3 0,-7 0 0,-5 0 0,9 1 0,14 5 0,15 5 0,22 5 0,9 5 0,7 2 0,1 0 0,-1-1 0,-7-2 0,-4-2 0,-6-1 0,-5-2 0,1 0 0,-2 0 0,-4 0 0,-4-2 0,-9-2 0,-6-3 0,0 1 0,2 1 0,9 2 0,4 1 0,1-1 0,-7 0 0,-8-2 0,-6-1 0,-2-1 0,2 1 0,4-1 0,-3 0 0,0 1 0,3 2 0,7 2 0,6 1 0,0-2 0,-8-3 0,-10-5 0,-1 0 0,-1-1 0,3-1 0,7 3 0,3 0 0,10 2 0,6 3 0,1 0 0,-4 0 0,-6-1 0,-10-2 0,-30-12 0,40 15 0,-2-1 0,0-1 0,-1 0 0,3 1 0,3 0 0,-24-13 0,8 3 0,7 3 0,5 3 0,2 0 0,0 2 0,1 1 0,1 2 0,6 5 0,1 2 0,1 3 0,-3 0 0,-4 1 0,-2 2 0,-1-1 0,8 2 0,4 1 0,5 1 0,2 1 0,-2 0 0,0 0 0,4 1 0,6 0 0,7 0 0,3 1 0,2-1 0,-2 1 0,1-1 0,-2-1 0,6 2 0,0-2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3:37:53.657"/>
    </inkml:context>
    <inkml:brush xml:id="br0">
      <inkml:brushProperty name="width" value="0.05" units="cm"/>
      <inkml:brushProperty name="height" value="0.05" units="cm"/>
      <inkml:brushProperty name="color" value="#E71224"/>
    </inkml:brush>
  </inkml:definitions>
  <inkml:trace contextRef="#ctx0" brushRef="#br0">825 221 24575,'-28'-14'0,"-13"-6"0,-28-6 0,-17-4 0,31 13 0,-2 2 0,1 0 0,1 1 0,4 3 0,3 0 0,-32-5 0,30 6 0,13 2 0,10 1 0,9 2 0,6 3 0,4 5 0,4 7 0,-3 25 0,0 32 0,3-19 0,1 5 0,-1 10 0,1 2 0,0 4 0,1 0 0,1 0 0,-1-1 0,2-4 0,-1-1 0,1-5 0,0-3 0,1 35 0,0-17 0,-1-10 0,0-8 0,0 0 0,0-2 0,-1-4 0,1-5 0,-2-9 0,1-8 0,1-10 0,-1-4 0,1-3 0,-1 0 0,0 0 0,1 1 0,0 2 0,0 3 0,1 3 0,-1 3 0,1 1 0,-1-1 0,0-3 0,0-4 0,0-2 0,0-4 0,0-2 0,0-2 0,0-3 0,0 1 0,0 0 0,2 1 0,2 3 0,3 0 0,4 2 0,4-1 0,10 1 0,15-1 0,26 0 0,28-1 0,-33-5 0,1 1 0,-1-2 0,-1 1 0,-6-1 0,-2-1 0,26 0 0,-33-2 0,-12 0 0,-17-2 0,-7 2 0,-4 0 0,-2 1 0,0 0 0,-1 1 0,0-1 0,-1 0 0,0-1 0,0 0 0,-1 0 0,1 0 0,-1-1 0,1-1 0,3-5 0,4-4 0,4-7 0,3-8 0,1-11 0,1-14 0,-3-8 0,-2-2 0,-5 6 0,-4 9 0,-2 7 0,-1 2 0,0 2 0,0 1 0,0-1 0,0 1 0,-1-1 0,-1-2 0,0 0 0,0-1 0,0 3 0,1 3 0,0 3 0,1 3 0,-1 2 0,1 3 0,-1 3 0,0 0 0,0-1 0,1-2 0,-1-1 0,1 2 0,-1-3 0,-1 1 0,0-3 0,1 1 0,-1 1 0,1 1 0,0 3 0,0 3 0,0 2 0,1 2 0,-1 2 0,1 3 0,0 4 0,0 2 0,0 1 0,-5 4 0,-13 7 0,10-4 0,-8 4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3:37:54.807"/>
    </inkml:context>
    <inkml:brush xml:id="br0">
      <inkml:brushProperty name="width" value="0.05" units="cm"/>
      <inkml:brushProperty name="height" value="0.05" units="cm"/>
      <inkml:brushProperty name="color" value="#E71224"/>
    </inkml:brush>
  </inkml:definitions>
  <inkml:trace contextRef="#ctx0" brushRef="#br0">1 101 24575,'19'-9'0,"-1"1"0,21-6 0,21-8 0,-7 1 0,-5 3 0,-32 10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3:37:55.969"/>
    </inkml:context>
    <inkml:brush xml:id="br0">
      <inkml:brushProperty name="width" value="0.05" units="cm"/>
      <inkml:brushProperty name="height" value="0.05" units="cm"/>
      <inkml:brushProperty name="color" value="#E71224"/>
    </inkml:brush>
  </inkml:definitions>
  <inkml:trace contextRef="#ctx0" brushRef="#br0">1 0 24575,'0'5'0,"0"2"0,2 2 0,3 9 0,1-1 0,5 18 0,5 11 0,4 8 0,4 5 0,-7-17 0,-6-17 0,-5-15 0,-4-8 0,-2-4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4:40:40.650"/>
    </inkml:context>
    <inkml:brush xml:id="br0">
      <inkml:brushProperty name="width" value="0.1" units="cm"/>
      <inkml:brushProperty name="height" value="0.1" units="cm"/>
      <inkml:brushProperty name="color" value="#66CC00"/>
    </inkml:brush>
  </inkml:definitions>
  <inkml:trace contextRef="#ctx0" brushRef="#br0">30 1488 24575,'-4'-25'0,"0"-5"0,-1-19 0,0-12 0,0-9 0,1-2 0,3 11 0,0 12 0,0 7 0,1 5 0,3-11 0,2-9 0,2-3 0,2 1 0,0 12 0,0-1 0,-1 1 0,-1-3 0,-3 3 0,-1 8 0,0 0 0,0 8 0,1 1 0,4-3 0,1 4 0,4 2 0,2 0 0,-1 8 0,4 1 0,0 3 0,1 2 0,0 1 0,2 1 0,1 0 0,4 0 0,3 1 0,3 2 0,1 0 0,-2 3 0,-1 1 0,0 0 0,1 1 0,4-2 0,3-1 0,3-2 0,4-3 0,0-2 0,4-2 0,-3 0 0,0 0 0,-6 2 0,-5 4 0,1 2 0,8 3 0,5 3 0,9 4 0,6 4 0,3 4 0,-2 3 0,-4 2 0,-3 3 0,1 4 0,8 7 0,12 12 0,-35-18 0,1 2 0,4 3 0,2 0 0,1 2 0,0 1 0,-1-1 0,1 1 0,-4-2 0,-2-1 0,37 27 0,-4 0 0,-2 5 0,-33-25 0,2 2 0,6 5 0,1 2 0,9 7 0,1 2 0,1 2 0,0 1 0,-2 1 0,-2 0 0,-8-3 0,-4-1 0,-9-2 0,-5 0 0,-4 0 0,-3 2 0,-5 2 0,-2 2 0,-1 0 0,-4 0 0,-2 1 0,-4-1 0,-4 1 0,-5-2 0,-3-6 0,-4 0 0,-2-1 0,-2-2 0,-20 43 0,-6-8 0,-9 0 0,-5-5 0,-8-6 0,0-8 0,0-14 0,-1-12 0,-3-13 0,-17-1 0,-16-3 0,42-10 0,-1 0 0,-5 0 0,-1 0 0,-5 0 0,-1-1 0,-2-1 0,0-1 0,-4-1 0,0-1 0,0-2 0,1-1 0,6-2 0,1-1 0,0-1 0,1-2 0,0-2 0,2-1 0,1-3 0,0-2 0,-2-2 0,1-2 0,1-4 0,0-2 0,0-3 0,1-3 0,0-2 0,0-1 0,1-3 0,1 0 0,4 0 0,1-1 0,5 2 0,2 0 0,2 1 0,1 0 0,-27-24 0,15 6 0,11 5 0,11 3 0,6 0 0,3 0 0,7 0 0,2-1 0,6 1 0,3 2 0,4 4 0,2 3 0,3 1 0,2-3 0,3 4 0,2 0 0,2 3 0,3 5 0,2-6 0,-2 4 0,-1 2 0,-3 2 0,-3 0 0,-1-1 0,-1 2 0,-3 2 0,-1 1 0,1 1 0,-1 0 0,-1 3 0,1 2 0,-3 5 0,0 4 0,-1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4:40:44.202"/>
    </inkml:context>
    <inkml:brush xml:id="br0">
      <inkml:brushProperty name="width" value="0.1" units="cm"/>
      <inkml:brushProperty name="height" value="0.1" units="cm"/>
      <inkml:brushProperty name="color" value="#66CC00"/>
    </inkml:brush>
  </inkml:definitions>
  <inkml:trace contextRef="#ctx0" brushRef="#br0">10292 2361 24575,'-26'5'0,"-11"0"0,-18-1 0,-41-1 0,34-1 0,-4-1 0,-13-1 0,-1 1 0,-1-1 0,1 1 0,6-1 0,3 0 0,10 0 0,2 0 0,6 0 0,1 0 0,0 0 0,-1 0 0,-12 1 0,-4 0 0,-19 0 0,-7 1-448,16 0 1,-5 0 0,-1 0 447,-11 0 0,-3 1 0,-1-1 0,22-1 0,-1 1 0,1-1 0,0 0 0,-16 1 0,1-1 0,3 0-106,12-1 1,2 0 0,2 0 105,-23-1 0,6-1 0,18-2 0,2 0 0,3-1 0,2-1 0,3-1 0,1-1 0,-2 0 0,-1 0 0,-9-2 0,-2 0 0,-9-2 0,-3 0 0,-2-1 0,-3 0 0,26 3 0,0 0 0,-1 0 0,1 0 0,1 0 0,0-1 0,0 0 0,-1 0 0,3 0 0,-24-5 0,3 1 659,11 0 1,3 2-660,10 1 0,3 0 169,7 3 1,2 0-170,-45-6 0,-2 3 0,43 5 0,-3 1 0,-7 0 0,-2 0 0,-4-2 0,1 1 0,0 1 0,1-1 0,8 1 0,2-1 0,-33-5 0,11-1 0,7-2 0,-2 0 0,-1 0 0,2 0 0,1 2 0,3 2 0,3 0 0,-1-1 0,5 1 0,-2-2 0,1-2 0,-4-2 0,-3-3 0,-5-3 0,-3-2 0,-3-1 0,-1-2 0,2 0 0,5 1 0,-1-2 0,4-2 0,-2-1 0,-4-6 0,1-1 0,1-2 0,1-1 0,2 2 0,-1 1 0,2 2 0,4 3 0,6 2 0,4 0 0,0-2 0,1-2 0,-7-3 0,-2 1 0,2 1 0,6 5 0,9 3 0,8 2 0,3-1 0,-5-4 0,-2-2 0,-6-6 0,-3-3 0,0 0 0,-3-3 0,1 0 0,0 1 0,3 3 0,5 5 0,6 4 0,6 5 0,1 0 0,6 5 0,-1-2 0,2 3 0,3-1 0,-1 0 0,1 0 0,3 1 0,1 0 0,1 2 0,0 1 0,0 0 0,1 2 0,2 2 0,4 4 0,3 3 0,2 3 0,0 1 0,1 1 0,-1 0 0,1 0 0,-2 0 0,-1-1 0,-1 0 0,-1-1 0,1 0 0,0 1 0,1 1 0,2 0 0,0 0 0,0 1 0,1 0 0,2 0 0,1 2 0,1-1 0,0 1 0,-6-1 0,-9-1 0,-6 0 0,-10-1 0,-3-1 0,2 1 0,4 0 0,12 2 0,9 0 0,6 1 0,2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7T14:40:48.450"/>
    </inkml:context>
    <inkml:brush xml:id="br0">
      <inkml:brushProperty name="width" value="0.1" units="cm"/>
      <inkml:brushProperty name="height" value="0.1" units="cm"/>
      <inkml:brushProperty name="color" value="#66CC00"/>
    </inkml:brush>
  </inkml:definitions>
  <inkml:trace contextRef="#ctx0" brushRef="#br0">345 101 24575,'-22'1'0,"-2"0"0,-3 2 0,-3 1 0,0 0 0,5-1 0,1-1 0,3-1 0,0 0 0,-1 0 0,2 3 0,0 1 0,2 3 0,4 0 0,4 1 0,2 1 0,4 1 0,0-1 0,3 2 0,6-1 0,8-1 0,12-2 0,11-3 0,7-7 0,2-5 0,-1-4 0,-2-2 0,-1-1 0,-2 2 0,-3 0 0,-5 1 0,-5-2 0,-5 1 0,-3-1 0,-5 2 0,-4 0 0,-4 2 0,-3 2 0,-2 3 0,-1 0 0,-3 1 0,-2 0 0,-5 1 0,-7-1 0,-5 2 0,-4-1 0,-2 3 0,1 1 0,-2 5 0,1 4 0,-2 5 0,2 3 0,5 1 0,5 1 0,6-1 0,6-1 0,7-2 0,6-3 0,9-2 0,13-2 0,16-4 0,7-2 0,6-2 0,-6-2 0,-9-2 0,-6-3 0,-9-1 0,-2-3 0,-3-3 0,0-2 0,-3-2 0,-2-3 0,-5 0 0,-4 1 0,-5 3 0,-5 5 0,-5 4 0,-3 2 0,-5 1 0,-8 0 0,-9 0 0,-7 0 0,-6 1 0,0 0 0,0 2 0,1 1 0,3 2 0,7 1 0,7 1 0,7-2 0,3 0 0,2-1 0,1 2 0,-1 2 0,0 2 0,1 2 0,2 3 0,4 2 0,2 3 0,5 1 0,3-2 0,5-2 0,7-3 0,12-3 0,17-1 0,16-5 0,9-3 0,-2-4 0,-9-4 0,-15-3 0,-9-2 0,-7-4 0,-7 1 0,-3-2 0,-4-2 0,-3 2 0,-3-2 0,-3 2 0,-2 2 0,-2 0 0,-2 1 0,-1 1 0,-2 2 0,-2 3 0,-4 2 0,-1 4 0,-3 1 0,-2 0 0,0 2 0,-2-1 0,0 1 0,-1 0 0,-2 0 0,-3 1 0,-2 1 0,-1 2 0,3 0 0,4 0 0,-1 1 0,2 0 0,0 0 0,1 0 0,1-1 0,4 0 0,2 0 0,4-2 0,0 1 0,0 0 0,1 0 0,0 1 0,2-1 0,1-1 0,1 1 0,1-1 0,-1-1 0,3 0 0,-2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EA02D6-04A1-ED49-8BC7-B613CBFE1311}" type="datetimeFigureOut">
              <a:rPr lang="en-US" smtClean="0"/>
              <a:t>12/2/24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855273-50DE-ED4A-A345-7820E9F72981}" type="slidenum">
              <a:rPr lang="en-US" smtClean="0"/>
              <a:t>‹#›</a:t>
            </a:fld>
            <a:endParaRPr lang="en-US"/>
          </a:p>
        </p:txBody>
      </p:sp>
    </p:spTree>
    <p:extLst>
      <p:ext uri="{BB962C8B-B14F-4D97-AF65-F5344CB8AC3E}">
        <p14:creationId xmlns:p14="http://schemas.microsoft.com/office/powerpoint/2010/main" val="2464922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855273-50DE-ED4A-A345-7820E9F72981}" type="slidenum">
              <a:rPr lang="en-US" smtClean="0"/>
              <a:t>10</a:t>
            </a:fld>
            <a:endParaRPr lang="en-US"/>
          </a:p>
        </p:txBody>
      </p:sp>
    </p:spTree>
    <p:extLst>
      <p:ext uri="{BB962C8B-B14F-4D97-AF65-F5344CB8AC3E}">
        <p14:creationId xmlns:p14="http://schemas.microsoft.com/office/powerpoint/2010/main" val="4055914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855273-50DE-ED4A-A345-7820E9F72981}" type="slidenum">
              <a:rPr lang="en-US" smtClean="0"/>
              <a:t>26</a:t>
            </a:fld>
            <a:endParaRPr lang="en-US"/>
          </a:p>
        </p:txBody>
      </p:sp>
    </p:spTree>
    <p:extLst>
      <p:ext uri="{BB962C8B-B14F-4D97-AF65-F5344CB8AC3E}">
        <p14:creationId xmlns:p14="http://schemas.microsoft.com/office/powerpoint/2010/main" val="3459436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855273-50DE-ED4A-A345-7820E9F72981}" type="slidenum">
              <a:rPr lang="en-US" smtClean="0"/>
              <a:t>41</a:t>
            </a:fld>
            <a:endParaRPr lang="en-US"/>
          </a:p>
        </p:txBody>
      </p:sp>
    </p:spTree>
    <p:extLst>
      <p:ext uri="{BB962C8B-B14F-4D97-AF65-F5344CB8AC3E}">
        <p14:creationId xmlns:p14="http://schemas.microsoft.com/office/powerpoint/2010/main" val="587370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B8510-8FED-8DAD-63FD-6EBD2666DD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59E1032-3263-B03B-5591-69C0A3A8E5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E994F0-467F-FA50-FC4C-91F1EB9D5973}"/>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3955D74C-522D-20D8-3120-788D36F073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6564E9-7612-78F5-147E-E8E9EA4F3EC3}"/>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139525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9672-7C60-D64B-5262-3FDD848331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5141EC-1B1C-8245-9563-BE8AB534EF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807D92-D0E0-AD97-89A3-AD8A29DC03F7}"/>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E753472C-A01E-8817-41FD-129158A460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AF700E-3CDB-981A-98EE-0591896B4310}"/>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404085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A04D-4902-93DE-FC7D-0C3E4FAF64B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1960A55-BC68-672F-4321-5A1FE4EB6D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2528CE5-0C71-41B4-3935-5BCDE452D251}"/>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CA027E8E-D3DC-0F97-2F0C-EC0F9912BF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F24FE7-3ECD-938D-1AA1-CC4ED3850F3D}"/>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3430903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853E-4A54-1805-381A-F06C45C8F2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08C498-6EB4-B727-7882-874DADB178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C8F6308-A535-36D4-8934-9C1718D089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ECE554-A279-A5DF-D845-2BBD5DD29E48}"/>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6" name="Footer Placeholder 5">
            <a:extLst>
              <a:ext uri="{FF2B5EF4-FFF2-40B4-BE49-F238E27FC236}">
                <a16:creationId xmlns:a16="http://schemas.microsoft.com/office/drawing/2014/main" id="{3F3701E9-F6D3-C53B-3465-7ADCAFD6A3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1890C-26E4-9821-BFCD-45E3AE1D0BC6}"/>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143777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333B3-EB8A-8DC6-8175-CB66F98A94F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178003-65B5-D00B-F589-C0F4335DE7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7EDB9-A46D-3CF3-B37E-0579F68314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813954B-2D14-AF96-DB8B-702425F82C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05FBED-50A7-1101-43A0-B4AF9ABDD5D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6CCB63-4182-4A3B-C9E4-DE5B56BE5472}"/>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8" name="Footer Placeholder 7">
            <a:extLst>
              <a:ext uri="{FF2B5EF4-FFF2-40B4-BE49-F238E27FC236}">
                <a16:creationId xmlns:a16="http://schemas.microsoft.com/office/drawing/2014/main" id="{9D80CA14-7E6B-FD94-D6F7-EB3D3C76A6C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42C1ED-4D2E-3AE7-0102-0AE43B773DB4}"/>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82956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7844-140E-D9F4-C8E2-E1605607854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8089FF-EA01-D640-A9EA-B9F841D709BF}"/>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4" name="Footer Placeholder 3">
            <a:extLst>
              <a:ext uri="{FF2B5EF4-FFF2-40B4-BE49-F238E27FC236}">
                <a16:creationId xmlns:a16="http://schemas.microsoft.com/office/drawing/2014/main" id="{80359424-024B-3155-6707-E46C89A24B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4087A81-2A76-4CDF-638A-7FC898239A7C}"/>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2641249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064B7C-B353-57E2-028F-AD3DE90C7B26}"/>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3" name="Footer Placeholder 2">
            <a:extLst>
              <a:ext uri="{FF2B5EF4-FFF2-40B4-BE49-F238E27FC236}">
                <a16:creationId xmlns:a16="http://schemas.microsoft.com/office/drawing/2014/main" id="{76612C27-30C0-846A-9FD2-476DF2ECB32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2C4503-2EF8-989F-3123-30ADE5624A3F}"/>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2621002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3D784-C31B-AC00-16AD-BC1DD6A32A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86EC8BE-5F9C-541C-E715-1EAE020CA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DA71499-8290-AC81-98CD-44F47F0A02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5A073C-813C-F55E-FA27-6F5B5C3B59A9}"/>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6" name="Footer Placeholder 5">
            <a:extLst>
              <a:ext uri="{FF2B5EF4-FFF2-40B4-BE49-F238E27FC236}">
                <a16:creationId xmlns:a16="http://schemas.microsoft.com/office/drawing/2014/main" id="{1884EFA3-321A-2AE0-C8F3-D14B4163DB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682DA0-1530-A980-3D20-26BFC2BBAFEA}"/>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707384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9D30-CEAB-7888-A88D-89C563D986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DDC51E0-8ADA-810D-6F14-74F553E147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2E90EA-01B4-175C-83E2-470A2D3AB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7137E4-1B02-4663-0C3C-1C6B351544D4}"/>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6" name="Footer Placeholder 5">
            <a:extLst>
              <a:ext uri="{FF2B5EF4-FFF2-40B4-BE49-F238E27FC236}">
                <a16:creationId xmlns:a16="http://schemas.microsoft.com/office/drawing/2014/main" id="{B00E9AF9-2CC2-F05E-31B2-DDAFC35D97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C5A2DE-C031-D0A9-38AE-F54CAD3AACF8}"/>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198817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53CF2-FA65-E920-7761-95AF5542B77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58B9B3-6BDE-4035-9D35-F41867727A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5502DD-76F0-1DCB-70DA-6452C1FAADC0}"/>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58F08066-0FE6-0C2F-6EFA-A16EB527A6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8D5FE9-5121-EDD1-1AB5-24CDB802BBFF}"/>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2420999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9CA2D6-6269-67DF-6AA9-C9A6E12803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01A9BD-24AC-76AF-A516-188680CC68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DB1C6B-2C73-09F2-E5E6-391D3E6A1701}"/>
              </a:ext>
            </a:extLst>
          </p:cNvPr>
          <p:cNvSpPr>
            <a:spLocks noGrp="1"/>
          </p:cNvSpPr>
          <p:nvPr>
            <p:ph type="dt" sz="half" idx="10"/>
          </p:nvPr>
        </p:nvSpPr>
        <p:spPr/>
        <p:txBody>
          <a:body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AC4CA393-DA49-2FBC-E792-9921C9930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EA612A-C314-D67E-1C19-132212FE5259}"/>
              </a:ext>
            </a:extLst>
          </p:cNvPr>
          <p:cNvSpPr>
            <a:spLocks noGrp="1"/>
          </p:cNvSpPr>
          <p:nvPr>
            <p:ph type="sldNum" sz="quarter" idx="12"/>
          </p:nvPr>
        </p:nvSpPr>
        <p:spPr/>
        <p:txBody>
          <a:bodyPr/>
          <a:lstStyle/>
          <a:p>
            <a:fld id="{0E076196-264A-FF42-AF8A-0F5348937C1E}" type="slidenum">
              <a:rPr lang="en-US" smtClean="0"/>
              <a:t>‹#›</a:t>
            </a:fld>
            <a:endParaRPr lang="en-US"/>
          </a:p>
        </p:txBody>
      </p:sp>
    </p:spTree>
    <p:extLst>
      <p:ext uri="{BB962C8B-B14F-4D97-AF65-F5344CB8AC3E}">
        <p14:creationId xmlns:p14="http://schemas.microsoft.com/office/powerpoint/2010/main" val="2457916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68D8E-6469-C0E8-4227-F18E4045A0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244791-5DBF-67B7-AC1F-56DFA218C0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F9F929-5E8E-AF51-1FA8-C81F9C9872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90FF69-5D17-5146-841A-10A6BA0D3916}" type="datetimeFigureOut">
              <a:rPr lang="en-US" smtClean="0"/>
              <a:t>12/2/24</a:t>
            </a:fld>
            <a:endParaRPr lang="en-US"/>
          </a:p>
        </p:txBody>
      </p:sp>
      <p:sp>
        <p:nvSpPr>
          <p:cNvPr id="5" name="Footer Placeholder 4">
            <a:extLst>
              <a:ext uri="{FF2B5EF4-FFF2-40B4-BE49-F238E27FC236}">
                <a16:creationId xmlns:a16="http://schemas.microsoft.com/office/drawing/2014/main" id="{ADD69247-FA9D-CB9F-23AE-0E52992E4F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5F30BEF-9A9E-0233-E326-8077A79D7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076196-264A-FF42-AF8A-0F5348937C1E}" type="slidenum">
              <a:rPr lang="en-US" smtClean="0"/>
              <a:t>‹#›</a:t>
            </a:fld>
            <a:endParaRPr lang="en-US"/>
          </a:p>
        </p:txBody>
      </p:sp>
    </p:spTree>
    <p:extLst>
      <p:ext uri="{BB962C8B-B14F-4D97-AF65-F5344CB8AC3E}">
        <p14:creationId xmlns:p14="http://schemas.microsoft.com/office/powerpoint/2010/main" val="1812265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uk-wales-46617742"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ate.org.uk/art/artists/christo-905/christo-everything-world-belongs-somebody"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vimeo.com/148635022" TargetMode="Externa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www.visitwales.com/" TargetMode="External"/><Relationship Id="rId4" Type="http://schemas.openxmlformats.org/officeDocument/2006/relationships/image" Target="file:////Users/guest123/Library/Group%20Containers/UBF8T346G9.ms/WebArchiveCopyPasteTempFiles/com.microsoft.Word/1110110_1_3.jp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file:////Users/guest123/Library/Group%20Containers/UBF8T346G9.ms/WebArchiveCopyPasteTempFiles/com.microsoft.Word/1110110_1_7.jpg" TargetMode="External"/><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file:////Users/guest123/Library/Group%20Containers/UBF8T346G9.ms/WebArchiveCopyPasteTempFiles/com.microsoft.Word/all_2019_09_01_swansea_waterfront_3628.jpg"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file:////Users/guest123/Library/Group%20Containers/UBF8T346G9.ms/WebArchiveCopyPasteTempFiles/com.microsoft.Word/national-waterfront-museummuseumswanseawalesukukeurope-JRAWN8.jpg" TargetMode="External"/><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file:////Users/guest123/Library/Group%20Containers/UBF8T346G9.ms/WebArchiveCopyPasteTempFiles/com.microsoft.Word/39521.jpg" TargetMode="Externa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file:////Users/guest123/Library/Group%20Containers/UBF8T346G9.ms/WebArchiveCopyPasteTempFiles/com.microsoft.Word/Port-of-Swansea-taken-by-The-Reverend-Calvert-Richard-Jones.jpg"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www.swanseamuseum.co.uk/swansea-a-brief-history/the-sea/maritime-painters-and-photographer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0.jpeg"/><Relationship Id="rId18" Type="http://schemas.openxmlformats.org/officeDocument/2006/relationships/customXml" Target="../ink/ink9.xml"/><Relationship Id="rId3" Type="http://schemas.openxmlformats.org/officeDocument/2006/relationships/customXml" Target="../ink/ink2.xml"/><Relationship Id="rId7" Type="http://schemas.openxmlformats.org/officeDocument/2006/relationships/customXml" Target="../ink/ink4.xml"/><Relationship Id="rId12" Type="http://schemas.openxmlformats.org/officeDocument/2006/relationships/image" Target="../media/image25.png"/><Relationship Id="rId17" Type="http://schemas.openxmlformats.org/officeDocument/2006/relationships/image" Target="../media/image28.png"/><Relationship Id="rId2" Type="http://schemas.openxmlformats.org/officeDocument/2006/relationships/image" Target="../media/image19.jpeg"/><Relationship Id="rId16" Type="http://schemas.openxmlformats.org/officeDocument/2006/relationships/customXml" Target="../ink/ink8.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customXml" Target="../ink/ink6.xml"/><Relationship Id="rId5" Type="http://schemas.openxmlformats.org/officeDocument/2006/relationships/customXml" Target="../ink/ink3.xml"/><Relationship Id="rId15" Type="http://schemas.openxmlformats.org/officeDocument/2006/relationships/image" Target="../media/image27.png"/><Relationship Id="rId10" Type="http://schemas.openxmlformats.org/officeDocument/2006/relationships/image" Target="../media/image24.png"/><Relationship Id="rId19" Type="http://schemas.openxmlformats.org/officeDocument/2006/relationships/image" Target="../media/image29.png"/><Relationship Id="rId4" Type="http://schemas.openxmlformats.org/officeDocument/2006/relationships/image" Target="../media/image21.png"/><Relationship Id="rId9" Type="http://schemas.openxmlformats.org/officeDocument/2006/relationships/customXml" Target="../ink/ink5.xml"/><Relationship Id="rId14" Type="http://schemas.openxmlformats.org/officeDocument/2006/relationships/customXml" Target="../ink/ink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package" Target="../embeddings/Microsoft_Excel_Worksheet.xlsx"/><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44.xml.rels><?xml version="1.0" encoding="UTF-8" standalone="yes"?>
<Relationships xmlns="http://schemas.openxmlformats.org/package/2006/relationships"><Relationship Id="rId3" Type="http://schemas.openxmlformats.org/officeDocument/2006/relationships/hyperlink" Target="https://www.tate.org.uk/art/artists/christo-905/christo-everything-world-belongs-somebody" TargetMode="External"/><Relationship Id="rId7" Type="http://schemas.openxmlformats.org/officeDocument/2006/relationships/hyperlink" Target="http://www.visitwales.com/" TargetMode="External"/><Relationship Id="rId2" Type="http://schemas.openxmlformats.org/officeDocument/2006/relationships/hyperlink" Target="https://www.bbc.co.uk/news/uk-wales-46617742" TargetMode="External"/><Relationship Id="rId1" Type="http://schemas.openxmlformats.org/officeDocument/2006/relationships/slideLayout" Target="../slideLayouts/slideLayout7.xml"/><Relationship Id="rId6" Type="http://schemas.openxmlformats.org/officeDocument/2006/relationships/hyperlink" Target="http://www.swanseamuseum.co.uk/swansea-a-brief-history/the-sea/maritime-painters-and-photographers" TargetMode="External"/><Relationship Id="rId5" Type="http://schemas.openxmlformats.org/officeDocument/2006/relationships/hyperlink" Target="https://vimeo.com/148635022" TargetMode="External"/><Relationship Id="rId4" Type="http://schemas.openxmlformats.org/officeDocument/2006/relationships/hyperlink" Target="http://www.vimeo.com/148635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2A94A-00B1-8E17-4F39-952EFE89072A}"/>
              </a:ext>
            </a:extLst>
          </p:cNvPr>
          <p:cNvSpPr>
            <a:spLocks noGrp="1"/>
          </p:cNvSpPr>
          <p:nvPr>
            <p:ph type="ctrTitle"/>
          </p:nvPr>
        </p:nvSpPr>
        <p:spPr/>
        <p:txBody>
          <a:bodyPr/>
          <a:lstStyle/>
          <a:p>
            <a:r>
              <a:rPr lang="en-US" dirty="0"/>
              <a:t>Visual Enquiry 1</a:t>
            </a:r>
          </a:p>
        </p:txBody>
      </p:sp>
      <p:sp>
        <p:nvSpPr>
          <p:cNvPr id="3" name="Subtitle 2">
            <a:extLst>
              <a:ext uri="{FF2B5EF4-FFF2-40B4-BE49-F238E27FC236}">
                <a16:creationId xmlns:a16="http://schemas.microsoft.com/office/drawing/2014/main" id="{8347E53F-A738-0BC4-E111-1B3C6807DD4C}"/>
              </a:ext>
            </a:extLst>
          </p:cNvPr>
          <p:cNvSpPr>
            <a:spLocks noGrp="1"/>
          </p:cNvSpPr>
          <p:nvPr>
            <p:ph type="subTitle" idx="1"/>
          </p:nvPr>
        </p:nvSpPr>
        <p:spPr>
          <a:xfrm>
            <a:off x="1439918" y="2992438"/>
            <a:ext cx="9144000" cy="1655762"/>
          </a:xfrm>
        </p:spPr>
        <p:txBody>
          <a:bodyPr/>
          <a:lstStyle/>
          <a:p>
            <a:endParaRPr lang="en-US" dirty="0"/>
          </a:p>
          <a:p>
            <a:endParaRPr lang="en-US" dirty="0"/>
          </a:p>
          <a:p>
            <a:r>
              <a:rPr lang="en-US" dirty="0"/>
              <a:t>Martin Dykstra - 2305923</a:t>
            </a:r>
          </a:p>
        </p:txBody>
      </p:sp>
    </p:spTree>
    <p:extLst>
      <p:ext uri="{BB962C8B-B14F-4D97-AF65-F5344CB8AC3E}">
        <p14:creationId xmlns:p14="http://schemas.microsoft.com/office/powerpoint/2010/main" val="1868297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1C23589D-C5CE-39AB-2D2F-4771A76199EA}"/>
              </a:ext>
            </a:extLst>
          </p:cNvPr>
          <p:cNvSpPr txBox="1">
            <a:spLocks/>
          </p:cNvSpPr>
          <p:nvPr/>
        </p:nvSpPr>
        <p:spPr>
          <a:xfrm>
            <a:off x="415159" y="515008"/>
            <a:ext cx="11361682" cy="436179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500" dirty="0"/>
          </a:p>
        </p:txBody>
      </p:sp>
      <p:sp>
        <p:nvSpPr>
          <p:cNvPr id="6" name="TextBox 5">
            <a:extLst>
              <a:ext uri="{FF2B5EF4-FFF2-40B4-BE49-F238E27FC236}">
                <a16:creationId xmlns:a16="http://schemas.microsoft.com/office/drawing/2014/main" id="{F39C6DB8-B1A5-21C2-C959-05B6B3864E8D}"/>
              </a:ext>
            </a:extLst>
          </p:cNvPr>
          <p:cNvSpPr txBox="1"/>
          <p:nvPr/>
        </p:nvSpPr>
        <p:spPr>
          <a:xfrm>
            <a:off x="2243958" y="2910630"/>
            <a:ext cx="7704084" cy="769441"/>
          </a:xfrm>
          <a:prstGeom prst="rect">
            <a:avLst/>
          </a:prstGeom>
          <a:noFill/>
        </p:spPr>
        <p:txBody>
          <a:bodyPr wrap="square" rtlCol="0">
            <a:spAutoFit/>
          </a:bodyPr>
          <a:lstStyle/>
          <a:p>
            <a:r>
              <a:rPr lang="en-US" sz="4400" dirty="0">
                <a:latin typeface="Source Code Pro Medium" panose="020B0509030403020204" pitchFamily="49" charset="0"/>
                <a:ea typeface="Source Code Pro Medium" panose="020B0509030403020204" pitchFamily="49" charset="0"/>
              </a:rPr>
              <a:t>Site Specific Project</a:t>
            </a:r>
          </a:p>
        </p:txBody>
      </p:sp>
    </p:spTree>
    <p:extLst>
      <p:ext uri="{BB962C8B-B14F-4D97-AF65-F5344CB8AC3E}">
        <p14:creationId xmlns:p14="http://schemas.microsoft.com/office/powerpoint/2010/main" val="1358643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C7A2AAC6-25ED-294E-D933-476799BB4D8F}"/>
              </a:ext>
            </a:extLst>
          </p:cNvPr>
          <p:cNvSpPr txBox="1">
            <a:spLocks/>
          </p:cNvSpPr>
          <p:nvPr/>
        </p:nvSpPr>
        <p:spPr>
          <a:xfrm>
            <a:off x="409903" y="3652465"/>
            <a:ext cx="11046372" cy="2611702"/>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None/>
            </a:pPr>
            <a:r>
              <a:rPr lang="en-US" sz="3200" dirty="0">
                <a:latin typeface="Adobe Caslon Pro" charset="0"/>
                <a:ea typeface="Adobe Caslon Pro" charset="0"/>
                <a:cs typeface="Adobe Caslon Pro" charset="0"/>
              </a:rPr>
              <a:t>As a </a:t>
            </a:r>
            <a:r>
              <a:rPr lang="en-US" sz="3200" b="1" dirty="0">
                <a:latin typeface="Adobe Caslon Pro" charset="0"/>
                <a:ea typeface="Adobe Caslon Pro" charset="0"/>
                <a:cs typeface="Adobe Caslon Pro" charset="0"/>
              </a:rPr>
              <a:t>site-specific work of art </a:t>
            </a:r>
            <a:r>
              <a:rPr lang="en-US" sz="3200" dirty="0">
                <a:latin typeface="Adobe Caslon Pro" charset="0"/>
                <a:ea typeface="Adobe Caslon Pro" charset="0"/>
                <a:cs typeface="Adobe Caslon Pro" charset="0"/>
              </a:rPr>
              <a:t>is designed for a </a:t>
            </a:r>
            <a:r>
              <a:rPr lang="en-US" sz="3200" b="1" dirty="0">
                <a:latin typeface="Adobe Caslon Pro" charset="0"/>
                <a:ea typeface="Adobe Caslon Pro" charset="0"/>
                <a:cs typeface="Adobe Caslon Pro" charset="0"/>
              </a:rPr>
              <a:t>specific location</a:t>
            </a:r>
            <a:r>
              <a:rPr lang="en-US" sz="3200" dirty="0">
                <a:latin typeface="Adobe Caslon Pro" charset="0"/>
                <a:ea typeface="Adobe Caslon Pro" charset="0"/>
                <a:cs typeface="Adobe Caslon Pro" charset="0"/>
              </a:rPr>
              <a:t>, if removed from that location it loses all or a substantial part of its meaning. The term ’site-specific’ is often used in relation to </a:t>
            </a:r>
            <a:r>
              <a:rPr lang="en-US" sz="3200" b="1" dirty="0">
                <a:latin typeface="Adobe Caslon Pro" charset="0"/>
                <a:ea typeface="Adobe Caslon Pro" charset="0"/>
                <a:cs typeface="Adobe Caslon Pro" charset="0"/>
              </a:rPr>
              <a:t>installation art</a:t>
            </a:r>
            <a:r>
              <a:rPr lang="en-US" sz="3200" dirty="0">
                <a:latin typeface="Adobe Caslon Pro" charset="0"/>
                <a:ea typeface="Adobe Caslon Pro" charset="0"/>
                <a:cs typeface="Adobe Caslon Pro" charset="0"/>
              </a:rPr>
              <a:t>, as in site-specific installation and land art is site-specific almost by definition.</a:t>
            </a:r>
          </a:p>
          <a:p>
            <a:endParaRPr lang="en-US" dirty="0"/>
          </a:p>
          <a:p>
            <a:endParaRPr lang="en-US" dirty="0"/>
          </a:p>
          <a:p>
            <a:endParaRPr lang="en-US" dirty="0"/>
          </a:p>
        </p:txBody>
      </p:sp>
      <p:sp>
        <p:nvSpPr>
          <p:cNvPr id="3" name="TextBox 2">
            <a:extLst>
              <a:ext uri="{FF2B5EF4-FFF2-40B4-BE49-F238E27FC236}">
                <a16:creationId xmlns:a16="http://schemas.microsoft.com/office/drawing/2014/main" id="{B09F4AA4-C8AA-C085-0DFC-FF420CDDAF6B}"/>
              </a:ext>
            </a:extLst>
          </p:cNvPr>
          <p:cNvSpPr txBox="1"/>
          <p:nvPr/>
        </p:nvSpPr>
        <p:spPr>
          <a:xfrm>
            <a:off x="409903" y="683172"/>
            <a:ext cx="10930759" cy="24468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dobe Caslon Pro" charset="0"/>
                <a:ea typeface="Adobe Caslon Pro" charset="0"/>
                <a:cs typeface="Adobe Caslon Pro" charset="0"/>
              </a:rPr>
              <a:t>‘Site specific art’ is a term used for artworks created to </a:t>
            </a:r>
            <a:r>
              <a:rPr lang="en-US" b="1" dirty="0">
                <a:latin typeface="Adobe Caslon Pro" charset="0"/>
                <a:ea typeface="Adobe Caslon Pro" charset="0"/>
                <a:cs typeface="Adobe Caslon Pro" charset="0"/>
              </a:rPr>
              <a:t>exist in a certain place</a:t>
            </a:r>
            <a:r>
              <a:rPr lang="en-US" dirty="0">
                <a:latin typeface="Adobe Caslon Pro" charset="0"/>
                <a:ea typeface="Adobe Caslon Pro" charset="0"/>
                <a:cs typeface="Adobe Caslon Pro" charset="0"/>
              </a:rPr>
              <a:t>. Typically, the artist takes the location into account while planning and creating the artwork.</a:t>
            </a:r>
          </a:p>
          <a:p>
            <a:pPr marL="285750" indent="-285750">
              <a:lnSpc>
                <a:spcPct val="150000"/>
              </a:lnSpc>
              <a:buFont typeface="Arial" panose="020B0604020202020204" pitchFamily="34" charset="0"/>
              <a:buChar char="•"/>
            </a:pPr>
            <a:r>
              <a:rPr lang="en-US" sz="1800" dirty="0">
                <a:latin typeface="Adobe Caslon Pro" charset="0"/>
                <a:ea typeface="Adobe Caslon Pro" charset="0"/>
                <a:cs typeface="Adobe Caslon Pro" charset="0"/>
              </a:rPr>
              <a:t>The specificity of the artwork exists in relation to the location.</a:t>
            </a:r>
          </a:p>
          <a:p>
            <a:pPr marL="285750" indent="-285750">
              <a:lnSpc>
                <a:spcPct val="150000"/>
              </a:lnSpc>
              <a:buFont typeface="Arial" panose="020B0604020202020204" pitchFamily="34" charset="0"/>
              <a:buChar char="•"/>
            </a:pPr>
            <a:r>
              <a:rPr lang="en-US" sz="1800" dirty="0">
                <a:latin typeface="Adobe Caslon Pro" charset="0"/>
              </a:rPr>
              <a:t>Contexts specific to the location such as its </a:t>
            </a:r>
            <a:r>
              <a:rPr lang="en-US" sz="1800" b="1" dirty="0">
                <a:latin typeface="Adobe Caslon Pro" charset="0"/>
              </a:rPr>
              <a:t>history, relation to its environment, inhabitants, social/cultural standing</a:t>
            </a:r>
            <a:r>
              <a:rPr lang="en-US" sz="1800" dirty="0">
                <a:latin typeface="Adobe Caslon Pro" charset="0"/>
              </a:rPr>
              <a:t> usually form part of the artworks meaning.</a:t>
            </a:r>
            <a:endParaRPr lang="en-US" sz="1800" dirty="0"/>
          </a:p>
          <a:p>
            <a:endParaRPr lang="en-US" dirty="0"/>
          </a:p>
        </p:txBody>
      </p:sp>
    </p:spTree>
    <p:extLst>
      <p:ext uri="{BB962C8B-B14F-4D97-AF65-F5344CB8AC3E}">
        <p14:creationId xmlns:p14="http://schemas.microsoft.com/office/powerpoint/2010/main" val="1422799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54111C-6836-C1C8-6004-117DAA742008}"/>
              </a:ext>
            </a:extLst>
          </p:cNvPr>
          <p:cNvSpPr txBox="1"/>
          <p:nvPr/>
        </p:nvSpPr>
        <p:spPr>
          <a:xfrm>
            <a:off x="1587063" y="2259724"/>
            <a:ext cx="8113986" cy="1077218"/>
          </a:xfrm>
          <a:prstGeom prst="rect">
            <a:avLst/>
          </a:prstGeom>
          <a:noFill/>
        </p:spPr>
        <p:txBody>
          <a:bodyPr wrap="square" rtlCol="0">
            <a:spAutoFit/>
          </a:bodyPr>
          <a:lstStyle/>
          <a:p>
            <a:pPr algn="ctr"/>
            <a:r>
              <a:rPr lang="en-US" sz="3200" dirty="0"/>
              <a:t>Looking at ideas and reasoning behind a site-specific piece of artwork</a:t>
            </a:r>
          </a:p>
        </p:txBody>
      </p:sp>
    </p:spTree>
    <p:extLst>
      <p:ext uri="{BB962C8B-B14F-4D97-AF65-F5344CB8AC3E}">
        <p14:creationId xmlns:p14="http://schemas.microsoft.com/office/powerpoint/2010/main" val="3310322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8801" y="988032"/>
            <a:ext cx="5767199" cy="3849606"/>
          </a:xfrm>
          <a:prstGeom prst="rect">
            <a:avLst/>
          </a:prstGeom>
        </p:spPr>
      </p:pic>
      <p:sp>
        <p:nvSpPr>
          <p:cNvPr id="2" name="TextBox 1">
            <a:extLst>
              <a:ext uri="{FF2B5EF4-FFF2-40B4-BE49-F238E27FC236}">
                <a16:creationId xmlns:a16="http://schemas.microsoft.com/office/drawing/2014/main" id="{02B3FCD9-DCFD-18C1-3357-EC4A168AAE70}"/>
              </a:ext>
            </a:extLst>
          </p:cNvPr>
          <p:cNvSpPr txBox="1"/>
          <p:nvPr/>
        </p:nvSpPr>
        <p:spPr>
          <a:xfrm>
            <a:off x="328801" y="5069771"/>
            <a:ext cx="5767199"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20:50, Richard Wilson.</a:t>
            </a:r>
            <a:endParaRPr lang="en-GB" dirty="0"/>
          </a:p>
        </p:txBody>
      </p:sp>
      <p:sp>
        <p:nvSpPr>
          <p:cNvPr id="4" name="TextBox 3">
            <a:extLst>
              <a:ext uri="{FF2B5EF4-FFF2-40B4-BE49-F238E27FC236}">
                <a16:creationId xmlns:a16="http://schemas.microsoft.com/office/drawing/2014/main" id="{C8C2EC6B-3659-E19C-A4C7-D05047FD2477}"/>
              </a:ext>
            </a:extLst>
          </p:cNvPr>
          <p:cNvSpPr txBox="1"/>
          <p:nvPr/>
        </p:nvSpPr>
        <p:spPr>
          <a:xfrm>
            <a:off x="6705600" y="988032"/>
            <a:ext cx="4803228" cy="5355312"/>
          </a:xfrm>
          <a:prstGeom prst="rect">
            <a:avLst/>
          </a:prstGeom>
          <a:noFill/>
        </p:spPr>
        <p:txBody>
          <a:bodyPr wrap="square" rtlCol="0">
            <a:spAutoFit/>
          </a:bodyPr>
          <a:lstStyle/>
          <a:p>
            <a:r>
              <a:rPr lang="en-US" dirty="0"/>
              <a:t>Richard Wilson uses Oil to make the dramatic feel for the art piece, but is it the oil, </a:t>
            </a:r>
            <a:r>
              <a:rPr lang="en-US" dirty="0" err="1"/>
              <a:t>i.e</a:t>
            </a:r>
            <a:r>
              <a:rPr lang="en-US" dirty="0"/>
              <a:t>, a substance that makes the piece or the smell?</a:t>
            </a:r>
          </a:p>
          <a:p>
            <a:endParaRPr lang="en-US" dirty="0"/>
          </a:p>
          <a:p>
            <a:r>
              <a:rPr lang="en-US" dirty="0"/>
              <a:t>I ask this, because the same mirror effect can be achieved using 2” of water on black underlay. So, with the correct lighting and without touching it realistically you would not know it was oil. Therefore,  it must be the smell. </a:t>
            </a:r>
          </a:p>
          <a:p>
            <a:endParaRPr lang="en-US" dirty="0"/>
          </a:p>
          <a:p>
            <a:r>
              <a:rPr lang="en-US" dirty="0"/>
              <a:t>As this piece was made at a time when Oil was in the media, then, Yes, I guess it is sit- specific. But then again, as it has been reproduced in other places, is it? in my own opinion No.</a:t>
            </a:r>
          </a:p>
          <a:p>
            <a:endParaRPr lang="en-US" dirty="0"/>
          </a:p>
          <a:p>
            <a:r>
              <a:rPr lang="en-US" dirty="0"/>
              <a:t>If that is the case, then is this really a site-specific piece of art?</a:t>
            </a:r>
          </a:p>
        </p:txBody>
      </p:sp>
    </p:spTree>
    <p:extLst>
      <p:ext uri="{BB962C8B-B14F-4D97-AF65-F5344CB8AC3E}">
        <p14:creationId xmlns:p14="http://schemas.microsoft.com/office/powerpoint/2010/main" val="1901169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8627C2-52E3-568C-20AD-BFEBEF6662D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8669" y="288205"/>
            <a:ext cx="6937893" cy="3781520"/>
          </a:xfrm>
          <a:prstGeom prst="rect">
            <a:avLst/>
          </a:prstGeom>
        </p:spPr>
      </p:pic>
      <p:sp>
        <p:nvSpPr>
          <p:cNvPr id="3" name="TextBox 2">
            <a:extLst>
              <a:ext uri="{FF2B5EF4-FFF2-40B4-BE49-F238E27FC236}">
                <a16:creationId xmlns:a16="http://schemas.microsoft.com/office/drawing/2014/main" id="{CBA9A35C-91E6-8E33-E3D4-55153C522981}"/>
              </a:ext>
            </a:extLst>
          </p:cNvPr>
          <p:cNvSpPr txBox="1"/>
          <p:nvPr/>
        </p:nvSpPr>
        <p:spPr>
          <a:xfrm>
            <a:off x="338669" y="288205"/>
            <a:ext cx="3718175" cy="369332"/>
          </a:xfrm>
          <a:prstGeom prst="rect">
            <a:avLst/>
          </a:prstGeom>
          <a:solidFill>
            <a:schemeClr val="accent4"/>
          </a:solidFill>
        </p:spPr>
        <p:txBody>
          <a:bodyPr wrap="square">
            <a:spAutoFit/>
          </a:bodyPr>
          <a:lstStyle/>
          <a:p>
            <a:r>
              <a:rPr lang="en-GB" i="0" dirty="0">
                <a:solidFill>
                  <a:srgbClr val="111111"/>
                </a:solidFill>
                <a:effectLst/>
                <a:latin typeface="Roboto" panose="02000000000000000000" pitchFamily="2" charset="0"/>
              </a:rPr>
              <a:t>Season’s Greetings, 2018. Banksy</a:t>
            </a:r>
            <a:r>
              <a:rPr lang="en-GB" dirty="0">
                <a:solidFill>
                  <a:srgbClr val="111111"/>
                </a:solidFill>
                <a:latin typeface="Roboto" panose="02000000000000000000" pitchFamily="2" charset="0"/>
              </a:rPr>
              <a:t>.</a:t>
            </a:r>
            <a:endParaRPr lang="en-GB" dirty="0"/>
          </a:p>
        </p:txBody>
      </p:sp>
      <p:sp>
        <p:nvSpPr>
          <p:cNvPr id="4" name="TextBox 3">
            <a:extLst>
              <a:ext uri="{FF2B5EF4-FFF2-40B4-BE49-F238E27FC236}">
                <a16:creationId xmlns:a16="http://schemas.microsoft.com/office/drawing/2014/main" id="{E44C6F00-01DA-4E3F-6107-071D304D108D}"/>
              </a:ext>
            </a:extLst>
          </p:cNvPr>
          <p:cNvSpPr txBox="1"/>
          <p:nvPr/>
        </p:nvSpPr>
        <p:spPr>
          <a:xfrm>
            <a:off x="338671" y="4272677"/>
            <a:ext cx="6937892" cy="2862322"/>
          </a:xfrm>
          <a:prstGeom prst="rect">
            <a:avLst/>
          </a:prstGeom>
          <a:noFill/>
        </p:spPr>
        <p:txBody>
          <a:bodyPr wrap="square">
            <a:spAutoFit/>
          </a:bodyPr>
          <a:lstStyle/>
          <a:p>
            <a:pPr algn="l" fontAlgn="base"/>
            <a:r>
              <a:rPr lang="en-GB" b="0" i="0" dirty="0">
                <a:solidFill>
                  <a:srgbClr val="141414"/>
                </a:solidFill>
                <a:effectLst/>
                <a:latin typeface="Aharoni" panose="02010803020104030203" pitchFamily="2" charset="-79"/>
                <a:cs typeface="Aharoni" panose="02010803020104030203" pitchFamily="2" charset="-79"/>
              </a:rPr>
              <a:t>"The placing of the work is very clever, in between the blast furnace and the M4, yards from where Richard Burton was brought up and where we've had bonfires for years," he said.</a:t>
            </a:r>
          </a:p>
          <a:p>
            <a:pPr algn="l" fontAlgn="base"/>
            <a:endParaRPr lang="en-GB" b="0" i="0" dirty="0">
              <a:solidFill>
                <a:srgbClr val="141414"/>
              </a:solidFill>
              <a:effectLst/>
              <a:latin typeface="Aharoni" panose="02010803020104030203" pitchFamily="2" charset="-79"/>
              <a:cs typeface="Aharoni" panose="02010803020104030203" pitchFamily="2" charset="-79"/>
            </a:endParaRPr>
          </a:p>
          <a:p>
            <a:pPr algn="l" fontAlgn="base"/>
            <a:r>
              <a:rPr lang="en-GB" b="0" i="0" dirty="0">
                <a:solidFill>
                  <a:srgbClr val="141414"/>
                </a:solidFill>
                <a:effectLst/>
                <a:latin typeface="Aharoni" panose="02010803020104030203" pitchFamily="2" charset="-79"/>
                <a:cs typeface="Aharoni" panose="02010803020104030203" pitchFamily="2" charset="-79"/>
              </a:rPr>
              <a:t>"You can look at the painting and see the furnaces in the background."</a:t>
            </a:r>
          </a:p>
          <a:p>
            <a:endParaRPr lang="en-GB" dirty="0">
              <a:latin typeface="Aharoni" panose="02010803020104030203" pitchFamily="2" charset="-79"/>
              <a:cs typeface="Aharoni" panose="02010803020104030203" pitchFamily="2" charset="-79"/>
            </a:endParaRPr>
          </a:p>
          <a:p>
            <a:r>
              <a:rPr lang="en-GB" dirty="0">
                <a:hlinkClick r:id="rId3"/>
              </a:rPr>
              <a:t>Banksy confirms Port Talbot 'Season's greetings' piece is his - BBC News</a:t>
            </a:r>
            <a:br>
              <a:rPr lang="en-GB" dirty="0">
                <a:latin typeface="Aharoni" panose="02010803020104030203" pitchFamily="2" charset="-79"/>
                <a:cs typeface="Aharoni" panose="02010803020104030203" pitchFamily="2" charset="-79"/>
              </a:rPr>
            </a:br>
            <a:endParaRPr lang="en-GB" dirty="0">
              <a:latin typeface="Aharoni" panose="02010803020104030203" pitchFamily="2" charset="-79"/>
              <a:cs typeface="Aharoni" panose="02010803020104030203" pitchFamily="2" charset="-79"/>
            </a:endParaRPr>
          </a:p>
        </p:txBody>
      </p:sp>
      <p:sp>
        <p:nvSpPr>
          <p:cNvPr id="5" name="TextBox 4">
            <a:extLst>
              <a:ext uri="{FF2B5EF4-FFF2-40B4-BE49-F238E27FC236}">
                <a16:creationId xmlns:a16="http://schemas.microsoft.com/office/drawing/2014/main" id="{DF0983C4-0805-8CBB-5347-03D01D304175}"/>
              </a:ext>
            </a:extLst>
          </p:cNvPr>
          <p:cNvSpPr txBox="1"/>
          <p:nvPr/>
        </p:nvSpPr>
        <p:spPr>
          <a:xfrm>
            <a:off x="7791719" y="1335756"/>
            <a:ext cx="3940935" cy="3693319"/>
          </a:xfrm>
          <a:prstGeom prst="rect">
            <a:avLst/>
          </a:prstGeom>
          <a:noFill/>
        </p:spPr>
        <p:txBody>
          <a:bodyPr wrap="square" rtlCol="0">
            <a:spAutoFit/>
          </a:bodyPr>
          <a:lstStyle/>
          <a:p>
            <a:r>
              <a:rPr lang="en-US" dirty="0"/>
              <a:t>This Banksy art piece is very clever, in so much from one side it could be a drawing of a child playing in the snow, however, when viewed fully it as ash from the burning bin.  To me this is not site specific as the ash is from a bin and could have had just as much impact on a wall in some inner city area.</a:t>
            </a:r>
          </a:p>
          <a:p>
            <a:endParaRPr lang="en-US" dirty="0"/>
          </a:p>
          <a:p>
            <a:r>
              <a:rPr lang="en-US" dirty="0"/>
              <a:t>Banksy has only made it site specific by using the write up that corresponds to it.</a:t>
            </a:r>
          </a:p>
        </p:txBody>
      </p:sp>
    </p:spTree>
    <p:extLst>
      <p:ext uri="{BB962C8B-B14F-4D97-AF65-F5344CB8AC3E}">
        <p14:creationId xmlns:p14="http://schemas.microsoft.com/office/powerpoint/2010/main" val="640801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D769F3-A521-5F71-E0AB-802875DFC80A}"/>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840879" y="442666"/>
            <a:ext cx="5559971" cy="37043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48F02DE-7D7D-13B3-E68A-2139931609D1}"/>
              </a:ext>
            </a:extLst>
          </p:cNvPr>
          <p:cNvSpPr txBox="1"/>
          <p:nvPr/>
        </p:nvSpPr>
        <p:spPr>
          <a:xfrm>
            <a:off x="6568225" y="823010"/>
            <a:ext cx="5385714" cy="3139321"/>
          </a:xfrm>
          <a:prstGeom prst="rect">
            <a:avLst/>
          </a:prstGeom>
          <a:noFill/>
        </p:spPr>
        <p:style>
          <a:lnRef idx="0">
            <a:scrgbClr r="0" g="0" b="0"/>
          </a:lnRef>
          <a:fillRef idx="0">
            <a:scrgbClr r="0" g="0" b="0"/>
          </a:fillRef>
          <a:effectRef idx="0">
            <a:scrgbClr r="0" g="0" b="0"/>
          </a:effectRef>
          <a:fontRef idx="major"/>
        </p:style>
        <p:txBody>
          <a:bodyPr wrap="squar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l" fontAlgn="base"/>
            <a:r>
              <a:rPr lang="en-GB" b="0" i="1" dirty="0">
                <a:solidFill>
                  <a:srgbClr val="000000"/>
                </a:solidFill>
                <a:effectLst/>
                <a:latin typeface="inherit"/>
              </a:rPr>
              <a:t>Love Is In The Air</a:t>
            </a:r>
            <a:r>
              <a:rPr lang="en-GB" b="0" i="0" dirty="0">
                <a:solidFill>
                  <a:srgbClr val="000000"/>
                </a:solidFill>
                <a:effectLst/>
                <a:latin typeface="inherit"/>
              </a:rPr>
              <a:t>, also known as </a:t>
            </a:r>
            <a:r>
              <a:rPr lang="en-GB" b="0" i="1" dirty="0">
                <a:solidFill>
                  <a:srgbClr val="000000"/>
                </a:solidFill>
                <a:effectLst/>
                <a:latin typeface="inherit"/>
              </a:rPr>
              <a:t>Flower Thrower</a:t>
            </a:r>
            <a:r>
              <a:rPr lang="en-GB" b="0" i="0" dirty="0">
                <a:solidFill>
                  <a:srgbClr val="000000"/>
                </a:solidFill>
                <a:effectLst/>
                <a:latin typeface="inherit"/>
              </a:rPr>
              <a:t> or </a:t>
            </a:r>
            <a:r>
              <a:rPr lang="en-GB" b="0" i="1" dirty="0">
                <a:solidFill>
                  <a:srgbClr val="000000"/>
                </a:solidFill>
                <a:effectLst/>
                <a:latin typeface="inherit"/>
              </a:rPr>
              <a:t>LIITA</a:t>
            </a:r>
            <a:r>
              <a:rPr lang="en-GB" b="0" i="0" dirty="0">
                <a:solidFill>
                  <a:srgbClr val="000000"/>
                </a:solidFill>
                <a:effectLst/>
                <a:latin typeface="inherit"/>
              </a:rPr>
              <a:t>, first appeared in 2003 as a large format </a:t>
            </a:r>
            <a:r>
              <a:rPr lang="en-GB" b="0" i="0" dirty="0" err="1">
                <a:solidFill>
                  <a:srgbClr val="000000"/>
                </a:solidFill>
                <a:effectLst/>
                <a:latin typeface="inherit"/>
              </a:rPr>
              <a:t>stenciled</a:t>
            </a:r>
            <a:r>
              <a:rPr lang="en-GB" b="0" i="0" dirty="0">
                <a:solidFill>
                  <a:srgbClr val="000000"/>
                </a:solidFill>
                <a:effectLst/>
                <a:latin typeface="inherit"/>
              </a:rPr>
              <a:t> graffiti in Jerusalem shortly after the construction of the West Bank Wall. The graffiti was made on the 760km wall that separates Palestine from Israel.</a:t>
            </a:r>
          </a:p>
          <a:p>
            <a:pPr algn="l" fontAlgn="base"/>
            <a:r>
              <a:rPr lang="en-GB" b="0" i="0" dirty="0">
                <a:solidFill>
                  <a:srgbClr val="000000"/>
                </a:solidFill>
                <a:effectLst/>
                <a:latin typeface="inherit"/>
              </a:rPr>
              <a:t>Spanning 760km, the wall, as Banksy put it, “essentially turns Palestine into the world’s largest open prison”. The wall rapidly became a giant canvas for paintings and writings protesting against its construction.</a:t>
            </a:r>
          </a:p>
        </p:txBody>
      </p:sp>
      <p:sp>
        <p:nvSpPr>
          <p:cNvPr id="5" name="TextBox 4">
            <a:extLst>
              <a:ext uri="{FF2B5EF4-FFF2-40B4-BE49-F238E27FC236}">
                <a16:creationId xmlns:a16="http://schemas.microsoft.com/office/drawing/2014/main" id="{FBF0C9FA-1A6B-58ED-4E28-CE94595C98DD}"/>
              </a:ext>
            </a:extLst>
          </p:cNvPr>
          <p:cNvSpPr txBox="1"/>
          <p:nvPr/>
        </p:nvSpPr>
        <p:spPr>
          <a:xfrm>
            <a:off x="840879" y="3777665"/>
            <a:ext cx="3404836" cy="369332"/>
          </a:xfrm>
          <a:prstGeom prst="rect">
            <a:avLst/>
          </a:prstGeom>
          <a:solidFill>
            <a:schemeClr val="accent4"/>
          </a:solidFill>
        </p:spPr>
        <p:style>
          <a:lnRef idx="0">
            <a:scrgbClr r="0" g="0" b="0"/>
          </a:lnRef>
          <a:fillRef idx="0">
            <a:scrgbClr r="0" g="0" b="0"/>
          </a:fillRef>
          <a:effectRef idx="0">
            <a:scrgbClr r="0" g="0" b="0"/>
          </a:effectRef>
          <a:fontRef idx="major"/>
        </p:style>
        <p:txBody>
          <a:bodyPr wrap="squar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GB" i="0" dirty="0">
                <a:solidFill>
                  <a:srgbClr val="111111"/>
                </a:solidFill>
                <a:effectLst/>
                <a:latin typeface="Roboto" panose="02000000000000000000" pitchFamily="2" charset="0"/>
              </a:rPr>
              <a:t>Love is in the Air, 2003</a:t>
            </a:r>
            <a:r>
              <a:rPr lang="en-GB" dirty="0">
                <a:solidFill>
                  <a:srgbClr val="111111"/>
                </a:solidFill>
                <a:latin typeface="Roboto" panose="02000000000000000000" pitchFamily="2" charset="0"/>
              </a:rPr>
              <a:t>. Banksy.</a:t>
            </a:r>
            <a:endParaRPr lang="en-GB" dirty="0"/>
          </a:p>
        </p:txBody>
      </p:sp>
      <p:sp>
        <p:nvSpPr>
          <p:cNvPr id="6" name="TextBox 5">
            <a:extLst>
              <a:ext uri="{FF2B5EF4-FFF2-40B4-BE49-F238E27FC236}">
                <a16:creationId xmlns:a16="http://schemas.microsoft.com/office/drawing/2014/main" id="{112D0F80-2BB9-5F75-8439-26BCD30F3DFE}"/>
              </a:ext>
            </a:extLst>
          </p:cNvPr>
          <p:cNvSpPr txBox="1"/>
          <p:nvPr/>
        </p:nvSpPr>
        <p:spPr>
          <a:xfrm>
            <a:off x="734096" y="4623515"/>
            <a:ext cx="10908405" cy="1754326"/>
          </a:xfrm>
          <a:prstGeom prst="rect">
            <a:avLst/>
          </a:prstGeom>
          <a:noFill/>
        </p:spPr>
        <p:txBody>
          <a:bodyPr wrap="square" rtlCol="0">
            <a:spAutoFit/>
          </a:bodyPr>
          <a:lstStyle/>
          <a:p>
            <a:r>
              <a:rPr lang="en-US" dirty="0"/>
              <a:t>I agree that this Banksy is site specific, especially as at the time, as we have now there was a lot of violence in the country.</a:t>
            </a:r>
          </a:p>
          <a:p>
            <a:endParaRPr lang="en-US" dirty="0"/>
          </a:p>
          <a:p>
            <a:r>
              <a:rPr lang="en-US" dirty="0"/>
              <a:t>However, if this was drawn in the 1970’s during the troubles in Northen Ireland, would it not have fitted? It is a conflict/rioting image and could have been drawn following the Brixton riots in London or following the riots in America following George Floyd’s death whilst being arrested.</a:t>
            </a:r>
          </a:p>
        </p:txBody>
      </p:sp>
    </p:spTree>
    <p:extLst>
      <p:ext uri="{BB962C8B-B14F-4D97-AF65-F5344CB8AC3E}">
        <p14:creationId xmlns:p14="http://schemas.microsoft.com/office/powerpoint/2010/main" val="3794609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1C075B-F625-ED8A-0EFF-05F01630D9A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3881" y="540913"/>
            <a:ext cx="7055428" cy="4005330"/>
          </a:xfrm>
          <a:prstGeom prst="rect">
            <a:avLst/>
          </a:prstGeom>
        </p:spPr>
      </p:pic>
      <p:sp>
        <p:nvSpPr>
          <p:cNvPr id="3" name="Rectangle 2">
            <a:extLst>
              <a:ext uri="{FF2B5EF4-FFF2-40B4-BE49-F238E27FC236}">
                <a16:creationId xmlns:a16="http://schemas.microsoft.com/office/drawing/2014/main" id="{532E8019-B915-70DE-BFFD-F922DCFD3D3E}"/>
              </a:ext>
            </a:extLst>
          </p:cNvPr>
          <p:cNvSpPr/>
          <p:nvPr/>
        </p:nvSpPr>
        <p:spPr>
          <a:xfrm>
            <a:off x="0" y="4726547"/>
            <a:ext cx="4881093" cy="307777"/>
          </a:xfrm>
          <a:prstGeom prst="rect">
            <a:avLst/>
          </a:prstGeom>
        </p:spPr>
        <p:style>
          <a:lnRef idx="0">
            <a:scrgbClr r="0" g="0" b="0"/>
          </a:lnRef>
          <a:fillRef idx="0">
            <a:scrgbClr r="0" g="0" b="0"/>
          </a:fillRef>
          <a:effectRef idx="0">
            <a:scrgbClr r="0" g="0" b="0"/>
          </a:effectRef>
          <a:fontRef idx="major"/>
        </p:style>
        <p:txBody>
          <a:bodyPr wrap="squar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r"/>
            <a:r>
              <a:rPr lang="en-GB" sz="1400" dirty="0">
                <a:hlinkClick r:id="rId3"/>
              </a:rPr>
              <a:t>Christo: 'Everything in the world belongs to somebody' | Tate</a:t>
            </a:r>
            <a:endParaRPr lang="en-US" sz="1400" dirty="0">
              <a:latin typeface="Adobe Caslon Pro" charset="0"/>
              <a:ea typeface="Adobe Caslon Pro" charset="0"/>
              <a:cs typeface="Adobe Caslon Pro" charset="0"/>
            </a:endParaRPr>
          </a:p>
        </p:txBody>
      </p:sp>
      <p:sp>
        <p:nvSpPr>
          <p:cNvPr id="4" name="TextBox 3">
            <a:extLst>
              <a:ext uri="{FF2B5EF4-FFF2-40B4-BE49-F238E27FC236}">
                <a16:creationId xmlns:a16="http://schemas.microsoft.com/office/drawing/2014/main" id="{B82A402A-A647-47EB-8311-94C8F46FE7E8}"/>
              </a:ext>
            </a:extLst>
          </p:cNvPr>
          <p:cNvSpPr txBox="1"/>
          <p:nvPr/>
        </p:nvSpPr>
        <p:spPr>
          <a:xfrm>
            <a:off x="7778840" y="1146220"/>
            <a:ext cx="3939279" cy="3693319"/>
          </a:xfrm>
          <a:prstGeom prst="rect">
            <a:avLst/>
          </a:prstGeom>
          <a:noFill/>
        </p:spPr>
        <p:txBody>
          <a:bodyPr wrap="square" rtlCol="0">
            <a:spAutoFit/>
          </a:bodyPr>
          <a:lstStyle/>
          <a:p>
            <a:r>
              <a:rPr lang="en-US" dirty="0"/>
              <a:t>This just shows how the use of material/fabric can transform one thing into another. It highlights my own fear of thinking outside the box, of using different materials to enhance and explain an idea or theme without words, not by using just a photograph per se.</a:t>
            </a:r>
          </a:p>
          <a:p>
            <a:r>
              <a:rPr lang="en-US" dirty="0"/>
              <a:t>This is obviously site-specific, you could cover any building in fabric, however, you could not move this piece and make the statement it is making effective anywhere else.</a:t>
            </a:r>
          </a:p>
        </p:txBody>
      </p:sp>
    </p:spTree>
    <p:extLst>
      <p:ext uri="{BB962C8B-B14F-4D97-AF65-F5344CB8AC3E}">
        <p14:creationId xmlns:p14="http://schemas.microsoft.com/office/powerpoint/2010/main" val="630002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0E7D13-9E35-41C9-DD3C-DD8D6AC8E9C3}"/>
              </a:ext>
            </a:extLst>
          </p:cNvPr>
          <p:cNvSpPr/>
          <p:nvPr/>
        </p:nvSpPr>
        <p:spPr>
          <a:xfrm>
            <a:off x="1248750" y="335083"/>
            <a:ext cx="3798732" cy="1200329"/>
          </a:xfrm>
          <a:prstGeom prst="rect">
            <a:avLst/>
          </a:prstGeom>
        </p:spPr>
        <p:style>
          <a:lnRef idx="0">
            <a:scrgbClr r="0" g="0" b="0"/>
          </a:lnRef>
          <a:fillRef idx="0">
            <a:scrgbClr r="0" g="0" b="0"/>
          </a:fillRef>
          <a:effectRef idx="0">
            <a:scrgbClr r="0" g="0" b="0"/>
          </a:effectRef>
          <a:fontRef idx="major"/>
        </p:style>
        <p:txBody>
          <a:bodyPr wrap="non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a:r>
              <a:rPr lang="en-US" dirty="0">
                <a:latin typeface="Adobe Caslon Pro" charset="0"/>
                <a:ea typeface="Adobe Caslon Pro" charset="0"/>
                <a:cs typeface="Adobe Caslon Pro" charset="0"/>
                <a:hlinkClick r:id="rId2"/>
              </a:rPr>
              <a:t>Tony Oursler, </a:t>
            </a:r>
            <a:r>
              <a:rPr lang="en-US" i="1" dirty="0">
                <a:latin typeface="Adobe Caslon Pro" charset="0"/>
                <a:ea typeface="Adobe Caslon Pro" charset="0"/>
                <a:cs typeface="Adobe Caslon Pro" charset="0"/>
                <a:hlinkClick r:id="rId2"/>
              </a:rPr>
              <a:t>The Influence Machine</a:t>
            </a:r>
            <a:endParaRPr lang="en-US" dirty="0">
              <a:latin typeface="Adobe Caslon Pro" charset="0"/>
              <a:ea typeface="Adobe Caslon Pro" charset="0"/>
              <a:cs typeface="Adobe Caslon Pro" charset="0"/>
              <a:hlinkClick r:id="" action="ppaction://noaction"/>
            </a:endParaRPr>
          </a:p>
          <a:p>
            <a:pPr algn="ctr"/>
            <a:endParaRPr lang="en-US" dirty="0">
              <a:latin typeface="Adobe Caslon Pro" charset="0"/>
              <a:ea typeface="Adobe Caslon Pro" charset="0"/>
              <a:cs typeface="Adobe Caslon Pro" charset="0"/>
              <a:hlinkClick r:id="" action="ppaction://noaction"/>
            </a:endParaRPr>
          </a:p>
          <a:p>
            <a:endParaRPr lang="en-US" dirty="0"/>
          </a:p>
          <a:p>
            <a:endParaRPr lang="en-US" dirty="0"/>
          </a:p>
        </p:txBody>
      </p:sp>
      <p:pic>
        <p:nvPicPr>
          <p:cNvPr id="3" name="Picture 2">
            <a:extLst>
              <a:ext uri="{FF2B5EF4-FFF2-40B4-BE49-F238E27FC236}">
                <a16:creationId xmlns:a16="http://schemas.microsoft.com/office/drawing/2014/main" id="{17C6645D-F198-EC9F-FD20-6B0CB5B40C8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48750" y="3725443"/>
            <a:ext cx="3716904" cy="2296640"/>
          </a:xfrm>
          <a:prstGeom prst="rect">
            <a:avLst/>
          </a:prstGeom>
        </p:spPr>
      </p:pic>
      <p:pic>
        <p:nvPicPr>
          <p:cNvPr id="4" name="Picture 3">
            <a:extLst>
              <a:ext uri="{FF2B5EF4-FFF2-40B4-BE49-F238E27FC236}">
                <a16:creationId xmlns:a16="http://schemas.microsoft.com/office/drawing/2014/main" id="{9239627B-C149-C8B6-3A96-7E0AD50BE27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48750" y="935248"/>
            <a:ext cx="3716904" cy="2412279"/>
          </a:xfrm>
          <a:prstGeom prst="rect">
            <a:avLst/>
          </a:prstGeom>
        </p:spPr>
      </p:pic>
      <p:sp>
        <p:nvSpPr>
          <p:cNvPr id="7" name="TextBox 6">
            <a:extLst>
              <a:ext uri="{FF2B5EF4-FFF2-40B4-BE49-F238E27FC236}">
                <a16:creationId xmlns:a16="http://schemas.microsoft.com/office/drawing/2014/main" id="{AF5E05F1-563F-3C14-01DF-E78C35F01917}"/>
              </a:ext>
            </a:extLst>
          </p:cNvPr>
          <p:cNvSpPr txBox="1"/>
          <p:nvPr/>
        </p:nvSpPr>
        <p:spPr>
          <a:xfrm>
            <a:off x="1400687" y="6199750"/>
            <a:ext cx="3153427" cy="646331"/>
          </a:xfrm>
          <a:prstGeom prst="rect">
            <a:avLst/>
          </a:prstGeom>
          <a:noFill/>
        </p:spPr>
        <p:txBody>
          <a:bodyPr wrap="none" rtlCol="0">
            <a:spAutoFit/>
          </a:bodyPr>
          <a:lstStyle/>
          <a:p>
            <a:r>
              <a:rPr lang="en-US" dirty="0">
                <a:latin typeface="Adobe Caslon Pro" charset="0"/>
                <a:ea typeface="Adobe Caslon Pro" charset="0"/>
                <a:cs typeface="Adobe Caslon Pro" charset="0"/>
                <a:hlinkClick r:id="" action="ppaction://noaction"/>
              </a:rPr>
              <a:t>https://vimeo.com/148635022</a:t>
            </a:r>
            <a:endParaRPr lang="en-US" dirty="0">
              <a:latin typeface="Adobe Caslon Pro" charset="0"/>
              <a:ea typeface="Adobe Caslon Pro" charset="0"/>
              <a:cs typeface="Adobe Caslon Pro" charset="0"/>
            </a:endParaRPr>
          </a:p>
          <a:p>
            <a:endParaRPr lang="en-US" dirty="0"/>
          </a:p>
        </p:txBody>
      </p:sp>
      <p:pic>
        <p:nvPicPr>
          <p:cNvPr id="1026" name="Picture 2">
            <a:extLst>
              <a:ext uri="{FF2B5EF4-FFF2-40B4-BE49-F238E27FC236}">
                <a16:creationId xmlns:a16="http://schemas.microsoft.com/office/drawing/2014/main" id="{737C20B6-9122-8602-EA02-99B37AB53CA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227536" y="935248"/>
            <a:ext cx="5167744" cy="344356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0388B4A-EF4C-26AF-CC58-F50BAB0EB187}"/>
              </a:ext>
            </a:extLst>
          </p:cNvPr>
          <p:cNvSpPr txBox="1"/>
          <p:nvPr/>
        </p:nvSpPr>
        <p:spPr>
          <a:xfrm>
            <a:off x="6328252" y="4609649"/>
            <a:ext cx="4809658" cy="369332"/>
          </a:xfrm>
          <a:prstGeom prst="rect">
            <a:avLst/>
          </a:prstGeom>
          <a:noFill/>
        </p:spPr>
        <p:txBody>
          <a:bodyPr wrap="square" rtlCol="0">
            <a:spAutoFit/>
          </a:bodyPr>
          <a:lstStyle/>
          <a:p>
            <a:r>
              <a:rPr lang="en-US" dirty="0"/>
              <a:t>https://</a:t>
            </a:r>
            <a:r>
              <a:rPr lang="en-US" dirty="0" err="1"/>
              <a:t>www.laughingplace.com</a:t>
            </a:r>
            <a:endParaRPr lang="en-US" dirty="0"/>
          </a:p>
        </p:txBody>
      </p:sp>
      <p:sp>
        <p:nvSpPr>
          <p:cNvPr id="10" name="TextBox 9">
            <a:extLst>
              <a:ext uri="{FF2B5EF4-FFF2-40B4-BE49-F238E27FC236}">
                <a16:creationId xmlns:a16="http://schemas.microsoft.com/office/drawing/2014/main" id="{FB92D913-9403-E33C-3357-FE775DF47C8D}"/>
              </a:ext>
            </a:extLst>
          </p:cNvPr>
          <p:cNvSpPr txBox="1"/>
          <p:nvPr/>
        </p:nvSpPr>
        <p:spPr>
          <a:xfrm>
            <a:off x="6328252" y="335083"/>
            <a:ext cx="5067028" cy="369332"/>
          </a:xfrm>
          <a:prstGeom prst="rect">
            <a:avLst/>
          </a:prstGeom>
          <a:noFill/>
        </p:spPr>
        <p:txBody>
          <a:bodyPr wrap="none" rtlCol="0">
            <a:spAutoFit/>
          </a:bodyPr>
          <a:lstStyle/>
          <a:p>
            <a:r>
              <a:rPr lang="en-US" dirty="0"/>
              <a:t>Dr Who 60</a:t>
            </a:r>
            <a:r>
              <a:rPr lang="en-US" baseline="30000" dirty="0"/>
              <a:t>th</a:t>
            </a:r>
            <a:r>
              <a:rPr lang="en-US" dirty="0"/>
              <a:t> </a:t>
            </a:r>
            <a:r>
              <a:rPr lang="en-US" dirty="0" err="1"/>
              <a:t>Aniversery</a:t>
            </a:r>
            <a:r>
              <a:rPr lang="en-US" dirty="0"/>
              <a:t> water display Cardiff 2023</a:t>
            </a:r>
          </a:p>
        </p:txBody>
      </p:sp>
      <p:sp>
        <p:nvSpPr>
          <p:cNvPr id="12" name="TextBox 11">
            <a:extLst>
              <a:ext uri="{FF2B5EF4-FFF2-40B4-BE49-F238E27FC236}">
                <a16:creationId xmlns:a16="http://schemas.microsoft.com/office/drawing/2014/main" id="{6E204391-C8E0-FEC3-D490-E9153BFEECE4}"/>
              </a:ext>
            </a:extLst>
          </p:cNvPr>
          <p:cNvSpPr txBox="1"/>
          <p:nvPr/>
        </p:nvSpPr>
        <p:spPr>
          <a:xfrm>
            <a:off x="6227536" y="5034455"/>
            <a:ext cx="5817319" cy="1200329"/>
          </a:xfrm>
          <a:prstGeom prst="rect">
            <a:avLst/>
          </a:prstGeom>
          <a:noFill/>
        </p:spPr>
        <p:txBody>
          <a:bodyPr wrap="square" rtlCol="0">
            <a:spAutoFit/>
          </a:bodyPr>
          <a:lstStyle/>
          <a:p>
            <a:r>
              <a:rPr lang="en-US" dirty="0"/>
              <a:t>The Dr Who image is another way of projecting imagery using a projector, in this case onto an arc of water from a fountain. I attended this myself, it lasted about 10 mins and was fantastic. The spray had to be 10m high</a:t>
            </a:r>
          </a:p>
        </p:txBody>
      </p:sp>
    </p:spTree>
    <p:extLst>
      <p:ext uri="{BB962C8B-B14F-4D97-AF65-F5344CB8AC3E}">
        <p14:creationId xmlns:p14="http://schemas.microsoft.com/office/powerpoint/2010/main" val="2780902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5C0D48-FDC6-DC19-D6FE-C6A6143DF26B}"/>
              </a:ext>
            </a:extLst>
          </p:cNvPr>
          <p:cNvSpPr txBox="1"/>
          <p:nvPr/>
        </p:nvSpPr>
        <p:spPr>
          <a:xfrm>
            <a:off x="525517" y="485618"/>
            <a:ext cx="5938345" cy="6463308"/>
          </a:xfrm>
          <a:prstGeom prst="rect">
            <a:avLst/>
          </a:prstGeom>
          <a:noFill/>
        </p:spPr>
        <p:txBody>
          <a:bodyPr wrap="square">
            <a:spAutoFit/>
          </a:bodyPr>
          <a:lstStyle/>
          <a:p>
            <a:r>
              <a:rPr lang="en-GB" sz="1800" b="1" u="sng" kern="100" dirty="0">
                <a:effectLst/>
                <a:latin typeface="Aptos" panose="020B0004020202020204" pitchFamily="34" charset="0"/>
                <a:ea typeface="Aptos" panose="020B0004020202020204" pitchFamily="34" charset="0"/>
                <a:cs typeface="Times New Roman" panose="02020603050405020304" pitchFamily="18" charset="0"/>
              </a:rPr>
              <a:t>MY Site Specific Proposal</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I propose that the site-specific photography display be held at the National Waterfront Museum, Swansea. Full address: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National Waterfront Museum</a:t>
            </a:r>
          </a:p>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Oystermouth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Rd</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Maritime Quarter</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Swansea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SA1 3RD</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National Waterfront Museum is situated on the quayside of Swansea marina, which was previously a dockside warehouse dating back to 1901 on the South Dock, which dates to about 1859. The current museum built at a cost of £33.5 million was funded by the Welsh development Agency and the Heritage Lottery fund in 2005. The museum stands in the former commercial heart of one of Wales’s foremost industrial towns. It currently holds approximately 300 years of artefacts and history.</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2" descr="Waterfront Museum building">
            <a:extLst>
              <a:ext uri="{FF2B5EF4-FFF2-40B4-BE49-F238E27FC236}">
                <a16:creationId xmlns:a16="http://schemas.microsoft.com/office/drawing/2014/main" id="{F20C7791-595C-6E82-C722-BE10CFBA3489}"/>
              </a:ext>
            </a:extLst>
          </p:cNvPr>
          <p:cNvPicPr>
            <a:picLocks noChangeAspect="1" noChangeArrowheads="1"/>
          </p:cNvPicPr>
          <p:nvPr/>
        </p:nvPicPr>
        <p:blipFill>
          <a:blip r:embed="rId3" r:link="rId4" cstate="email">
            <a:extLst>
              <a:ext uri="{28A0092B-C50C-407E-A947-70E740481C1C}">
                <a14:useLocalDpi xmlns:a14="http://schemas.microsoft.com/office/drawing/2010/main"/>
              </a:ext>
            </a:extLst>
          </a:blip>
          <a:srcRect/>
          <a:stretch>
            <a:fillRect/>
          </a:stretch>
        </p:blipFill>
        <p:spPr bwMode="auto">
          <a:xfrm>
            <a:off x="6873766" y="1703419"/>
            <a:ext cx="4604951" cy="34511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E3258E-AFB9-7BE5-AAF4-0DAC2B35C35F}"/>
              </a:ext>
            </a:extLst>
          </p:cNvPr>
          <p:cNvSpPr txBox="1"/>
          <p:nvPr/>
        </p:nvSpPr>
        <p:spPr>
          <a:xfrm>
            <a:off x="9218993" y="5154580"/>
            <a:ext cx="2259724" cy="64633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5"/>
              </a:rPr>
              <a:t>www.visitwales.com</a:t>
            </a:r>
            <a:endParaRPr kumimoji="0" lang="en-US" altLang="en-US" sz="800" b="0" i="0" u="none" strike="noStrike" cap="none" normalizeH="0" baseline="0" dirty="0">
              <a:ln>
                <a:noFill/>
              </a:ln>
              <a:solidFill>
                <a:schemeClr val="tx1"/>
              </a:solidFill>
              <a:effectLst/>
            </a:endParaRPr>
          </a:p>
          <a:p>
            <a:endParaRPr lang="en-US" dirty="0"/>
          </a:p>
        </p:txBody>
      </p:sp>
    </p:spTree>
    <p:extLst>
      <p:ext uri="{BB962C8B-B14F-4D97-AF65-F5344CB8AC3E}">
        <p14:creationId xmlns:p14="http://schemas.microsoft.com/office/powerpoint/2010/main" val="790422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descr="National Waterfront Museum">
            <a:extLst>
              <a:ext uri="{FF2B5EF4-FFF2-40B4-BE49-F238E27FC236}">
                <a16:creationId xmlns:a16="http://schemas.microsoft.com/office/drawing/2014/main" id="{EA8B6993-6545-C60E-A60B-B4B2235CCE8E}"/>
              </a:ext>
            </a:extLst>
          </p:cNvPr>
          <p:cNvSpPr>
            <a:spLocks noChangeAspect="1" noChangeArrowheads="1"/>
          </p:cNvSpPr>
          <p:nvPr/>
        </p:nvSpPr>
        <p:spPr bwMode="auto">
          <a:xfrm>
            <a:off x="0" y="0"/>
            <a:ext cx="302895" cy="302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GB"/>
          </a:p>
        </p:txBody>
      </p:sp>
      <p:sp>
        <p:nvSpPr>
          <p:cNvPr id="4" name="Rectangle 3">
            <a:extLst>
              <a:ext uri="{FF2B5EF4-FFF2-40B4-BE49-F238E27FC236}">
                <a16:creationId xmlns:a16="http://schemas.microsoft.com/office/drawing/2014/main" id="{5F0E9C7A-6B30-560A-463E-91706C63BFF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4" name="Picture 10" descr="Boats in a harbor with boats in the water&#10;&#10;Description automatically generated">
            <a:extLst>
              <a:ext uri="{FF2B5EF4-FFF2-40B4-BE49-F238E27FC236}">
                <a16:creationId xmlns:a16="http://schemas.microsoft.com/office/drawing/2014/main" id="{0BE9ED0E-38B2-91E5-5A8F-4AF9E87CE083}"/>
              </a:ext>
            </a:extLst>
          </p:cNvPr>
          <p:cNvPicPr>
            <a:picLocks noChangeAspect="1" noChangeArrowheads="1"/>
          </p:cNvPicPr>
          <p:nvPr/>
        </p:nvPicPr>
        <p:blipFill>
          <a:blip r:embed="rId2" r:link="rId3" cstate="email">
            <a:extLst>
              <a:ext uri="{28A0092B-C50C-407E-A947-70E740481C1C}">
                <a14:useLocalDpi xmlns:a14="http://schemas.microsoft.com/office/drawing/2010/main"/>
              </a:ext>
            </a:extLst>
          </a:blip>
          <a:srcRect/>
          <a:stretch>
            <a:fillRect/>
          </a:stretch>
        </p:blipFill>
        <p:spPr bwMode="auto">
          <a:xfrm>
            <a:off x="798787" y="678463"/>
            <a:ext cx="4750676" cy="356037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11" descr="A large room with a large wooden truck&#10;&#10;Description automatically generated with medium confidence">
            <a:extLst>
              <a:ext uri="{FF2B5EF4-FFF2-40B4-BE49-F238E27FC236}">
                <a16:creationId xmlns:a16="http://schemas.microsoft.com/office/drawing/2014/main" id="{35F4279A-F232-D1FB-CBE6-C247C753AA38}"/>
              </a:ext>
            </a:extLst>
          </p:cNvPr>
          <p:cNvPicPr>
            <a:picLocks noChangeAspect="1" noChangeArrowheads="1"/>
          </p:cNvPicPr>
          <p:nvPr/>
        </p:nvPicPr>
        <p:blipFill>
          <a:blip r:embed="rId4" r:link="rId5">
            <a:extLst>
              <a:ext uri="{28A0092B-C50C-407E-A947-70E740481C1C}">
                <a14:useLocalDpi xmlns:a14="http://schemas.microsoft.com/office/drawing/2010/main"/>
              </a:ext>
            </a:extLst>
          </a:blip>
          <a:srcRect/>
          <a:stretch>
            <a:fillRect/>
          </a:stretch>
        </p:blipFill>
        <p:spPr bwMode="auto">
          <a:xfrm>
            <a:off x="6217087" y="2738551"/>
            <a:ext cx="5176126" cy="344309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7">
            <a:extLst>
              <a:ext uri="{FF2B5EF4-FFF2-40B4-BE49-F238E27FC236}">
                <a16:creationId xmlns:a16="http://schemas.microsoft.com/office/drawing/2014/main" id="{0C17595A-B652-5684-7EDD-8D4E06B3547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8" name="Rectangle 8">
            <a:extLst>
              <a:ext uri="{FF2B5EF4-FFF2-40B4-BE49-F238E27FC236}">
                <a16:creationId xmlns:a16="http://schemas.microsoft.com/office/drawing/2014/main" id="{D30114EB-7876-E94C-DE58-FA23F299A3DB}"/>
              </a:ext>
            </a:extLst>
          </p:cNvPr>
          <p:cNvSpPr>
            <a:spLocks noChangeArrowheads="1"/>
          </p:cNvSpPr>
          <p:nvPr/>
        </p:nvSpPr>
        <p:spPr bwMode="auto">
          <a:xfrm>
            <a:off x="599090" y="4413935"/>
            <a:ext cx="190237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Visit </a:t>
            </a:r>
            <a:r>
              <a:rPr kumimoji="0" lang="en-US" altLang="en-US"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Wales.com</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9">
            <a:extLst>
              <a:ext uri="{FF2B5EF4-FFF2-40B4-BE49-F238E27FC236}">
                <a16:creationId xmlns:a16="http://schemas.microsoft.com/office/drawing/2014/main" id="{ABB767F1-2430-24EF-6E06-A11DAFE7337D}"/>
              </a:ext>
            </a:extLst>
          </p:cNvPr>
          <p:cNvSpPr>
            <a:spLocks noChangeArrowheads="1"/>
          </p:cNvSpPr>
          <p:nvPr/>
        </p:nvSpPr>
        <p:spPr bwMode="auto">
          <a:xfrm>
            <a:off x="0" y="90170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Museum.wales</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579A95A1-CE81-30BC-C2D2-776738F57092}"/>
              </a:ext>
            </a:extLst>
          </p:cNvPr>
          <p:cNvSpPr txBox="1"/>
          <p:nvPr/>
        </p:nvSpPr>
        <p:spPr>
          <a:xfrm>
            <a:off x="6217087" y="6258587"/>
            <a:ext cx="1690271" cy="369332"/>
          </a:xfrm>
          <a:prstGeom prst="rect">
            <a:avLst/>
          </a:prstGeom>
          <a:noFill/>
        </p:spPr>
        <p:txBody>
          <a:bodyPr wrap="none" rtlCol="0">
            <a:spAutoFit/>
          </a:bodyPr>
          <a:lstStyle/>
          <a:p>
            <a:r>
              <a:rPr lang="en-US" dirty="0" err="1"/>
              <a:t>Museum.wales</a:t>
            </a:r>
            <a:endParaRPr lang="en-US" dirty="0"/>
          </a:p>
        </p:txBody>
      </p:sp>
      <p:sp>
        <p:nvSpPr>
          <p:cNvPr id="12" name="TextBox 11">
            <a:extLst>
              <a:ext uri="{FF2B5EF4-FFF2-40B4-BE49-F238E27FC236}">
                <a16:creationId xmlns:a16="http://schemas.microsoft.com/office/drawing/2014/main" id="{464F21D8-CBAD-4644-52EB-F4B41AC9EFBF}"/>
              </a:ext>
            </a:extLst>
          </p:cNvPr>
          <p:cNvSpPr txBox="1"/>
          <p:nvPr/>
        </p:nvSpPr>
        <p:spPr>
          <a:xfrm>
            <a:off x="-1579071" y="3447640"/>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486B112E-1DEC-0E62-CC50-683C2280890A}"/>
              </a:ext>
            </a:extLst>
          </p:cNvPr>
          <p:cNvSpPr txBox="1"/>
          <p:nvPr/>
        </p:nvSpPr>
        <p:spPr>
          <a:xfrm>
            <a:off x="6217087" y="457200"/>
            <a:ext cx="5517931" cy="2308324"/>
          </a:xfrm>
          <a:prstGeom prst="rect">
            <a:avLst/>
          </a:prstGeom>
          <a:noFill/>
        </p:spPr>
        <p:txBody>
          <a:bodyPr wrap="square" rtlCol="0">
            <a:spAutoFit/>
          </a:bodyPr>
          <a:lstStyle/>
          <a:p>
            <a:r>
              <a:rPr kumimoji="0" lang="en-US" altLang="en-US" sz="1800" b="0" i="0" strike="noStrike" cap="none" normalizeH="0" baseline="0" dirty="0">
                <a:ln>
                  <a:noFill/>
                </a:ln>
                <a:effectLst/>
                <a:latin typeface="Aptos" panose="020B0004020202020204" pitchFamily="34" charset="0"/>
                <a:ea typeface="Aptos" panose="020B0004020202020204" pitchFamily="34" charset="0"/>
                <a:cs typeface="Times New Roman" panose="02020603050405020304" pitchFamily="18" charset="0"/>
              </a:rPr>
              <a:t>A number of research methods have been used to research the National Waterfront Museum. The main research was based online via the Waterfront museum’s website as well as Swansea museum’s website. This was backed up with telephone conversations with the waterfront museum staff (03001112333).</a:t>
            </a:r>
          </a:p>
          <a:p>
            <a:endParaRPr lang="en-US" dirty="0"/>
          </a:p>
        </p:txBody>
      </p:sp>
    </p:spTree>
    <p:extLst>
      <p:ext uri="{BB962C8B-B14F-4D97-AF65-F5344CB8AC3E}">
        <p14:creationId xmlns:p14="http://schemas.microsoft.com/office/powerpoint/2010/main" val="3047805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12" descr="A room with glass cases and a wooden floor&#10;&#10;Description automatically generated with medium confidence">
            <a:extLst>
              <a:ext uri="{FF2B5EF4-FFF2-40B4-BE49-F238E27FC236}">
                <a16:creationId xmlns:a16="http://schemas.microsoft.com/office/drawing/2014/main" id="{65F82BB8-38BE-EDAB-B545-5DEE6630744C}"/>
              </a:ext>
            </a:extLst>
          </p:cNvPr>
          <p:cNvPicPr>
            <a:picLocks noChangeAspect="1" noChangeArrowheads="1"/>
          </p:cNvPicPr>
          <p:nvPr/>
        </p:nvPicPr>
        <p:blipFill>
          <a:blip r:embed="rId2" r:link="rId3" cstate="email">
            <a:extLst>
              <a:ext uri="{28A0092B-C50C-407E-A947-70E740481C1C}">
                <a14:useLocalDpi xmlns:a14="http://schemas.microsoft.com/office/drawing/2010/main"/>
              </a:ext>
            </a:extLst>
          </a:blip>
          <a:srcRect/>
          <a:stretch>
            <a:fillRect/>
          </a:stretch>
        </p:blipFill>
        <p:spPr bwMode="auto">
          <a:xfrm>
            <a:off x="651641" y="596900"/>
            <a:ext cx="4916851" cy="36195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13" descr="A brick building with a red sign&#10;&#10;Description automatically generated">
            <a:extLst>
              <a:ext uri="{FF2B5EF4-FFF2-40B4-BE49-F238E27FC236}">
                <a16:creationId xmlns:a16="http://schemas.microsoft.com/office/drawing/2014/main" id="{4E4B7917-1797-DAAE-604D-E6577EF3CDB0}"/>
              </a:ext>
            </a:extLst>
          </p:cNvPr>
          <p:cNvPicPr>
            <a:picLocks noChangeAspect="1" noChangeArrowheads="1"/>
          </p:cNvPicPr>
          <p:nvPr/>
        </p:nvPicPr>
        <p:blipFill>
          <a:blip r:embed="rId4" r:link="rId5">
            <a:extLst>
              <a:ext uri="{28A0092B-C50C-407E-A947-70E740481C1C}">
                <a14:useLocalDpi xmlns:a14="http://schemas.microsoft.com/office/drawing/2010/main"/>
              </a:ext>
            </a:extLst>
          </a:blip>
          <a:srcRect/>
          <a:stretch>
            <a:fillRect/>
          </a:stretch>
        </p:blipFill>
        <p:spPr bwMode="auto">
          <a:xfrm>
            <a:off x="6438530" y="525969"/>
            <a:ext cx="5317246" cy="36195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4">
            <a:extLst>
              <a:ext uri="{FF2B5EF4-FFF2-40B4-BE49-F238E27FC236}">
                <a16:creationId xmlns:a16="http://schemas.microsoft.com/office/drawing/2014/main" id="{4260AAA7-2230-6EC6-186C-085E2287911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BA092108-815B-0DE7-2436-DFF787210CD7}"/>
              </a:ext>
            </a:extLst>
          </p:cNvPr>
          <p:cNvSpPr txBox="1"/>
          <p:nvPr/>
        </p:nvSpPr>
        <p:spPr>
          <a:xfrm>
            <a:off x="6576847" y="3776137"/>
            <a:ext cx="176836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GPSmycity.com</a:t>
            </a:r>
            <a:endParaRPr kumimoji="0" lang="en-US" altLang="en-US" sz="800"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9B0F8345-5CE1-9F17-2054-27E094DD5DA3}"/>
              </a:ext>
            </a:extLst>
          </p:cNvPr>
          <p:cNvSpPr txBox="1"/>
          <p:nvPr/>
        </p:nvSpPr>
        <p:spPr>
          <a:xfrm>
            <a:off x="614855" y="4607911"/>
            <a:ext cx="10962289" cy="1877437"/>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site is of great interest as it is one of the oldest sites in Swansea, as well as an opportunity to research and produce a magnificent site-specific exhibition, which could be enhanced with artifacts from the museum itself.</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site is so old that it lends itself to numerous exhibitions, I have thought about four.</a:t>
            </a:r>
          </a:p>
          <a:p>
            <a:endParaRPr lang="en-US" dirty="0"/>
          </a:p>
        </p:txBody>
      </p:sp>
    </p:spTree>
    <p:extLst>
      <p:ext uri="{BB962C8B-B14F-4D97-AF65-F5344CB8AC3E}">
        <p14:creationId xmlns:p14="http://schemas.microsoft.com/office/powerpoint/2010/main" val="3860946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everal ships in a harbor&#10;&#10;Description automatically generated">
            <a:extLst>
              <a:ext uri="{FF2B5EF4-FFF2-40B4-BE49-F238E27FC236}">
                <a16:creationId xmlns:a16="http://schemas.microsoft.com/office/drawing/2014/main" id="{C96A5842-CEB9-4687-3EC7-99491DA996B5}"/>
              </a:ext>
            </a:extLst>
          </p:cNvPr>
          <p:cNvPicPr>
            <a:picLocks noChangeAspect="1" noChangeArrowheads="1"/>
          </p:cNvPicPr>
          <p:nvPr/>
        </p:nvPicPr>
        <p:blipFill>
          <a:blip r:embed="rId2" r:link="rId3">
            <a:extLst>
              <a:ext uri="{28A0092B-C50C-407E-A947-70E740481C1C}">
                <a14:useLocalDpi xmlns:a14="http://schemas.microsoft.com/office/drawing/2010/main"/>
              </a:ext>
            </a:extLst>
          </a:blip>
          <a:srcRect/>
          <a:stretch>
            <a:fillRect/>
          </a:stretch>
        </p:blipFill>
        <p:spPr bwMode="auto">
          <a:xfrm>
            <a:off x="5854262" y="1061544"/>
            <a:ext cx="5727700" cy="4216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5BF3D2-517A-8BCC-4254-C7152CD492C2}"/>
              </a:ext>
            </a:extLst>
          </p:cNvPr>
          <p:cNvSpPr txBox="1"/>
          <p:nvPr/>
        </p:nvSpPr>
        <p:spPr>
          <a:xfrm>
            <a:off x="430925" y="2144109"/>
            <a:ext cx="5055475" cy="230832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ea typeface="Aptos" panose="020B0004020202020204" pitchFamily="34" charset="0"/>
                <a:cs typeface="Times New Roman" panose="02020603050405020304" pitchFamily="18" charset="0"/>
              </a:rPr>
              <a:t>Looking at the maritime influence of Swansea in the past 300 years maybe including ‘</a:t>
            </a:r>
            <a:r>
              <a:rPr kumimoji="0" lang="en-US" altLang="en-US" b="0" i="1" u="none" strike="noStrike" cap="none" normalizeH="0" baseline="0" dirty="0">
                <a:ln>
                  <a:noFill/>
                </a:ln>
                <a:solidFill>
                  <a:schemeClr val="tx1"/>
                </a:solidFill>
                <a:effectLst/>
                <a:ea typeface="Aptos" panose="020B0004020202020204" pitchFamily="34" charset="0"/>
                <a:cs typeface="Times New Roman" panose="02020603050405020304" pitchFamily="18" charset="0"/>
              </a:rPr>
              <a:t>The Reverend Calvert Richard Jones, a pioneer photographer, used the newly developed calotype process to record the ships and their crews in and around Swansea </a:t>
            </a:r>
            <a:r>
              <a:rPr kumimoji="0" lang="en-US" altLang="en-US" b="0" i="1" u="none" strike="noStrike" cap="none" normalizeH="0" baseline="0" dirty="0" err="1">
                <a:ln>
                  <a:noFill/>
                </a:ln>
                <a:solidFill>
                  <a:schemeClr val="tx1"/>
                </a:solidFill>
                <a:effectLst/>
                <a:ea typeface="Aptos" panose="020B0004020202020204" pitchFamily="34" charset="0"/>
                <a:cs typeface="Times New Roman" panose="02020603050405020304" pitchFamily="18" charset="0"/>
              </a:rPr>
              <a:t>Harbour</a:t>
            </a:r>
            <a:r>
              <a:rPr kumimoji="0" lang="en-US" altLang="en-US" b="0" i="1" u="none" strike="noStrike" cap="none" normalizeH="0" baseline="0" dirty="0">
                <a:ln>
                  <a:noFill/>
                </a:ln>
                <a:solidFill>
                  <a:schemeClr val="tx1"/>
                </a:solidFill>
                <a:effectLst/>
                <a:ea typeface="Aptos" panose="020B0004020202020204" pitchFamily="34" charset="0"/>
                <a:cs typeface="Times New Roman" panose="02020603050405020304" pitchFamily="18" charset="0"/>
              </a:rPr>
              <a:t>.</a:t>
            </a:r>
            <a:r>
              <a:rPr kumimoji="0" lang="en-US" altLang="en-US" b="0" i="0" u="none" strike="noStrike" cap="none" normalizeH="0" baseline="0" dirty="0">
                <a:ln>
                  <a:noFill/>
                </a:ln>
                <a:solidFill>
                  <a:schemeClr val="tx1"/>
                </a:solidFill>
                <a:effectLst/>
                <a:ea typeface="Aptos" panose="020B0004020202020204" pitchFamily="34" charset="0"/>
                <a:cs typeface="Times New Roman" panose="02020603050405020304" pitchFamily="18" charset="0"/>
              </a:rPr>
              <a:t>’ Swansea Museum</a:t>
            </a:r>
            <a:endParaRPr kumimoji="0" lang="en-US" altLang="en-US" b="0" i="0" u="none" strike="noStrike" cap="none" normalizeH="0" baseline="0" dirty="0">
              <a:ln>
                <a:noFill/>
              </a:ln>
              <a:solidFill>
                <a:schemeClr val="tx1"/>
              </a:solidFill>
              <a:effectLst/>
            </a:endParaRPr>
          </a:p>
          <a:p>
            <a:endParaRPr lang="en-US" dirty="0"/>
          </a:p>
        </p:txBody>
      </p:sp>
      <p:sp>
        <p:nvSpPr>
          <p:cNvPr id="5" name="TextBox 4">
            <a:extLst>
              <a:ext uri="{FF2B5EF4-FFF2-40B4-BE49-F238E27FC236}">
                <a16:creationId xmlns:a16="http://schemas.microsoft.com/office/drawing/2014/main" id="{13EFB193-0550-530C-7080-FEFADDBD9B3F}"/>
              </a:ext>
            </a:extLst>
          </p:cNvPr>
          <p:cNvSpPr txBox="1"/>
          <p:nvPr/>
        </p:nvSpPr>
        <p:spPr>
          <a:xfrm>
            <a:off x="2249214" y="5588902"/>
            <a:ext cx="6096000" cy="646331"/>
          </a:xfrm>
          <a:prstGeom prst="rect">
            <a:avLst/>
          </a:prstGeom>
          <a:noFill/>
        </p:spPr>
        <p:txBody>
          <a:bodyPr wrap="square">
            <a:spAutoFit/>
          </a:bodyPr>
          <a:lstStyle/>
          <a:p>
            <a:r>
              <a:rPr kumimoji="0" lang="en-US" altLang="en-US" b="0" i="0" u="none" strike="noStrike" cap="none" normalizeH="0" baseline="0" dirty="0">
                <a:ln>
                  <a:noFill/>
                </a:ln>
                <a:solidFill>
                  <a:srgbClr val="000000"/>
                </a:solidFill>
                <a:effectLst/>
                <a:ea typeface="Aptos" panose="020B0004020202020204" pitchFamily="34" charset="0"/>
                <a:cs typeface="Times New Roman" panose="02020603050405020304" pitchFamily="18" charset="0"/>
                <a:hlinkClick r:id="rId4"/>
              </a:rPr>
              <a:t>http://www.swanseamuseum.co.uk/swansea-a-brief-history/the-sea/maritime-painters-and-photographers</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228487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2D907B-534B-D1AB-9989-BEAFF50024A2}"/>
              </a:ext>
            </a:extLst>
          </p:cNvPr>
          <p:cNvSpPr txBox="1"/>
          <p:nvPr/>
        </p:nvSpPr>
        <p:spPr>
          <a:xfrm>
            <a:off x="562303" y="565971"/>
            <a:ext cx="11067393" cy="532453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Looking at the Second World War, with ties to the 3 day blitz of Swansea. This could also include work by the home guard. </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kumimoji="0" lang="en-US" altLang="en-US" sz="18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there was only rubble. I couldn’t find anyone. The town was all flat”. This was the reaction of one Swansea fireman’s wife following the Three Nights’ Blitz, 19th-21st February 1941</a:t>
            </a: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Swansea Museum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Luftwaffe unleashed 1273 high explosive bombs and 56,000 incendiary devices 857 properties were destroyed, 11,000 properties were damaged. 230 people were killed, 409 were injured. </a:t>
            </a: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Swansea Museum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belief that Wales was too far west to be of interest to German bombers was unfounded, “…when the war came to an end Dylan Thomas’s ‘ugly lovely town was a </a:t>
            </a:r>
            <a:r>
              <a:rPr kumimoji="0" lang="en-US" altLang="en-US" sz="1800" b="0" i="1"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disembowelled</a:t>
            </a:r>
            <a:r>
              <a:rPr kumimoji="0" lang="en-US" altLang="en-US" sz="18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wreck”. (John Davies, historian).</a:t>
            </a: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Swansea Museum</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To look at the post war food shortages and the push for everyone to grow their own food. This was backed up by the governments ‘Dig for Victory’ </a:t>
            </a:r>
            <a:r>
              <a:rPr kumimoji="0" lang="en-US" altLang="en-US" sz="18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campaign.Posters</a:t>
            </a: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were printed stating </a:t>
            </a:r>
            <a:r>
              <a:rPr kumimoji="0" lang="en-US" altLang="en-US" sz="18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“Your bread costs ships. Eat home-grown potatoes instead ! ”</a:t>
            </a: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Swansea Museum</a:t>
            </a: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To look at Swansea’s post era building architecture and how they have been renovated into modern architecture. I.e. then waterfront museum and the Swansea arena. </a:t>
            </a:r>
            <a:endParaRPr kumimoji="0" lang="en-US"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73523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CF0215-331B-03CA-2EA4-81F2EFB9DB1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1532189" y="-677967"/>
            <a:ext cx="6073968" cy="8098624"/>
          </a:xfrm>
          <a:prstGeom prst="rect">
            <a:avLst/>
          </a:prstGeom>
        </p:spPr>
      </p:pic>
      <p:sp>
        <p:nvSpPr>
          <p:cNvPr id="5" name="TextBox 4">
            <a:extLst>
              <a:ext uri="{FF2B5EF4-FFF2-40B4-BE49-F238E27FC236}">
                <a16:creationId xmlns:a16="http://schemas.microsoft.com/office/drawing/2014/main" id="{7BF542F4-920A-946A-CFA7-388094CB7CF1}"/>
              </a:ext>
            </a:extLst>
          </p:cNvPr>
          <p:cNvSpPr txBox="1"/>
          <p:nvPr/>
        </p:nvSpPr>
        <p:spPr>
          <a:xfrm>
            <a:off x="8965324" y="1776248"/>
            <a:ext cx="3069021" cy="3693319"/>
          </a:xfrm>
          <a:prstGeom prst="rect">
            <a:avLst/>
          </a:prstGeom>
          <a:noFill/>
        </p:spPr>
        <p:txBody>
          <a:bodyPr wrap="square" rtlCol="0">
            <a:spAutoFit/>
          </a:bodyPr>
          <a:lstStyle/>
          <a:p>
            <a:r>
              <a:rPr lang="en-US" dirty="0"/>
              <a:t>Early 19</a:t>
            </a:r>
            <a:r>
              <a:rPr lang="en-US" baseline="30000" dirty="0"/>
              <a:t>th</a:t>
            </a:r>
            <a:r>
              <a:rPr lang="en-US" dirty="0"/>
              <a:t> century map showing the burrows yard and lodge where the waterfront museum now stands. At this time there was no warehouse building built which is part of the current building.</a:t>
            </a:r>
          </a:p>
          <a:p>
            <a:endParaRPr lang="en-US" dirty="0"/>
          </a:p>
          <a:p>
            <a:r>
              <a:rPr lang="en-US" dirty="0"/>
              <a:t>Map photograph from Swansea archives, following a discussion by Andrew </a:t>
            </a:r>
            <a:r>
              <a:rPr lang="en-US" dirty="0" err="1"/>
              <a:t>Dulley</a:t>
            </a:r>
            <a:r>
              <a:rPr lang="en-US" dirty="0"/>
              <a:t>, County Archivist.</a:t>
            </a:r>
          </a:p>
        </p:txBody>
      </p:sp>
    </p:spTree>
    <p:extLst>
      <p:ext uri="{BB962C8B-B14F-4D97-AF65-F5344CB8AC3E}">
        <p14:creationId xmlns:p14="http://schemas.microsoft.com/office/powerpoint/2010/main" val="3708987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C0F622-A31C-B1AE-F6AE-5966783A2BCE}"/>
              </a:ext>
            </a:extLst>
          </p:cNvPr>
          <p:cNvSpPr txBox="1"/>
          <p:nvPr/>
        </p:nvSpPr>
        <p:spPr>
          <a:xfrm>
            <a:off x="809298" y="966951"/>
            <a:ext cx="9280633" cy="492443"/>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endParaRPr lang="en-US" dirty="0"/>
          </a:p>
        </p:txBody>
      </p:sp>
      <p:pic>
        <p:nvPicPr>
          <p:cNvPr id="7" name="Picture 6">
            <a:extLst>
              <a:ext uri="{FF2B5EF4-FFF2-40B4-BE49-F238E27FC236}">
                <a16:creationId xmlns:a16="http://schemas.microsoft.com/office/drawing/2014/main" id="{77296940-C1AF-FC3F-F025-F240A13A600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1171543" y="-672382"/>
            <a:ext cx="6220405" cy="8019280"/>
          </a:xfrm>
          <a:prstGeom prst="rect">
            <a:avLst/>
          </a:prstGeom>
        </p:spPr>
      </p:pic>
      <p:sp>
        <p:nvSpPr>
          <p:cNvPr id="10" name="TextBox 9">
            <a:extLst>
              <a:ext uri="{FF2B5EF4-FFF2-40B4-BE49-F238E27FC236}">
                <a16:creationId xmlns:a16="http://schemas.microsoft.com/office/drawing/2014/main" id="{9A0549AE-28F1-9B39-060A-1519F4B3CB00}"/>
              </a:ext>
            </a:extLst>
          </p:cNvPr>
          <p:cNvSpPr txBox="1"/>
          <p:nvPr/>
        </p:nvSpPr>
        <p:spPr>
          <a:xfrm>
            <a:off x="8607973" y="2044596"/>
            <a:ext cx="3227840" cy="2585323"/>
          </a:xfrm>
          <a:prstGeom prst="rect">
            <a:avLst/>
          </a:prstGeom>
          <a:noFill/>
        </p:spPr>
        <p:txBody>
          <a:bodyPr wrap="square" rtlCol="0">
            <a:spAutoFit/>
          </a:bodyPr>
          <a:lstStyle/>
          <a:p>
            <a:r>
              <a:rPr lang="en-US" dirty="0"/>
              <a:t>A more recent map (post war) showing changes from the previous map. The importance is the large new warehousing built in front of the Liverpool wharf (green circled). Some of which is still incorporated into the new (2005) National Waterfront Museum.</a:t>
            </a:r>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CBF920AA-24E2-80B1-DAD2-CEFCDFCF77B2}"/>
                  </a:ext>
                </a:extLst>
              </p14:cNvPr>
              <p14:cNvContentPartPr/>
              <p14:nvPr/>
            </p14:nvContentPartPr>
            <p14:xfrm>
              <a:off x="3598498" y="3594492"/>
              <a:ext cx="2440800" cy="1284480"/>
            </p14:xfrm>
          </p:contentPart>
        </mc:Choice>
        <mc:Fallback xmlns="">
          <p:pic>
            <p:nvPicPr>
              <p:cNvPr id="11" name="Ink 10">
                <a:extLst>
                  <a:ext uri="{FF2B5EF4-FFF2-40B4-BE49-F238E27FC236}">
                    <a16:creationId xmlns:a16="http://schemas.microsoft.com/office/drawing/2014/main" id="{CBF920AA-24E2-80B1-DAD2-CEFCDFCF77B2}"/>
                  </a:ext>
                </a:extLst>
              </p:cNvPr>
              <p:cNvPicPr/>
              <p:nvPr/>
            </p:nvPicPr>
            <p:blipFill>
              <a:blip r:embed="rId4"/>
              <a:stretch>
                <a:fillRect/>
              </a:stretch>
            </p:blipFill>
            <p:spPr>
              <a:xfrm>
                <a:off x="3580498" y="3576492"/>
                <a:ext cx="2476440" cy="1320120"/>
              </a:xfrm>
              <a:prstGeom prst="rect">
                <a:avLst/>
              </a:prstGeom>
            </p:spPr>
          </p:pic>
        </mc:Fallback>
      </mc:AlternateContent>
    </p:spTree>
    <p:extLst>
      <p:ext uri="{BB962C8B-B14F-4D97-AF65-F5344CB8AC3E}">
        <p14:creationId xmlns:p14="http://schemas.microsoft.com/office/powerpoint/2010/main" val="4035619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urch with a tall tower&#10;&#10;Description automatically generated">
            <a:extLst>
              <a:ext uri="{FF2B5EF4-FFF2-40B4-BE49-F238E27FC236}">
                <a16:creationId xmlns:a16="http://schemas.microsoft.com/office/drawing/2014/main" id="{3AC04C40-693F-56D2-FDFD-C2D57E1D4EDA}"/>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 y="10"/>
            <a:ext cx="10993820"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D787E96-FBCA-9E92-DC15-F655015BE870}"/>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Site Specific Exhibition</a:t>
            </a:r>
          </a:p>
        </p:txBody>
      </p:sp>
      <p:sp>
        <p:nvSpPr>
          <p:cNvPr id="3" name="TextBox 2">
            <a:extLst>
              <a:ext uri="{FF2B5EF4-FFF2-40B4-BE49-F238E27FC236}">
                <a16:creationId xmlns:a16="http://schemas.microsoft.com/office/drawing/2014/main" id="{5041A76F-2E59-1B31-15B9-D8717B8BD0FC}"/>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My site-specific proposal was not chosen, so my site-specific exhibition will be held at St Mary’s Church, in the heart of Swansea.</a:t>
            </a:r>
          </a:p>
          <a:p>
            <a:pPr indent="-228600">
              <a:lnSpc>
                <a:spcPct val="90000"/>
              </a:lnSpc>
              <a:spcAft>
                <a:spcPts val="600"/>
              </a:spcAft>
              <a:buFont typeface="Arial" panose="020B0604020202020204" pitchFamily="34" charset="0"/>
              <a:buChar char="•"/>
            </a:pPr>
            <a:r>
              <a:rPr lang="en-US" sz="2000"/>
              <a:t>The church was originally built in the 1870’s, and then rebuilt in the late 1940’s, following its demolition by bombing in World War 2. The individual students involved are Adam Ellis, Abbie Ashman, Adam Cole and myself.</a:t>
            </a:r>
          </a:p>
        </p:txBody>
      </p:sp>
    </p:spTree>
    <p:extLst>
      <p:ext uri="{BB962C8B-B14F-4D97-AF65-F5344CB8AC3E}">
        <p14:creationId xmlns:p14="http://schemas.microsoft.com/office/powerpoint/2010/main" val="592262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notebook with writing on it&#10;&#10;Description automatically generated">
            <a:extLst>
              <a:ext uri="{FF2B5EF4-FFF2-40B4-BE49-F238E27FC236}">
                <a16:creationId xmlns:a16="http://schemas.microsoft.com/office/drawing/2014/main" id="{2239B822-BC7F-65D8-681A-FC951649E92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514895" y="1250050"/>
            <a:ext cx="3616105" cy="4821473"/>
          </a:xfrm>
          <a:prstGeom prst="rect">
            <a:avLst/>
          </a:prstGeom>
        </p:spPr>
      </p:pic>
      <p:sp>
        <p:nvSpPr>
          <p:cNvPr id="6" name="TextBox 5">
            <a:extLst>
              <a:ext uri="{FF2B5EF4-FFF2-40B4-BE49-F238E27FC236}">
                <a16:creationId xmlns:a16="http://schemas.microsoft.com/office/drawing/2014/main" id="{2688A413-8E58-575A-77E4-4682EBED777B}"/>
              </a:ext>
            </a:extLst>
          </p:cNvPr>
          <p:cNvSpPr txBox="1"/>
          <p:nvPr/>
        </p:nvSpPr>
        <p:spPr>
          <a:xfrm>
            <a:off x="3901461" y="555644"/>
            <a:ext cx="5277770" cy="461665"/>
          </a:xfrm>
          <a:prstGeom prst="rect">
            <a:avLst/>
          </a:prstGeom>
          <a:noFill/>
        </p:spPr>
        <p:txBody>
          <a:bodyPr wrap="square" rtlCol="0">
            <a:spAutoFit/>
          </a:bodyPr>
          <a:lstStyle/>
          <a:p>
            <a:pPr algn="ctr"/>
            <a:r>
              <a:rPr lang="en-US" sz="2400" dirty="0"/>
              <a:t>Meeting Minuets 17</a:t>
            </a:r>
            <a:r>
              <a:rPr lang="en-US" sz="2400" baseline="30000" dirty="0"/>
              <a:t>th</a:t>
            </a:r>
            <a:r>
              <a:rPr lang="en-US" sz="2400" dirty="0"/>
              <a:t> October 2024</a:t>
            </a:r>
          </a:p>
        </p:txBody>
      </p:sp>
      <p:sp>
        <p:nvSpPr>
          <p:cNvPr id="2" name="TextBox 1">
            <a:extLst>
              <a:ext uri="{FF2B5EF4-FFF2-40B4-BE49-F238E27FC236}">
                <a16:creationId xmlns:a16="http://schemas.microsoft.com/office/drawing/2014/main" id="{73D5E244-AE37-5737-EEA9-D0CFF98B3ACC}"/>
              </a:ext>
            </a:extLst>
          </p:cNvPr>
          <p:cNvSpPr txBox="1"/>
          <p:nvPr/>
        </p:nvSpPr>
        <p:spPr>
          <a:xfrm>
            <a:off x="827185" y="1429406"/>
            <a:ext cx="6148552" cy="5078313"/>
          </a:xfrm>
          <a:prstGeom prst="rect">
            <a:avLst/>
          </a:prstGeom>
          <a:noFill/>
        </p:spPr>
        <p:txBody>
          <a:bodyPr wrap="square" rtlCol="0">
            <a:spAutoFit/>
          </a:bodyPr>
          <a:lstStyle/>
          <a:p>
            <a:r>
              <a:rPr lang="en-US" dirty="0"/>
              <a:t>This meeting was the first meeting as a group, all attended this meeting.</a:t>
            </a:r>
          </a:p>
          <a:p>
            <a:r>
              <a:rPr lang="en-US" dirty="0"/>
              <a:t>We discussed visiting the Archive to see if there would be anything there to give inspiration, as well as looking at the Swansea devil myth and possible use of audio.</a:t>
            </a:r>
          </a:p>
          <a:p>
            <a:r>
              <a:rPr lang="en-US" dirty="0"/>
              <a:t>Following this meeting, we all went to the archives (except Adam Cole). After about an hour of looking at old images, write-ups, and maps, we decided that this was a dead end. This was because the church's history had been exhibited many times previously.</a:t>
            </a:r>
          </a:p>
          <a:p>
            <a:endParaRPr lang="en-US" dirty="0"/>
          </a:p>
          <a:p>
            <a:r>
              <a:rPr lang="en-US" dirty="0"/>
              <a:t>Other areas of thought were also discussed, including, looking closer at the stained glass. </a:t>
            </a:r>
          </a:p>
          <a:p>
            <a:endParaRPr lang="en-US" dirty="0"/>
          </a:p>
          <a:p>
            <a:r>
              <a:rPr lang="en-US" dirty="0"/>
              <a:t>We looked at our roles within the group as well (as shown opposite), I was going to be undertaking risk assessments as well as generally overviewing the whole exhibition.</a:t>
            </a:r>
          </a:p>
          <a:p>
            <a:endParaRPr lang="en-US" dirty="0"/>
          </a:p>
        </p:txBody>
      </p:sp>
    </p:spTree>
    <p:extLst>
      <p:ext uri="{BB962C8B-B14F-4D97-AF65-F5344CB8AC3E}">
        <p14:creationId xmlns:p14="http://schemas.microsoft.com/office/powerpoint/2010/main" val="3512687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notepad with writing on it&#10;&#10;Description automatically generated">
            <a:extLst>
              <a:ext uri="{FF2B5EF4-FFF2-40B4-BE49-F238E27FC236}">
                <a16:creationId xmlns:a16="http://schemas.microsoft.com/office/drawing/2014/main" id="{2308983E-A343-FFEC-FC36-1CD4A33343A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89467" y="1098729"/>
            <a:ext cx="3855721" cy="5140961"/>
          </a:xfrm>
          <a:prstGeom prst="rect">
            <a:avLst/>
          </a:prstGeom>
        </p:spPr>
      </p:pic>
      <p:sp>
        <p:nvSpPr>
          <p:cNvPr id="3" name="TextBox 2">
            <a:extLst>
              <a:ext uri="{FF2B5EF4-FFF2-40B4-BE49-F238E27FC236}">
                <a16:creationId xmlns:a16="http://schemas.microsoft.com/office/drawing/2014/main" id="{80363D36-9806-05E5-2C2A-25F76783FE0E}"/>
              </a:ext>
            </a:extLst>
          </p:cNvPr>
          <p:cNvSpPr txBox="1"/>
          <p:nvPr/>
        </p:nvSpPr>
        <p:spPr>
          <a:xfrm>
            <a:off x="914400" y="1545550"/>
            <a:ext cx="5959366" cy="4247317"/>
          </a:xfrm>
          <a:prstGeom prst="rect">
            <a:avLst/>
          </a:prstGeom>
          <a:noFill/>
        </p:spPr>
        <p:txBody>
          <a:bodyPr wrap="square" rtlCol="0">
            <a:spAutoFit/>
          </a:bodyPr>
          <a:lstStyle/>
          <a:p>
            <a:r>
              <a:rPr lang="en-US" dirty="0"/>
              <a:t>The next formal meeting was held at the Uni, we had now visited the church and met with the Reverand (Justin), who was extremely helpful.</a:t>
            </a:r>
          </a:p>
          <a:p>
            <a:r>
              <a:rPr lang="en-US" dirty="0"/>
              <a:t>We looked at possible materials to be used, which included the use of a projector, photographs, audio and possibly other art forms.</a:t>
            </a:r>
          </a:p>
          <a:p>
            <a:endParaRPr lang="en-US" dirty="0"/>
          </a:p>
          <a:p>
            <a:r>
              <a:rPr lang="en-US" dirty="0"/>
              <a:t>The exhibition was given a location on the left side of the church, where the current photographic display was being held.</a:t>
            </a:r>
          </a:p>
          <a:p>
            <a:endParaRPr lang="en-US" dirty="0"/>
          </a:p>
          <a:p>
            <a:r>
              <a:rPr lang="en-US" dirty="0"/>
              <a:t>At this point, all is going well, and everyone is beginning to create their own ideas. Mine, at the moment, is looking at the decay of the church, as on close examination, it is starting to show signs of age.</a:t>
            </a:r>
          </a:p>
        </p:txBody>
      </p:sp>
      <p:sp>
        <p:nvSpPr>
          <p:cNvPr id="4" name="TextBox 3">
            <a:extLst>
              <a:ext uri="{FF2B5EF4-FFF2-40B4-BE49-F238E27FC236}">
                <a16:creationId xmlns:a16="http://schemas.microsoft.com/office/drawing/2014/main" id="{DF7B745F-59DA-DBF9-6FF1-294D0A81C318}"/>
              </a:ext>
            </a:extLst>
          </p:cNvPr>
          <p:cNvSpPr txBox="1"/>
          <p:nvPr/>
        </p:nvSpPr>
        <p:spPr>
          <a:xfrm>
            <a:off x="1435172" y="462908"/>
            <a:ext cx="4917821" cy="738664"/>
          </a:xfrm>
          <a:prstGeom prst="rect">
            <a:avLst/>
          </a:prstGeom>
          <a:noFill/>
        </p:spPr>
        <p:txBody>
          <a:bodyPr wrap="none" rtlCol="0">
            <a:spAutoFit/>
          </a:bodyPr>
          <a:lstStyle/>
          <a:p>
            <a:r>
              <a:rPr lang="en-US" sz="2400" dirty="0"/>
              <a:t>Meeting Minuets 23rd October 2024</a:t>
            </a:r>
          </a:p>
          <a:p>
            <a:endParaRPr lang="en-US" dirty="0"/>
          </a:p>
        </p:txBody>
      </p:sp>
    </p:spTree>
    <p:extLst>
      <p:ext uri="{BB962C8B-B14F-4D97-AF65-F5344CB8AC3E}">
        <p14:creationId xmlns:p14="http://schemas.microsoft.com/office/powerpoint/2010/main" val="3488647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of a church&#10;&#10;Description automatically generated">
            <a:extLst>
              <a:ext uri="{FF2B5EF4-FFF2-40B4-BE49-F238E27FC236}">
                <a16:creationId xmlns:a16="http://schemas.microsoft.com/office/drawing/2014/main" id="{FC1AC583-D479-6B3F-8E0D-737C949DA3C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8276" y="935420"/>
            <a:ext cx="4075715" cy="5434286"/>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3A573F96-C27A-9536-14B3-376DF07D5F35}"/>
                  </a:ext>
                </a:extLst>
              </p14:cNvPr>
              <p14:cNvContentPartPr/>
              <p14:nvPr/>
            </p14:nvContentPartPr>
            <p14:xfrm>
              <a:off x="4138241" y="3759012"/>
              <a:ext cx="182880" cy="119880"/>
            </p14:xfrm>
          </p:contentPart>
        </mc:Choice>
        <mc:Fallback xmlns="">
          <p:pic>
            <p:nvPicPr>
              <p:cNvPr id="5" name="Ink 4">
                <a:extLst>
                  <a:ext uri="{FF2B5EF4-FFF2-40B4-BE49-F238E27FC236}">
                    <a16:creationId xmlns:a16="http://schemas.microsoft.com/office/drawing/2014/main" id="{3A573F96-C27A-9536-14B3-376DF07D5F35}"/>
                  </a:ext>
                </a:extLst>
              </p:cNvPr>
              <p:cNvPicPr/>
              <p:nvPr/>
            </p:nvPicPr>
            <p:blipFill>
              <a:blip r:embed="rId4"/>
              <a:stretch>
                <a:fillRect/>
              </a:stretch>
            </p:blipFill>
            <p:spPr>
              <a:xfrm>
                <a:off x="4129241" y="3750372"/>
                <a:ext cx="20052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6B3E6666-F96F-89B8-DE21-2545640ECCE5}"/>
                  </a:ext>
                </a:extLst>
              </p14:cNvPr>
              <p14:cNvContentPartPr/>
              <p14:nvPr/>
            </p14:nvContentPartPr>
            <p14:xfrm>
              <a:off x="1934681" y="3161412"/>
              <a:ext cx="2253960" cy="659160"/>
            </p14:xfrm>
          </p:contentPart>
        </mc:Choice>
        <mc:Fallback xmlns="">
          <p:pic>
            <p:nvPicPr>
              <p:cNvPr id="6" name="Ink 5">
                <a:extLst>
                  <a:ext uri="{FF2B5EF4-FFF2-40B4-BE49-F238E27FC236}">
                    <a16:creationId xmlns:a16="http://schemas.microsoft.com/office/drawing/2014/main" id="{6B3E6666-F96F-89B8-DE21-2545640ECCE5}"/>
                  </a:ext>
                </a:extLst>
              </p:cNvPr>
              <p:cNvPicPr/>
              <p:nvPr/>
            </p:nvPicPr>
            <p:blipFill>
              <a:blip r:embed="rId6"/>
              <a:stretch>
                <a:fillRect/>
              </a:stretch>
            </p:blipFill>
            <p:spPr>
              <a:xfrm>
                <a:off x="1925681" y="3152412"/>
                <a:ext cx="2271600" cy="676800"/>
              </a:xfrm>
              <a:prstGeom prst="rect">
                <a:avLst/>
              </a:prstGeom>
            </p:spPr>
          </p:pic>
        </mc:Fallback>
      </mc:AlternateContent>
      <p:grpSp>
        <p:nvGrpSpPr>
          <p:cNvPr id="13" name="Group 12">
            <a:extLst>
              <a:ext uri="{FF2B5EF4-FFF2-40B4-BE49-F238E27FC236}">
                <a16:creationId xmlns:a16="http://schemas.microsoft.com/office/drawing/2014/main" id="{D320684B-F368-43C0-2495-DB5FB2FB0A32}"/>
              </a:ext>
            </a:extLst>
          </p:cNvPr>
          <p:cNvGrpSpPr/>
          <p:nvPr/>
        </p:nvGrpSpPr>
        <p:grpSpPr>
          <a:xfrm>
            <a:off x="1770161" y="2811852"/>
            <a:ext cx="333720" cy="627120"/>
            <a:chOff x="1770161" y="2811852"/>
            <a:chExt cx="333720" cy="627120"/>
          </a:xfrm>
        </p:grpSpPr>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561864A-6661-3CFF-BA9E-270CCD8380C2}"/>
                    </a:ext>
                  </a:extLst>
                </p14:cNvPr>
                <p14:cNvContentPartPr/>
                <p14:nvPr/>
              </p14:nvContentPartPr>
              <p14:xfrm>
                <a:off x="1770161" y="2811852"/>
                <a:ext cx="333720" cy="627120"/>
              </p14:xfrm>
            </p:contentPart>
          </mc:Choice>
          <mc:Fallback xmlns="">
            <p:pic>
              <p:nvPicPr>
                <p:cNvPr id="7" name="Ink 6">
                  <a:extLst>
                    <a:ext uri="{FF2B5EF4-FFF2-40B4-BE49-F238E27FC236}">
                      <a16:creationId xmlns:a16="http://schemas.microsoft.com/office/drawing/2014/main" id="{C561864A-6661-3CFF-BA9E-270CCD8380C2}"/>
                    </a:ext>
                  </a:extLst>
                </p:cNvPr>
                <p:cNvPicPr/>
                <p:nvPr/>
              </p:nvPicPr>
              <p:blipFill>
                <a:blip r:embed="rId8"/>
                <a:stretch>
                  <a:fillRect/>
                </a:stretch>
              </p:blipFill>
              <p:spPr>
                <a:xfrm>
                  <a:off x="1761521" y="2802852"/>
                  <a:ext cx="351360" cy="644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EDD8E9D6-D5D2-4792-8742-DBED8B2E9145}"/>
                    </a:ext>
                  </a:extLst>
                </p14:cNvPr>
                <p14:cNvContentPartPr/>
                <p14:nvPr/>
              </p14:nvContentPartPr>
              <p14:xfrm>
                <a:off x="1961321" y="3107412"/>
                <a:ext cx="91440" cy="36360"/>
              </p14:xfrm>
            </p:contentPart>
          </mc:Choice>
          <mc:Fallback xmlns="">
            <p:pic>
              <p:nvPicPr>
                <p:cNvPr id="8" name="Ink 7">
                  <a:extLst>
                    <a:ext uri="{FF2B5EF4-FFF2-40B4-BE49-F238E27FC236}">
                      <a16:creationId xmlns:a16="http://schemas.microsoft.com/office/drawing/2014/main" id="{EDD8E9D6-D5D2-4792-8742-DBED8B2E9145}"/>
                    </a:ext>
                  </a:extLst>
                </p:cNvPr>
                <p:cNvPicPr/>
                <p:nvPr/>
              </p:nvPicPr>
              <p:blipFill>
                <a:blip r:embed="rId10"/>
                <a:stretch>
                  <a:fillRect/>
                </a:stretch>
              </p:blipFill>
              <p:spPr>
                <a:xfrm>
                  <a:off x="1952681" y="3098772"/>
                  <a:ext cx="109080" cy="54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 name="Ink 10">
                  <a:extLst>
                    <a:ext uri="{FF2B5EF4-FFF2-40B4-BE49-F238E27FC236}">
                      <a16:creationId xmlns:a16="http://schemas.microsoft.com/office/drawing/2014/main" id="{8E857283-1E6E-8C5F-63EC-4B7B8962E2DB}"/>
                    </a:ext>
                  </a:extLst>
                </p14:cNvPr>
                <p14:cNvContentPartPr/>
                <p14:nvPr/>
              </p14:nvContentPartPr>
              <p14:xfrm>
                <a:off x="1937921" y="3171132"/>
                <a:ext cx="43920" cy="118800"/>
              </p14:xfrm>
            </p:contentPart>
          </mc:Choice>
          <mc:Fallback xmlns="">
            <p:pic>
              <p:nvPicPr>
                <p:cNvPr id="11" name="Ink 10">
                  <a:extLst>
                    <a:ext uri="{FF2B5EF4-FFF2-40B4-BE49-F238E27FC236}">
                      <a16:creationId xmlns:a16="http://schemas.microsoft.com/office/drawing/2014/main" id="{8E857283-1E6E-8C5F-63EC-4B7B8962E2DB}"/>
                    </a:ext>
                  </a:extLst>
                </p:cNvPr>
                <p:cNvPicPr/>
                <p:nvPr/>
              </p:nvPicPr>
              <p:blipFill>
                <a:blip r:embed="rId12"/>
                <a:stretch>
                  <a:fillRect/>
                </a:stretch>
              </p:blipFill>
              <p:spPr>
                <a:xfrm>
                  <a:off x="1929281" y="3162132"/>
                  <a:ext cx="61560" cy="136440"/>
                </a:xfrm>
                <a:prstGeom prst="rect">
                  <a:avLst/>
                </a:prstGeom>
              </p:spPr>
            </p:pic>
          </mc:Fallback>
        </mc:AlternateContent>
      </p:grpSp>
      <p:sp>
        <p:nvSpPr>
          <p:cNvPr id="14" name="TextBox 13">
            <a:extLst>
              <a:ext uri="{FF2B5EF4-FFF2-40B4-BE49-F238E27FC236}">
                <a16:creationId xmlns:a16="http://schemas.microsoft.com/office/drawing/2014/main" id="{978A8E93-3F94-B0F5-BE0C-8BAC7D5A93A3}"/>
              </a:ext>
            </a:extLst>
          </p:cNvPr>
          <p:cNvSpPr txBox="1"/>
          <p:nvPr/>
        </p:nvSpPr>
        <p:spPr>
          <a:xfrm>
            <a:off x="5335046" y="642560"/>
            <a:ext cx="5974086" cy="2862322"/>
          </a:xfrm>
          <a:prstGeom prst="rect">
            <a:avLst/>
          </a:prstGeom>
          <a:noFill/>
        </p:spPr>
        <p:txBody>
          <a:bodyPr wrap="square" rtlCol="0">
            <a:spAutoFit/>
          </a:bodyPr>
          <a:lstStyle/>
          <a:p>
            <a:r>
              <a:rPr lang="en-US" dirty="0"/>
              <a:t>This was an idea for using the projector. Looking at where it would be positioned and where it would display (in black).</a:t>
            </a:r>
          </a:p>
          <a:p>
            <a:endParaRPr lang="en-US" dirty="0"/>
          </a:p>
          <a:p>
            <a:r>
              <a:rPr lang="en-US" dirty="0"/>
              <a:t>Once this was tested, it became quickly clear that we were unable to put the projector up in the organ players' area, as it would be too difficult to secure (health and safety).</a:t>
            </a:r>
          </a:p>
          <a:p>
            <a:endParaRPr lang="en-US" dirty="0"/>
          </a:p>
          <a:p>
            <a:r>
              <a:rPr lang="en-US" dirty="0"/>
              <a:t>We tried a number of other areas, and eventually found a great spot, setting it on one of the choir pews. This did mean, that we could only use it on the wall (red).</a:t>
            </a:r>
          </a:p>
        </p:txBody>
      </p:sp>
      <p:sp>
        <p:nvSpPr>
          <p:cNvPr id="15" name="TextBox 14">
            <a:extLst>
              <a:ext uri="{FF2B5EF4-FFF2-40B4-BE49-F238E27FC236}">
                <a16:creationId xmlns:a16="http://schemas.microsoft.com/office/drawing/2014/main" id="{D2AEBE28-17DF-6FF1-C604-D9D6DEE759C0}"/>
              </a:ext>
            </a:extLst>
          </p:cNvPr>
          <p:cNvSpPr txBox="1"/>
          <p:nvPr/>
        </p:nvSpPr>
        <p:spPr>
          <a:xfrm>
            <a:off x="788276" y="262718"/>
            <a:ext cx="1780680" cy="369332"/>
          </a:xfrm>
          <a:prstGeom prst="rect">
            <a:avLst/>
          </a:prstGeom>
          <a:noFill/>
        </p:spPr>
        <p:txBody>
          <a:bodyPr wrap="none" rtlCol="0">
            <a:spAutoFit/>
          </a:bodyPr>
          <a:lstStyle/>
          <a:p>
            <a:r>
              <a:rPr lang="en-US" dirty="0"/>
              <a:t>Projector review</a:t>
            </a:r>
          </a:p>
        </p:txBody>
      </p:sp>
      <p:pic>
        <p:nvPicPr>
          <p:cNvPr id="16" name="Picture 15" descr="A person sitting at a desk&#10;&#10;Description automatically generated">
            <a:extLst>
              <a:ext uri="{FF2B5EF4-FFF2-40B4-BE49-F238E27FC236}">
                <a16:creationId xmlns:a16="http://schemas.microsoft.com/office/drawing/2014/main" id="{A4C8F101-0DE0-621C-6C71-4C5B03C0A50C}"/>
              </a:ext>
            </a:extLst>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6392201" y="3664686"/>
            <a:ext cx="3401006" cy="2550754"/>
          </a:xfrm>
          <a:prstGeom prst="rect">
            <a:avLst/>
          </a:prstGeom>
        </p:spPr>
      </p:pic>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E1C2DE42-C393-207B-115F-6DF9D3441360}"/>
                  </a:ext>
                </a:extLst>
              </p14:cNvPr>
              <p14:cNvContentPartPr/>
              <p14:nvPr/>
            </p14:nvContentPartPr>
            <p14:xfrm>
              <a:off x="7883859" y="4244292"/>
              <a:ext cx="1170720" cy="1023480"/>
            </p14:xfrm>
          </p:contentPart>
        </mc:Choice>
        <mc:Fallback xmlns="">
          <p:pic>
            <p:nvPicPr>
              <p:cNvPr id="17" name="Ink 16">
                <a:extLst>
                  <a:ext uri="{FF2B5EF4-FFF2-40B4-BE49-F238E27FC236}">
                    <a16:creationId xmlns:a16="http://schemas.microsoft.com/office/drawing/2014/main" id="{E1C2DE42-C393-207B-115F-6DF9D3441360}"/>
                  </a:ext>
                </a:extLst>
              </p:cNvPr>
              <p:cNvPicPr/>
              <p:nvPr/>
            </p:nvPicPr>
            <p:blipFill>
              <a:blip r:embed="rId15"/>
              <a:stretch>
                <a:fillRect/>
              </a:stretch>
            </p:blipFill>
            <p:spPr>
              <a:xfrm>
                <a:off x="7865859" y="4226292"/>
                <a:ext cx="1206360" cy="10591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6818C292-8EE9-7D70-1A45-3CF9EC4EEB87}"/>
                  </a:ext>
                </a:extLst>
              </p14:cNvPr>
              <p14:cNvContentPartPr/>
              <p14:nvPr/>
            </p14:nvContentPartPr>
            <p14:xfrm>
              <a:off x="4232379" y="3984732"/>
              <a:ext cx="3705120" cy="867960"/>
            </p14:xfrm>
          </p:contentPart>
        </mc:Choice>
        <mc:Fallback xmlns="">
          <p:pic>
            <p:nvPicPr>
              <p:cNvPr id="18" name="Ink 17">
                <a:extLst>
                  <a:ext uri="{FF2B5EF4-FFF2-40B4-BE49-F238E27FC236}">
                    <a16:creationId xmlns:a16="http://schemas.microsoft.com/office/drawing/2014/main" id="{6818C292-8EE9-7D70-1A45-3CF9EC4EEB87}"/>
                  </a:ext>
                </a:extLst>
              </p:cNvPr>
              <p:cNvPicPr/>
              <p:nvPr/>
            </p:nvPicPr>
            <p:blipFill>
              <a:blip r:embed="rId17"/>
              <a:stretch>
                <a:fillRect/>
              </a:stretch>
            </p:blipFill>
            <p:spPr>
              <a:xfrm>
                <a:off x="4214739" y="3966732"/>
                <a:ext cx="3740760" cy="903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9" name="Ink 18">
                <a:extLst>
                  <a:ext uri="{FF2B5EF4-FFF2-40B4-BE49-F238E27FC236}">
                    <a16:creationId xmlns:a16="http://schemas.microsoft.com/office/drawing/2014/main" id="{EEA91307-F9DD-2795-BEE7-848533E76F86}"/>
                  </a:ext>
                </a:extLst>
              </p14:cNvPr>
              <p14:cNvContentPartPr/>
              <p14:nvPr/>
            </p14:nvContentPartPr>
            <p14:xfrm>
              <a:off x="4115379" y="3924252"/>
              <a:ext cx="234360" cy="93960"/>
            </p14:xfrm>
          </p:contentPart>
        </mc:Choice>
        <mc:Fallback xmlns="">
          <p:pic>
            <p:nvPicPr>
              <p:cNvPr id="19" name="Ink 18">
                <a:extLst>
                  <a:ext uri="{FF2B5EF4-FFF2-40B4-BE49-F238E27FC236}">
                    <a16:creationId xmlns:a16="http://schemas.microsoft.com/office/drawing/2014/main" id="{EEA91307-F9DD-2795-BEE7-848533E76F86}"/>
                  </a:ext>
                </a:extLst>
              </p:cNvPr>
              <p:cNvPicPr/>
              <p:nvPr/>
            </p:nvPicPr>
            <p:blipFill>
              <a:blip r:embed="rId19"/>
              <a:stretch>
                <a:fillRect/>
              </a:stretch>
            </p:blipFill>
            <p:spPr>
              <a:xfrm>
                <a:off x="4097379" y="3906612"/>
                <a:ext cx="270000" cy="129600"/>
              </a:xfrm>
              <a:prstGeom prst="rect">
                <a:avLst/>
              </a:prstGeom>
            </p:spPr>
          </p:pic>
        </mc:Fallback>
      </mc:AlternateContent>
    </p:spTree>
    <p:extLst>
      <p:ext uri="{BB962C8B-B14F-4D97-AF65-F5344CB8AC3E}">
        <p14:creationId xmlns:p14="http://schemas.microsoft.com/office/powerpoint/2010/main" val="4150474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065CA3-2CD9-40E9-2FB5-97077F96D7DC}"/>
              </a:ext>
            </a:extLst>
          </p:cNvPr>
          <p:cNvSpPr txBox="1"/>
          <p:nvPr/>
        </p:nvSpPr>
        <p:spPr>
          <a:xfrm>
            <a:off x="742507" y="481399"/>
            <a:ext cx="10706986" cy="5355312"/>
          </a:xfrm>
          <a:prstGeom prst="rect">
            <a:avLst/>
          </a:prstGeom>
          <a:noFill/>
        </p:spPr>
        <p:txBody>
          <a:bodyPr wrap="square" rtlCol="0">
            <a:spAutoFit/>
          </a:bodyPr>
          <a:lstStyle/>
          <a:p>
            <a:r>
              <a:rPr lang="en-US" dirty="0"/>
              <a:t>Following unwritten discussions</a:t>
            </a:r>
          </a:p>
          <a:p>
            <a:endParaRPr lang="en-US" dirty="0"/>
          </a:p>
          <a:p>
            <a:endParaRPr lang="en-US" dirty="0"/>
          </a:p>
          <a:p>
            <a:r>
              <a:rPr lang="en-US" dirty="0"/>
              <a:t>As a group, we discussed various ideas, which led us to unanimously conclude that we wanted to make an exhibition about the atmosphere of the church. Which is breathtaking in its beauty, it’s peacefulness and reverence.</a:t>
            </a:r>
          </a:p>
          <a:p>
            <a:r>
              <a:rPr lang="en-US" dirty="0"/>
              <a:t> </a:t>
            </a:r>
          </a:p>
          <a:p>
            <a:r>
              <a:rPr lang="en-US" dirty="0"/>
              <a:t>We decided to use sound, the church's age and the people within it to make the exhibition. At this time Adam Cole was going to do sound, Adam Ellis was going to use people, or abstract imagery, using holy water and developer, Abbie was unsure initially and I wanted to do something with the age of the church, but not from an archive perspective (we had already been to Swansea archives, and although interesting did not work for what we wanted as an exhibition).</a:t>
            </a:r>
          </a:p>
          <a:p>
            <a:endParaRPr lang="en-US" dirty="0"/>
          </a:p>
          <a:p>
            <a:r>
              <a:rPr lang="en-US" dirty="0"/>
              <a:t>A week later, following multiple visits to the church, Adam C produced a few, very short recordings, Adam E had tried his techniques with the holy water, and although it produced, in my opinion, great imagery, he decided he was going to do something else. Abbie due to personal matters was still undecided. However, I decided to use flakes of paint from the walls and altar to produce something.</a:t>
            </a:r>
          </a:p>
          <a:p>
            <a:endParaRPr lang="en-US" dirty="0"/>
          </a:p>
          <a:p>
            <a:endParaRPr lang="en-US" dirty="0"/>
          </a:p>
        </p:txBody>
      </p:sp>
    </p:spTree>
    <p:extLst>
      <p:ext uri="{BB962C8B-B14F-4D97-AF65-F5344CB8AC3E}">
        <p14:creationId xmlns:p14="http://schemas.microsoft.com/office/powerpoint/2010/main" val="1663927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89A2F1-CCE9-85B6-7A57-B04A359F3A03}"/>
              </a:ext>
            </a:extLst>
          </p:cNvPr>
          <p:cNvSpPr txBox="1"/>
          <p:nvPr/>
        </p:nvSpPr>
        <p:spPr>
          <a:xfrm>
            <a:off x="624468" y="636901"/>
            <a:ext cx="11117766" cy="5078313"/>
          </a:xfrm>
          <a:prstGeom prst="rect">
            <a:avLst/>
          </a:prstGeom>
          <a:noFill/>
        </p:spPr>
        <p:txBody>
          <a:bodyPr wrap="square" rtlCol="0">
            <a:spAutoFit/>
          </a:bodyPr>
          <a:lstStyle/>
          <a:p>
            <a:r>
              <a:rPr lang="en-US" dirty="0"/>
              <a:t>My exhibition</a:t>
            </a:r>
          </a:p>
          <a:p>
            <a:endParaRPr lang="en-US" dirty="0"/>
          </a:p>
          <a:p>
            <a:r>
              <a:rPr lang="en-US" dirty="0"/>
              <a:t>I have now taken samples of paint from the walls and alter on sellotape and placed these onto acetates. The acetates  were then taken to the darkroom where they were printed. This was a challenging process, which was only possible once I realized they had to be processed, using a full magenta filter. Once printed, the prints were then scanned onto a PC. The images were then resized and printed onto A4 sheets in the Mac suite. These images were shown to the group and staff and agreed to be printed larger. </a:t>
            </a:r>
          </a:p>
          <a:p>
            <a:endParaRPr lang="en-US" dirty="0"/>
          </a:p>
          <a:p>
            <a:r>
              <a:rPr lang="en-US" dirty="0"/>
              <a:t>Before the images were printed larger, I went back to the church. I measured the floor tiles by the alter, between the choir pews. They were all slightly different, but I decided upon a measurement of 63cm x 69cm, for the prints.</a:t>
            </a:r>
          </a:p>
          <a:p>
            <a:endParaRPr lang="en-US" dirty="0"/>
          </a:p>
          <a:p>
            <a:r>
              <a:rPr lang="en-US" dirty="0"/>
              <a:t>Printing was to say the least stressful, following resizing, upon transferring to to the lager printer file, the image settings kept changing. This continued to be an issue for 3 hours, along with the printer file not accepting my files. Eventually with help from both technicians, the images were printed.</a:t>
            </a:r>
          </a:p>
          <a:p>
            <a:endParaRPr lang="en-US" dirty="0"/>
          </a:p>
          <a:p>
            <a:r>
              <a:rPr lang="en-US" dirty="0"/>
              <a:t>In hindsight, I should have just printed one copy, as the images were printed on pearl sheen paper, where possibly matt would have been better.</a:t>
            </a:r>
          </a:p>
        </p:txBody>
      </p:sp>
    </p:spTree>
    <p:extLst>
      <p:ext uri="{BB962C8B-B14F-4D97-AF65-F5344CB8AC3E}">
        <p14:creationId xmlns:p14="http://schemas.microsoft.com/office/powerpoint/2010/main" val="1196434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and white tile on a floor&#10;&#10;Description automatically generated">
            <a:extLst>
              <a:ext uri="{FF2B5EF4-FFF2-40B4-BE49-F238E27FC236}">
                <a16:creationId xmlns:a16="http://schemas.microsoft.com/office/drawing/2014/main" id="{8B15E239-2170-3EFF-B979-7B3D313741B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71819" y="1203433"/>
            <a:ext cx="3909849" cy="5213132"/>
          </a:xfrm>
          <a:prstGeom prst="rect">
            <a:avLst/>
          </a:prstGeom>
        </p:spPr>
      </p:pic>
      <p:pic>
        <p:nvPicPr>
          <p:cNvPr id="5" name="Picture 4" descr="Pieces of paper on a black surface&#10;&#10;Description automatically generated">
            <a:extLst>
              <a:ext uri="{FF2B5EF4-FFF2-40B4-BE49-F238E27FC236}">
                <a16:creationId xmlns:a16="http://schemas.microsoft.com/office/drawing/2014/main" id="{9E514FB4-10A6-6946-0EDD-5B2D538DD57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20303" y="1093513"/>
            <a:ext cx="4074729" cy="5432972"/>
          </a:xfrm>
          <a:prstGeom prst="rect">
            <a:avLst/>
          </a:prstGeom>
        </p:spPr>
      </p:pic>
      <p:sp>
        <p:nvSpPr>
          <p:cNvPr id="2" name="TextBox 1">
            <a:extLst>
              <a:ext uri="{FF2B5EF4-FFF2-40B4-BE49-F238E27FC236}">
                <a16:creationId xmlns:a16="http://schemas.microsoft.com/office/drawing/2014/main" id="{3ADF0E3F-D8A1-8E99-7574-D61ECF988631}"/>
              </a:ext>
            </a:extLst>
          </p:cNvPr>
          <p:cNvSpPr txBox="1"/>
          <p:nvPr/>
        </p:nvSpPr>
        <p:spPr>
          <a:xfrm>
            <a:off x="1313793" y="441435"/>
            <a:ext cx="1412951" cy="369332"/>
          </a:xfrm>
          <a:prstGeom prst="rect">
            <a:avLst/>
          </a:prstGeom>
          <a:noFill/>
        </p:spPr>
        <p:txBody>
          <a:bodyPr wrap="none" rtlCol="0">
            <a:spAutoFit/>
          </a:bodyPr>
          <a:lstStyle/>
          <a:p>
            <a:r>
              <a:rPr lang="en-US" dirty="0"/>
              <a:t>TEST  phase </a:t>
            </a:r>
          </a:p>
        </p:txBody>
      </p:sp>
    </p:spTree>
    <p:extLst>
      <p:ext uri="{BB962C8B-B14F-4D97-AF65-F5344CB8AC3E}">
        <p14:creationId xmlns:p14="http://schemas.microsoft.com/office/powerpoint/2010/main" val="614521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toilet paper roll and candle on a shelf&#10;&#10;Description automatically generated">
            <a:extLst>
              <a:ext uri="{FF2B5EF4-FFF2-40B4-BE49-F238E27FC236}">
                <a16:creationId xmlns:a16="http://schemas.microsoft.com/office/drawing/2014/main" id="{F5440402-CEB2-F160-28F1-EC448DF78B4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31173" y="3158359"/>
            <a:ext cx="4448502" cy="3367909"/>
          </a:xfrm>
          <a:prstGeom prst="rect">
            <a:avLst/>
          </a:prstGeom>
        </p:spPr>
      </p:pic>
      <p:pic>
        <p:nvPicPr>
          <p:cNvPr id="7" name="Picture 6" descr="A floor with black and white tiles on it&#10;&#10;Description automatically generated">
            <a:extLst>
              <a:ext uri="{FF2B5EF4-FFF2-40B4-BE49-F238E27FC236}">
                <a16:creationId xmlns:a16="http://schemas.microsoft.com/office/drawing/2014/main" id="{82B1059B-61AB-3408-B455-234058CFA89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10477" y="436836"/>
            <a:ext cx="3857626" cy="5143501"/>
          </a:xfrm>
          <a:prstGeom prst="rect">
            <a:avLst/>
          </a:prstGeom>
        </p:spPr>
      </p:pic>
      <p:pic>
        <p:nvPicPr>
          <p:cNvPr id="3" name="Picture 2" descr="A pile of black and white vinyl on a tile floor&#10;&#10;Description automatically generated">
            <a:extLst>
              <a:ext uri="{FF2B5EF4-FFF2-40B4-BE49-F238E27FC236}">
                <a16:creationId xmlns:a16="http://schemas.microsoft.com/office/drawing/2014/main" id="{B721E8C6-AD2F-B899-C9C4-6DBFB0F34D4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705600" y="331732"/>
            <a:ext cx="4875923" cy="3656942"/>
          </a:xfrm>
          <a:prstGeom prst="rect">
            <a:avLst/>
          </a:prstGeom>
        </p:spPr>
      </p:pic>
    </p:spTree>
    <p:extLst>
      <p:ext uri="{BB962C8B-B14F-4D97-AF65-F5344CB8AC3E}">
        <p14:creationId xmlns:p14="http://schemas.microsoft.com/office/powerpoint/2010/main" val="2765281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FE6B74-00B7-BB4C-05E1-D4662B7C0823}"/>
              </a:ext>
            </a:extLst>
          </p:cNvPr>
          <p:cNvSpPr txBox="1"/>
          <p:nvPr/>
        </p:nvSpPr>
        <p:spPr>
          <a:xfrm>
            <a:off x="872359" y="830317"/>
            <a:ext cx="10573407" cy="6463308"/>
          </a:xfrm>
          <a:prstGeom prst="rect">
            <a:avLst/>
          </a:prstGeom>
          <a:noFill/>
        </p:spPr>
        <p:txBody>
          <a:bodyPr wrap="square" rtlCol="0">
            <a:spAutoFit/>
          </a:bodyPr>
          <a:lstStyle/>
          <a:p>
            <a:r>
              <a:rPr lang="en-US" dirty="0"/>
              <a:t>Move on two weeks, Adam C is a no show, although he did state weeks previously that he was going to do the Audio work, he now was interested in archival work (opposite to what we had all agreed). As he is not communicating with us or attending the Uni, Abbie has now decided to undertake the work with sound. </a:t>
            </a:r>
          </a:p>
          <a:p>
            <a:endParaRPr lang="en-US" dirty="0"/>
          </a:p>
          <a:p>
            <a:r>
              <a:rPr lang="en-US" dirty="0"/>
              <a:t>Adam E is now using imagery of the Reverand and possibly other members of the church staff, along with quotes from individuals about the church, projected onto the wall. My work remains the same.</a:t>
            </a:r>
          </a:p>
          <a:p>
            <a:endParaRPr lang="en-US" dirty="0"/>
          </a:p>
          <a:p>
            <a:r>
              <a:rPr lang="en-US" dirty="0"/>
              <a:t>The only positive is that we are now using the main Altor area for the exhibition, which is great.</a:t>
            </a:r>
          </a:p>
          <a:p>
            <a:endParaRPr lang="en-US" dirty="0"/>
          </a:p>
          <a:p>
            <a:endParaRPr lang="en-US" dirty="0"/>
          </a:p>
          <a:p>
            <a:r>
              <a:rPr lang="en-US" dirty="0"/>
              <a:t>Another ten days later and to my mind the exhibition is turning into a shit show.</a:t>
            </a:r>
          </a:p>
          <a:p>
            <a:endParaRPr lang="en-US" dirty="0"/>
          </a:p>
          <a:p>
            <a:r>
              <a:rPr lang="en-US" dirty="0"/>
              <a:t>My work remains the same, except I am reprinting images to Matt.</a:t>
            </a:r>
          </a:p>
          <a:p>
            <a:endParaRPr lang="en-US" dirty="0"/>
          </a:p>
          <a:p>
            <a:r>
              <a:rPr lang="en-US" dirty="0"/>
              <a:t>We have found out that Adam Cole is now homeless and having problems, however, how this stops him from replying to a text, who knows? Due to this, Abbie is still unsure what to do, as she needs Adam </a:t>
            </a:r>
            <a:r>
              <a:rPr lang="en-US" dirty="0" err="1"/>
              <a:t>Coles's</a:t>
            </a:r>
            <a:r>
              <a:rPr lang="en-US" dirty="0"/>
              <a:t> completed Audio to decide on her work. Now, however, she is looking at using a small projector showing a bar code. Linked to a camera showing a live stream of the outside. Adam Ellis is constantly changing his mind; he seems to try one thing, and if it does not fully, rather than having another go, he gives up. As such, his great ideas keep being simplified.</a:t>
            </a:r>
          </a:p>
          <a:p>
            <a:endParaRPr lang="en-US" dirty="0"/>
          </a:p>
          <a:p>
            <a:endParaRPr lang="en-US" dirty="0"/>
          </a:p>
          <a:p>
            <a:endParaRPr lang="en-US" dirty="0"/>
          </a:p>
        </p:txBody>
      </p:sp>
    </p:spTree>
    <p:extLst>
      <p:ext uri="{BB962C8B-B14F-4D97-AF65-F5344CB8AC3E}">
        <p14:creationId xmlns:p14="http://schemas.microsoft.com/office/powerpoint/2010/main" val="2733640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49E4C4-22E4-7749-9D5F-4A8EC89AA5FC}"/>
              </a:ext>
            </a:extLst>
          </p:cNvPr>
          <p:cNvSpPr txBox="1"/>
          <p:nvPr/>
        </p:nvSpPr>
        <p:spPr>
          <a:xfrm>
            <a:off x="1166648" y="630620"/>
            <a:ext cx="2190343" cy="369332"/>
          </a:xfrm>
          <a:prstGeom prst="rect">
            <a:avLst/>
          </a:prstGeom>
          <a:noFill/>
        </p:spPr>
        <p:txBody>
          <a:bodyPr wrap="none" rtlCol="0">
            <a:spAutoFit/>
          </a:bodyPr>
          <a:lstStyle/>
          <a:p>
            <a:r>
              <a:rPr lang="en-US" dirty="0"/>
              <a:t>15</a:t>
            </a:r>
            <a:r>
              <a:rPr lang="en-US" baseline="30000" dirty="0"/>
              <a:t>th</a:t>
            </a:r>
            <a:r>
              <a:rPr lang="en-US" dirty="0"/>
              <a:t> November 2024</a:t>
            </a:r>
          </a:p>
        </p:txBody>
      </p:sp>
      <p:sp>
        <p:nvSpPr>
          <p:cNvPr id="4" name="TextBox 3">
            <a:extLst>
              <a:ext uri="{FF2B5EF4-FFF2-40B4-BE49-F238E27FC236}">
                <a16:creationId xmlns:a16="http://schemas.microsoft.com/office/drawing/2014/main" id="{2D55C9D2-05B3-5DF0-E4F9-A0ABE8AA627F}"/>
              </a:ext>
            </a:extLst>
          </p:cNvPr>
          <p:cNvSpPr txBox="1"/>
          <p:nvPr/>
        </p:nvSpPr>
        <p:spPr>
          <a:xfrm>
            <a:off x="951186" y="1298560"/>
            <a:ext cx="10289628" cy="4801314"/>
          </a:xfrm>
          <a:prstGeom prst="rect">
            <a:avLst/>
          </a:prstGeom>
          <a:noFill/>
        </p:spPr>
        <p:txBody>
          <a:bodyPr wrap="square" rtlCol="0">
            <a:spAutoFit/>
          </a:bodyPr>
          <a:lstStyle/>
          <a:p>
            <a:r>
              <a:rPr lang="en-US" dirty="0"/>
              <a:t>My work is basically completed. I have played with the floor-style layouts several times, and I have finally decided how I want it. I have taken into consideration two artists for this exhibit: Cornelia Parker and Jorge Otero-</a:t>
            </a:r>
            <a:r>
              <a:rPr lang="en-US" dirty="0" err="1"/>
              <a:t>Pailos</a:t>
            </a:r>
            <a:r>
              <a:rPr lang="en-US" dirty="0"/>
              <a:t>. Both have used dust to make exhibitions, even though theirs is wall based and mine is floor based.</a:t>
            </a:r>
          </a:p>
          <a:p>
            <a:endParaRPr lang="en-US" dirty="0"/>
          </a:p>
          <a:p>
            <a:r>
              <a:rPr lang="en-US" dirty="0"/>
              <a:t>Adan Ellis has now come down with shingles, so he is off at the moment. However, I am sure he will finish his exhibition on time. Adam Cole is still a no-show. However, he has now sent one text stating he has produced some work around the lord lieutenant's chair. What it will look like who knows?</a:t>
            </a:r>
          </a:p>
          <a:p>
            <a:endParaRPr lang="en-US" dirty="0"/>
          </a:p>
          <a:p>
            <a:r>
              <a:rPr lang="en-US" dirty="0"/>
              <a:t>Abbie is continuing with the bar code and live stream.</a:t>
            </a:r>
          </a:p>
          <a:p>
            <a:endParaRPr lang="en-US" dirty="0"/>
          </a:p>
          <a:p>
            <a:r>
              <a:rPr lang="en-US" dirty="0"/>
              <a:t>Personally, I believe that the whole exhibition has been majorly dumbed down and has gone against what was originally decided and agreed. I believe that, as a group, the majority have lost sight of what we were trying to achieve. As the church is immense, we wanted to go big, but now it is small. The atmosphere of the church was our main emphasis, but now it seems to have become lost. And no sound is going to be used. All in all the exhibition space is now under used, and major opportunities to produce excellent work lost.</a:t>
            </a:r>
          </a:p>
        </p:txBody>
      </p:sp>
    </p:spTree>
    <p:extLst>
      <p:ext uri="{BB962C8B-B14F-4D97-AF65-F5344CB8AC3E}">
        <p14:creationId xmlns:p14="http://schemas.microsoft.com/office/powerpoint/2010/main" val="4038577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a city&#10;&#10;Description automatically generated">
            <a:extLst>
              <a:ext uri="{FF2B5EF4-FFF2-40B4-BE49-F238E27FC236}">
                <a16:creationId xmlns:a16="http://schemas.microsoft.com/office/drawing/2014/main" id="{5B253E30-91CD-5AE0-8E0E-971D55C7A98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06603" y="3968969"/>
            <a:ext cx="3547241" cy="2660431"/>
          </a:xfrm>
          <a:prstGeom prst="rect">
            <a:avLst/>
          </a:prstGeom>
        </p:spPr>
      </p:pic>
      <p:pic>
        <p:nvPicPr>
          <p:cNvPr id="5" name="Picture 4" descr="Close-up of a water&#10;&#10;Description automatically generated">
            <a:extLst>
              <a:ext uri="{FF2B5EF4-FFF2-40B4-BE49-F238E27FC236}">
                <a16:creationId xmlns:a16="http://schemas.microsoft.com/office/drawing/2014/main" id="{6639F212-56B5-727B-B8C9-6FC60ACA727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48758" y="919655"/>
            <a:ext cx="4246179" cy="2737206"/>
          </a:xfrm>
          <a:prstGeom prst="rect">
            <a:avLst/>
          </a:prstGeom>
        </p:spPr>
      </p:pic>
      <p:pic>
        <p:nvPicPr>
          <p:cNvPr id="7" name="Picture 6" descr="A close-up of a poster&#10;&#10;Description automatically generated">
            <a:extLst>
              <a:ext uri="{FF2B5EF4-FFF2-40B4-BE49-F238E27FC236}">
                <a16:creationId xmlns:a16="http://schemas.microsoft.com/office/drawing/2014/main" id="{335CA847-7308-A974-D94E-29B2A24BECE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570949" y="919655"/>
            <a:ext cx="3547241" cy="5018690"/>
          </a:xfrm>
          <a:prstGeom prst="rect">
            <a:avLst/>
          </a:prstGeom>
        </p:spPr>
      </p:pic>
      <p:sp>
        <p:nvSpPr>
          <p:cNvPr id="8" name="TextBox 7">
            <a:extLst>
              <a:ext uri="{FF2B5EF4-FFF2-40B4-BE49-F238E27FC236}">
                <a16:creationId xmlns:a16="http://schemas.microsoft.com/office/drawing/2014/main" id="{17BDDA7C-4E15-54B2-F6ED-61DA254B67D9}"/>
              </a:ext>
            </a:extLst>
          </p:cNvPr>
          <p:cNvSpPr txBox="1"/>
          <p:nvPr/>
        </p:nvSpPr>
        <p:spPr>
          <a:xfrm>
            <a:off x="756745" y="1618593"/>
            <a:ext cx="1376855" cy="646331"/>
          </a:xfrm>
          <a:prstGeom prst="rect">
            <a:avLst/>
          </a:prstGeom>
          <a:noFill/>
        </p:spPr>
        <p:txBody>
          <a:bodyPr wrap="square" rtlCol="0">
            <a:spAutoFit/>
          </a:bodyPr>
          <a:lstStyle/>
          <a:p>
            <a:r>
              <a:rPr lang="en-US" dirty="0"/>
              <a:t>Poster and flyer Setups</a:t>
            </a:r>
          </a:p>
        </p:txBody>
      </p:sp>
    </p:spTree>
    <p:extLst>
      <p:ext uri="{BB962C8B-B14F-4D97-AF65-F5344CB8AC3E}">
        <p14:creationId xmlns:p14="http://schemas.microsoft.com/office/powerpoint/2010/main" val="790930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7BA949-0E4A-E7A2-BD7D-F612423268CC}"/>
              </a:ext>
            </a:extLst>
          </p:cNvPr>
          <p:cNvSpPr txBox="1"/>
          <p:nvPr/>
        </p:nvSpPr>
        <p:spPr>
          <a:xfrm>
            <a:off x="2175641" y="830317"/>
            <a:ext cx="7637091" cy="1015663"/>
          </a:xfrm>
          <a:prstGeom prst="rect">
            <a:avLst/>
          </a:prstGeom>
          <a:noFill/>
        </p:spPr>
        <p:txBody>
          <a:bodyPr wrap="none" rtlCol="0">
            <a:spAutoFit/>
          </a:bodyPr>
          <a:lstStyle/>
          <a:p>
            <a:r>
              <a:rPr lang="en-US" sz="6000" dirty="0"/>
              <a:t>Event risk Assessment</a:t>
            </a:r>
          </a:p>
        </p:txBody>
      </p:sp>
      <p:sp>
        <p:nvSpPr>
          <p:cNvPr id="3" name="TextBox 2">
            <a:extLst>
              <a:ext uri="{FF2B5EF4-FFF2-40B4-BE49-F238E27FC236}">
                <a16:creationId xmlns:a16="http://schemas.microsoft.com/office/drawing/2014/main" id="{6BA9230C-5378-EF52-6888-0E9CDD20A400}"/>
              </a:ext>
            </a:extLst>
          </p:cNvPr>
          <p:cNvSpPr txBox="1"/>
          <p:nvPr/>
        </p:nvSpPr>
        <p:spPr>
          <a:xfrm>
            <a:off x="2175641" y="3105834"/>
            <a:ext cx="7830207" cy="646331"/>
          </a:xfrm>
          <a:prstGeom prst="rect">
            <a:avLst/>
          </a:prstGeom>
          <a:noFill/>
        </p:spPr>
        <p:txBody>
          <a:bodyPr wrap="square" rtlCol="0">
            <a:spAutoFit/>
          </a:bodyPr>
          <a:lstStyle/>
          <a:p>
            <a:r>
              <a:rPr lang="en-US" dirty="0"/>
              <a:t>The next two slides show risk assessments for the site. The first is the original copy sent the following is the new format university form.</a:t>
            </a:r>
          </a:p>
        </p:txBody>
      </p:sp>
    </p:spTree>
    <p:extLst>
      <p:ext uri="{BB962C8B-B14F-4D97-AF65-F5344CB8AC3E}">
        <p14:creationId xmlns:p14="http://schemas.microsoft.com/office/powerpoint/2010/main" val="849770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70156EEA-FE67-8D24-1A01-7F94499E1B93}"/>
              </a:ext>
            </a:extLst>
          </p:cNvPr>
          <p:cNvGraphicFramePr>
            <a:graphicFrameLocks noChangeAspect="1"/>
          </p:cNvGraphicFramePr>
          <p:nvPr>
            <p:extLst>
              <p:ext uri="{D42A27DB-BD31-4B8C-83A1-F6EECF244321}">
                <p14:modId xmlns:p14="http://schemas.microsoft.com/office/powerpoint/2010/main" val="554360481"/>
              </p:ext>
            </p:extLst>
          </p:nvPr>
        </p:nvGraphicFramePr>
        <p:xfrm>
          <a:off x="1167797" y="719931"/>
          <a:ext cx="3781425" cy="5418137"/>
        </p:xfrm>
        <a:graphic>
          <a:graphicData uri="http://schemas.openxmlformats.org/presentationml/2006/ole">
            <mc:AlternateContent xmlns:mc="http://schemas.openxmlformats.org/markup-compatibility/2006">
              <mc:Choice xmlns:v="urn:schemas-microsoft-com:vml" Requires="v">
                <p:oleObj name="Document" r:id="rId2" imgW="5397500" imgH="7734300" progId="Word.Document.12">
                  <p:embed/>
                </p:oleObj>
              </mc:Choice>
              <mc:Fallback>
                <p:oleObj name="Document" r:id="rId2" imgW="5397500" imgH="7734300" progId="Word.Document.12">
                  <p:embed/>
                  <p:pic>
                    <p:nvPicPr>
                      <p:cNvPr id="0" name=""/>
                      <p:cNvPicPr/>
                      <p:nvPr/>
                    </p:nvPicPr>
                    <p:blipFill>
                      <a:blip r:embed="rId3"/>
                      <a:stretch>
                        <a:fillRect/>
                      </a:stretch>
                    </p:blipFill>
                    <p:spPr>
                      <a:xfrm>
                        <a:off x="1167797" y="719931"/>
                        <a:ext cx="3781425" cy="5418137"/>
                      </a:xfrm>
                      <a:prstGeom prst="rect">
                        <a:avLst/>
                      </a:prstGeom>
                    </p:spPr>
                  </p:pic>
                </p:oleObj>
              </mc:Fallback>
            </mc:AlternateContent>
          </a:graphicData>
        </a:graphic>
      </p:graphicFrame>
      <p:graphicFrame>
        <p:nvGraphicFramePr>
          <p:cNvPr id="3" name="Table 2">
            <a:extLst>
              <a:ext uri="{FF2B5EF4-FFF2-40B4-BE49-F238E27FC236}">
                <a16:creationId xmlns:a16="http://schemas.microsoft.com/office/drawing/2014/main" id="{D1A38998-2F9B-261C-B225-C6FC1A68A352}"/>
              </a:ext>
            </a:extLst>
          </p:cNvPr>
          <p:cNvGraphicFramePr>
            <a:graphicFrameLocks noGrp="1"/>
          </p:cNvGraphicFramePr>
          <p:nvPr>
            <p:extLst>
              <p:ext uri="{D42A27DB-BD31-4B8C-83A1-F6EECF244321}">
                <p14:modId xmlns:p14="http://schemas.microsoft.com/office/powerpoint/2010/main" val="973399690"/>
              </p:ext>
            </p:extLst>
          </p:nvPr>
        </p:nvGraphicFramePr>
        <p:xfrm>
          <a:off x="5822731" y="557047"/>
          <a:ext cx="5462915" cy="5969762"/>
        </p:xfrm>
        <a:graphic>
          <a:graphicData uri="http://schemas.openxmlformats.org/drawingml/2006/table">
            <a:tbl>
              <a:tblPr firstRow="1" firstCol="1" lastRow="1" lastCol="1" bandRow="1" bandCol="1"/>
              <a:tblGrid>
                <a:gridCol w="208371">
                  <a:extLst>
                    <a:ext uri="{9D8B030D-6E8A-4147-A177-3AD203B41FA5}">
                      <a16:colId xmlns:a16="http://schemas.microsoft.com/office/drawing/2014/main" val="135989299"/>
                    </a:ext>
                  </a:extLst>
                </a:gridCol>
                <a:gridCol w="1227985">
                  <a:extLst>
                    <a:ext uri="{9D8B030D-6E8A-4147-A177-3AD203B41FA5}">
                      <a16:colId xmlns:a16="http://schemas.microsoft.com/office/drawing/2014/main" val="638405223"/>
                    </a:ext>
                  </a:extLst>
                </a:gridCol>
                <a:gridCol w="774173">
                  <a:extLst>
                    <a:ext uri="{9D8B030D-6E8A-4147-A177-3AD203B41FA5}">
                      <a16:colId xmlns:a16="http://schemas.microsoft.com/office/drawing/2014/main" val="2560991700"/>
                    </a:ext>
                  </a:extLst>
                </a:gridCol>
                <a:gridCol w="1106240">
                  <a:extLst>
                    <a:ext uri="{9D8B030D-6E8A-4147-A177-3AD203B41FA5}">
                      <a16:colId xmlns:a16="http://schemas.microsoft.com/office/drawing/2014/main" val="69515059"/>
                    </a:ext>
                  </a:extLst>
                </a:gridCol>
                <a:gridCol w="1438308">
                  <a:extLst>
                    <a:ext uri="{9D8B030D-6E8A-4147-A177-3AD203B41FA5}">
                      <a16:colId xmlns:a16="http://schemas.microsoft.com/office/drawing/2014/main" val="2011623622"/>
                    </a:ext>
                  </a:extLst>
                </a:gridCol>
                <a:gridCol w="331677">
                  <a:extLst>
                    <a:ext uri="{9D8B030D-6E8A-4147-A177-3AD203B41FA5}">
                      <a16:colId xmlns:a16="http://schemas.microsoft.com/office/drawing/2014/main" val="3211894480"/>
                    </a:ext>
                  </a:extLst>
                </a:gridCol>
                <a:gridCol w="376161">
                  <a:extLst>
                    <a:ext uri="{9D8B030D-6E8A-4147-A177-3AD203B41FA5}">
                      <a16:colId xmlns:a16="http://schemas.microsoft.com/office/drawing/2014/main" val="2341658225"/>
                    </a:ext>
                  </a:extLst>
                </a:gridCol>
              </a:tblGrid>
              <a:tr h="450694">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Hazard / Task / Activity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Area of Concern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Persons at Risk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Existing Controls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Describe Any Further Controls Actions Needed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ct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Actions By Whom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nSpc>
                          <a:spcPct val="115000"/>
                        </a:lnSpc>
                        <a:spcAft>
                          <a:spcPts val="100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Action By When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922572758"/>
                  </a:ext>
                </a:extLst>
              </a:tr>
              <a:tr h="398402">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FIRE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everyone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Church Fire risk assessment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none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5739948"/>
                  </a:ext>
                </a:extLst>
              </a:tr>
              <a:tr h="704888">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Assault from members of public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All students at site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none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Always church staff and volunteers present, 2 students to always be present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7134272"/>
                  </a:ext>
                </a:extLst>
              </a:tr>
              <a:tr h="398402">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Trips due to steps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All students and members of public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none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Ensure steps are not obscured in any way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3776315"/>
                  </a:ext>
                </a:extLst>
              </a:tr>
              <a:tr h="757180">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Use of projectors and extension leads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students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none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Verbal safety warning on use of machines and ensure plug sockets are in good working order, ensure all leads are in a position where they cannot be tripped 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3321505"/>
                  </a:ext>
                </a:extLst>
              </a:tr>
              <a:tr h="398402">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Electronic devices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Students &amp; public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University regulations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All portable electronic devices are PAT tested and up to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93342597"/>
                  </a:ext>
                </a:extLst>
              </a:tr>
            </a:tbl>
          </a:graphicData>
        </a:graphic>
      </p:graphicFrame>
    </p:spTree>
    <p:extLst>
      <p:ext uri="{BB962C8B-B14F-4D97-AF65-F5344CB8AC3E}">
        <p14:creationId xmlns:p14="http://schemas.microsoft.com/office/powerpoint/2010/main" val="31476687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9B7E714E-3C39-D33F-EF0F-AF3F3F16F24C}"/>
              </a:ext>
            </a:extLst>
          </p:cNvPr>
          <p:cNvGraphicFramePr>
            <a:graphicFrameLocks noChangeAspect="1"/>
          </p:cNvGraphicFramePr>
          <p:nvPr>
            <p:extLst>
              <p:ext uri="{D42A27DB-BD31-4B8C-83A1-F6EECF244321}">
                <p14:modId xmlns:p14="http://schemas.microsoft.com/office/powerpoint/2010/main" val="2874960984"/>
              </p:ext>
            </p:extLst>
          </p:nvPr>
        </p:nvGraphicFramePr>
        <p:xfrm>
          <a:off x="526065" y="417651"/>
          <a:ext cx="11466238" cy="9955294"/>
        </p:xfrm>
        <a:graphic>
          <a:graphicData uri="http://schemas.openxmlformats.org/presentationml/2006/ole">
            <mc:AlternateContent xmlns:mc="http://schemas.openxmlformats.org/markup-compatibility/2006">
              <mc:Choice xmlns:v="urn:schemas-microsoft-com:vml" Requires="v">
                <p:oleObj name="Worksheet" r:id="rId2" imgW="13677900" imgH="11874500" progId="Excel.Sheet.12">
                  <p:embed/>
                </p:oleObj>
              </mc:Choice>
              <mc:Fallback>
                <p:oleObj name="Worksheet" r:id="rId2" imgW="13677900" imgH="11874500" progId="Excel.Sheet.12">
                  <p:embed/>
                  <p:pic>
                    <p:nvPicPr>
                      <p:cNvPr id="0" name=""/>
                      <p:cNvPicPr/>
                      <p:nvPr/>
                    </p:nvPicPr>
                    <p:blipFill>
                      <a:blip r:embed="rId3"/>
                      <a:stretch>
                        <a:fillRect/>
                      </a:stretch>
                    </p:blipFill>
                    <p:spPr>
                      <a:xfrm>
                        <a:off x="526065" y="417651"/>
                        <a:ext cx="11466238" cy="9955294"/>
                      </a:xfrm>
                      <a:prstGeom prst="rect">
                        <a:avLst/>
                      </a:prstGeom>
                    </p:spPr>
                  </p:pic>
                </p:oleObj>
              </mc:Fallback>
            </mc:AlternateContent>
          </a:graphicData>
        </a:graphic>
      </p:graphicFrame>
    </p:spTree>
    <p:extLst>
      <p:ext uri="{BB962C8B-B14F-4D97-AF65-F5344CB8AC3E}">
        <p14:creationId xmlns:p14="http://schemas.microsoft.com/office/powerpoint/2010/main" val="58043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34441-99DF-184E-91AA-58B1DCD5750D}"/>
              </a:ext>
            </a:extLst>
          </p:cNvPr>
          <p:cNvSpPr txBox="1"/>
          <p:nvPr/>
        </p:nvSpPr>
        <p:spPr>
          <a:xfrm>
            <a:off x="599090" y="903890"/>
            <a:ext cx="10993820" cy="5290166"/>
          </a:xfrm>
          <a:prstGeom prst="rect">
            <a:avLst/>
          </a:prstGeom>
          <a:noFill/>
        </p:spPr>
        <p:txBody>
          <a:bodyPr wrap="square">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Final exhibition tests and exhibition which supported its conceptual aims.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As we were not reducing the lighting at the altar area of the church, I believed that there would be no reflection on the pearl prints, and looking from one direction, there was not. However, there was from the steps view angle. Initially, I was going to have the images backed on boards to re-represent the walls, like the work by Cornelia Parker and Jorge Otero </a:t>
            </a:r>
            <a:r>
              <a:rPr lang="en-US" sz="1800" dirty="0" err="1">
                <a:solidFill>
                  <a:srgbClr val="000000"/>
                </a:solidFill>
                <a:effectLst/>
                <a:latin typeface="Aptos" panose="020B0004020202020204" pitchFamily="34" charset="0"/>
                <a:ea typeface="MS Mincho" panose="02020609040205080304" pitchFamily="49" charset="-128"/>
                <a:cs typeface="Arial" panose="020B0604020202020204" pitchFamily="34" charset="0"/>
              </a:rPr>
              <a:t>Pailos</a:t>
            </a: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tested this but did not like the aesthetics of it in the space we were using. I then laid them out between the lines of the floor, which is where I found out they had a light reflection. This did work nicely however, something was missing, so I tried using some actual paint flakes as well as original pieces of stone from the church. This just did not work.</a:t>
            </a:r>
          </a:p>
          <a:p>
            <a:pPr marL="228600" indent="-228600">
              <a:lnSpc>
                <a:spcPct val="115000"/>
              </a:lnSpc>
              <a:tabLst>
                <a:tab pos="228600" algn="l"/>
                <a:tab pos="457200" algn="l"/>
              </a:tabLst>
            </a:pP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Eventually, I moved all the prints together to produce a mash of images in the </a:t>
            </a:r>
            <a:r>
              <a:rPr lang="en-US" sz="1800" dirty="0" err="1">
                <a:solidFill>
                  <a:srgbClr val="000000"/>
                </a:solidFill>
                <a:effectLst/>
                <a:latin typeface="Aptos" panose="020B0004020202020204" pitchFamily="34" charset="0"/>
                <a:ea typeface="MS Mincho" panose="02020609040205080304" pitchFamily="49" charset="-128"/>
                <a:cs typeface="Arial" panose="020B0604020202020204" pitchFamily="34" charset="0"/>
              </a:rPr>
              <a:t>centre</a:t>
            </a: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of the floor. This worked much better, and with some of the paint flakes added, in my opinion, it looked exactly as I had envisaged. One thing that It produced was rather than just (aimlessly) walking through the images, now you must stop and look at the images from different angles, and with a few people looking, it will work more as a group viewing.</a:t>
            </a:r>
          </a:p>
          <a:p>
            <a:pPr marL="228600" indent="-228600">
              <a:lnSpc>
                <a:spcPct val="115000"/>
              </a:lnSpc>
              <a:spcAft>
                <a:spcPts val="1000"/>
              </a:spcAft>
              <a:tabLst>
                <a:tab pos="228600" algn="l"/>
                <a:tab pos="457200" algn="l"/>
              </a:tabLst>
            </a:pPr>
            <a:r>
              <a:rPr lang="en-GB" sz="1800" dirty="0">
                <a:effectLst/>
                <a:latin typeface="Cambria" panose="02040503050406030204" pitchFamily="18" charset="0"/>
                <a:ea typeface="MS Mincho" panose="02020609040205080304" pitchFamily="49" charset="-128"/>
                <a:cs typeface="Arial" panose="020B0604020202020204" pitchFamily="34" charset="0"/>
              </a:rPr>
              <a:t>												Continued</a:t>
            </a:r>
          </a:p>
        </p:txBody>
      </p:sp>
    </p:spTree>
    <p:extLst>
      <p:ext uri="{BB962C8B-B14F-4D97-AF65-F5344CB8AC3E}">
        <p14:creationId xmlns:p14="http://schemas.microsoft.com/office/powerpoint/2010/main" val="42829956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63F733-70F0-6B84-DDA5-4DF6D9FE385C}"/>
              </a:ext>
            </a:extLst>
          </p:cNvPr>
          <p:cNvSpPr txBox="1"/>
          <p:nvPr/>
        </p:nvSpPr>
        <p:spPr>
          <a:xfrm>
            <a:off x="704192" y="-4261082"/>
            <a:ext cx="10972801" cy="4533742"/>
          </a:xfrm>
          <a:prstGeom prst="rect">
            <a:avLst/>
          </a:prstGeom>
          <a:noFill/>
        </p:spPr>
        <p:txBody>
          <a:bodyPr wrap="square">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My understanding of primary and secondary research skills taught over the past 18 months in developing your ideas from concepts to final installation.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Primary research is, research that you yourself find firsthand, through observation, data analytics, focus, groups, as well as surveys and interviews. Secondary research is, research of others, such as from books, journals, web sites and educational centers.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Over the past 18 months my primary research has been gained from 1:1 and group observations of practical demonstrations on the use of film development, dark room procedures, Studio set up and lighting, as well as scanning and photographic manipulation, using Adobe Photoshop and Lightroom. In addition this semester, I have gained direct knowledge (of the church) from direct communication with Reverand Justine and Reverand David.</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
        <p:nvSpPr>
          <p:cNvPr id="4" name="TextBox 3">
            <a:extLst>
              <a:ext uri="{FF2B5EF4-FFF2-40B4-BE49-F238E27FC236}">
                <a16:creationId xmlns:a16="http://schemas.microsoft.com/office/drawing/2014/main" id="{86167AE2-F4E5-6FED-693E-AA2ED393F2BA}"/>
              </a:ext>
            </a:extLst>
          </p:cNvPr>
          <p:cNvSpPr txBox="1"/>
          <p:nvPr/>
        </p:nvSpPr>
        <p:spPr>
          <a:xfrm>
            <a:off x="425669" y="791098"/>
            <a:ext cx="11340662" cy="5594352"/>
          </a:xfrm>
          <a:prstGeom prst="rect">
            <a:avLst/>
          </a:prstGeom>
          <a:noFill/>
        </p:spPr>
        <p:txBody>
          <a:bodyPr wrap="square" rtlCol="0">
            <a:spAutoFit/>
          </a:bodyPr>
          <a:lstStyle/>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My secondary research has involved, looking at and understanding various styles of photography and art, such as contemporary, cubism, modernist and avant-garde. Also looking at how to understand them, through semiotics. (all taught sessions are secondary research). Through the academic system of essay writing, I have learnt how to research through various mediums, such as internet, journals and books.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These skills have allowed me to take on this exhibition. The secondary research skills have allowed me to study the artists who have undertaken similar exhibition works, and the academic writing skills have hopefully helped in writing this piece clearly and concisely.  </a:t>
            </a:r>
          </a:p>
          <a:p>
            <a:pPr marL="228600" indent="-228600">
              <a:lnSpc>
                <a:spcPct val="115000"/>
              </a:lnSpc>
              <a:tabLst>
                <a:tab pos="228600" algn="l"/>
                <a:tab pos="457200" algn="l"/>
              </a:tabLst>
            </a:pP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Primary research has helped me undertake the darkroom printing of the paint flecks, it has aided me to scan and size these prints into a digital medium and the IT training helped me adjust and better the images ready for printing. Primary research has also been gained, allowing me to write my artist statement correctly. One primary research area not taught but observed and tested is my interaction with younger people. Although I have three children, my youngest is nearly 26. Being around, mainly 19 – 23 year olds, has been quite a steep learning curve, involving learning political correctness, agism, sensitivity, and how words have different meaning in today’s society.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endParaRPr lang="en-US" dirty="0"/>
          </a:p>
        </p:txBody>
      </p:sp>
    </p:spTree>
    <p:extLst>
      <p:ext uri="{BB962C8B-B14F-4D97-AF65-F5344CB8AC3E}">
        <p14:creationId xmlns:p14="http://schemas.microsoft.com/office/powerpoint/2010/main" val="24115634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774370-7358-2C3A-A909-E51A24AFEE95}"/>
              </a:ext>
            </a:extLst>
          </p:cNvPr>
          <p:cNvSpPr txBox="1"/>
          <p:nvPr/>
        </p:nvSpPr>
        <p:spPr>
          <a:xfrm>
            <a:off x="620111" y="756745"/>
            <a:ext cx="11014841" cy="5810501"/>
          </a:xfrm>
          <a:prstGeom prst="rect">
            <a:avLst/>
          </a:prstGeom>
          <a:noFill/>
        </p:spPr>
        <p:txBody>
          <a:bodyPr wrap="square" rtlCol="0">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Outline the tools, materials, or methods employed in creating your work. Highlight innovations or        adaptations that you have considered to align with notions of ‘site specificity’.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used the paint samples to represent time and age of the church, its aesthetics, which are very slowly falling into decay. This links into the atmosphere of the church, which is what we all agreed our exhibition was going to be about. By using actual paint flakes from the church, it makes the exhibition piece highly site-specific.</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initially went to the church and collected paint flake samples from the small altar as well as from a selection of walls.  I did this rather than find paint samples and place them on the altar (as I was initially going to do), as I wanted the patterns to be genuine rather than, ‘made up’. I took the samples using wide sellotape strips and then placed them onto acetates.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The acetates were then taken to the darkroom and images produced. This was the most time consuming and challenging bit of the process, it took a whole morning to do. I initially could not get the test strips to go to the correct exposure. They were coming out too light or too dark, when eventually I found a happy time medium the images were still just too dark, with very little paint fleck definition. I played with the colour filters but was still not getting the results I wanted. Eventually I had to ask a technician for help, who then helped produce one image using full Magenta filter (set at 200). I would never have guessed red would pop the whites.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US" dirty="0"/>
          </a:p>
        </p:txBody>
      </p:sp>
    </p:spTree>
    <p:extLst>
      <p:ext uri="{BB962C8B-B14F-4D97-AF65-F5344CB8AC3E}">
        <p14:creationId xmlns:p14="http://schemas.microsoft.com/office/powerpoint/2010/main" val="4006442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BBCC78-95EF-B495-5BC9-7226A9BEC1A7}"/>
              </a:ext>
            </a:extLst>
          </p:cNvPr>
          <p:cNvSpPr txBox="1"/>
          <p:nvPr/>
        </p:nvSpPr>
        <p:spPr>
          <a:xfrm>
            <a:off x="1027445" y="969152"/>
            <a:ext cx="9900745" cy="3578095"/>
          </a:xfrm>
          <a:prstGeom prst="rect">
            <a:avLst/>
          </a:prstGeom>
          <a:noFill/>
        </p:spPr>
        <p:txBody>
          <a:bodyPr wrap="square">
            <a:spAutoFit/>
          </a:bodyPr>
          <a:lstStyle/>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Once the prints were produced and dried, I took them to the scanning room and transferred them to a digital medium. I then took the digital copies to the Mac suite, where I added them to lightroom and then photoshop to run de blur program and adjusted the exposure by just a fraction.</a:t>
            </a:r>
          </a:p>
          <a:p>
            <a:pPr marL="228600" indent="-228600">
              <a:lnSpc>
                <a:spcPct val="115000"/>
              </a:lnSpc>
              <a:tabLst>
                <a:tab pos="228600" algn="l"/>
                <a:tab pos="457200" algn="l"/>
              </a:tabLst>
            </a:pP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Once happy they were resized and templated for the large printer. With advice from a technician, the prints were printed at a resolution of 300, on pearl paper and at a size of 69cm x 63cm. these were then cut and taken to the church for tests.</a:t>
            </a:r>
          </a:p>
          <a:p>
            <a:pPr marL="228600" indent="-228600">
              <a:lnSpc>
                <a:spcPct val="115000"/>
              </a:lnSpc>
              <a:tabLst>
                <a:tab pos="228600" algn="l"/>
                <a:tab pos="457200" algn="l"/>
              </a:tabLst>
            </a:pP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Following tests (as below), I reprinted the work onto matt paper as well as one reversed </a:t>
            </a:r>
            <a:r>
              <a:rPr lang="en-US" sz="1800" dirty="0" err="1">
                <a:solidFill>
                  <a:srgbClr val="000000"/>
                </a:solidFill>
                <a:effectLst/>
                <a:latin typeface="Aptos" panose="020B0004020202020204" pitchFamily="34" charset="0"/>
                <a:ea typeface="MS Mincho" panose="02020609040205080304" pitchFamily="49" charset="-128"/>
                <a:cs typeface="Arial" panose="020B0604020202020204" pitchFamily="34" charset="0"/>
              </a:rPr>
              <a:t>image,which</a:t>
            </a: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cut up to produce 4 different sized pieces to display elsewhere.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10336075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58AB0C-F8B4-1D93-36FC-D957808117EA}"/>
              </a:ext>
            </a:extLst>
          </p:cNvPr>
          <p:cNvSpPr txBox="1"/>
          <p:nvPr/>
        </p:nvSpPr>
        <p:spPr>
          <a:xfrm>
            <a:off x="558412" y="898063"/>
            <a:ext cx="11252006" cy="6192657"/>
          </a:xfrm>
          <a:prstGeom prst="rect">
            <a:avLst/>
          </a:prstGeom>
          <a:noFill/>
        </p:spPr>
        <p:txBody>
          <a:bodyPr wrap="square">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How have you overcome any hardship that you have delt with both in the making of your work and working with others.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Within my own work it has been challenging, because I am not a very patient person. Waiting for the printing was an issue for me but I just took a step back and repeated to myself it would be done and there was not actual rush, as I was ahead of the group.</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As for the immaturity of others, and one person’s stressing, I found my patience tried severely, on numerous occasions I walked away or agreed to things which if in a professional environment I would have stood my ground and said no to. However, I did not wish to get into disagreements that would have caused permanent rifts within the group, as one of the group would have taken this form of criticism and disagreement personally, I did not wish to be seen as authoritarian or even a bully.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also found it difficult to see extremely talented people, forfeiting fantastic ideas for easier lesser options. This is not to say that their new work is not good, it is just not as good as it could have been.</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457200">
              <a:lnSpc>
                <a:spcPct val="115000"/>
              </a:lnSpc>
              <a:spcAft>
                <a:spcPts val="1000"/>
              </a:spcAf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a:lnSpc>
                <a:spcPct val="115000"/>
              </a:lnSpc>
              <a:spcAft>
                <a:spcPts val="1000"/>
              </a:spcAf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3085271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82E7F3-BA55-9364-B80C-97FE0FC95E44}"/>
              </a:ext>
            </a:extLst>
          </p:cNvPr>
          <p:cNvSpPr txBox="1"/>
          <p:nvPr/>
        </p:nvSpPr>
        <p:spPr>
          <a:xfrm>
            <a:off x="507806" y="614922"/>
            <a:ext cx="11072267" cy="5745868"/>
          </a:xfrm>
          <a:prstGeom prst="rect">
            <a:avLst/>
          </a:prstGeom>
          <a:noFill/>
        </p:spPr>
        <p:txBody>
          <a:bodyPr wrap="square">
            <a:spAutoFit/>
          </a:bodyPr>
          <a:lstStyle/>
          <a:p>
            <a:pPr lvl="0">
              <a:lnSpc>
                <a:spcPct val="115000"/>
              </a:lnSpc>
              <a:spcAft>
                <a:spcPts val="1000"/>
              </a:spcAft>
              <a:tabLst>
                <a:tab pos="228600" algn="l"/>
              </a:tabLst>
            </a:pPr>
            <a:r>
              <a:rPr lang="en-GB"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what team and personal skills have you learned/practiced that might be useful in your professional development for future career opportunities?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457200">
              <a:lnSpc>
                <a:spcPct val="115000"/>
              </a:lnSpc>
              <a:spcAft>
                <a:spcPts val="1000"/>
              </a:spcAf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have worked in senior management and in professional capacities for years, as such I believe my interpersonal skills are very good. However, I have realized I need to look at my skills in talking to younger people. Especially those that do not/cannot deal with criticism of any kind. I need to learn to put my own feelings to one side and rebalance what I say in a more positive approach (further sandwiching positive/negative/positive approach).</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This has however, been a positive experience as one day I may be working with the upcoming younger creative individuals and has forced my mindset to explore different ways of interacting with people.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Another is of development for me personally, is that as my piece was creative/conceptual, which really is not my area of photography or art in general. Undertaking this exhibition has forced me to deal with creativity. I was a very creative individual, and I am unsure when this ebbed, but now I feel invigorated and looking forward towards experimenting with various artistic mediums, not just photography.</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33385718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A833CB-2879-E6AD-EA5B-B79F6176E0BD}"/>
              </a:ext>
            </a:extLst>
          </p:cNvPr>
          <p:cNvSpPr txBox="1"/>
          <p:nvPr/>
        </p:nvSpPr>
        <p:spPr>
          <a:xfrm>
            <a:off x="376928" y="394154"/>
            <a:ext cx="11601015" cy="5170839"/>
          </a:xfrm>
          <a:prstGeom prst="rect">
            <a:avLst/>
          </a:prstGeom>
          <a:noFill/>
        </p:spPr>
        <p:txBody>
          <a:bodyPr wrap="square">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Execution: Assess the success of the exhibition in addressing the site’s history, community, or spatial dynamics.</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Overall. I believe the exhibition was a success. Adam Coles, seat work, linked into the church aesthetics and community presence as it was his grandfather who carved the lord lieutenant’s chair. The sounds he recorded worked by bringing sound from the outside in, however, as it was indirectly about his grandfather building the chair, maybe there could have been some woodworking sounds. Also, his artist statement stated sound and imagery, and he only had one photograph, which was a shame.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Abbie’s work using a small projector onto the seat was too arty for my taste. She can produce much better, personalized work. The QR code was used by other students within their exhibitions and with a huge church, could have made a greater exhibition for herself. In fact, I believe she only did this as Joe Coleman mentioned it, so she took this on to please rather than think for herself. That said, it did fit into the rational of environment, in this case bringing the outside of the church, into the church.</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25788509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808751-5D01-A55C-0EA4-BF216C3D5207}"/>
              </a:ext>
            </a:extLst>
          </p:cNvPr>
          <p:cNvSpPr txBox="1"/>
          <p:nvPr/>
        </p:nvSpPr>
        <p:spPr>
          <a:xfrm>
            <a:off x="536308" y="1465277"/>
            <a:ext cx="11119383" cy="2943563"/>
          </a:xfrm>
          <a:prstGeom prst="rect">
            <a:avLst/>
          </a:prstGeom>
          <a:noFill/>
        </p:spPr>
        <p:txBody>
          <a:bodyPr wrap="square">
            <a:spAutoFit/>
          </a:bodyPr>
          <a:lstStyle/>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Adam Ellis was not happy with his work because of the lighting making the projector image difficult to see, eventually he moved it to a darker are and it looked nice, it did bring everything together. That said it did end up as second choice, it did change the site map, and it did totally change what he was going to do in his artist statement. All this could have been avoided with testing and preparation. Which as I stated previously is all due to him changing his mind all the time.</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a:p>
            <a:pPr marL="228600" indent="-228600">
              <a:lnSpc>
                <a:spcPct val="115000"/>
              </a:lnSpc>
              <a:spcAft>
                <a:spcPts val="1000"/>
              </a:spcAft>
              <a:tabLst>
                <a:tab pos="228600" algn="l"/>
                <a:tab pos="4572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     I believe my work worked well, it took the attention of numerous individuals and was a talking point, I did add plaster chunks and dust to, which in hindsight, I wish I had only added dust and not the chunks. With the added chunks, it did look like part of the roof was collapsing. Although, it did highlight the churches decay</a:t>
            </a:r>
            <a:endParaRPr lang="en-US" dirty="0"/>
          </a:p>
        </p:txBody>
      </p:sp>
    </p:spTree>
    <p:extLst>
      <p:ext uri="{BB962C8B-B14F-4D97-AF65-F5344CB8AC3E}">
        <p14:creationId xmlns:p14="http://schemas.microsoft.com/office/powerpoint/2010/main" val="9378293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10AF27-E457-7C13-6607-4DAC8A29B835}"/>
              </a:ext>
            </a:extLst>
          </p:cNvPr>
          <p:cNvSpPr txBox="1"/>
          <p:nvPr/>
        </p:nvSpPr>
        <p:spPr>
          <a:xfrm>
            <a:off x="614254" y="1014753"/>
            <a:ext cx="10693594" cy="4533742"/>
          </a:xfrm>
          <a:prstGeom prst="rect">
            <a:avLst/>
          </a:prstGeom>
          <a:noFill/>
        </p:spPr>
        <p:txBody>
          <a:bodyPr wrap="square">
            <a:spAutoFit/>
          </a:bodyPr>
          <a:lstStyle/>
          <a:p>
            <a:pPr lvl="0">
              <a:lnSpc>
                <a:spcPct val="115000"/>
              </a:lnSpc>
              <a:tabLst>
                <a:tab pos="228600" algn="l"/>
              </a:tabLst>
            </a:pPr>
            <a:r>
              <a:rPr lang="en-US" sz="1800" b="1"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Reflection: </a:t>
            </a:r>
          </a:p>
          <a:p>
            <a:pPr lvl="0">
              <a:lnSpc>
                <a:spcPct val="115000"/>
              </a:lnSpc>
              <a:tabLst>
                <a:tab pos="228600" algn="l"/>
              </a:tabLst>
            </a:pPr>
            <a:endParaRPr lang="en-US" b="1" dirty="0">
              <a:solidFill>
                <a:srgbClr val="000000"/>
              </a:solidFill>
              <a:latin typeface="Aptos" panose="020B0004020202020204" pitchFamily="34" charset="0"/>
              <a:ea typeface="MS Mincho" panose="02020609040205080304" pitchFamily="49" charset="-128"/>
              <a:cs typeface="Arial" panose="020B0604020202020204" pitchFamily="34" charset="0"/>
            </a:endParaRPr>
          </a:p>
          <a:p>
            <a:pPr lvl="0">
              <a:lnSpc>
                <a:spcPct val="115000"/>
              </a:lnSpc>
              <a:tabLst>
                <a:tab pos="2286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I feel like at last my creative streak is returning, and I am looking forward in producing further creative work, combining previously taught and new conceptual ideas and mixing them with new materials. I may look at changing my course title from documentary to fine art, if that is of course possible.</a:t>
            </a:r>
          </a:p>
          <a:p>
            <a:pPr lvl="0">
              <a:lnSpc>
                <a:spcPct val="115000"/>
              </a:lnSpc>
              <a:tabLst>
                <a:tab pos="228600" algn="l"/>
              </a:tabLst>
            </a:pPr>
            <a:endParaRPr lang="en-US" dirty="0">
              <a:solidFill>
                <a:srgbClr val="000000"/>
              </a:solidFill>
              <a:latin typeface="Aptos" panose="020B0004020202020204" pitchFamily="34" charset="0"/>
              <a:ea typeface="MS Mincho" panose="02020609040205080304" pitchFamily="49" charset="-128"/>
              <a:cs typeface="Arial" panose="020B0604020202020204" pitchFamily="34" charset="0"/>
            </a:endParaRPr>
          </a:p>
          <a:p>
            <a:pPr lvl="0">
              <a:lnSpc>
                <a:spcPct val="115000"/>
              </a:lnSpc>
              <a:tabLst>
                <a:tab pos="2286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If I had to undertake this exact exhibition again, I would like to produce double the number of images. These would be laid out as previous but without the plaster pieces and dust. Then I would encourage people to move them around, making the exhibit interactive.</a:t>
            </a:r>
          </a:p>
          <a:p>
            <a:pPr lvl="0">
              <a:lnSpc>
                <a:spcPct val="115000"/>
              </a:lnSpc>
              <a:tabLst>
                <a:tab pos="228600" algn="l"/>
              </a:tabLst>
            </a:pPr>
            <a:endParaRPr lang="en-US" dirty="0">
              <a:solidFill>
                <a:srgbClr val="000000"/>
              </a:solidFill>
              <a:latin typeface="Aptos" panose="020B0004020202020204" pitchFamily="34" charset="0"/>
              <a:ea typeface="MS Mincho" panose="02020609040205080304" pitchFamily="49" charset="-128"/>
              <a:cs typeface="Arial" panose="020B0604020202020204" pitchFamily="34" charset="0"/>
            </a:endParaRPr>
          </a:p>
          <a:p>
            <a:pPr lvl="0">
              <a:lnSpc>
                <a:spcPct val="115000"/>
              </a:lnSpc>
              <a:tabLst>
                <a:tab pos="228600" algn="l"/>
              </a:tabLst>
            </a:pPr>
            <a:r>
              <a:rPr lang="en-US" sz="1800" dirty="0">
                <a:solidFill>
                  <a:srgbClr val="000000"/>
                </a:solidFill>
                <a:effectLst/>
                <a:latin typeface="Aptos" panose="020B0004020202020204" pitchFamily="34" charset="0"/>
                <a:ea typeface="MS Mincho" panose="02020609040205080304" pitchFamily="49" charset="-128"/>
                <a:cs typeface="Arial" panose="020B0604020202020204" pitchFamily="34" charset="0"/>
              </a:rPr>
              <a:t>As I have started previously, I need to work on my communication with the younger individuals on the course. At present I believe I communicate correctly, however, when it comes to direct hard discussion issues, I did feel a little wary of confrontation and being too direct (so as not to upset/offend) even though this is exactly what was required.</a:t>
            </a:r>
            <a:endParaRPr lang="en-GB" sz="1800" dirty="0">
              <a:effectLst/>
              <a:latin typeface="Cambria" panose="02040503050406030204" pitchFamily="18" charset="0"/>
              <a:ea typeface="MS Mincho" panose="02020609040205080304" pitchFamily="49" charset="-128"/>
              <a:cs typeface="Arial" panose="020B0604020202020204" pitchFamily="34" charset="0"/>
            </a:endParaRPr>
          </a:p>
        </p:txBody>
      </p:sp>
    </p:spTree>
    <p:extLst>
      <p:ext uri="{BB962C8B-B14F-4D97-AF65-F5344CB8AC3E}">
        <p14:creationId xmlns:p14="http://schemas.microsoft.com/office/powerpoint/2010/main" val="1711375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1ACBAF-DBAD-E6AB-6810-FF130E26EDAB}"/>
              </a:ext>
            </a:extLst>
          </p:cNvPr>
          <p:cNvSpPr txBox="1"/>
          <p:nvPr/>
        </p:nvSpPr>
        <p:spPr>
          <a:xfrm>
            <a:off x="2901348" y="2661799"/>
            <a:ext cx="6709273" cy="1077218"/>
          </a:xfrm>
          <a:prstGeom prst="rect">
            <a:avLst/>
          </a:prstGeom>
          <a:noFill/>
        </p:spPr>
        <p:txBody>
          <a:bodyPr wrap="none" rtlCol="0">
            <a:spAutoFit/>
          </a:bodyPr>
          <a:lstStyle/>
          <a:p>
            <a:r>
              <a:rPr lang="en-US" sz="3200" dirty="0"/>
              <a:t>Additional work that was undertaken </a:t>
            </a:r>
          </a:p>
          <a:p>
            <a:pPr algn="ctr"/>
            <a:r>
              <a:rPr lang="en-US" sz="3200" dirty="0"/>
              <a:t>during this semester</a:t>
            </a:r>
          </a:p>
        </p:txBody>
      </p:sp>
    </p:spTree>
    <p:extLst>
      <p:ext uri="{BB962C8B-B14F-4D97-AF65-F5344CB8AC3E}">
        <p14:creationId xmlns:p14="http://schemas.microsoft.com/office/powerpoint/2010/main" val="32771536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2D3C56-AE40-FE77-8155-6585EB7F1A11}"/>
              </a:ext>
            </a:extLst>
          </p:cNvPr>
          <p:cNvSpPr txBox="1"/>
          <p:nvPr/>
        </p:nvSpPr>
        <p:spPr>
          <a:xfrm>
            <a:off x="3336513" y="718956"/>
            <a:ext cx="5071709" cy="369332"/>
          </a:xfrm>
          <a:prstGeom prst="rect">
            <a:avLst/>
          </a:prstGeom>
          <a:noFill/>
        </p:spPr>
        <p:txBody>
          <a:bodyPr wrap="none" rtlCol="0">
            <a:spAutoFit/>
          </a:bodyPr>
          <a:lstStyle/>
          <a:p>
            <a:r>
              <a:rPr lang="en-US" b="1" u="sng" dirty="0"/>
              <a:t>The Admiral Insurance Credit Hire Awards 2024</a:t>
            </a:r>
          </a:p>
        </p:txBody>
      </p:sp>
      <p:sp>
        <p:nvSpPr>
          <p:cNvPr id="9" name="TextBox 8">
            <a:extLst>
              <a:ext uri="{FF2B5EF4-FFF2-40B4-BE49-F238E27FC236}">
                <a16:creationId xmlns:a16="http://schemas.microsoft.com/office/drawing/2014/main" id="{0851EF6C-E58C-06B5-3156-99612C0C9DEF}"/>
              </a:ext>
            </a:extLst>
          </p:cNvPr>
          <p:cNvSpPr txBox="1"/>
          <p:nvPr/>
        </p:nvSpPr>
        <p:spPr>
          <a:xfrm>
            <a:off x="704996" y="1284348"/>
            <a:ext cx="10742454" cy="4770537"/>
          </a:xfrm>
          <a:prstGeom prst="rect">
            <a:avLst/>
          </a:prstGeom>
          <a:noFill/>
        </p:spPr>
        <p:txBody>
          <a:bodyPr wrap="square" rtlCol="0">
            <a:spAutoFit/>
          </a:bodyPr>
          <a:lstStyle/>
          <a:p>
            <a:r>
              <a:rPr lang="en-US" sz="1600" dirty="0"/>
              <a:t>I managed to get an invite to photograph the Admiral Insurance, credit hire awards day on October 5</a:t>
            </a:r>
            <a:r>
              <a:rPr lang="en-US" sz="1600" baseline="30000" dirty="0"/>
              <a:t>th</a:t>
            </a:r>
            <a:r>
              <a:rPr lang="en-US" sz="1600" dirty="0"/>
              <a:t> 2024. The venue was the Hilton, Cardiff (by the castle). </a:t>
            </a:r>
          </a:p>
          <a:p>
            <a:endParaRPr lang="en-US" sz="1600" dirty="0"/>
          </a:p>
          <a:p>
            <a:r>
              <a:rPr lang="en-US" sz="1600" dirty="0"/>
              <a:t>For this shoot, I used a Canon R5, with a 35mm – 120.. Zoom lens, I also took a speed light flash unit just in case I needed it. I did not take a tripod as it would have got in the way.</a:t>
            </a:r>
          </a:p>
          <a:p>
            <a:endParaRPr lang="en-US" sz="1600" dirty="0"/>
          </a:p>
          <a:p>
            <a:r>
              <a:rPr lang="en-US" sz="1600" dirty="0"/>
              <a:t>For the shoot, I took fellow student Adam Ellis as backup photographer.</a:t>
            </a:r>
          </a:p>
          <a:p>
            <a:endParaRPr lang="en-US" sz="1600" dirty="0"/>
          </a:p>
          <a:p>
            <a:r>
              <a:rPr lang="en-US" sz="1600" dirty="0"/>
              <a:t>We shot three types of photos; the first was with a backdrop, the second was the actual awards ceremony and the third, was general photography of people enjoying themselves.</a:t>
            </a:r>
          </a:p>
          <a:p>
            <a:endParaRPr lang="en-US" sz="1600" dirty="0"/>
          </a:p>
          <a:p>
            <a:r>
              <a:rPr lang="en-US" sz="1600" dirty="0"/>
              <a:t>Although it was not a paid shoot, we did get free drinks vouchers and a sit down meal, which cost them approx. £150 per head.</a:t>
            </a:r>
          </a:p>
          <a:p>
            <a:endParaRPr lang="en-US" sz="1600" dirty="0"/>
          </a:p>
          <a:p>
            <a:r>
              <a:rPr lang="en-US" sz="1600" dirty="0"/>
              <a:t>The shoot went very well, but the lighting was terrible. Even with a 4.5f aperture, 400</a:t>
            </a:r>
            <a:r>
              <a:rPr lang="en-US" sz="1600" baseline="30000" dirty="0"/>
              <a:t>th</a:t>
            </a:r>
            <a:r>
              <a:rPr lang="en-US" sz="1600" dirty="0"/>
              <a:t> sec shutter, the ISO was still over 20,000,  and still shooting dark. As a result, all images were undertaken with a diffuser over the flask glass and bounced off a white card towards the ceiling.</a:t>
            </a:r>
          </a:p>
          <a:p>
            <a:endParaRPr lang="en-US" sz="1600" dirty="0"/>
          </a:p>
          <a:p>
            <a:r>
              <a:rPr lang="en-US" sz="1600" dirty="0"/>
              <a:t>The following images are unprocessed.</a:t>
            </a:r>
          </a:p>
        </p:txBody>
      </p:sp>
    </p:spTree>
    <p:extLst>
      <p:ext uri="{BB962C8B-B14F-4D97-AF65-F5344CB8AC3E}">
        <p14:creationId xmlns:p14="http://schemas.microsoft.com/office/powerpoint/2010/main" val="19757453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in a red dress&#10;&#10;Description automatically generated">
            <a:extLst>
              <a:ext uri="{FF2B5EF4-FFF2-40B4-BE49-F238E27FC236}">
                <a16:creationId xmlns:a16="http://schemas.microsoft.com/office/drawing/2014/main" id="{11D10ABC-3690-A961-B0BE-E7308C9CE5D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4881" y="518984"/>
            <a:ext cx="4104235" cy="2737492"/>
          </a:xfrm>
          <a:prstGeom prst="rect">
            <a:avLst/>
          </a:prstGeom>
        </p:spPr>
      </p:pic>
      <p:pic>
        <p:nvPicPr>
          <p:cNvPr id="13" name="Picture 12" descr="A person in a white dress&#10;&#10;Description automatically generated">
            <a:extLst>
              <a:ext uri="{FF2B5EF4-FFF2-40B4-BE49-F238E27FC236}">
                <a16:creationId xmlns:a16="http://schemas.microsoft.com/office/drawing/2014/main" id="{1BC231FB-B77B-FC09-BE65-5546BEBF8C1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94222" y="518983"/>
            <a:ext cx="4362897" cy="2737493"/>
          </a:xfrm>
          <a:prstGeom prst="rect">
            <a:avLst/>
          </a:prstGeom>
        </p:spPr>
      </p:pic>
      <p:pic>
        <p:nvPicPr>
          <p:cNvPr id="25" name="Picture 24" descr="A person standing at a podium&#10;&#10;Description automatically generated">
            <a:extLst>
              <a:ext uri="{FF2B5EF4-FFF2-40B4-BE49-F238E27FC236}">
                <a16:creationId xmlns:a16="http://schemas.microsoft.com/office/drawing/2014/main" id="{00986AB5-C20E-1E72-2EDE-F98A5D4E82E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34881" y="3557210"/>
            <a:ext cx="4104235" cy="2983071"/>
          </a:xfrm>
          <a:prstGeom prst="rect">
            <a:avLst/>
          </a:prstGeom>
        </p:spPr>
      </p:pic>
      <p:pic>
        <p:nvPicPr>
          <p:cNvPr id="27" name="Picture 26" descr="A group of people posing for a photo&#10;&#10;Description automatically generated">
            <a:extLst>
              <a:ext uri="{FF2B5EF4-FFF2-40B4-BE49-F238E27FC236}">
                <a16:creationId xmlns:a16="http://schemas.microsoft.com/office/drawing/2014/main" id="{CFCDBEB6-BFAD-F19A-6476-9DD17E82EC0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294221" y="3557210"/>
            <a:ext cx="4362897" cy="2910018"/>
          </a:xfrm>
          <a:prstGeom prst="rect">
            <a:avLst/>
          </a:prstGeom>
        </p:spPr>
      </p:pic>
      <p:pic>
        <p:nvPicPr>
          <p:cNvPr id="29" name="Picture 28" descr="A screen with a white sign&#10;&#10;Description automatically generated">
            <a:extLst>
              <a:ext uri="{FF2B5EF4-FFF2-40B4-BE49-F238E27FC236}">
                <a16:creationId xmlns:a16="http://schemas.microsoft.com/office/drawing/2014/main" id="{F807C1C7-A786-FE1C-753F-10C40B114C44}"/>
              </a:ext>
            </a:extLst>
          </p:cNvPr>
          <p:cNvPicPr>
            <a:picLocks noChangeAspect="1"/>
          </p:cNvPicPr>
          <p:nvPr/>
        </p:nvPicPr>
        <p:blipFill>
          <a:blip r:embed="rId6" cstate="email">
            <a:extLst>
              <a:ext uri="{28A0092B-C50C-407E-A947-70E740481C1C}">
                <a14:useLocalDpi xmlns:a14="http://schemas.microsoft.com/office/drawing/2010/main"/>
              </a:ext>
            </a:extLst>
          </a:blip>
          <a:srcRect/>
          <a:stretch/>
        </p:blipFill>
        <p:spPr>
          <a:xfrm>
            <a:off x="4500767" y="2535692"/>
            <a:ext cx="3052119" cy="1742303"/>
          </a:xfrm>
          <a:prstGeom prst="rect">
            <a:avLst/>
          </a:prstGeom>
        </p:spPr>
      </p:pic>
    </p:spTree>
    <p:extLst>
      <p:ext uri="{BB962C8B-B14F-4D97-AF65-F5344CB8AC3E}">
        <p14:creationId xmlns:p14="http://schemas.microsoft.com/office/powerpoint/2010/main" val="18670592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and person sitting at a table with wine bottles and glasses&#10;&#10;Description automatically generated">
            <a:extLst>
              <a:ext uri="{FF2B5EF4-FFF2-40B4-BE49-F238E27FC236}">
                <a16:creationId xmlns:a16="http://schemas.microsoft.com/office/drawing/2014/main" id="{217422CC-07F8-398B-5F2A-2C7DFB3EDE1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09630" y="317040"/>
            <a:ext cx="3703487" cy="2470196"/>
          </a:xfrm>
          <a:prstGeom prst="rect">
            <a:avLst/>
          </a:prstGeom>
        </p:spPr>
      </p:pic>
      <p:pic>
        <p:nvPicPr>
          <p:cNvPr id="5" name="Picture 4" descr="A group of women sitting at a table&#10;&#10;Description automatically generated">
            <a:extLst>
              <a:ext uri="{FF2B5EF4-FFF2-40B4-BE49-F238E27FC236}">
                <a16:creationId xmlns:a16="http://schemas.microsoft.com/office/drawing/2014/main" id="{20CA67B2-D64E-1D9F-5F2C-DD34856C1E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23177" y="397779"/>
            <a:ext cx="4291334" cy="2862285"/>
          </a:xfrm>
          <a:prstGeom prst="rect">
            <a:avLst/>
          </a:prstGeom>
        </p:spPr>
      </p:pic>
      <p:pic>
        <p:nvPicPr>
          <p:cNvPr id="7" name="Picture 6" descr="A person and person singing into a microphone&#10;&#10;Description automatically generated">
            <a:extLst>
              <a:ext uri="{FF2B5EF4-FFF2-40B4-BE49-F238E27FC236}">
                <a16:creationId xmlns:a16="http://schemas.microsoft.com/office/drawing/2014/main" id="{3DB0A7EE-4D46-F3E7-C603-B7CF5B605BE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a:off x="8660257" y="1981164"/>
            <a:ext cx="3834828" cy="2557800"/>
          </a:xfrm>
          <a:prstGeom prst="rect">
            <a:avLst/>
          </a:prstGeom>
        </p:spPr>
      </p:pic>
      <p:pic>
        <p:nvPicPr>
          <p:cNvPr id="9" name="Picture 8" descr="Two men in suits and ties&#10;&#10;Description automatically generated">
            <a:extLst>
              <a:ext uri="{FF2B5EF4-FFF2-40B4-BE49-F238E27FC236}">
                <a16:creationId xmlns:a16="http://schemas.microsoft.com/office/drawing/2014/main" id="{8C25DC62-7599-350A-8329-0E1E7939CFE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35429" y="3603618"/>
            <a:ext cx="3703487" cy="2470197"/>
          </a:xfrm>
          <a:prstGeom prst="rect">
            <a:avLst/>
          </a:prstGeom>
        </p:spPr>
      </p:pic>
      <p:pic>
        <p:nvPicPr>
          <p:cNvPr id="11" name="Picture 10" descr="Two women posing for a picture&#10;&#10;Description automatically generated">
            <a:extLst>
              <a:ext uri="{FF2B5EF4-FFF2-40B4-BE49-F238E27FC236}">
                <a16:creationId xmlns:a16="http://schemas.microsoft.com/office/drawing/2014/main" id="{86C2D0AC-9C8B-4AA5-63EA-D52D9C1088D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366078" y="3597937"/>
            <a:ext cx="4605531" cy="3071853"/>
          </a:xfrm>
          <a:prstGeom prst="rect">
            <a:avLst/>
          </a:prstGeom>
        </p:spPr>
      </p:pic>
    </p:spTree>
    <p:extLst>
      <p:ext uri="{BB962C8B-B14F-4D97-AF65-F5344CB8AC3E}">
        <p14:creationId xmlns:p14="http://schemas.microsoft.com/office/powerpoint/2010/main" val="31845512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111E8A5-D8BC-7BAB-4B99-E1B5DDDBC23F}"/>
              </a:ext>
            </a:extLst>
          </p:cNvPr>
          <p:cNvSpPr txBox="1">
            <a:spLocks/>
          </p:cNvSpPr>
          <p:nvPr/>
        </p:nvSpPr>
        <p:spPr>
          <a:xfrm>
            <a:off x="385618" y="176239"/>
            <a:ext cx="4025460" cy="3064165"/>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sp>
        <p:nvSpPr>
          <p:cNvPr id="11" name="TextBox 10">
            <a:extLst>
              <a:ext uri="{FF2B5EF4-FFF2-40B4-BE49-F238E27FC236}">
                <a16:creationId xmlns:a16="http://schemas.microsoft.com/office/drawing/2014/main" id="{29D1FC5E-EE7E-1F4E-FC49-CCDBB4A6121E}"/>
              </a:ext>
            </a:extLst>
          </p:cNvPr>
          <p:cNvSpPr txBox="1"/>
          <p:nvPr/>
        </p:nvSpPr>
        <p:spPr>
          <a:xfrm>
            <a:off x="1087936" y="3825931"/>
            <a:ext cx="6959021" cy="369332"/>
          </a:xfrm>
          <a:prstGeom prst="rect">
            <a:avLst/>
          </a:prstGeom>
          <a:noFill/>
        </p:spPr>
        <p:txBody>
          <a:bodyPr wrap="none" rtlCol="0">
            <a:spAutoFit/>
          </a:bodyPr>
          <a:lstStyle/>
          <a:p>
            <a:r>
              <a:rPr lang="en-US" dirty="0"/>
              <a:t>20:50 Richard Wilson, PowerPoint presentation, Jow Coleman, 2024</a:t>
            </a:r>
          </a:p>
        </p:txBody>
      </p:sp>
      <p:sp>
        <p:nvSpPr>
          <p:cNvPr id="13" name="TextBox 12">
            <a:extLst>
              <a:ext uri="{FF2B5EF4-FFF2-40B4-BE49-F238E27FC236}">
                <a16:creationId xmlns:a16="http://schemas.microsoft.com/office/drawing/2014/main" id="{4D0DD987-7E46-9D3B-6A71-73CFDA1B3911}"/>
              </a:ext>
            </a:extLst>
          </p:cNvPr>
          <p:cNvSpPr txBox="1"/>
          <p:nvPr/>
        </p:nvSpPr>
        <p:spPr>
          <a:xfrm>
            <a:off x="1072055" y="2111786"/>
            <a:ext cx="7848046" cy="369332"/>
          </a:xfrm>
          <a:prstGeom prst="rect">
            <a:avLst/>
          </a:prstGeom>
          <a:noFill/>
        </p:spPr>
        <p:txBody>
          <a:bodyPr wrap="none" rtlCol="0">
            <a:spAutoFit/>
          </a:bodyPr>
          <a:lstStyle/>
          <a:p>
            <a:r>
              <a:rPr lang="en-GB" dirty="0">
                <a:hlinkClick r:id="rId2"/>
              </a:rPr>
              <a:t>Banksy confirms Port Talbot 'Season's greetings' piece is his - BBC News</a:t>
            </a:r>
            <a:r>
              <a:rPr lang="en-GB" dirty="0"/>
              <a:t>,2018</a:t>
            </a:r>
            <a:endParaRPr lang="en-US" dirty="0"/>
          </a:p>
        </p:txBody>
      </p:sp>
      <p:sp>
        <p:nvSpPr>
          <p:cNvPr id="14" name="TextBox 13">
            <a:extLst>
              <a:ext uri="{FF2B5EF4-FFF2-40B4-BE49-F238E27FC236}">
                <a16:creationId xmlns:a16="http://schemas.microsoft.com/office/drawing/2014/main" id="{2EEB3C3C-4E92-3F20-BFF0-EF11EB1E5210}"/>
              </a:ext>
            </a:extLst>
          </p:cNvPr>
          <p:cNvSpPr txBox="1"/>
          <p:nvPr/>
        </p:nvSpPr>
        <p:spPr>
          <a:xfrm>
            <a:off x="1072055" y="1718324"/>
            <a:ext cx="7750327" cy="369332"/>
          </a:xfrm>
          <a:prstGeom prst="rect">
            <a:avLst/>
          </a:prstGeom>
          <a:noFill/>
        </p:spPr>
        <p:txBody>
          <a:bodyPr wrap="none" rtlCol="0">
            <a:spAutoFit/>
          </a:bodyPr>
          <a:lstStyle/>
          <a:p>
            <a:r>
              <a:rPr lang="en-US" dirty="0"/>
              <a:t>Banksy, love is in the air, 2003 - PowerPoint presentation, Jow Coleman, 2024</a:t>
            </a:r>
          </a:p>
        </p:txBody>
      </p:sp>
      <p:sp>
        <p:nvSpPr>
          <p:cNvPr id="15" name="TextBox 14">
            <a:extLst>
              <a:ext uri="{FF2B5EF4-FFF2-40B4-BE49-F238E27FC236}">
                <a16:creationId xmlns:a16="http://schemas.microsoft.com/office/drawing/2014/main" id="{AB72902F-04A2-B078-E66F-807E91B06DEE}"/>
              </a:ext>
            </a:extLst>
          </p:cNvPr>
          <p:cNvSpPr txBox="1"/>
          <p:nvPr/>
        </p:nvSpPr>
        <p:spPr>
          <a:xfrm>
            <a:off x="1072055" y="2507168"/>
            <a:ext cx="6100709" cy="646331"/>
          </a:xfrm>
          <a:prstGeom prst="rect">
            <a:avLst/>
          </a:prstGeom>
          <a:noFill/>
        </p:spPr>
        <p:txBody>
          <a:bodyPr wrap="none" rtlCol="0">
            <a:spAutoFit/>
          </a:bodyPr>
          <a:lstStyle/>
          <a:p>
            <a:r>
              <a:rPr lang="en-GB" sz="1800" dirty="0">
                <a:hlinkClick r:id="rId3">
                  <a:extLst>
                    <a:ext uri="{A12FA001-AC4F-418D-AE19-62706E023703}">
                      <ahyp:hlinkClr xmlns:ahyp="http://schemas.microsoft.com/office/drawing/2018/hyperlinkcolor" val="tx"/>
                    </a:ext>
                  </a:extLst>
                </a:hlinkClick>
              </a:rPr>
              <a:t>Christo: 'Everything in the world belongs to somebody' | Tate</a:t>
            </a:r>
            <a:endParaRPr lang="en-US" sz="1800" dirty="0">
              <a:latin typeface="Adobe Caslon Pro" charset="0"/>
              <a:ea typeface="Adobe Caslon Pro" charset="0"/>
              <a:cs typeface="Adobe Caslon Pro" charset="0"/>
            </a:endParaRPr>
          </a:p>
          <a:p>
            <a:endParaRPr lang="en-US" dirty="0"/>
          </a:p>
        </p:txBody>
      </p:sp>
      <p:sp>
        <p:nvSpPr>
          <p:cNvPr id="16" name="TextBox 15">
            <a:extLst>
              <a:ext uri="{FF2B5EF4-FFF2-40B4-BE49-F238E27FC236}">
                <a16:creationId xmlns:a16="http://schemas.microsoft.com/office/drawing/2014/main" id="{446D8D79-00D7-1441-A897-87EC39C98E13}"/>
              </a:ext>
            </a:extLst>
          </p:cNvPr>
          <p:cNvSpPr txBox="1"/>
          <p:nvPr/>
        </p:nvSpPr>
        <p:spPr>
          <a:xfrm>
            <a:off x="1072055" y="5543011"/>
            <a:ext cx="6692986" cy="646331"/>
          </a:xfrm>
          <a:prstGeom prst="rect">
            <a:avLst/>
          </a:prstGeom>
          <a:noFill/>
        </p:spPr>
        <p:txBody>
          <a:bodyPr wrap="none" rtlCol="0">
            <a:spAutoFit/>
          </a:bodyPr>
          <a:lstStyle/>
          <a:p>
            <a:r>
              <a:rPr lang="en-US" dirty="0">
                <a:latin typeface="Adobe Caslon Pro" charset="0"/>
                <a:ea typeface="Adobe Caslon Pro" charset="0"/>
                <a:cs typeface="Adobe Caslon Pro" charset="0"/>
                <a:hlinkClick r:id="rId4">
                  <a:extLst>
                    <a:ext uri="{A12FA001-AC4F-418D-AE19-62706E023703}">
                      <ahyp:hlinkClr xmlns:ahyp="http://schemas.microsoft.com/office/drawing/2018/hyperlinkcolor" val="tx"/>
                    </a:ext>
                  </a:extLst>
                </a:hlinkClick>
              </a:rPr>
              <a:t>www.vimeo.com/148635022</a:t>
            </a:r>
            <a:r>
              <a:rPr lang="en-US" dirty="0">
                <a:latin typeface="Adobe Caslon Pro" charset="0"/>
                <a:ea typeface="Adobe Caslon Pro" charset="0"/>
                <a:cs typeface="Adobe Caslon Pro" charset="0"/>
              </a:rPr>
              <a:t> </a:t>
            </a:r>
            <a:r>
              <a:rPr lang="en-US" dirty="0">
                <a:solidFill>
                  <a:srgbClr val="467886"/>
                </a:solidFill>
                <a:latin typeface="Adobe Caslon Pro" charset="0"/>
                <a:ea typeface="Adobe Caslon Pro" charset="0"/>
                <a:cs typeface="Adobe Caslon Pro" charset="0"/>
                <a:hlinkClick r:id="rId5">
                  <a:extLst>
                    <a:ext uri="{A12FA001-AC4F-418D-AE19-62706E023703}">
                      <ahyp:hlinkClr xmlns:ahyp="http://schemas.microsoft.com/office/drawing/2018/hyperlinkcolor" val="tx"/>
                    </a:ext>
                  </a:extLst>
                </a:hlinkClick>
              </a:rPr>
              <a:t>Tony Oursler, </a:t>
            </a:r>
            <a:r>
              <a:rPr lang="en-US" i="1" dirty="0">
                <a:latin typeface="Adobe Caslon Pro" charset="0"/>
                <a:ea typeface="Adobe Caslon Pro" charset="0"/>
                <a:cs typeface="Adobe Caslon Pro" charset="0"/>
                <a:hlinkClick r:id="rId5">
                  <a:extLst>
                    <a:ext uri="{A12FA001-AC4F-418D-AE19-62706E023703}">
                      <ahyp:hlinkClr xmlns:ahyp="http://schemas.microsoft.com/office/drawing/2018/hyperlinkcolor" val="tx"/>
                    </a:ext>
                  </a:extLst>
                </a:hlinkClick>
              </a:rPr>
              <a:t>The Influence Machine</a:t>
            </a:r>
            <a:endParaRPr lang="en-US" dirty="0">
              <a:latin typeface="Adobe Caslon Pro" charset="0"/>
              <a:ea typeface="Adobe Caslon Pro" charset="0"/>
              <a:cs typeface="Adobe Caslon Pro" charset="0"/>
              <a:hlinkClick r:id="" action="ppaction://noaction">
                <a:extLst>
                  <a:ext uri="{A12FA001-AC4F-418D-AE19-62706E023703}">
                    <ahyp:hlinkClr xmlns:ahyp="http://schemas.microsoft.com/office/drawing/2018/hyperlinkcolor" val="tx"/>
                  </a:ext>
                </a:extLst>
              </a:hlinkClick>
            </a:endParaRPr>
          </a:p>
          <a:p>
            <a:endParaRPr lang="en-US" dirty="0">
              <a:latin typeface="Adobe Caslon Pro" charset="0"/>
              <a:ea typeface="Adobe Caslon Pro" charset="0"/>
              <a:cs typeface="Adobe Caslon Pro" charset="0"/>
            </a:endParaRPr>
          </a:p>
        </p:txBody>
      </p:sp>
      <p:sp>
        <p:nvSpPr>
          <p:cNvPr id="18" name="TextBox 17">
            <a:extLst>
              <a:ext uri="{FF2B5EF4-FFF2-40B4-BE49-F238E27FC236}">
                <a16:creationId xmlns:a16="http://schemas.microsoft.com/office/drawing/2014/main" id="{356D4D9B-ED49-2DB3-8B40-4C2EBFB4681E}"/>
              </a:ext>
            </a:extLst>
          </p:cNvPr>
          <p:cNvSpPr txBox="1"/>
          <p:nvPr/>
        </p:nvSpPr>
        <p:spPr>
          <a:xfrm>
            <a:off x="1072055" y="2963238"/>
            <a:ext cx="2351541" cy="369332"/>
          </a:xfrm>
          <a:prstGeom prst="rect">
            <a:avLst/>
          </a:prstGeom>
          <a:noFill/>
        </p:spPr>
        <p:txBody>
          <a:bodyPr wrap="none" rtlCol="0">
            <a:spAutoFit/>
          </a:bodyPr>
          <a:lstStyle/>
          <a:p>
            <a:r>
              <a:rPr lang="en-US" dirty="0"/>
              <a:t>www. </a:t>
            </a:r>
            <a:r>
              <a:rPr lang="en-US" dirty="0" err="1"/>
              <a:t>GPSmycity.com</a:t>
            </a:r>
            <a:endParaRPr lang="en-US" dirty="0"/>
          </a:p>
        </p:txBody>
      </p:sp>
      <p:sp>
        <p:nvSpPr>
          <p:cNvPr id="19" name="TextBox 18">
            <a:extLst>
              <a:ext uri="{FF2B5EF4-FFF2-40B4-BE49-F238E27FC236}">
                <a16:creationId xmlns:a16="http://schemas.microsoft.com/office/drawing/2014/main" id="{373BC100-DC32-94E0-DBDE-D4F7F5320363}"/>
              </a:ext>
            </a:extLst>
          </p:cNvPr>
          <p:cNvSpPr txBox="1"/>
          <p:nvPr/>
        </p:nvSpPr>
        <p:spPr>
          <a:xfrm>
            <a:off x="1087936" y="4257194"/>
            <a:ext cx="3307124" cy="369332"/>
          </a:xfrm>
          <a:prstGeom prst="rect">
            <a:avLst/>
          </a:prstGeom>
          <a:noFill/>
        </p:spPr>
        <p:txBody>
          <a:bodyPr wrap="none" rtlCol="0">
            <a:spAutoFit/>
          </a:bodyPr>
          <a:lstStyle/>
          <a:p>
            <a:r>
              <a:rPr kumimoji="0" lang="en-US" altLang="en-US" b="0" i="0" u="none" strike="noStrike" cap="none" normalizeH="0" baseline="0" dirty="0">
                <a:ln>
                  <a:noFill/>
                </a:ln>
                <a:effectLst/>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www.swanseamuseum.co.uk/</a:t>
            </a:r>
            <a:endParaRPr lang="en-US" dirty="0"/>
          </a:p>
        </p:txBody>
      </p:sp>
      <p:sp>
        <p:nvSpPr>
          <p:cNvPr id="20" name="TextBox 19">
            <a:extLst>
              <a:ext uri="{FF2B5EF4-FFF2-40B4-BE49-F238E27FC236}">
                <a16:creationId xmlns:a16="http://schemas.microsoft.com/office/drawing/2014/main" id="{FF4ABBBC-5E71-36F4-8167-622995D06164}"/>
              </a:ext>
            </a:extLst>
          </p:cNvPr>
          <p:cNvSpPr txBox="1"/>
          <p:nvPr/>
        </p:nvSpPr>
        <p:spPr>
          <a:xfrm>
            <a:off x="1087936" y="5139558"/>
            <a:ext cx="2954399" cy="369332"/>
          </a:xfrm>
          <a:prstGeom prst="rect">
            <a:avLst/>
          </a:prstGeom>
          <a:noFill/>
        </p:spPr>
        <p:txBody>
          <a:bodyPr wrap="none" rtlCol="0">
            <a:spAutoFit/>
          </a:bodyPr>
          <a:lstStyle/>
          <a:p>
            <a:r>
              <a:rPr lang="en-US" dirty="0" err="1"/>
              <a:t>www.swanseaarchives.com</a:t>
            </a:r>
            <a:endParaRPr lang="en-US" dirty="0"/>
          </a:p>
        </p:txBody>
      </p:sp>
      <p:sp>
        <p:nvSpPr>
          <p:cNvPr id="21" name="TextBox 20">
            <a:extLst>
              <a:ext uri="{FF2B5EF4-FFF2-40B4-BE49-F238E27FC236}">
                <a16:creationId xmlns:a16="http://schemas.microsoft.com/office/drawing/2014/main" id="{790237D4-008D-3A17-6680-87C1FB07F89D}"/>
              </a:ext>
            </a:extLst>
          </p:cNvPr>
          <p:cNvSpPr txBox="1"/>
          <p:nvPr/>
        </p:nvSpPr>
        <p:spPr>
          <a:xfrm>
            <a:off x="4434509" y="452679"/>
            <a:ext cx="1993303" cy="461665"/>
          </a:xfrm>
          <a:prstGeom prst="rect">
            <a:avLst/>
          </a:prstGeom>
          <a:noFill/>
        </p:spPr>
        <p:txBody>
          <a:bodyPr wrap="none" rtlCol="0">
            <a:spAutoFit/>
          </a:bodyPr>
          <a:lstStyle/>
          <a:p>
            <a:r>
              <a:rPr lang="en-US" sz="2400" b="1" u="sng" dirty="0"/>
              <a:t>Bibliography </a:t>
            </a:r>
          </a:p>
        </p:txBody>
      </p:sp>
      <p:sp>
        <p:nvSpPr>
          <p:cNvPr id="23" name="TextBox 22">
            <a:extLst>
              <a:ext uri="{FF2B5EF4-FFF2-40B4-BE49-F238E27FC236}">
                <a16:creationId xmlns:a16="http://schemas.microsoft.com/office/drawing/2014/main" id="{E1F2AE76-894A-822B-6454-AA86530973DD}"/>
              </a:ext>
            </a:extLst>
          </p:cNvPr>
          <p:cNvSpPr txBox="1"/>
          <p:nvPr/>
        </p:nvSpPr>
        <p:spPr>
          <a:xfrm>
            <a:off x="1072055" y="1326956"/>
            <a:ext cx="1831207" cy="646331"/>
          </a:xfrm>
          <a:prstGeom prst="rect">
            <a:avLst/>
          </a:prstGeom>
          <a:noFill/>
        </p:spPr>
        <p:txBody>
          <a:bodyPr wrap="none" rtlCol="0">
            <a:spAutoFit/>
          </a:bodyPr>
          <a:lstStyle/>
          <a:p>
            <a:r>
              <a:rPr lang="en-US" dirty="0" err="1"/>
              <a:t>www.alamy.com</a:t>
            </a:r>
            <a:endParaRPr lang="en-US" dirty="0"/>
          </a:p>
          <a:p>
            <a:endParaRPr lang="en-US" dirty="0"/>
          </a:p>
        </p:txBody>
      </p:sp>
      <p:sp>
        <p:nvSpPr>
          <p:cNvPr id="24" name="TextBox 23">
            <a:extLst>
              <a:ext uri="{FF2B5EF4-FFF2-40B4-BE49-F238E27FC236}">
                <a16:creationId xmlns:a16="http://schemas.microsoft.com/office/drawing/2014/main" id="{7561340D-B911-BEA3-8B06-56728A0B22F6}"/>
              </a:ext>
            </a:extLst>
          </p:cNvPr>
          <p:cNvSpPr txBox="1"/>
          <p:nvPr/>
        </p:nvSpPr>
        <p:spPr>
          <a:xfrm>
            <a:off x="1072055" y="3394668"/>
            <a:ext cx="2634054" cy="646331"/>
          </a:xfrm>
          <a:prstGeom prst="rect">
            <a:avLst/>
          </a:prstGeom>
          <a:noFill/>
        </p:spPr>
        <p:txBody>
          <a:bodyPr wrap="none" rtlCol="0">
            <a:spAutoFit/>
          </a:bodyPr>
          <a:lstStyle/>
          <a:p>
            <a:r>
              <a:rPr lang="en-US" dirty="0" err="1"/>
              <a:t>www.laughingplace.com</a:t>
            </a:r>
            <a:endParaRPr lang="en-US" dirty="0"/>
          </a:p>
          <a:p>
            <a:endParaRPr lang="en-US" dirty="0"/>
          </a:p>
        </p:txBody>
      </p:sp>
      <p:sp>
        <p:nvSpPr>
          <p:cNvPr id="25" name="TextBox 24">
            <a:extLst>
              <a:ext uri="{FF2B5EF4-FFF2-40B4-BE49-F238E27FC236}">
                <a16:creationId xmlns:a16="http://schemas.microsoft.com/office/drawing/2014/main" id="{A299B8B9-6A06-95E3-1D6E-12A10EF9A7E2}"/>
              </a:ext>
            </a:extLst>
          </p:cNvPr>
          <p:cNvSpPr txBox="1"/>
          <p:nvPr/>
        </p:nvSpPr>
        <p:spPr>
          <a:xfrm>
            <a:off x="1087936" y="4677893"/>
            <a:ext cx="2205155" cy="646331"/>
          </a:xfrm>
          <a:prstGeom prst="rect">
            <a:avLst/>
          </a:prstGeom>
          <a:noFill/>
        </p:spPr>
        <p:txBody>
          <a:bodyPr wrap="none" rtlCol="0">
            <a:spAutoFit/>
          </a:bodyPr>
          <a:lstStyle/>
          <a:p>
            <a:r>
              <a:rPr kumimoji="0" lang="en-US" altLang="en-US" sz="1800" b="0" i="0" u="none" strike="noStrike" cap="none" normalizeH="0" baseline="0" dirty="0">
                <a:ln>
                  <a:noFill/>
                </a:ln>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www.visitwales.com</a:t>
            </a:r>
            <a:endParaRPr kumimoji="0" lang="en-US" altLang="en-US" sz="800" b="0" i="0" u="none" strike="noStrike" cap="none" normalizeH="0" baseline="0" dirty="0">
              <a:ln>
                <a:noFill/>
              </a:ln>
              <a:effectLst/>
            </a:endParaRPr>
          </a:p>
          <a:p>
            <a:endParaRPr lang="en-US" dirty="0"/>
          </a:p>
        </p:txBody>
      </p:sp>
    </p:spTree>
    <p:extLst>
      <p:ext uri="{BB962C8B-B14F-4D97-AF65-F5344CB8AC3E}">
        <p14:creationId xmlns:p14="http://schemas.microsoft.com/office/powerpoint/2010/main" val="4149500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7829</TotalTime>
  <Words>5613</Words>
  <Application>Microsoft Macintosh PowerPoint</Application>
  <PresentationFormat>Widescreen</PresentationFormat>
  <Paragraphs>295</Paragraphs>
  <Slides>44</Slides>
  <Notes>3</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44</vt:i4>
      </vt:variant>
    </vt:vector>
  </HeadingPairs>
  <TitlesOfParts>
    <vt:vector size="57" baseType="lpstr">
      <vt:lpstr>Adobe Caslon Pro</vt:lpstr>
      <vt:lpstr>Aharoni</vt:lpstr>
      <vt:lpstr>Aptos</vt:lpstr>
      <vt:lpstr>Aptos Display</vt:lpstr>
      <vt:lpstr>Arial</vt:lpstr>
      <vt:lpstr>Calibri</vt:lpstr>
      <vt:lpstr>Cambria</vt:lpstr>
      <vt:lpstr>inherit</vt:lpstr>
      <vt:lpstr>Roboto</vt:lpstr>
      <vt:lpstr>Source Code Pro Medium</vt:lpstr>
      <vt:lpstr>Office Theme</vt:lpstr>
      <vt:lpstr>Document</vt:lpstr>
      <vt:lpstr>Worksheet</vt:lpstr>
      <vt:lpstr>Visual Enquiry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dykstra</dc:creator>
  <cp:lastModifiedBy>martin dykstra</cp:lastModifiedBy>
  <cp:revision>18</cp:revision>
  <dcterms:created xsi:type="dcterms:W3CDTF">2024-10-06T15:12:54Z</dcterms:created>
  <dcterms:modified xsi:type="dcterms:W3CDTF">2024-12-02T11:39:31Z</dcterms:modified>
</cp:coreProperties>
</file>