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
  </p:notesMasterIdLst>
  <p:handoutMasterIdLst>
    <p:handoutMasterId r:id="rId7"/>
  </p:handoutMasterIdLst>
  <p:sldIdLst>
    <p:sldId id="256" r:id="rId5"/>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rsty Parkes (1600408)" initials="KP(" lastIdx="1" clrIdx="0">
    <p:extLst>
      <p:ext uri="{19B8F6BF-5375-455C-9EA6-DF929625EA0E}">
        <p15:presenceInfo xmlns:p15="http://schemas.microsoft.com/office/powerpoint/2012/main" userId="S-1-5-21-809251214-2178901256-4152538893-5002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9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6374" autoAdjust="0"/>
  </p:normalViewPr>
  <p:slideViewPr>
    <p:cSldViewPr snapToGrid="0">
      <p:cViewPr>
        <p:scale>
          <a:sx n="20" d="100"/>
          <a:sy n="20" d="100"/>
        </p:scale>
        <p:origin x="2172" y="1140"/>
      </p:cViewPr>
      <p:guideLst/>
    </p:cSldViewPr>
  </p:slideViewPr>
  <p:notesTextViewPr>
    <p:cViewPr>
      <p:scale>
        <a:sx n="1" d="1"/>
        <a:sy n="1" d="1"/>
      </p:scale>
      <p:origin x="0" y="-58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Parkes (1600408)" userId="fda4c46d-ae85-4d0d-8ae6-ed2e2724142d" providerId="ADAL" clId="{3EB60D1D-5080-4CF1-A607-595D526C7A48}"/>
    <pc:docChg chg="undo redo modSld">
      <pc:chgData name="Kirsty Parkes (1600408)" userId="fda4c46d-ae85-4d0d-8ae6-ed2e2724142d" providerId="ADAL" clId="{3EB60D1D-5080-4CF1-A607-595D526C7A48}" dt="2019-11-08T23:55:10.596" v="119" actId="20577"/>
      <pc:docMkLst>
        <pc:docMk/>
      </pc:docMkLst>
      <pc:sldChg chg="modSp">
        <pc:chgData name="Kirsty Parkes (1600408)" userId="fda4c46d-ae85-4d0d-8ae6-ed2e2724142d" providerId="ADAL" clId="{3EB60D1D-5080-4CF1-A607-595D526C7A48}" dt="2019-11-08T23:55:10.596" v="119" actId="20577"/>
        <pc:sldMkLst>
          <pc:docMk/>
          <pc:sldMk cId="2495152248" sldId="256"/>
        </pc:sldMkLst>
        <pc:spChg chg="mod">
          <ac:chgData name="Kirsty Parkes (1600408)" userId="fda4c46d-ae85-4d0d-8ae6-ed2e2724142d" providerId="ADAL" clId="{3EB60D1D-5080-4CF1-A607-595D526C7A48}" dt="2019-11-08T23:55:10.596" v="119" actId="20577"/>
          <ac:spMkLst>
            <pc:docMk/>
            <pc:sldMk cId="2495152248" sldId="256"/>
            <ac:spMk id="10" creationId="{00000000-0000-0000-0000-000000000000}"/>
          </ac:spMkLst>
        </pc:spChg>
        <pc:spChg chg="mod">
          <ac:chgData name="Kirsty Parkes (1600408)" userId="fda4c46d-ae85-4d0d-8ae6-ed2e2724142d" providerId="ADAL" clId="{3EB60D1D-5080-4CF1-A607-595D526C7A48}" dt="2019-11-08T23:52:42.002" v="43" actId="1076"/>
          <ac:spMkLst>
            <pc:docMk/>
            <pc:sldMk cId="2495152248" sldId="256"/>
            <ac:spMk id="15" creationId="{804B9CC1-7D59-463A-8769-BB36D9984640}"/>
          </ac:spMkLst>
        </pc:spChg>
        <pc:picChg chg="mod">
          <ac:chgData name="Kirsty Parkes (1600408)" userId="fda4c46d-ae85-4d0d-8ae6-ed2e2724142d" providerId="ADAL" clId="{3EB60D1D-5080-4CF1-A607-595D526C7A48}" dt="2019-11-08T23:53:17.273" v="48" actId="1076"/>
          <ac:picMkLst>
            <pc:docMk/>
            <pc:sldMk cId="2495152248" sldId="256"/>
            <ac:picMk id="1026" creationId="{F4F42EE6-7CC1-41EE-A209-D3920D9EF492}"/>
          </ac:picMkLst>
        </pc:picChg>
        <pc:picChg chg="mod">
          <ac:chgData name="Kirsty Parkes (1600408)" userId="fda4c46d-ae85-4d0d-8ae6-ed2e2724142d" providerId="ADAL" clId="{3EB60D1D-5080-4CF1-A607-595D526C7A48}" dt="2019-11-08T23:52:56.586" v="46" actId="14100"/>
          <ac:picMkLst>
            <pc:docMk/>
            <pc:sldMk cId="2495152248" sldId="256"/>
            <ac:picMk id="1028" creationId="{ED2C6DED-A2A8-46EF-BAF1-F25DD1FC6541}"/>
          </ac:picMkLst>
        </pc:picChg>
        <pc:picChg chg="mod">
          <ac:chgData name="Kirsty Parkes (1600408)" userId="fda4c46d-ae85-4d0d-8ae6-ed2e2724142d" providerId="ADAL" clId="{3EB60D1D-5080-4CF1-A607-595D526C7A48}" dt="2019-11-08T23:53:06.594" v="47" actId="1076"/>
          <ac:picMkLst>
            <pc:docMk/>
            <pc:sldMk cId="2495152248" sldId="256"/>
            <ac:picMk id="1032" creationId="{5133BCD7-CA15-4C30-92D7-7B5949F68348}"/>
          </ac:picMkLst>
        </pc:picChg>
        <pc:picChg chg="mod">
          <ac:chgData name="Kirsty Parkes (1600408)" userId="fda4c46d-ae85-4d0d-8ae6-ed2e2724142d" providerId="ADAL" clId="{3EB60D1D-5080-4CF1-A607-595D526C7A48}" dt="2019-11-08T23:52:52.362" v="45" actId="14100"/>
          <ac:picMkLst>
            <pc:docMk/>
            <pc:sldMk cId="2495152248" sldId="256"/>
            <ac:picMk id="1036" creationId="{5E26180E-ADF9-4841-B6D4-52FB3DF5E2E3}"/>
          </ac:picMkLst>
        </pc:picChg>
        <pc:picChg chg="mod">
          <ac:chgData name="Kirsty Parkes (1600408)" userId="fda4c46d-ae85-4d0d-8ae6-ed2e2724142d" providerId="ADAL" clId="{3EB60D1D-5080-4CF1-A607-595D526C7A48}" dt="2019-11-08T23:52:46.370" v="44" actId="14100"/>
          <ac:picMkLst>
            <pc:docMk/>
            <pc:sldMk cId="2495152248" sldId="256"/>
            <ac:picMk id="1038" creationId="{481F914D-7BBA-42FF-B01A-774B8A73DDB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7AFD36-63EB-45EB-BBEA-4EE605CA6BD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F51979D-2536-4292-B46B-43161E755C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403779C-CDC4-4CE3-8E9E-3B5A5FA3712B}" type="datetimeFigureOut">
              <a:rPr lang="en-GB" smtClean="0"/>
              <a:t>08/11/2019</a:t>
            </a:fld>
            <a:endParaRPr lang="en-GB"/>
          </a:p>
        </p:txBody>
      </p:sp>
      <p:sp>
        <p:nvSpPr>
          <p:cNvPr id="4" name="Footer Placeholder 3">
            <a:extLst>
              <a:ext uri="{FF2B5EF4-FFF2-40B4-BE49-F238E27FC236}">
                <a16:creationId xmlns:a16="http://schemas.microsoft.com/office/drawing/2014/main" id="{C1D1B92F-D592-46C9-AAB9-1EE26D2060B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155959B-93F1-4E31-A5B2-3AA45E3C4F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B4FAB6C-9AC0-4C17-9434-4DB25D9D0F7D}" type="slidenum">
              <a:rPr lang="en-GB" smtClean="0"/>
              <a:t>‹#›</a:t>
            </a:fld>
            <a:endParaRPr lang="en-GB"/>
          </a:p>
        </p:txBody>
      </p:sp>
    </p:spTree>
    <p:extLst>
      <p:ext uri="{BB962C8B-B14F-4D97-AF65-F5344CB8AC3E}">
        <p14:creationId xmlns:p14="http://schemas.microsoft.com/office/powerpoint/2010/main" val="142707819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858E8C-7B68-4B70-A37D-B85AE6E5015B}" type="datetimeFigureOut">
              <a:rPr lang="en-GB" smtClean="0"/>
              <a:t>08/11/2019</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4DBA44-A285-49CD-8B5E-BCC57B99A038}" type="slidenum">
              <a:rPr lang="en-GB" smtClean="0"/>
              <a:t>‹#›</a:t>
            </a:fld>
            <a:endParaRPr lang="en-GB"/>
          </a:p>
        </p:txBody>
      </p:sp>
    </p:spTree>
    <p:extLst>
      <p:ext uri="{BB962C8B-B14F-4D97-AF65-F5344CB8AC3E}">
        <p14:creationId xmlns:p14="http://schemas.microsoft.com/office/powerpoint/2010/main" val="1992123844"/>
      </p:ext>
    </p:extLst>
  </p:cSld>
  <p:clrMap bg1="lt1" tx1="dk1" bg2="lt2" tx2="dk2" accent1="accent1" accent2="accent2" accent3="accent3" accent4="accent4" accent5="accent5" accent6="accent6" hlink="hlink" folHlink="folHlink"/>
  <p:hf hdr="0" ftr="0" dt="0"/>
  <p:notesStyle>
    <a:lvl1pPr marL="0" algn="l" defTabSz="2479578" rtl="0" eaLnBrk="1" latinLnBrk="0" hangingPunct="1">
      <a:defRPr sz="3254" kern="1200">
        <a:solidFill>
          <a:schemeClr val="tx1"/>
        </a:solidFill>
        <a:latin typeface="+mn-lt"/>
        <a:ea typeface="+mn-ea"/>
        <a:cs typeface="+mn-cs"/>
      </a:defRPr>
    </a:lvl1pPr>
    <a:lvl2pPr marL="1239789" algn="l" defTabSz="2479578" rtl="0" eaLnBrk="1" latinLnBrk="0" hangingPunct="1">
      <a:defRPr sz="3254" kern="1200">
        <a:solidFill>
          <a:schemeClr val="tx1"/>
        </a:solidFill>
        <a:latin typeface="+mn-lt"/>
        <a:ea typeface="+mn-ea"/>
        <a:cs typeface="+mn-cs"/>
      </a:defRPr>
    </a:lvl2pPr>
    <a:lvl3pPr marL="2479578" algn="l" defTabSz="2479578" rtl="0" eaLnBrk="1" latinLnBrk="0" hangingPunct="1">
      <a:defRPr sz="3254" kern="1200">
        <a:solidFill>
          <a:schemeClr val="tx1"/>
        </a:solidFill>
        <a:latin typeface="+mn-lt"/>
        <a:ea typeface="+mn-ea"/>
        <a:cs typeface="+mn-cs"/>
      </a:defRPr>
    </a:lvl3pPr>
    <a:lvl4pPr marL="3719368" algn="l" defTabSz="2479578" rtl="0" eaLnBrk="1" latinLnBrk="0" hangingPunct="1">
      <a:defRPr sz="3254" kern="1200">
        <a:solidFill>
          <a:schemeClr val="tx1"/>
        </a:solidFill>
        <a:latin typeface="+mn-lt"/>
        <a:ea typeface="+mn-ea"/>
        <a:cs typeface="+mn-cs"/>
      </a:defRPr>
    </a:lvl4pPr>
    <a:lvl5pPr marL="4959157" algn="l" defTabSz="2479578" rtl="0" eaLnBrk="1" latinLnBrk="0" hangingPunct="1">
      <a:defRPr sz="3254" kern="1200">
        <a:solidFill>
          <a:schemeClr val="tx1"/>
        </a:solidFill>
        <a:latin typeface="+mn-lt"/>
        <a:ea typeface="+mn-ea"/>
        <a:cs typeface="+mn-cs"/>
      </a:defRPr>
    </a:lvl5pPr>
    <a:lvl6pPr marL="6198946" algn="l" defTabSz="2479578" rtl="0" eaLnBrk="1" latinLnBrk="0" hangingPunct="1">
      <a:defRPr sz="3254" kern="1200">
        <a:solidFill>
          <a:schemeClr val="tx1"/>
        </a:solidFill>
        <a:latin typeface="+mn-lt"/>
        <a:ea typeface="+mn-ea"/>
        <a:cs typeface="+mn-cs"/>
      </a:defRPr>
    </a:lvl6pPr>
    <a:lvl7pPr marL="7438735" algn="l" defTabSz="2479578" rtl="0" eaLnBrk="1" latinLnBrk="0" hangingPunct="1">
      <a:defRPr sz="3254" kern="1200">
        <a:solidFill>
          <a:schemeClr val="tx1"/>
        </a:solidFill>
        <a:latin typeface="+mn-lt"/>
        <a:ea typeface="+mn-ea"/>
        <a:cs typeface="+mn-cs"/>
      </a:defRPr>
    </a:lvl7pPr>
    <a:lvl8pPr marL="8678525" algn="l" defTabSz="2479578" rtl="0" eaLnBrk="1" latinLnBrk="0" hangingPunct="1">
      <a:defRPr sz="3254" kern="1200">
        <a:solidFill>
          <a:schemeClr val="tx1"/>
        </a:solidFill>
        <a:latin typeface="+mn-lt"/>
        <a:ea typeface="+mn-ea"/>
        <a:cs typeface="+mn-cs"/>
      </a:defRPr>
    </a:lvl8pPr>
    <a:lvl9pPr marL="9918314" algn="l" defTabSz="2479578"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Elaborate on INTRO TO MARX</a:t>
            </a:r>
          </a:p>
          <a:p>
            <a:r>
              <a:rPr lang="en-GB" dirty="0"/>
              <a:t>Elaborate on MIDDLE EGYPTIAN ART</a:t>
            </a:r>
          </a:p>
          <a:p>
            <a:r>
              <a:rPr lang="en-GB" dirty="0"/>
              <a:t>Talk about diagram.</a:t>
            </a:r>
          </a:p>
          <a:p>
            <a:r>
              <a:rPr lang="en-GB" dirty="0"/>
              <a:t>BODY- static??? Emotionless traditionally? WC ART= different.</a:t>
            </a:r>
          </a:p>
          <a:p>
            <a:r>
              <a:rPr lang="en-GB" dirty="0"/>
              <a:t>To the archaeologist, static bodies proudly proclaiming their economic status do little other than provide their own chronology. WC bodies are moving and interacting- infinitely more useful to the pondering archaeologist.</a:t>
            </a:r>
          </a:p>
          <a:p>
            <a:r>
              <a:rPr lang="en-GB"/>
              <a:t>CONCLUDE BY TALKING ABOUT USEFULNESS OF INDIVIDUAL PICTURES TO ARCH+ THE PLACE OF THE BODY WITHIN THIS.</a:t>
            </a:r>
            <a:endParaRPr lang="en-GB" dirty="0"/>
          </a:p>
        </p:txBody>
      </p:sp>
      <p:sp>
        <p:nvSpPr>
          <p:cNvPr id="4" name="Slide Number Placeholder 3"/>
          <p:cNvSpPr>
            <a:spLocks noGrp="1"/>
          </p:cNvSpPr>
          <p:nvPr>
            <p:ph type="sldNum" sz="quarter" idx="5"/>
          </p:nvPr>
        </p:nvSpPr>
        <p:spPr/>
        <p:txBody>
          <a:bodyPr/>
          <a:lstStyle/>
          <a:p>
            <a:fld id="{D04DBA44-A285-49CD-8B5E-BCC57B99A038}" type="slidenum">
              <a:rPr lang="en-GB" smtClean="0"/>
              <a:t>1</a:t>
            </a:fld>
            <a:endParaRPr lang="en-GB"/>
          </a:p>
        </p:txBody>
      </p:sp>
    </p:spTree>
    <p:extLst>
      <p:ext uri="{BB962C8B-B14F-4D97-AF65-F5344CB8AC3E}">
        <p14:creationId xmlns:p14="http://schemas.microsoft.com/office/powerpoint/2010/main" val="4143188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EC554E-61FF-4616-A9C9-971B9095A4F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2841883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C554E-61FF-4616-A9C9-971B9095A4F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4088030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BEC554E-61FF-4616-A9C9-971B9095A4F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3696523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EC554E-61FF-4616-A9C9-971B9095A4F5}"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1740618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EC554E-61FF-4616-A9C9-971B9095A4F5}" type="datetimeFigureOut">
              <a:rPr lang="en-GB" smtClean="0"/>
              <a:t>08/11/2019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2440404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EC554E-61FF-4616-A9C9-971B9095A4F5}" type="datetimeFigureOut">
              <a:rPr lang="en-GB" smtClean="0"/>
              <a:t>08/11/2019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146212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EC554E-61FF-4616-A9C9-971B9095A4F5}" type="datetimeFigureOut">
              <a:rPr lang="en-GB" smtClean="0"/>
              <a:t>08/11/2019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2184951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6BEC554E-61FF-4616-A9C9-971B9095A4F5}"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2446584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6BEC554E-61FF-4616-A9C9-971B9095A4F5}"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1638144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C554E-61FF-4616-A9C9-971B9095A4F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145291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EC554E-61FF-4616-A9C9-971B9095A4F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420A8C-FC11-4D76-B69A-BCCD60D85A65}" type="slidenum">
              <a:rPr lang="en-GB" smtClean="0"/>
              <a:t>‹#›</a:t>
            </a:fld>
            <a:endParaRPr lang="en-GB"/>
          </a:p>
        </p:txBody>
      </p:sp>
    </p:spTree>
    <p:extLst>
      <p:ext uri="{BB962C8B-B14F-4D97-AF65-F5344CB8AC3E}">
        <p14:creationId xmlns:p14="http://schemas.microsoft.com/office/powerpoint/2010/main" val="359913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6BEC554E-61FF-4616-A9C9-971B9095A4F5}" type="datetimeFigureOut">
              <a:rPr lang="en-GB" smtClean="0"/>
              <a:t>08/11/2019</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D3420A8C-FC11-4D76-B69A-BCCD60D85A65}" type="slidenum">
              <a:rPr lang="en-GB" smtClean="0"/>
              <a:t>‹#›</a:t>
            </a:fld>
            <a:endParaRPr lang="en-GB"/>
          </a:p>
        </p:txBody>
      </p:sp>
    </p:spTree>
    <p:extLst>
      <p:ext uri="{BB962C8B-B14F-4D97-AF65-F5344CB8AC3E}">
        <p14:creationId xmlns:p14="http://schemas.microsoft.com/office/powerpoint/2010/main" val="854074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55000">
              <a:schemeClr val="accent4">
                <a:lumMod val="20000"/>
                <a:lumOff val="80000"/>
              </a:schemeClr>
            </a:gs>
            <a:gs pos="85000">
              <a:schemeClr val="accent4">
                <a:lumMod val="40000"/>
                <a:lumOff val="60000"/>
              </a:schemeClr>
            </a:gs>
            <a:gs pos="17000">
              <a:srgbClr val="FFE080"/>
            </a:gs>
            <a:gs pos="100000">
              <a:schemeClr val="accent4">
                <a:lumMod val="60000"/>
                <a:lumOff val="40000"/>
              </a:schemeClr>
            </a:gs>
            <a:gs pos="0">
              <a:schemeClr val="accent4">
                <a:lumMod val="60000"/>
                <a:lumOff val="4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pic>
        <p:nvPicPr>
          <p:cNvPr id="1038" name="Picture 14" descr="Colossal Seated Statue of a Pharaoh, &#10;    ,">
            <a:extLst>
              <a:ext uri="{FF2B5EF4-FFF2-40B4-BE49-F238E27FC236}">
                <a16:creationId xmlns:a16="http://schemas.microsoft.com/office/drawing/2014/main" id="{481F914D-7BBA-42FF-B01A-774B8A73DD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70" r="12274"/>
          <a:stretch/>
        </p:blipFill>
        <p:spPr bwMode="auto">
          <a:xfrm>
            <a:off x="20746185" y="200474"/>
            <a:ext cx="8516983" cy="142109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odel Paddling Boat, &#10;    ,">
            <a:extLst>
              <a:ext uri="{FF2B5EF4-FFF2-40B4-BE49-F238E27FC236}">
                <a16:creationId xmlns:a16="http://schemas.microsoft.com/office/drawing/2014/main" id="{5133BCD7-CA15-4C30-92D7-7B5949F683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58" t="20492" r="4334" b="11525"/>
          <a:stretch/>
        </p:blipFill>
        <p:spPr bwMode="auto">
          <a:xfrm>
            <a:off x="0" y="16943108"/>
            <a:ext cx="10544604" cy="4438212"/>
          </a:xfrm>
          <a:prstGeom prst="rect">
            <a:avLst/>
          </a:prstGeom>
          <a:noFill/>
          <a:ln w="12700">
            <a:solidFill>
              <a:srgbClr val="C193FF"/>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55FBCAB-9ABF-4E55-ACF8-D7BC876784CB}"/>
              </a:ext>
            </a:extLst>
          </p:cNvPr>
          <p:cNvSpPr txBox="1"/>
          <p:nvPr/>
        </p:nvSpPr>
        <p:spPr>
          <a:xfrm>
            <a:off x="20746185" y="18917340"/>
            <a:ext cx="9529029" cy="2469907"/>
          </a:xfrm>
          <a:prstGeom prst="rect">
            <a:avLst/>
          </a:prstGeom>
          <a:blipFill dpi="0" rotWithShape="1">
            <a:blip r:embed="rId5">
              <a:alphaModFix amt="89000"/>
            </a:blip>
            <a:srcRect/>
            <a:tile tx="0" ty="0" sx="100000" sy="100000" flip="none" algn="tl"/>
          </a:blipFill>
          <a:ln w="12700">
            <a:solidFill>
              <a:srgbClr val="C193FF"/>
            </a:solidFill>
            <a:prstDash val="sysDot"/>
          </a:ln>
        </p:spPr>
        <p:txBody>
          <a:bodyPr wrap="square" rtlCol="0">
            <a:spAutoFit/>
          </a:bodyPr>
          <a:lstStyle/>
          <a:p>
            <a:r>
              <a:rPr lang="en-GB" sz="1050" b="1" u="sng" dirty="0"/>
              <a:t>References:</a:t>
            </a:r>
          </a:p>
          <a:p>
            <a:r>
              <a:rPr lang="en-GB" sz="600" b="1" i="1" dirty="0"/>
              <a:t>Colossal Seated Statue of a Pharaoh </a:t>
            </a:r>
            <a:r>
              <a:rPr lang="en-GB" sz="600" b="1" dirty="0"/>
              <a:t>[granodiorite seated statue]. (c. 1919-1878 BC). Metropolitan Museum of Art, New York, US.</a:t>
            </a:r>
          </a:p>
          <a:p>
            <a:r>
              <a:rPr lang="en-GB" sz="600" b="1" dirty="0" err="1"/>
              <a:t>Desouki</a:t>
            </a:r>
            <a:r>
              <a:rPr lang="en-GB" sz="600" b="1" dirty="0"/>
              <a:t>, K. (2018). </a:t>
            </a:r>
            <a:r>
              <a:rPr lang="en-GB" sz="600" b="1" i="1" dirty="0"/>
              <a:t>A view of a newly-discovered tomb belonging to the high priest "</a:t>
            </a:r>
            <a:r>
              <a:rPr lang="en-GB" sz="600" b="1" i="1" dirty="0" err="1"/>
              <a:t>Wahtye</a:t>
            </a:r>
            <a:r>
              <a:rPr lang="en-GB" sz="600" b="1" i="1" dirty="0"/>
              <a:t>" who served during the fifth dynasty reign of King </a:t>
            </a:r>
            <a:r>
              <a:rPr lang="en-GB" sz="600" b="1" i="1" dirty="0" err="1"/>
              <a:t>Neferirkare</a:t>
            </a:r>
            <a:r>
              <a:rPr lang="en-GB" sz="600" b="1" i="1" dirty="0"/>
              <a:t> at the Saqqara necropolis, </a:t>
            </a:r>
          </a:p>
          <a:p>
            <a:r>
              <a:rPr lang="en-GB" sz="600" b="1" i="1" dirty="0"/>
              <a:t>south of the Egyptian capital Cairo. </a:t>
            </a:r>
            <a:r>
              <a:rPr lang="en-GB" sz="600" b="1" dirty="0"/>
              <a:t>Retrieved </a:t>
            </a:r>
            <a:r>
              <a:rPr lang="en-GB" sz="600" b="1" dirty="0" err="1"/>
              <a:t>from:https</a:t>
            </a:r>
            <a:r>
              <a:rPr lang="en-GB" sz="600" b="1" dirty="0"/>
              <a:t>://abcnews.go.com/International/egypt-discovers-4400-year-priest-tomb-exceptional-condition/</a:t>
            </a:r>
            <a:r>
              <a:rPr lang="en-GB" sz="600" b="1" dirty="0" err="1"/>
              <a:t>story?id</a:t>
            </a:r>
            <a:r>
              <a:rPr lang="en-GB" sz="600" b="1" dirty="0"/>
              <a:t>=59859357. </a:t>
            </a:r>
          </a:p>
          <a:p>
            <a:r>
              <a:rPr lang="en-GB" sz="600" b="1" i="1" dirty="0"/>
              <a:t>Funerary model of a carpentry workshop, from the Tomb of </a:t>
            </a:r>
            <a:r>
              <a:rPr lang="en-GB" sz="600" b="1" i="1" dirty="0" err="1"/>
              <a:t>Meketre</a:t>
            </a:r>
            <a:r>
              <a:rPr lang="en-GB" sz="600" b="1" i="1" dirty="0"/>
              <a:t> </a:t>
            </a:r>
            <a:r>
              <a:rPr lang="en-GB" sz="600" b="1" dirty="0"/>
              <a:t>[wooden, painted]. (c. 1981-1975 BC). Egyptian Museum, Cairo, EG.</a:t>
            </a:r>
          </a:p>
          <a:p>
            <a:r>
              <a:rPr lang="en-GB" sz="600" b="1" dirty="0"/>
              <a:t>Katz, C. (1994). The Socialist Polis: Antiquity and Socialism in Marx’s Thought. </a:t>
            </a:r>
            <a:r>
              <a:rPr lang="en-GB" sz="600" b="1" i="1" dirty="0"/>
              <a:t>The Review of Politics </a:t>
            </a:r>
            <a:r>
              <a:rPr lang="en-GB" sz="600" b="1" dirty="0"/>
              <a:t>(Vol. 56, No. 2, pp. 237-260). Cambridge, UK: Cambridge University Press.</a:t>
            </a:r>
          </a:p>
          <a:p>
            <a:r>
              <a:rPr lang="en-GB" sz="600" b="1" dirty="0" err="1"/>
              <a:t>Kivisto</a:t>
            </a:r>
            <a:r>
              <a:rPr lang="en-GB" sz="600" b="1" dirty="0"/>
              <a:t>, P. (2013). Mode Of Production. </a:t>
            </a:r>
            <a:r>
              <a:rPr lang="en-GB" sz="600" b="1" i="1" dirty="0"/>
              <a:t>Sociology: General Terms and Concepts. </a:t>
            </a:r>
            <a:r>
              <a:rPr lang="en-GB" sz="600" b="1" dirty="0"/>
              <a:t>Retrieved from: https://www.encyclopedia.com/social-sciences-and-law/sociology-and-social-reform/sociology-general-terms-and-concepts/mode-production.</a:t>
            </a:r>
          </a:p>
          <a:p>
            <a:r>
              <a:rPr lang="en-GB" sz="600" b="1" dirty="0" err="1"/>
              <a:t>Lasswell</a:t>
            </a:r>
            <a:r>
              <a:rPr lang="en-GB" sz="600" b="1" dirty="0"/>
              <a:t>, I. (2018). Ancient Egyptian Scribes [engraved on stone]. </a:t>
            </a:r>
            <a:r>
              <a:rPr lang="en-GB" sz="600" b="1" i="1" dirty="0"/>
              <a:t>Scribes in Ancient Egypt</a:t>
            </a:r>
            <a:r>
              <a:rPr lang="en-GB" sz="600" b="1" dirty="0"/>
              <a:t>. Retrieved from: https://worldhistory.us/ancient-history/ancient-egypt/scribes-in-ancient-egypt.php.</a:t>
            </a:r>
          </a:p>
          <a:p>
            <a:r>
              <a:rPr lang="en-GB" sz="600" b="1" dirty="0"/>
              <a:t>Mark, J. J. (2017).</a:t>
            </a:r>
            <a:r>
              <a:rPr lang="en-GB" sz="600" b="1" i="1" dirty="0"/>
              <a:t> A Brief History of Egyptian Art. </a:t>
            </a:r>
            <a:r>
              <a:rPr lang="en-GB" sz="600" b="1" dirty="0"/>
              <a:t>Ancient History </a:t>
            </a:r>
            <a:r>
              <a:rPr lang="en-GB" sz="600" b="1" dirty="0" err="1"/>
              <a:t>Encyclopedia</a:t>
            </a:r>
            <a:r>
              <a:rPr lang="en-GB" sz="600" b="1" dirty="0"/>
              <a:t>. Retrieved from: https://www.ancient.eu/article/1077/a-brief-history-of-egyptian-art/.</a:t>
            </a:r>
            <a:endParaRPr lang="en-GB" sz="600" b="1" i="1" dirty="0"/>
          </a:p>
          <a:p>
            <a:r>
              <a:rPr lang="en-GB" sz="600" b="1" dirty="0"/>
              <a:t>Mark, J. J. (2017).</a:t>
            </a:r>
            <a:r>
              <a:rPr lang="en-GB" sz="600" b="1" i="1" dirty="0"/>
              <a:t> Social Structure in Ancient Egypt. </a:t>
            </a:r>
            <a:r>
              <a:rPr lang="en-GB" sz="600" b="1" dirty="0"/>
              <a:t>Ancient History </a:t>
            </a:r>
            <a:r>
              <a:rPr lang="en-GB" sz="600" b="1" dirty="0" err="1"/>
              <a:t>Encyclopedia</a:t>
            </a:r>
            <a:r>
              <a:rPr lang="en-GB" sz="600" b="1" dirty="0"/>
              <a:t>. Retrieved from: https://www.ancient.eu/article/1123/social-structure-in-ancient-egypt/.</a:t>
            </a:r>
            <a:endParaRPr lang="en-GB" sz="600" b="1" i="1" dirty="0"/>
          </a:p>
          <a:p>
            <a:r>
              <a:rPr lang="en-GB" sz="600" b="1" i="1" dirty="0"/>
              <a:t>Model Bakery and Brewery from the Tomb of </a:t>
            </a:r>
            <a:r>
              <a:rPr lang="en-GB" sz="600" b="1" i="1" dirty="0" err="1"/>
              <a:t>Meketre</a:t>
            </a:r>
            <a:r>
              <a:rPr lang="en-GB" sz="600" b="1" i="1" dirty="0"/>
              <a:t> </a:t>
            </a:r>
            <a:r>
              <a:rPr lang="en-GB" sz="600" b="1" dirty="0"/>
              <a:t>[wooden, painted]. (c. 1981-1975 BC). Metropolitan Museum of Art, New York, US.</a:t>
            </a:r>
          </a:p>
          <a:p>
            <a:r>
              <a:rPr lang="en-GB" sz="600" b="1" i="1" dirty="0"/>
              <a:t>Model of a Granary with Scribes </a:t>
            </a:r>
            <a:r>
              <a:rPr lang="en-GB" sz="600" b="1" dirty="0"/>
              <a:t>[wooden, painted]. (c. 1981-1975 BC). Metropolitan Museum of Art, New York, US.</a:t>
            </a:r>
          </a:p>
          <a:p>
            <a:r>
              <a:rPr lang="en-GB" sz="600" b="1" i="1" dirty="0"/>
              <a:t>Model Paddling Boat</a:t>
            </a:r>
            <a:r>
              <a:rPr lang="en-GB" sz="600" b="1" dirty="0"/>
              <a:t> [wooden, painted]. (c. 1981-1975 BC). Metropolitan Museum of Art, New York, US.</a:t>
            </a:r>
          </a:p>
          <a:p>
            <a:r>
              <a:rPr lang="en-GB" sz="600" b="1" i="1" dirty="0"/>
              <a:t>Ploughing with a yoke of horned cattle in ancient Egypt</a:t>
            </a:r>
            <a:r>
              <a:rPr lang="en-GB" sz="600" b="1" dirty="0"/>
              <a:t> [tomb painting]. (c. 1200 BC). Retrieved from: https://www.nationalgeographic.com.es/historia/13-inventos-que-cambiaron-historia_14208/1.</a:t>
            </a:r>
          </a:p>
          <a:p>
            <a:r>
              <a:rPr lang="en-GB" sz="600" b="1" i="1" dirty="0"/>
              <a:t>Small figurine of potter </a:t>
            </a:r>
            <a:r>
              <a:rPr lang="en-GB" sz="600" b="1" dirty="0"/>
              <a:t>[limestone figurine]. (c. 1550-1350 BC). Petrie Museum, London, UK.</a:t>
            </a:r>
          </a:p>
          <a:p>
            <a:r>
              <a:rPr lang="en-GB" sz="600" b="1" i="1" dirty="0"/>
              <a:t>Statue of Amenemhat III</a:t>
            </a:r>
            <a:r>
              <a:rPr lang="en-GB" sz="600" b="1" dirty="0"/>
              <a:t> [damaged ophicalcite statue]. (c. 1800 BC). State Museum of Egyptian Art, Munich, DE.</a:t>
            </a:r>
          </a:p>
          <a:p>
            <a:r>
              <a:rPr lang="en-GB" sz="600" b="1" i="1" dirty="0"/>
              <a:t>Statue of Egyptian servant grinding flour</a:t>
            </a:r>
            <a:r>
              <a:rPr lang="en-GB" sz="600" b="1" dirty="0"/>
              <a:t> [limestone statue]. (c. 2250 BC). State Museum of Egyptian Art. Munich, DE.</a:t>
            </a:r>
          </a:p>
          <a:p>
            <a:r>
              <a:rPr lang="en-GB" sz="600" b="1" i="1" dirty="0"/>
              <a:t>Statue of </a:t>
            </a:r>
            <a:r>
              <a:rPr lang="en-GB" sz="600" b="1" i="1" dirty="0" err="1"/>
              <a:t>Hemiuni</a:t>
            </a:r>
            <a:r>
              <a:rPr lang="en-GB" sz="600" b="1" dirty="0"/>
              <a:t> [marble seated statue]. (n.d.). </a:t>
            </a:r>
            <a:r>
              <a:rPr lang="en-GB" sz="600" b="1" dirty="0" err="1"/>
              <a:t>Pelizaeus</a:t>
            </a:r>
            <a:r>
              <a:rPr lang="en-GB" sz="600" b="1" dirty="0"/>
              <a:t> Museum, Hildesheim, DE.</a:t>
            </a:r>
          </a:p>
          <a:p>
            <a:r>
              <a:rPr lang="en-GB" sz="600" b="1" i="1" dirty="0"/>
              <a:t>Stela, </a:t>
            </a:r>
            <a:r>
              <a:rPr lang="en-GB" sz="600" b="1" i="1" dirty="0" err="1"/>
              <a:t>Henenu</a:t>
            </a:r>
            <a:r>
              <a:rPr lang="en-GB" sz="600" b="1" i="1" dirty="0"/>
              <a:t> </a:t>
            </a:r>
            <a:r>
              <a:rPr lang="en-GB" sz="600" b="1" dirty="0"/>
              <a:t>[fragmented stela]. (c. 2030 BC). Metropolitan Museum of Art, New York, US.</a:t>
            </a:r>
          </a:p>
          <a:p>
            <a:r>
              <a:rPr lang="en-GB" sz="600" b="1" dirty="0"/>
              <a:t>Teeter, E. (2000). The Body in Ancient Egyptian Texts and Representations.</a:t>
            </a:r>
            <a:r>
              <a:rPr lang="en-GB" sz="600" b="1" i="1" dirty="0"/>
              <a:t> The Bulletin of the American Society of </a:t>
            </a:r>
            <a:r>
              <a:rPr lang="en-GB" sz="600" b="1" i="1" dirty="0" err="1"/>
              <a:t>Papyrologists</a:t>
            </a:r>
            <a:r>
              <a:rPr lang="en-GB" sz="600" b="1" i="1" dirty="0"/>
              <a:t> </a:t>
            </a:r>
            <a:r>
              <a:rPr lang="en-GB" sz="600" b="1" dirty="0"/>
              <a:t>(Vol. 37, No. 1/4, pp. 149-170. Durham, UK: American </a:t>
            </a:r>
          </a:p>
          <a:p>
            <a:r>
              <a:rPr lang="en-GB" sz="600" b="1" dirty="0"/>
              <a:t>Society of </a:t>
            </a:r>
            <a:r>
              <a:rPr lang="en-GB" sz="600" b="1" dirty="0" err="1"/>
              <a:t>Papyrologists</a:t>
            </a:r>
            <a:r>
              <a:rPr lang="en-GB" sz="600" b="1" dirty="0"/>
              <a:t>. </a:t>
            </a:r>
            <a:endParaRPr lang="en-GB" sz="600" b="1" i="1" dirty="0"/>
          </a:p>
          <a:p>
            <a:r>
              <a:rPr lang="en-GB" sz="600" b="1" i="1" dirty="0"/>
              <a:t>Wall painting of weavers and spinners</a:t>
            </a:r>
            <a:r>
              <a:rPr lang="en-GB" sz="600" b="1" dirty="0"/>
              <a:t> [tomb painting]. (c. 1900 BC). Metropolitan Museum of Art, New York, US.</a:t>
            </a:r>
          </a:p>
          <a:p>
            <a:r>
              <a:rPr lang="en-GB" sz="600" b="1" dirty="0"/>
              <a:t>Wills, C. Egypt. </a:t>
            </a:r>
            <a:r>
              <a:rPr lang="en-GB" sz="600" b="1" i="1" dirty="0"/>
              <a:t>African Affairs </a:t>
            </a:r>
            <a:r>
              <a:rPr lang="en-GB" sz="600" b="1" dirty="0"/>
              <a:t>(Vol. 53, No. 213, pp. 311-318). Oxford, UK: Oxford University Press.</a:t>
            </a:r>
          </a:p>
          <a:p>
            <a:r>
              <a:rPr lang="en-GB" sz="600" b="1" i="1" dirty="0"/>
              <a:t>Wooden figures from the tomb of </a:t>
            </a:r>
            <a:r>
              <a:rPr lang="en-GB" sz="600" b="1" i="1" dirty="0" err="1"/>
              <a:t>Mesehti</a:t>
            </a:r>
            <a:r>
              <a:rPr lang="en-GB" sz="600" b="1" i="1" dirty="0"/>
              <a:t>, 11th Dynasty</a:t>
            </a:r>
            <a:r>
              <a:rPr lang="en-GB" sz="600" b="1" dirty="0"/>
              <a:t> [wooden, painted]. (n.d.). Egyptian Museum, Cairo, EG.</a:t>
            </a:r>
          </a:p>
        </p:txBody>
      </p:sp>
      <p:pic>
        <p:nvPicPr>
          <p:cNvPr id="1028" name="Picture 4" descr="Model of a Granary with Scribes, &#10;    ,">
            <a:extLst>
              <a:ext uri="{FF2B5EF4-FFF2-40B4-BE49-F238E27FC236}">
                <a16:creationId xmlns:a16="http://schemas.microsoft.com/office/drawing/2014/main" id="{ED2C6DED-A2A8-46EF-BAF1-F25DD1FC65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929631" y="14411472"/>
            <a:ext cx="4333537" cy="428637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Model Bakery and Brewery from the Tomb of Meketre, &#10;    ,">
            <a:extLst>
              <a:ext uri="{FF2B5EF4-FFF2-40B4-BE49-F238E27FC236}">
                <a16:creationId xmlns:a16="http://schemas.microsoft.com/office/drawing/2014/main" id="{5E26180E-ADF9-4841-B6D4-52FB3DF5E2E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70" r="-170" b="5177"/>
          <a:stretch/>
        </p:blipFill>
        <p:spPr bwMode="auto">
          <a:xfrm>
            <a:off x="20746185" y="14411472"/>
            <a:ext cx="4183446" cy="428637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F4F42EE6-7CC1-41EE-A209-D3920D9EF4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21843" y="2114607"/>
            <a:ext cx="10015356" cy="14342288"/>
          </a:xfrm>
          <a:prstGeom prst="rect">
            <a:avLst/>
          </a:prstGeom>
          <a:noFill/>
          <a:ln w="25400" algn="ctr">
            <a:solidFill>
              <a:srgbClr val="C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2" name="TextBox 1"/>
          <p:cNvSpPr txBox="1"/>
          <p:nvPr/>
        </p:nvSpPr>
        <p:spPr>
          <a:xfrm>
            <a:off x="809829" y="2153144"/>
            <a:ext cx="7903028" cy="6801862"/>
          </a:xfrm>
          <a:prstGeom prst="rect">
            <a:avLst/>
          </a:prstGeom>
          <a:blipFill dpi="0" rotWithShape="1">
            <a:blip r:embed="rId9">
              <a:alphaModFix amt="55000"/>
            </a:blip>
            <a:srcRect/>
            <a:tile tx="0" ty="0" sx="100000" sy="100000" flip="none" algn="tl"/>
          </a:blipFill>
          <a:ln w="12700">
            <a:solidFill>
              <a:srgbClr val="00B0F0"/>
            </a:solidFill>
            <a:prstDash val="sysDot"/>
          </a:ln>
        </p:spPr>
        <p:txBody>
          <a:bodyPr wrap="square" rtlCol="0">
            <a:spAutoFit/>
          </a:bodyPr>
          <a:lstStyle/>
          <a:p>
            <a:r>
              <a:rPr lang="en-GB" sz="2800" dirty="0"/>
              <a:t>Intro to Marxism</a:t>
            </a:r>
          </a:p>
          <a:p>
            <a:pPr marL="342900" indent="-342900">
              <a:buFont typeface="Arial" panose="020B0604020202020204" pitchFamily="34" charset="0"/>
              <a:buChar char="•"/>
            </a:pPr>
            <a:r>
              <a:rPr lang="en-GB" sz="2400" b="1" dirty="0"/>
              <a:t>What is Marxism? </a:t>
            </a:r>
            <a:r>
              <a:rPr lang="en-GB" sz="2400" dirty="0"/>
              <a:t>Marxism is a political doctrine centred around the active role of the working class and the rights and issues surrounding this.</a:t>
            </a:r>
          </a:p>
          <a:p>
            <a:pPr marL="342900" indent="-342900">
              <a:buFont typeface="Arial" panose="020B0604020202020204" pitchFamily="34" charset="0"/>
              <a:buChar char="•"/>
            </a:pPr>
            <a:r>
              <a:rPr lang="en-GB" sz="2400" b="1" dirty="0"/>
              <a:t>Relevant Key Terms:</a:t>
            </a:r>
          </a:p>
          <a:p>
            <a:pPr marL="342900" indent="-342900">
              <a:buFont typeface="Arial" panose="020B0604020202020204" pitchFamily="34" charset="0"/>
              <a:buChar char="•"/>
            </a:pPr>
            <a:r>
              <a:rPr lang="en-GB" sz="2400" i="1" dirty="0"/>
              <a:t>Class: </a:t>
            </a:r>
            <a:r>
              <a:rPr lang="en-GB" sz="2400" dirty="0"/>
              <a:t>Marx considered there to be three classes- the bourgeoise, the petit bourgeoise and the proletariat. </a:t>
            </a:r>
          </a:p>
          <a:p>
            <a:pPr marL="342900" indent="-342900">
              <a:buFont typeface="Arial" panose="020B0604020202020204" pitchFamily="34" charset="0"/>
              <a:buChar char="•"/>
            </a:pPr>
            <a:r>
              <a:rPr lang="en-GB" sz="2400" i="1" dirty="0"/>
              <a:t>Bourgeoisie: </a:t>
            </a:r>
            <a:r>
              <a:rPr lang="en-GB" sz="2400" dirty="0"/>
              <a:t>the rich ‘ruling’ class which Marx considered to be the oppressors.</a:t>
            </a:r>
          </a:p>
          <a:p>
            <a:pPr marL="342900" indent="-342900">
              <a:buFont typeface="Arial" panose="020B0604020202020204" pitchFamily="34" charset="0"/>
              <a:buChar char="•"/>
            </a:pPr>
            <a:r>
              <a:rPr lang="en-GB" sz="2400" i="1" dirty="0"/>
              <a:t>Petit bourgeoisie</a:t>
            </a:r>
            <a:r>
              <a:rPr lang="en-GB" sz="2400" dirty="0"/>
              <a:t>: the wealthier workers who enable and benefit from the dictatorship of the bourgeoisie.</a:t>
            </a:r>
          </a:p>
          <a:p>
            <a:pPr marL="342900" indent="-342900">
              <a:buFont typeface="Arial" panose="020B0604020202020204" pitchFamily="34" charset="0"/>
              <a:buChar char="•"/>
            </a:pPr>
            <a:r>
              <a:rPr lang="en-GB" sz="2400" i="1" dirty="0"/>
              <a:t>Proletariat: </a:t>
            </a:r>
            <a:r>
              <a:rPr lang="en-GB" sz="2400" dirty="0"/>
              <a:t>the workers who produce through labour and create the profit the other classes benefit from, the oppressed class.</a:t>
            </a:r>
          </a:p>
          <a:p>
            <a:pPr marL="342900" indent="-342900">
              <a:buFont typeface="Arial" panose="020B0604020202020204" pitchFamily="34" charset="0"/>
              <a:buChar char="•"/>
            </a:pPr>
            <a:r>
              <a:rPr lang="en-GB" sz="2400" b="1" dirty="0"/>
              <a:t>How is Marxism relevant in archaeology? </a:t>
            </a:r>
            <a:r>
              <a:rPr lang="en-GB" sz="2400" dirty="0"/>
              <a:t>Where there is a class system/hierarchy, there are people who benefit from capital and people who produce capital.</a:t>
            </a:r>
            <a:endParaRPr lang="en-GB" sz="2400" b="1" dirty="0"/>
          </a:p>
          <a:p>
            <a:pPr marL="342900" indent="-342900">
              <a:buFont typeface="Arial" panose="020B0604020202020204" pitchFamily="34" charset="0"/>
              <a:buChar char="•"/>
            </a:pPr>
            <a:endParaRPr lang="en-GB" sz="2400" dirty="0"/>
          </a:p>
        </p:txBody>
      </p:sp>
      <p:sp>
        <p:nvSpPr>
          <p:cNvPr id="9" name="TextBox 8"/>
          <p:cNvSpPr txBox="1"/>
          <p:nvPr/>
        </p:nvSpPr>
        <p:spPr>
          <a:xfrm>
            <a:off x="809829" y="9285701"/>
            <a:ext cx="7903028" cy="7171194"/>
          </a:xfrm>
          <a:prstGeom prst="rect">
            <a:avLst/>
          </a:prstGeom>
          <a:blipFill>
            <a:blip r:embed="rId10">
              <a:alphaModFix amt="55000"/>
            </a:blip>
            <a:tile tx="0" ty="0" sx="100000" sy="100000" flip="none" algn="tl"/>
          </a:blipFill>
          <a:ln w="12700">
            <a:solidFill>
              <a:srgbClr val="00B0F0"/>
            </a:solidFill>
            <a:prstDash val="sysDot"/>
          </a:ln>
        </p:spPr>
        <p:txBody>
          <a:bodyPr wrap="square" rtlCol="0">
            <a:spAutoFit/>
          </a:bodyPr>
          <a:lstStyle/>
          <a:p>
            <a:r>
              <a:rPr lang="en-GB" sz="2800" dirty="0"/>
              <a:t>Middle Egypt and its “art”</a:t>
            </a:r>
          </a:p>
          <a:p>
            <a:pPr marL="342900" indent="-342900">
              <a:buFont typeface="Arial" panose="020B0604020202020204" pitchFamily="34" charset="0"/>
              <a:buChar char="•"/>
            </a:pPr>
            <a:r>
              <a:rPr lang="en-GB" sz="2400" b="1" dirty="0"/>
              <a:t>What does “art” mean? </a:t>
            </a:r>
            <a:r>
              <a:rPr lang="en-GB" sz="2400" dirty="0"/>
              <a:t>Egypt did not have a concept of art, rather they created every functional item with the intent to create an ideal representation of something. Everything was crafted with the idea that it was to be viewed by the gods.</a:t>
            </a:r>
          </a:p>
          <a:p>
            <a:pPr marL="342900" indent="-342900">
              <a:buFont typeface="Arial" panose="020B0604020202020204" pitchFamily="34" charset="0"/>
              <a:buChar char="•"/>
            </a:pPr>
            <a:r>
              <a:rPr lang="en-GB" sz="2400" b="1" dirty="0"/>
              <a:t>Who made “art”?</a:t>
            </a:r>
            <a:r>
              <a:rPr lang="en-GB" sz="2400" dirty="0"/>
              <a:t> Art was created by skilled workers and scribes. Potters, architects and other artisans. Large scale “art” and representations of pharaohs, Viziers, priests and nobles tended to be </a:t>
            </a:r>
          </a:p>
          <a:p>
            <a:pPr marL="342900" indent="-342900">
              <a:buFont typeface="Arial" panose="020B0604020202020204" pitchFamily="34" charset="0"/>
              <a:buChar char="•"/>
            </a:pPr>
            <a:r>
              <a:rPr lang="en-GB" sz="2400" b="1" dirty="0"/>
              <a:t>What makes an ideal image? </a:t>
            </a:r>
            <a:r>
              <a:rPr lang="en-GB" sz="2400" dirty="0"/>
              <a:t>In Old Egypt, beauty was centred around symmetry and was almost always hyper stylised.</a:t>
            </a:r>
          </a:p>
          <a:p>
            <a:pPr marL="342900" indent="-342900">
              <a:buFont typeface="Arial" panose="020B0604020202020204" pitchFamily="34" charset="0"/>
              <a:buChar char="•"/>
            </a:pPr>
            <a:r>
              <a:rPr lang="en-GB" sz="2400" dirty="0"/>
              <a:t>In Middle Egypt there was significantly more freedom over artistic style- realism began to emerge. The commissioned works were still more often than not highly stylised and symmetry was still focused on with the “important” (commissioned) works.</a:t>
            </a:r>
          </a:p>
          <a:p>
            <a:endParaRPr lang="en-GB" sz="2400" dirty="0"/>
          </a:p>
        </p:txBody>
      </p:sp>
      <p:sp>
        <p:nvSpPr>
          <p:cNvPr id="10" name="TextBox 9"/>
          <p:cNvSpPr txBox="1"/>
          <p:nvPr/>
        </p:nvSpPr>
        <p:spPr>
          <a:xfrm>
            <a:off x="11220216" y="16795449"/>
            <a:ext cx="8516983" cy="4585871"/>
          </a:xfrm>
          <a:prstGeom prst="rect">
            <a:avLst/>
          </a:prstGeom>
          <a:blipFill dpi="0" rotWithShape="1">
            <a:blip r:embed="rId9">
              <a:alphaModFix amt="55000"/>
            </a:blip>
            <a:srcRect/>
            <a:tile tx="0" ty="0" sx="100000" sy="100000" flip="none" algn="tl"/>
          </a:blipFill>
          <a:ln w="12700">
            <a:solidFill>
              <a:srgbClr val="C00000"/>
            </a:solidFill>
            <a:prstDash val="sysDot"/>
          </a:ln>
        </p:spPr>
        <p:txBody>
          <a:bodyPr wrap="square" rtlCol="0">
            <a:spAutoFit/>
          </a:bodyPr>
          <a:lstStyle/>
          <a:p>
            <a:r>
              <a:rPr lang="en-GB" sz="2800" dirty="0"/>
              <a:t>Egyptian Classes</a:t>
            </a:r>
          </a:p>
          <a:p>
            <a:pPr marL="342900" indent="-342900">
              <a:buFont typeface="Arial" panose="020B0604020202020204" pitchFamily="34" charset="0"/>
              <a:buChar char="•"/>
            </a:pPr>
            <a:r>
              <a:rPr lang="en-GB" sz="2400" i="1" dirty="0"/>
              <a:t>Pharaoh- </a:t>
            </a:r>
            <a:r>
              <a:rPr lang="en-GB" sz="2400" dirty="0"/>
              <a:t>the ruler of Egypt.</a:t>
            </a:r>
          </a:p>
          <a:p>
            <a:pPr marL="342900" indent="-342900">
              <a:buFont typeface="Arial" panose="020B0604020202020204" pitchFamily="34" charset="0"/>
              <a:buChar char="•"/>
            </a:pPr>
            <a:r>
              <a:rPr lang="en-GB" sz="2400" i="1" dirty="0"/>
              <a:t>Viziers- </a:t>
            </a:r>
            <a:r>
              <a:rPr lang="en-GB" sz="2400" dirty="0"/>
              <a:t>government figures (pharaonic advisers).</a:t>
            </a:r>
          </a:p>
          <a:p>
            <a:pPr marL="342900" indent="-342900">
              <a:buFont typeface="Arial" panose="020B0604020202020204" pitchFamily="34" charset="0"/>
              <a:buChar char="•"/>
            </a:pPr>
            <a:r>
              <a:rPr lang="en-GB" sz="2400" i="1" dirty="0"/>
              <a:t>Priests- </a:t>
            </a:r>
            <a:r>
              <a:rPr lang="en-GB" sz="2400" dirty="0"/>
              <a:t>holy men and women.</a:t>
            </a:r>
            <a:endParaRPr lang="en-GB" sz="2400" i="1" dirty="0"/>
          </a:p>
          <a:p>
            <a:pPr marL="342900" indent="-342900">
              <a:buFont typeface="Arial" panose="020B0604020202020204" pitchFamily="34" charset="0"/>
              <a:buChar char="•"/>
            </a:pPr>
            <a:r>
              <a:rPr lang="en-GB" sz="2400" i="1" dirty="0"/>
              <a:t>Nobles- </a:t>
            </a:r>
            <a:r>
              <a:rPr lang="en-GB" sz="2400" dirty="0"/>
              <a:t>people from royal/noble families.</a:t>
            </a:r>
            <a:endParaRPr lang="en-GB" sz="2400" i="1" dirty="0"/>
          </a:p>
          <a:p>
            <a:pPr marL="342900" indent="-342900">
              <a:buFont typeface="Arial" panose="020B0604020202020204" pitchFamily="34" charset="0"/>
              <a:buChar char="•"/>
            </a:pPr>
            <a:r>
              <a:rPr lang="en-GB" sz="2400" i="1" dirty="0"/>
              <a:t>Scribes- </a:t>
            </a:r>
            <a:r>
              <a:rPr lang="en-GB" sz="2400" dirty="0"/>
              <a:t>those employed to write/read hieroglyphic.</a:t>
            </a:r>
          </a:p>
          <a:p>
            <a:pPr marL="342900" indent="-342900">
              <a:buFont typeface="Arial" panose="020B0604020202020204" pitchFamily="34" charset="0"/>
              <a:buChar char="•"/>
            </a:pPr>
            <a:r>
              <a:rPr lang="en-GB" sz="2400" i="1" dirty="0"/>
              <a:t>Soldiers- </a:t>
            </a:r>
            <a:r>
              <a:rPr lang="en-GB" sz="2400" dirty="0"/>
              <a:t>fighters on the sea and the land.</a:t>
            </a:r>
            <a:endParaRPr lang="en-GB" sz="2400" i="1" dirty="0"/>
          </a:p>
          <a:p>
            <a:pPr marL="342900" indent="-342900">
              <a:buFont typeface="Arial" panose="020B0604020202020204" pitchFamily="34" charset="0"/>
              <a:buChar char="•"/>
            </a:pPr>
            <a:r>
              <a:rPr lang="en-GB" sz="2400" i="1" dirty="0"/>
              <a:t>Skilled workers- </a:t>
            </a:r>
            <a:r>
              <a:rPr lang="en-GB" sz="2400" dirty="0"/>
              <a:t>artisans, trained workers (e.g. craftsmen).</a:t>
            </a:r>
          </a:p>
          <a:p>
            <a:pPr marL="342900" indent="-342900">
              <a:buFont typeface="Arial" panose="020B0604020202020204" pitchFamily="34" charset="0"/>
              <a:buChar char="•"/>
            </a:pPr>
            <a:r>
              <a:rPr lang="en-GB" sz="2400" i="1" dirty="0"/>
              <a:t>Farmers- </a:t>
            </a:r>
            <a:r>
              <a:rPr lang="en-GB" sz="2400" dirty="0"/>
              <a:t>those who work on the land.</a:t>
            </a:r>
          </a:p>
          <a:p>
            <a:pPr marL="342900" indent="-342900">
              <a:buFont typeface="Arial" panose="020B0604020202020204" pitchFamily="34" charset="0"/>
              <a:buChar char="•"/>
            </a:pPr>
            <a:r>
              <a:rPr lang="en-GB" sz="2400" i="1" dirty="0"/>
              <a:t>“Slaves”- </a:t>
            </a:r>
            <a:r>
              <a:rPr lang="en-GB" sz="2400" dirty="0"/>
              <a:t>people who do unskilled work. Nobody in Egypt would technically be classed as slaves as they did get forms of payment for their labour, but they are commonly referred to as such.</a:t>
            </a:r>
            <a:endParaRPr lang="en-GB" sz="2400" i="1" dirty="0"/>
          </a:p>
        </p:txBody>
      </p:sp>
      <p:sp>
        <p:nvSpPr>
          <p:cNvPr id="3" name="Rectangle 2"/>
          <p:cNvSpPr/>
          <p:nvPr/>
        </p:nvSpPr>
        <p:spPr>
          <a:xfrm>
            <a:off x="809829" y="-61487"/>
            <a:ext cx="12033294" cy="1908215"/>
          </a:xfrm>
          <a:prstGeom prst="rect">
            <a:avLst/>
          </a:prstGeom>
          <a:noFill/>
        </p:spPr>
        <p:txBody>
          <a:bodyPr wrap="none" lIns="91440" tIns="45720" rIns="91440" bIns="45720">
            <a:spAutoFit/>
          </a:bodyPr>
          <a:lstStyle/>
          <a:p>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Praxis of Bodies:</a:t>
            </a:r>
          </a:p>
          <a:p>
            <a:r>
              <a:rPr lang="en-US"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Marxism and the representation of the body in Middle Egyptian “art”.</a:t>
            </a:r>
          </a:p>
          <a:p>
            <a:r>
              <a:rPr lang="en-GB" sz="2800" dirty="0"/>
              <a:t>By K. D. Parkes (SN: 1600408).</a:t>
            </a:r>
            <a:endParaRPr lang="en-US"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7" name="Picture 4" descr="Image result for UWTSD CREST&quot;">
            <a:extLst>
              <a:ext uri="{FF2B5EF4-FFF2-40B4-BE49-F238E27FC236}">
                <a16:creationId xmlns:a16="http://schemas.microsoft.com/office/drawing/2014/main" id="{C52E8D7D-D546-4D28-84B4-7AEEDC2BC8D3}"/>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12367" b="18858"/>
          <a:stretch/>
        </p:blipFill>
        <p:spPr bwMode="auto">
          <a:xfrm>
            <a:off x="28557899" y="20793074"/>
            <a:ext cx="1717314" cy="59055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04B9CC1-7D59-463A-8769-BB36D9984640}"/>
              </a:ext>
            </a:extLst>
          </p:cNvPr>
          <p:cNvSpPr txBox="1"/>
          <p:nvPr/>
        </p:nvSpPr>
        <p:spPr>
          <a:xfrm>
            <a:off x="20746185" y="196852"/>
            <a:ext cx="8516983" cy="18497371"/>
          </a:xfrm>
          <a:prstGeom prst="rect">
            <a:avLst/>
          </a:prstGeom>
          <a:blipFill dpi="0" rotWithShape="1">
            <a:blip r:embed="rId10">
              <a:alphaModFix amt="22000"/>
            </a:blip>
            <a:srcRect/>
            <a:tile tx="0" ty="0" sx="100000" sy="100000" flip="none" algn="tl"/>
          </a:blipFill>
          <a:ln w="12700">
            <a:solidFill>
              <a:srgbClr val="00B0F0"/>
            </a:solidFill>
            <a:prstDash val="sysDot"/>
          </a:ln>
        </p:spPr>
        <p:txBody>
          <a:bodyPr wrap="square" rtlCol="0">
            <a:spAutoFit/>
          </a:bodyPr>
          <a:lstStyle/>
          <a:p>
            <a:r>
              <a:rPr lang="en-GB" sz="2800" dirty="0"/>
              <a:t>Finding Class in “Artworks” </a:t>
            </a:r>
          </a:p>
          <a:p>
            <a:r>
              <a:rPr lang="en-GB" sz="2800" i="1" dirty="0"/>
              <a:t>The Statue of </a:t>
            </a:r>
            <a:r>
              <a:rPr lang="en-GB" sz="2800" i="1" dirty="0" err="1"/>
              <a:t>Hemiuni</a:t>
            </a:r>
            <a:r>
              <a:rPr lang="en-GB" sz="2800" i="1" dirty="0"/>
              <a:t> </a:t>
            </a:r>
            <a:r>
              <a:rPr lang="en-GB" sz="2400" dirty="0"/>
              <a:t>(see diagram- ‘Viziers’)</a:t>
            </a:r>
            <a:r>
              <a:rPr lang="en-GB" sz="2800" i="1" dirty="0"/>
              <a:t>.</a:t>
            </a:r>
          </a:p>
          <a:p>
            <a:pPr marL="342900" indent="-342900">
              <a:buFont typeface="Arial" panose="020B0604020202020204" pitchFamily="34" charset="0"/>
              <a:buChar char="•"/>
            </a:pPr>
            <a:r>
              <a:rPr lang="en-GB" sz="2400" dirty="0" err="1"/>
              <a:t>Hemiuni</a:t>
            </a:r>
            <a:r>
              <a:rPr lang="en-GB" sz="2400" dirty="0"/>
              <a:t> was an important Vizier in Middle Egypt during the reign of Khufu- his statue will have been commissioned.</a:t>
            </a:r>
          </a:p>
          <a:p>
            <a:pPr marL="342900" indent="-342900">
              <a:buFont typeface="Arial" panose="020B0604020202020204" pitchFamily="34" charset="0"/>
              <a:buChar char="•"/>
            </a:pPr>
            <a:r>
              <a:rPr lang="en-GB" sz="2400" dirty="0"/>
              <a:t>He is represented as obese with engorged breasts, which was a symbol of wealth- the bourgeoisie indulge in luxurious foods, which is emphasised with his oversized breasts.</a:t>
            </a:r>
          </a:p>
          <a:p>
            <a:pPr marL="342900" indent="-342900">
              <a:buFont typeface="Arial" panose="020B0604020202020204" pitchFamily="34" charset="0"/>
              <a:buChar char="•"/>
            </a:pPr>
            <a:r>
              <a:rPr lang="en-GB" sz="2400" dirty="0"/>
              <a:t>He is symmetrical, sitting, static- he is proudly represented as a figure who does not need to be moving and engaging in physical labour, distinguishing himself from the proletariat. </a:t>
            </a:r>
          </a:p>
          <a:p>
            <a:pPr marL="342900" indent="-342900">
              <a:buFont typeface="Arial" panose="020B0604020202020204" pitchFamily="34" charset="0"/>
              <a:buChar char="•"/>
            </a:pPr>
            <a:endParaRPr lang="en-GB" sz="2400" dirty="0"/>
          </a:p>
          <a:p>
            <a:r>
              <a:rPr lang="en-GB" sz="2800" i="1" dirty="0"/>
              <a:t>The Colossal Seated Statue of a Pharaoh.</a:t>
            </a:r>
          </a:p>
          <a:p>
            <a:pPr marL="342900" indent="-342900">
              <a:buFont typeface="Arial" panose="020B0604020202020204" pitchFamily="34" charset="0"/>
              <a:buChar char="•"/>
            </a:pPr>
            <a:r>
              <a:rPr lang="en-GB" sz="2400" dirty="0"/>
              <a:t>Being a pharaoh, this would have been commissioned and approved before being displayed.</a:t>
            </a:r>
          </a:p>
          <a:p>
            <a:pPr marL="342900" indent="-342900">
              <a:buFont typeface="Arial" panose="020B0604020202020204" pitchFamily="34" charset="0"/>
              <a:buChar char="•"/>
            </a:pPr>
            <a:r>
              <a:rPr lang="en-GB" sz="2400" dirty="0"/>
              <a:t>Unlike </a:t>
            </a:r>
            <a:r>
              <a:rPr lang="en-GB" sz="2400" dirty="0" err="1"/>
              <a:t>Hemiuni</a:t>
            </a:r>
            <a:r>
              <a:rPr lang="en-GB" sz="2400" dirty="0"/>
              <a:t>, he is not depicted as obese, rather as strong and muscular with thick thighs and a broad chest and is a giant ‘colossal’ statue- presumably to show his towering power as the top man in the Egyptian hierarchy.</a:t>
            </a:r>
          </a:p>
          <a:p>
            <a:pPr marL="342900" indent="-342900">
              <a:buFont typeface="Arial" panose="020B0604020202020204" pitchFamily="34" charset="0"/>
              <a:buChar char="•"/>
            </a:pPr>
            <a:r>
              <a:rPr lang="en-GB" sz="2400" dirty="0"/>
              <a:t>He is symmetrical, static and hyper stylised- represented to the gods as someone very important in his own right.</a:t>
            </a:r>
          </a:p>
          <a:p>
            <a:pPr marL="342900" indent="-342900">
              <a:buFont typeface="Arial" panose="020B0604020202020204" pitchFamily="34" charset="0"/>
              <a:buChar char="•"/>
            </a:pPr>
            <a:endParaRPr lang="en-GB" sz="2400" dirty="0"/>
          </a:p>
          <a:p>
            <a:r>
              <a:rPr lang="en-GB" sz="2800" i="1" dirty="0"/>
              <a:t>The Oarsmen.</a:t>
            </a:r>
          </a:p>
          <a:p>
            <a:pPr marL="342900" indent="-342900">
              <a:buFont typeface="Arial" panose="020B0604020202020204" pitchFamily="34" charset="0"/>
              <a:buChar char="•"/>
            </a:pPr>
            <a:r>
              <a:rPr lang="en-GB" sz="2400" dirty="0"/>
              <a:t>This was a design for a boat done by an architect, depicts oarsmen who were a part of the proletariat.</a:t>
            </a:r>
          </a:p>
          <a:p>
            <a:pPr marL="342900" indent="-342900">
              <a:buFont typeface="Arial" panose="020B0604020202020204" pitchFamily="34" charset="0"/>
              <a:buChar char="•"/>
            </a:pPr>
            <a:r>
              <a:rPr lang="en-GB" sz="2400" dirty="0"/>
              <a:t>There is much less of an idealised form and this is not symmetrical. The men are thin and realistic.</a:t>
            </a:r>
          </a:p>
          <a:p>
            <a:pPr marL="342900" indent="-342900">
              <a:buFont typeface="Arial" panose="020B0604020202020204" pitchFamily="34" charset="0"/>
              <a:buChar char="•"/>
            </a:pPr>
            <a:r>
              <a:rPr lang="en-GB" sz="2400" dirty="0"/>
              <a:t>They are represented </a:t>
            </a:r>
            <a:r>
              <a:rPr lang="en-GB" sz="2400" i="1" dirty="0"/>
              <a:t>in media res- “</a:t>
            </a:r>
            <a:r>
              <a:rPr lang="en-GB" sz="2400" dirty="0"/>
              <a:t>in the middle of things</a:t>
            </a:r>
            <a:r>
              <a:rPr lang="en-GB" sz="2400" i="1" dirty="0"/>
              <a:t>”- </a:t>
            </a:r>
            <a:r>
              <a:rPr lang="en-GB" sz="2400" dirty="0"/>
              <a:t>we can see their class as they are actively working.</a:t>
            </a:r>
          </a:p>
          <a:p>
            <a:pPr marL="342900" indent="-342900">
              <a:buFont typeface="Arial" panose="020B0604020202020204" pitchFamily="34" charset="0"/>
              <a:buChar char="•"/>
            </a:pPr>
            <a:endParaRPr lang="en-GB" sz="2400" i="1" dirty="0"/>
          </a:p>
          <a:p>
            <a:r>
              <a:rPr lang="en-GB" sz="2800" i="1" dirty="0"/>
              <a:t>The Box Models.</a:t>
            </a:r>
          </a:p>
          <a:p>
            <a:pPr marL="342900" indent="-342900">
              <a:buFont typeface="Arial" panose="020B0604020202020204" pitchFamily="34" charset="0"/>
              <a:buChar char="•"/>
            </a:pPr>
            <a:r>
              <a:rPr lang="en-GB" sz="2400" dirty="0"/>
              <a:t>These are mortuary pieces made with the intent of ensuring the owner would have granaries and the like in the afterlife.</a:t>
            </a:r>
          </a:p>
          <a:p>
            <a:pPr marL="342900" indent="-342900">
              <a:buFont typeface="Arial" panose="020B0604020202020204" pitchFamily="34" charset="0"/>
              <a:buChar char="•"/>
            </a:pPr>
            <a:r>
              <a:rPr lang="en-GB" sz="2400" dirty="0"/>
              <a:t>These are also not symmetrical. These figures are also thin and realistic.</a:t>
            </a:r>
          </a:p>
          <a:p>
            <a:pPr marL="342900" indent="-342900">
              <a:buFont typeface="Arial" panose="020B0604020202020204" pitchFamily="34" charset="0"/>
              <a:buChar char="•"/>
            </a:pPr>
            <a:r>
              <a:rPr lang="en-GB" sz="2400" dirty="0"/>
              <a:t>Also </a:t>
            </a:r>
            <a:r>
              <a:rPr lang="en-GB" sz="2400" i="1" dirty="0"/>
              <a:t>in media res, </a:t>
            </a:r>
            <a:r>
              <a:rPr lang="en-GB" sz="2400" dirty="0"/>
              <a:t>roles clearly depicted to ensure there is no confusion for what the gods need to create.</a:t>
            </a:r>
          </a:p>
          <a:p>
            <a:pPr marL="342900" indent="-342900">
              <a:buFont typeface="Arial" panose="020B0604020202020204" pitchFamily="34" charset="0"/>
              <a:buChar char="•"/>
            </a:pPr>
            <a:endParaRPr lang="en-GB" sz="2400" dirty="0"/>
          </a:p>
          <a:p>
            <a:r>
              <a:rPr lang="en-GB" sz="2400" b="1" i="1" dirty="0"/>
              <a:t>Conclusions:</a:t>
            </a:r>
          </a:p>
          <a:p>
            <a:pPr marL="342900" indent="-342900">
              <a:buFont typeface="Arial" panose="020B0604020202020204" pitchFamily="34" charset="0"/>
              <a:buChar char="•"/>
            </a:pPr>
            <a:r>
              <a:rPr lang="en-GB" sz="2400" i="1" dirty="0"/>
              <a:t>The proletariat are depicted for their uses, and usually in groups, whereas the bourgeoisie are depicted individually and for the sake of their own representation.</a:t>
            </a:r>
          </a:p>
          <a:p>
            <a:pPr marL="342900" indent="-342900">
              <a:buFont typeface="Arial" panose="020B0604020202020204" pitchFamily="34" charset="0"/>
              <a:buChar char="•"/>
            </a:pPr>
            <a:r>
              <a:rPr lang="en-GB" sz="2400" i="1" dirty="0"/>
              <a:t>The proletariat are not idealised which we can see from the lack of symmetry- there is no need to idealise someone if their only value is in their usefulness.</a:t>
            </a:r>
          </a:p>
          <a:p>
            <a:pPr marL="342900" indent="-342900">
              <a:buFont typeface="Arial" panose="020B0604020202020204" pitchFamily="34" charset="0"/>
              <a:buChar char="•"/>
            </a:pPr>
            <a:r>
              <a:rPr lang="en-GB" sz="2400" i="1" dirty="0"/>
              <a:t>For an archaeologist, depictions of the proletariat are innately more useful than depictions of the bourgeoisie as they are always doing: we can gain information about Egyptian culture and daily life unlike the static, lonesome depictions of the bourgeoisie.</a:t>
            </a:r>
          </a:p>
        </p:txBody>
      </p:sp>
    </p:spTree>
    <p:extLst>
      <p:ext uri="{BB962C8B-B14F-4D97-AF65-F5344CB8AC3E}">
        <p14:creationId xmlns:p14="http://schemas.microsoft.com/office/powerpoint/2010/main" val="24951522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FFC795-7A00-4672-8B02-261413F11658}">
  <ds:schemaRefs>
    <ds:schemaRef ds:uri="http://schemas.microsoft.com/office/2006/metadata/properties"/>
    <ds:schemaRef ds:uri="c05bfcf6-161a-4012-bab6-aa68b8b9ab0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www.w3.org/XML/1998/namespace"/>
  </ds:schemaRefs>
</ds:datastoreItem>
</file>

<file path=customXml/itemProps2.xml><?xml version="1.0" encoding="utf-8"?>
<ds:datastoreItem xmlns:ds="http://schemas.openxmlformats.org/officeDocument/2006/customXml" ds:itemID="{53FB5772-EBB6-42C7-974C-1903BD096A85}">
  <ds:schemaRefs>
    <ds:schemaRef ds:uri="http://schemas.microsoft.com/sharepoint/v3/contenttype/forms"/>
  </ds:schemaRefs>
</ds:datastoreItem>
</file>

<file path=customXml/itemProps3.xml><?xml version="1.0" encoding="utf-8"?>
<ds:datastoreItem xmlns:ds="http://schemas.openxmlformats.org/officeDocument/2006/customXml" ds:itemID="{86A90012-F15A-49EE-8DB7-C191690668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490</TotalTime>
  <Words>1609</Words>
  <Application>Microsoft Office PowerPoint</Application>
  <PresentationFormat>Custom</PresentationFormat>
  <Paragraphs>82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Parkes (1600408)</dc:creator>
  <cp:lastModifiedBy>Kirsty Parkes (1600408)</cp:lastModifiedBy>
  <cp:revision>29</cp:revision>
  <dcterms:created xsi:type="dcterms:W3CDTF">2019-10-25T21:14:16Z</dcterms:created>
  <dcterms:modified xsi:type="dcterms:W3CDTF">2019-11-09T00:21:41Z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