
<file path=[Content_Types].xml><?xml version="1.0" encoding="utf-8"?>
<Types xmlns="http://schemas.openxmlformats.org/package/2006/content-types">
  <Default Extension="1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98" d="100"/>
          <a:sy n="98" d="100"/>
        </p:scale>
        <p:origin x="585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eattlemunicipalarchives/378969402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creativecommons.org/licenses/by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mtneer_man/2713073611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d/3.0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onsumerthai.org/%E0%B8%AA%E0%B8%B4%E0%B8%99%E0%B8%84%E0%B9%89%E0%B8%B2%E0%B9%81%E0%B8%A5%E0%B8%B0%E0%B8%9A%E0%B8%A3%E0%B8%B4%E0%B8%81%E0%B8%B2%E0%B8%A3/4058-601010_content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image/395079/free-illustration-image-instruction-background-checklist" TargetMode="External"/><Relationship Id="rId2" Type="http://schemas.openxmlformats.org/officeDocument/2006/relationships/image" Target="../media/image5.1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126052185@N03/14622138911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/3.0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chalkboard/f/funding.html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sa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id/photo/667853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kist.com/free-photo-xdswi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uk/limited-company-formation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" name="Rectangle 101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588560" y="588559"/>
            <a:ext cx="6858000" cy="5680880"/>
          </a:xfrm>
          <a:prstGeom prst="rect">
            <a:avLst/>
          </a:prstGeom>
          <a:ln>
            <a:noFill/>
          </a:ln>
          <a:effectLst>
            <a:outerShdw blurRad="304800" dist="317500" sx="94000" sy="94000" algn="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9580" y="3269956"/>
            <a:ext cx="5595908" cy="75243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Tamworth Mobile Auto Care Ltd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A51487-D8C1-52D8-1ADE-5366D5F23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644" y="775150"/>
            <a:ext cx="2977249" cy="1192904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00459" y="743803"/>
            <a:ext cx="3443541" cy="547417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 defTabSz="914400">
              <a:lnSpc>
                <a:spcPct val="150000"/>
              </a:lnSpc>
              <a:spcBef>
                <a:spcPts val="600"/>
              </a:spcBef>
            </a:pPr>
            <a:r>
              <a:rPr lang="en-US" sz="1700" b="1" dirty="0">
                <a:solidFill>
                  <a:schemeClr val="tx1"/>
                </a:solidFill>
              </a:rPr>
              <a:t>Certificate in Higher Education Business Skills for the Workplace.</a:t>
            </a:r>
          </a:p>
          <a:p>
            <a:pPr algn="l" defTabSz="914400">
              <a:lnSpc>
                <a:spcPct val="90000"/>
              </a:lnSpc>
            </a:pPr>
            <a:r>
              <a:rPr lang="en-US" sz="1700" dirty="0">
                <a:solidFill>
                  <a:schemeClr val="tx1"/>
                </a:solidFill>
              </a:rPr>
              <a:t>  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Level 4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tx1"/>
              </a:solidFill>
            </a:endParaRP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Enterprise and Entrepreneurship - LCLM 4006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tx1"/>
              </a:solidFill>
            </a:endParaRP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Individual Business Plan Presentation</a:t>
            </a:r>
          </a:p>
          <a:p>
            <a:pPr algn="l" defTabSz="914400">
              <a:lnSpc>
                <a:spcPct val="90000"/>
              </a:lnSpc>
            </a:pPr>
            <a:endParaRPr lang="en-US" sz="1700" dirty="0">
              <a:solidFill>
                <a:schemeClr val="tx1"/>
              </a:solidFill>
            </a:endParaRP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Student: Andrzej Kyrcz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tx1"/>
              </a:solidFill>
            </a:endParaRP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Student number: 2419584</a:t>
            </a: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700" dirty="0">
              <a:solidFill>
                <a:schemeClr val="tx1"/>
              </a:solidFill>
            </a:endParaRPr>
          </a:p>
          <a:p>
            <a:pPr indent="-228600" algn="l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chemeClr val="tx1"/>
                </a:solidFill>
              </a:rPr>
              <a:t>Lecturer: </a:t>
            </a:r>
            <a:r>
              <a:rPr lang="en-US" sz="1700" dirty="0" err="1">
                <a:solidFill>
                  <a:schemeClr val="tx1"/>
                </a:solidFill>
              </a:rPr>
              <a:t>Fouziya</a:t>
            </a:r>
            <a:r>
              <a:rPr lang="en-US" sz="1700" dirty="0">
                <a:solidFill>
                  <a:schemeClr val="tx1"/>
                </a:solidFill>
              </a:rPr>
              <a:t> Farheen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62E6A1-2978-26ED-97B7-AB4712D915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7975"/>
          <a:stretch>
            <a:fillRect/>
          </a:stretch>
        </p:blipFill>
        <p:spPr>
          <a:xfrm>
            <a:off x="20" y="1"/>
            <a:ext cx="9143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126B960-E08B-3A9E-C865-2F19871CC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22362"/>
            <a:ext cx="6858000" cy="29005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</a:pPr>
            <a:r>
              <a:rPr lang="en-US" sz="3800" dirty="0">
                <a:solidFill>
                  <a:srgbClr val="FFFFFF"/>
                </a:solidFill>
              </a:rPr>
              <a:t> BUSINESS PLAN</a:t>
            </a:r>
            <a:br>
              <a:rPr lang="en-US" sz="3800" dirty="0">
                <a:solidFill>
                  <a:srgbClr val="FFFFFF"/>
                </a:solidFill>
              </a:rPr>
            </a:br>
            <a:br>
              <a:rPr lang="en-US" sz="3800" dirty="0">
                <a:solidFill>
                  <a:srgbClr val="FFFFFF"/>
                </a:solidFill>
              </a:rPr>
            </a:br>
            <a:r>
              <a:rPr lang="en-US" sz="3800" b="1" dirty="0">
                <a:solidFill>
                  <a:srgbClr val="FFFFFF"/>
                </a:solidFill>
              </a:rPr>
              <a:t>Tamworth Mobile Auto Care Ltd</a:t>
            </a:r>
            <a:br>
              <a:rPr lang="en-US" sz="3800" dirty="0">
                <a:solidFill>
                  <a:srgbClr val="FFFFFF"/>
                </a:solidFill>
              </a:rPr>
            </a:br>
            <a:endParaRPr lang="en-US" sz="3800" dirty="0">
              <a:solidFill>
                <a:srgbClr val="FFFFFF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8A64D4-F9EF-8CC7-5B47-66E9256A58BE}"/>
              </a:ext>
            </a:extLst>
          </p:cNvPr>
          <p:cNvSpPr txBox="1"/>
          <p:nvPr/>
        </p:nvSpPr>
        <p:spPr>
          <a:xfrm>
            <a:off x="6957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lickr.com/photos/seattlemunicipalarchives/378969402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1518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3938487" cy="1536632"/>
          </a:xfrm>
        </p:spPr>
        <p:txBody>
          <a:bodyPr>
            <a:normAutofit/>
          </a:bodyPr>
          <a:lstStyle/>
          <a:p>
            <a:r>
              <a:rPr lang="en-GB" dirty="0"/>
              <a:t>Business Idea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4879" y="2062264"/>
            <a:ext cx="4791635" cy="4430611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900" b="1" u="sng" dirty="0"/>
              <a:t>Mobile car repair and maintenance service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1900" dirty="0"/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GB" sz="1900" dirty="0"/>
              <a:t>Operating in Tamworth and surrounding areas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1900" dirty="0"/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GB" sz="1900" dirty="0"/>
              <a:t>Repairs at customer home or workplace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1900" dirty="0"/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GB" sz="1900" dirty="0"/>
              <a:t>MOT preparation + collection and return service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1900" dirty="0"/>
          </a:p>
          <a:p>
            <a:pPr lvl="1">
              <a:lnSpc>
                <a:spcPct val="90000"/>
              </a:lnSpc>
              <a:buFontTx/>
              <a:buChar char="-"/>
            </a:pPr>
            <a:r>
              <a:rPr lang="en-GB" sz="1900" dirty="0"/>
              <a:t>Legal Structure: Private Limited Company (Ltd)</a:t>
            </a:r>
          </a:p>
          <a:p>
            <a:pPr lvl="1">
              <a:lnSpc>
                <a:spcPct val="90000"/>
              </a:lnSpc>
              <a:buFontTx/>
              <a:buChar char="-"/>
            </a:pPr>
            <a:endParaRPr lang="en-GB" sz="17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300" dirty="0"/>
              <a:t>Growing vehicle demand in the UK (SMMT, 2023)</a:t>
            </a:r>
            <a:br>
              <a:rPr lang="en-GB" sz="1300" dirty="0"/>
            </a:br>
            <a:r>
              <a:rPr lang="en-GB" sz="1300" dirty="0"/>
              <a:t>Consumer preference for convenience (RAC, 2023)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A5084C-D818-8388-42FD-63CACBC21F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1857" r="19236"/>
          <a:stretch>
            <a:fillRect/>
          </a:stretch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F81FF9-F225-A608-AAAD-A2298872EB44}"/>
              </a:ext>
            </a:extLst>
          </p:cNvPr>
          <p:cNvSpPr txBox="1"/>
          <p:nvPr/>
        </p:nvSpPr>
        <p:spPr>
          <a:xfrm>
            <a:off x="6817722" y="6657945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lickr.com/photos/mtneer_man/2713073611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3938487" cy="1807305"/>
          </a:xfrm>
        </p:spPr>
        <p:txBody>
          <a:bodyPr>
            <a:normAutofit/>
          </a:bodyPr>
          <a:lstStyle/>
          <a:p>
            <a:r>
              <a:rPr lang="en-GB"/>
              <a:t>Unique Selling Point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01" y="2333297"/>
            <a:ext cx="5072976" cy="4038320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spcBef>
                <a:spcPts val="600"/>
              </a:spcBef>
              <a:buNone/>
            </a:pPr>
            <a:r>
              <a:rPr lang="en-GB" sz="1900" b="1" u="sng" dirty="0"/>
              <a:t>Customers do not travel to a garage I travel to them</a:t>
            </a:r>
          </a:p>
          <a:p>
            <a:pPr lvl="1">
              <a:lnSpc>
                <a:spcPct val="170000"/>
              </a:lnSpc>
              <a:spcBef>
                <a:spcPts val="600"/>
              </a:spcBef>
              <a:buFontTx/>
              <a:buChar char="-"/>
            </a:pPr>
            <a:r>
              <a:rPr lang="en-GB" sz="2100" dirty="0"/>
              <a:t>Time-saving and convenient service</a:t>
            </a:r>
          </a:p>
          <a:p>
            <a:pPr lvl="1">
              <a:lnSpc>
                <a:spcPct val="170000"/>
              </a:lnSpc>
              <a:spcBef>
                <a:spcPts val="600"/>
              </a:spcBef>
              <a:buFontTx/>
              <a:buChar char="-"/>
            </a:pPr>
            <a:r>
              <a:rPr lang="en-GB" sz="2100" dirty="0"/>
              <a:t>Transparent pricing</a:t>
            </a:r>
          </a:p>
          <a:p>
            <a:pPr lvl="1">
              <a:lnSpc>
                <a:spcPct val="170000"/>
              </a:lnSpc>
              <a:spcBef>
                <a:spcPts val="600"/>
              </a:spcBef>
              <a:buFontTx/>
              <a:buChar char="-"/>
            </a:pPr>
            <a:r>
              <a:rPr lang="en-GB" sz="2100" dirty="0"/>
              <a:t>Competitive labour rate - £55 per hour</a:t>
            </a:r>
          </a:p>
          <a:p>
            <a:pPr lvl="1">
              <a:lnSpc>
                <a:spcPct val="170000"/>
              </a:lnSpc>
              <a:spcBef>
                <a:spcPts val="600"/>
              </a:spcBef>
              <a:buFontTx/>
              <a:buChar char="-"/>
            </a:pPr>
            <a:r>
              <a:rPr lang="en-GB" sz="2100" dirty="0"/>
              <a:t>Lower overhead costs than traditional garages</a:t>
            </a:r>
          </a:p>
          <a:p>
            <a:pPr lvl="1">
              <a:lnSpc>
                <a:spcPct val="90000"/>
              </a:lnSpc>
              <a:buFontTx/>
              <a:buChar char="-"/>
            </a:pPr>
            <a:endParaRPr lang="en-GB" sz="16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300" dirty="0"/>
              <a:t>Competitive advantage theory (Porter, 2008)</a:t>
            </a:r>
            <a:br>
              <a:rPr lang="en-GB" sz="1300" dirty="0"/>
            </a:br>
            <a:r>
              <a:rPr lang="en-GB" sz="1300" dirty="0"/>
              <a:t>Marketing differentiation (Kotler and Keller, 2016)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A5165E-1BEA-BEFD-EB42-ABFC016F0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0121" r="13198"/>
          <a:stretch>
            <a:fillRect/>
          </a:stretch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198B8F1-A0D5-315E-9999-8BD34BA454E6}"/>
              </a:ext>
            </a:extLst>
          </p:cNvPr>
          <p:cNvSpPr txBox="1"/>
          <p:nvPr/>
        </p:nvSpPr>
        <p:spPr>
          <a:xfrm>
            <a:off x="6703909" y="6657945"/>
            <a:ext cx="244009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consumerthai.org/%E0%B8%AA%E0%B8%B4%E0%B8%99%E0%B8%84%E0%B9%89%E0%B8%B2%E0%B9%81%E0%B8%A5%E0%B8%B0%E0%B8%9A%E0%B8%A3%E0%B8%B4%E0%B8%81%E0%B8%B2%E0%B8%A3/4058-601010_content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BY-SA-NC</a:t>
            </a:r>
            <a:endParaRPr lang="en-GB" sz="7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404502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/>
              <a:t>Key External Factors (PESTEL)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8992" y="1"/>
            <a:ext cx="866357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323" y="2125493"/>
            <a:ext cx="4621928" cy="4051469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endParaRPr lang="en-GB" sz="25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800" b="1" dirty="0"/>
              <a:t>Economic: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 dirty="0"/>
              <a:t>Cost-of-living increases demand for affordable services</a:t>
            </a:r>
          </a:p>
          <a:p>
            <a:pPr marL="0" indent="0">
              <a:lnSpc>
                <a:spcPct val="90000"/>
              </a:lnSpc>
              <a:buNone/>
            </a:pPr>
            <a:endParaRPr lang="en-GB" sz="1800" dirty="0"/>
          </a:p>
          <a:p>
            <a:pPr marL="0" indent="0">
              <a:lnSpc>
                <a:spcPct val="90000"/>
              </a:lnSpc>
              <a:buNone/>
            </a:pPr>
            <a:endParaRPr lang="en-GB" sz="18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800" b="1" dirty="0"/>
              <a:t>Social: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 dirty="0"/>
              <a:t>Busy lifestyles create need for convenience</a:t>
            </a:r>
          </a:p>
          <a:p>
            <a:pPr marL="0" indent="0">
              <a:lnSpc>
                <a:spcPct val="90000"/>
              </a:lnSpc>
              <a:buNone/>
            </a:pPr>
            <a:endParaRPr lang="en-GB" sz="1800" dirty="0"/>
          </a:p>
          <a:p>
            <a:pPr marL="0" indent="0">
              <a:lnSpc>
                <a:spcPct val="90000"/>
              </a:lnSpc>
              <a:buNone/>
            </a:pPr>
            <a:endParaRPr lang="en-GB" sz="18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800" b="1" dirty="0"/>
              <a:t>Technological: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 dirty="0"/>
              <a:t>Modern diagnostic tools enable mobile repairs</a:t>
            </a:r>
          </a:p>
          <a:p>
            <a:pPr marL="0" indent="0">
              <a:lnSpc>
                <a:spcPct val="90000"/>
              </a:lnSpc>
              <a:buNone/>
            </a:pPr>
            <a:endParaRPr lang="en-GB" sz="1600" dirty="0"/>
          </a:p>
          <a:p>
            <a:pPr marL="0" indent="0">
              <a:lnSpc>
                <a:spcPct val="90000"/>
              </a:lnSpc>
              <a:buNone/>
            </a:pPr>
            <a:endParaRPr lang="en-GB" sz="1600" dirty="0"/>
          </a:p>
          <a:p>
            <a:pPr marL="0" indent="0">
              <a:lnSpc>
                <a:spcPct val="90000"/>
              </a:lnSpc>
              <a:buNone/>
            </a:pPr>
            <a:endParaRPr lang="en-GB" sz="1600" dirty="0"/>
          </a:p>
          <a:p>
            <a:pPr marL="0" indent="0">
              <a:lnSpc>
                <a:spcPct val="90000"/>
              </a:lnSpc>
              <a:buNone/>
            </a:pPr>
            <a:endParaRPr lang="en-GB" sz="1600" dirty="0"/>
          </a:p>
          <a:p>
            <a:pPr marL="0" indent="0">
              <a:lnSpc>
                <a:spcPct val="90000"/>
              </a:lnSpc>
              <a:buNone/>
            </a:pPr>
            <a:endParaRPr lang="en-GB" sz="1200" dirty="0"/>
          </a:p>
          <a:p>
            <a:pPr marL="0" indent="0">
              <a:lnSpc>
                <a:spcPct val="90000"/>
              </a:lnSpc>
              <a:buNone/>
            </a:pPr>
            <a:r>
              <a:rPr lang="fr-FR" sz="1200" dirty="0" err="1"/>
              <a:t>External</a:t>
            </a:r>
            <a:r>
              <a:rPr lang="fr-FR" sz="1200" dirty="0"/>
              <a:t> </a:t>
            </a:r>
            <a:r>
              <a:rPr lang="fr-FR" sz="1200" dirty="0" err="1"/>
              <a:t>environment</a:t>
            </a:r>
            <a:r>
              <a:rPr lang="fr-FR" sz="1200" dirty="0"/>
              <a:t> </a:t>
            </a:r>
            <a:r>
              <a:rPr lang="fr-FR" sz="1200" dirty="0" err="1"/>
              <a:t>analysis</a:t>
            </a:r>
            <a:r>
              <a:rPr lang="fr-FR" sz="1200" dirty="0"/>
              <a:t> (Johnson et al., 2020)</a:t>
            </a:r>
            <a:endParaRPr lang="en-GB" sz="1200" dirty="0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6138" y="3423959"/>
            <a:ext cx="405617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EBA887-2600-2E77-6CE5-20AF49EA1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915388" y="2075493"/>
            <a:ext cx="2835788" cy="2063035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62201" y="1"/>
            <a:ext cx="1550211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04058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5592435" y="5166682"/>
            <a:ext cx="1376793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7145" y="6033795"/>
            <a:ext cx="1493298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8772" y="5519196"/>
            <a:ext cx="1005228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404502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/>
              <a:t>Marketing Strategy</a:t>
            </a:r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48992" y="1"/>
            <a:ext cx="866357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827" y="1825625"/>
            <a:ext cx="4488843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dirty="0"/>
              <a:t>Digital Marketing:</a:t>
            </a:r>
          </a:p>
          <a:p>
            <a:pPr marL="0" indent="0">
              <a:lnSpc>
                <a:spcPct val="90000"/>
              </a:lnSpc>
              <a:buNone/>
            </a:pPr>
            <a:endParaRPr lang="en-GB" dirty="0"/>
          </a:p>
          <a:p>
            <a:pPr lvl="1">
              <a:lnSpc>
                <a:spcPct val="160000"/>
              </a:lnSpc>
              <a:spcBef>
                <a:spcPts val="600"/>
              </a:spcBef>
              <a:buFontTx/>
              <a:buChar char="-"/>
            </a:pPr>
            <a:r>
              <a:rPr lang="en-GB" dirty="0"/>
              <a:t>Google Business Profile</a:t>
            </a:r>
          </a:p>
          <a:p>
            <a:pPr lvl="1">
              <a:lnSpc>
                <a:spcPct val="160000"/>
              </a:lnSpc>
              <a:spcBef>
                <a:spcPts val="600"/>
              </a:spcBef>
              <a:buFontTx/>
              <a:buChar char="-"/>
            </a:pPr>
            <a:r>
              <a:rPr lang="en-GB" dirty="0"/>
              <a:t>Local SEO and customer reviews</a:t>
            </a:r>
          </a:p>
          <a:p>
            <a:pPr lvl="1">
              <a:lnSpc>
                <a:spcPct val="160000"/>
              </a:lnSpc>
              <a:spcBef>
                <a:spcPts val="600"/>
              </a:spcBef>
              <a:buFontTx/>
              <a:buChar char="-"/>
            </a:pPr>
            <a:r>
              <a:rPr lang="en-GB" dirty="0"/>
              <a:t>Partnerships</a:t>
            </a:r>
          </a:p>
          <a:p>
            <a:pPr lvl="1">
              <a:lnSpc>
                <a:spcPct val="160000"/>
              </a:lnSpc>
              <a:spcBef>
                <a:spcPts val="600"/>
              </a:spcBef>
              <a:buFontTx/>
              <a:buChar char="-"/>
            </a:pPr>
            <a:r>
              <a:rPr lang="en-GB" dirty="0"/>
              <a:t>MOT testing centres and local businesses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1400" dirty="0"/>
          </a:p>
          <a:p>
            <a:pPr marL="457200" lvl="1" indent="0">
              <a:lnSpc>
                <a:spcPct val="90000"/>
              </a:lnSpc>
              <a:buNone/>
            </a:pPr>
            <a:endParaRPr lang="en-GB" sz="1400" dirty="0"/>
          </a:p>
          <a:p>
            <a:pPr marL="457200" lvl="1" indent="0">
              <a:lnSpc>
                <a:spcPct val="90000"/>
              </a:lnSpc>
              <a:buNone/>
            </a:pPr>
            <a:endParaRPr lang="en-GB" sz="1400" dirty="0"/>
          </a:p>
          <a:p>
            <a:pPr marL="457200" lvl="1" indent="0">
              <a:lnSpc>
                <a:spcPct val="90000"/>
              </a:lnSpc>
              <a:buNone/>
            </a:pPr>
            <a:endParaRPr lang="en-GB" sz="1400" dirty="0"/>
          </a:p>
          <a:p>
            <a:pPr marL="457200" lvl="1" indent="0">
              <a:lnSpc>
                <a:spcPct val="90000"/>
              </a:lnSpc>
              <a:buNone/>
            </a:pPr>
            <a:endParaRPr lang="en-GB" sz="14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400" dirty="0"/>
              <a:t>Digital consumer behaviour (Statista, 2024)</a:t>
            </a:r>
            <a:br>
              <a:rPr lang="en-GB" sz="1400" dirty="0"/>
            </a:br>
            <a:r>
              <a:rPr lang="en-GB" sz="1400" dirty="0"/>
              <a:t>Small business marketing strategy (Burns, 2020)</a:t>
            </a: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6138" y="3423959"/>
            <a:ext cx="405617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1F0580-14FC-A4DE-526B-B5AB6C21CC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815" r="11924" b="-2"/>
          <a:stretch>
            <a:fillRect/>
          </a:stretch>
        </p:blipFill>
        <p:spPr>
          <a:xfrm>
            <a:off x="5915388" y="2006764"/>
            <a:ext cx="2835788" cy="2200493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62201" y="1"/>
            <a:ext cx="1550211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04058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Freeform: Shape 50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5592435" y="5166682"/>
            <a:ext cx="1376793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07145" y="6033795"/>
            <a:ext cx="1493298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5" name="Freeform: Shape 54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8772" y="5519196"/>
            <a:ext cx="1005228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EE539F-6CF0-706D-9435-EB450B30D2BF}"/>
              </a:ext>
            </a:extLst>
          </p:cNvPr>
          <p:cNvSpPr txBox="1"/>
          <p:nvPr/>
        </p:nvSpPr>
        <p:spPr>
          <a:xfrm>
            <a:off x="6957184" y="6657945"/>
            <a:ext cx="2186816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lickr.com/photos/126052185@N03/14622138911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</a:t>
            </a:r>
            <a:endParaRPr lang="en-GB" sz="7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anchor="ctr">
            <a:normAutofit/>
          </a:bodyPr>
          <a:lstStyle/>
          <a:p>
            <a:r>
              <a:rPr lang="en-GB" sz="3100"/>
              <a:t>Funding Requirements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E2AD4D-B38B-0596-B74F-0180A9CD77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9619" b="28663"/>
          <a:stretch>
            <a:fillRect/>
          </a:stretch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7986" y="3752850"/>
            <a:ext cx="5614060" cy="2793865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600" b="1" dirty="0"/>
              <a:t>Total Funding</a:t>
            </a:r>
          </a:p>
          <a:p>
            <a:pPr marL="0" indent="0">
              <a:lnSpc>
                <a:spcPct val="90000"/>
              </a:lnSpc>
              <a:buNone/>
            </a:pPr>
            <a:endParaRPr lang="en-GB" sz="15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1500" dirty="0"/>
              <a:t> Required: £28,000</a:t>
            </a:r>
          </a:p>
          <a:p>
            <a:pPr marL="0" indent="0">
              <a:lnSpc>
                <a:spcPct val="90000"/>
              </a:lnSpc>
              <a:buNone/>
            </a:pPr>
            <a:endParaRPr lang="en-GB" sz="15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500" dirty="0"/>
              <a:t>- Van - £12,000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500" dirty="0"/>
              <a:t>- Tools and Diagnostics - £7,000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500" dirty="0"/>
              <a:t>- Insurance - £2,000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500" dirty="0"/>
              <a:t>- Marketing - £1,500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500" dirty="0"/>
              <a:t>- Spare Parts - £2,000</a:t>
            </a:r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500" dirty="0"/>
              <a:t>- Break-even expected in Year One</a:t>
            </a:r>
          </a:p>
          <a:p>
            <a:pPr lvl="1">
              <a:lnSpc>
                <a:spcPct val="90000"/>
              </a:lnSpc>
              <a:buFontTx/>
              <a:buChar char="-"/>
            </a:pPr>
            <a:endParaRPr lang="en-GB" sz="1500" dirty="0"/>
          </a:p>
          <a:p>
            <a:pPr marL="457200" lvl="1" indent="0">
              <a:lnSpc>
                <a:spcPct val="90000"/>
              </a:lnSpc>
              <a:buNone/>
            </a:pPr>
            <a:r>
              <a:rPr lang="en-GB" sz="1100" dirty="0"/>
              <a:t>New venture financial planning (Scarborough and Cornwall, 2019)</a:t>
            </a:r>
            <a:br>
              <a:rPr lang="en-GB" sz="1100" dirty="0"/>
            </a:br>
            <a:r>
              <a:rPr lang="en-GB" sz="1100" dirty="0"/>
              <a:t>Entrepreneurial finance theory (Storey, 2016)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903DA8-C8CB-BF8A-EFA7-BB3B3897C7DC}"/>
              </a:ext>
            </a:extLst>
          </p:cNvPr>
          <p:cNvSpPr txBox="1"/>
          <p:nvPr/>
        </p:nvSpPr>
        <p:spPr>
          <a:xfrm>
            <a:off x="6836958" y="665794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picpedia.org/chalkboard/f/funding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sa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EE514-4DDE-EFE5-99AB-F677CC300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520" y="741391"/>
            <a:ext cx="3175795" cy="98885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800" dirty="0"/>
              <a:t>Conclusion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4DB0EE7-CA92-8D71-2556-09D4940CA72F}"/>
              </a:ext>
            </a:extLst>
          </p:cNvPr>
          <p:cNvSpPr>
            <a:spLocks noGrp="1" noChangeArrowheads="1"/>
          </p:cNvSpPr>
          <p:nvPr>
            <p:ph type="body" orient="vert" idx="1"/>
          </p:nvPr>
        </p:nvSpPr>
        <p:spPr bwMode="auto">
          <a:xfrm>
            <a:off x="109508" y="2206606"/>
            <a:ext cx="4798095" cy="3774702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-228600" defTabSz="914400" fontAlgn="base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Strong demand for convenient vehicle    services</a:t>
            </a:r>
          </a:p>
          <a:p>
            <a:pPr marL="0" marR="0" lvl="0" indent="-228600" defTabSz="914400" fontAlgn="base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Low overhead mobile business model</a:t>
            </a:r>
          </a:p>
          <a:p>
            <a:pPr marL="0" marR="0" lvl="0" indent="-228600" defTabSz="914400" fontAlgn="base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Competitive pricing and transparency</a:t>
            </a:r>
          </a:p>
          <a:p>
            <a:pPr marL="0" marR="0" lvl="0" indent="-228600" defTabSz="914400" fontAlgn="base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Break-even expected in Year One</a:t>
            </a:r>
          </a:p>
          <a:p>
            <a:pPr marL="0" marR="0" lvl="0" indent="-228600" defTabSz="914400" fontAlgn="base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effectLst/>
              </a:rPr>
              <a:t>Clear potential for future growth</a:t>
            </a:r>
          </a:p>
          <a:p>
            <a:pPr marL="0" marR="0" lvl="0" indent="-228600" defTabSz="914400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en-US" sz="17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00789F1-B87F-A904-0FB1-77A985911F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137" r="44296" b="-2"/>
          <a:stretch>
            <a:fillRect/>
          </a:stretch>
        </p:blipFill>
        <p:spPr>
          <a:xfrm>
            <a:off x="4944332" y="936658"/>
            <a:ext cx="4090159" cy="4984683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434FA563-76F6-CDCF-AEA0-A7B78E4464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768" y="6737718"/>
            <a:ext cx="9155399" cy="123363"/>
            <a:chOff x="-5025" y="6737718"/>
            <a:chExt cx="12207200" cy="123363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1D2E3CAA-F1BA-6695-301D-22564C3828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F3F0F2C-04A5-144D-BDCF-C387072897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61881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D85380-5F9C-137F-A344-8BC9E7B277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035" r="24643"/>
          <a:stretch>
            <a:fillRect/>
          </a:stretch>
        </p:blipFill>
        <p:spPr>
          <a:xfrm>
            <a:off x="1891768" y="10"/>
            <a:ext cx="7252232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30023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FEC02C-5CE1-2A18-5BAD-4EF6FEBBD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171" y="743447"/>
            <a:ext cx="2980038" cy="369202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450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945089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B7699-82DC-FFCD-B7DF-09B76C0E7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GB" dirty="0"/>
              <a:t>References: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68B6A7-E653-6E5C-AAB5-8F7C71E04D2C}"/>
              </a:ext>
            </a:extLst>
          </p:cNvPr>
          <p:cNvSpPr txBox="1"/>
          <p:nvPr/>
        </p:nvSpPr>
        <p:spPr>
          <a:xfrm>
            <a:off x="68580" y="1200075"/>
            <a:ext cx="8892540" cy="55317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Burns, P. (2020)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New Venture Creation: A Framework for Entrepreneurial Start-ups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3rd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London: Palgrave Macmillan.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Companies House (2024)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Private Limited Company Incorporation Guidance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London: 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Companies House.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https://www.gov.uk/limited-company-formation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(Accessed: 26 February 2026).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DEFRA (2023)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Environmental Regulations for Automotive Businesses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London: Department for Environment, Food and Rural Affairs.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HSE (2023)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Health and Safety in Motor Vehicle Repair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London: Health and Safety Executive.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Johnson, G., Scholes, K. and Whittington, R. (2020)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Exploring Strategy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12th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Harlow: Pearson.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Kotler, P. and Keller, K.L. (2016)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Marketing Management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15th 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Harlow: Pearson.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Mason, C. and Brown, R. (2014) “Entrepreneurial ecosystems and growth-oriented entrepreneurship”, OECD Background Paper. Paris: OECD Publishing.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Office for National Statistics (ONS) (2021)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Census Data for Tamworth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London: ONS.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Office for National Statistics (ONS) (2023)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UK Economic Indicators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London: ONS.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Porter, M.E. (2008) “The five competitive forces that shape strategy”, Harvard Business Review, 86(1), pp. 78-93.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RAC (2023)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Consumer Behaviour in Garage Services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London: RAC.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Scarborough, N.M. and Cornwall, J.R. (2019)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Essentials of Entrepreneurship and Small Business Management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Harlow: Pearson.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SMMT (2023)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UK Car Parc Data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London: Society of Motor Manufacturers and Traders.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Statista (2024)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Automotive Aftermarket Consumer Trends in the UK.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Hamburg: Statista Research Department.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Storey, D.J. (2016)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Understanding the Small Business Sector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. London: Routledge.</a:t>
            </a:r>
          </a:p>
        </p:txBody>
      </p:sp>
    </p:spTree>
    <p:extLst>
      <p:ext uri="{BB962C8B-B14F-4D97-AF65-F5344CB8AC3E}">
        <p14:creationId xmlns:p14="http://schemas.microsoft.com/office/powerpoint/2010/main" val="11811321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721</Words>
  <Application>Microsoft Office PowerPoint</Application>
  <PresentationFormat>On-screen Show (4:3)</PresentationFormat>
  <Paragraphs>108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Tamworth Mobile Auto Care Ltd</vt:lpstr>
      <vt:lpstr> BUSINESS PLAN  Tamworth Mobile Auto Care Ltd </vt:lpstr>
      <vt:lpstr>Business Idea</vt:lpstr>
      <vt:lpstr>Unique Selling Point</vt:lpstr>
      <vt:lpstr>Key External Factors (PESTEL)</vt:lpstr>
      <vt:lpstr>Marketing Strategy</vt:lpstr>
      <vt:lpstr>Funding Requirements</vt:lpstr>
      <vt:lpstr>Conclusion</vt:lpstr>
      <vt:lpstr>Thank you</vt:lpstr>
      <vt:lpstr>References: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Andrzej Kyrcz</dc:creator>
  <cp:keywords/>
  <dc:description>generated using python-pptx</dc:description>
  <cp:lastModifiedBy>Andrzej Michal Kyrcz (2419584)</cp:lastModifiedBy>
  <cp:revision>16</cp:revision>
  <dcterms:created xsi:type="dcterms:W3CDTF">2013-01-27T09:14:16Z</dcterms:created>
  <dcterms:modified xsi:type="dcterms:W3CDTF">2026-03-05T19:35:11Z</dcterms:modified>
  <cp:category/>
</cp:coreProperties>
</file>