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0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17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18288000" cy="10287000"/>
  <p:notesSz cx="6858000" cy="9144000"/>
  <p:embeddedFontLst>
    <p:embeddedFont>
      <p:font typeface="Calibri (MS)" charset="1" panose="020F0502020204030204"/>
      <p:regular r:id="rId28"/>
    </p:embeddedFont>
    <p:embeddedFont>
      <p:font typeface="Calibri (MS) Bold" charset="1" panose="020F0702030404030204"/>
      <p:regular r:id="rId29"/>
    </p:embeddedFont>
    <p:embeddedFont>
      <p:font typeface="Alice Bold" charset="1" panose="00000500000000000000"/>
      <p:regular r:id="rId31"/>
    </p:embeddedFont>
    <p:embeddedFont>
      <p:font typeface="Alice" charset="1" panose="00000500000000000000"/>
      <p:regular r:id="rId32"/>
    </p:embeddedFont>
    <p:embeddedFont>
      <p:font typeface="Alice Bold Italics" charset="1" panose="00000500000000000000"/>
      <p:regular r:id="rId34"/>
    </p:embeddedFont>
    <p:embeddedFont>
      <p:font typeface="Arimo Bold" charset="1" panose="020B0704020202020204"/>
      <p:regular r:id="rId41"/>
    </p:embeddedFont>
    <p:embeddedFont>
      <p:font typeface="Arimo" charset="1" panose="020B0604020202020204"/>
      <p:regular r:id="rId42"/>
    </p:embeddedFont>
    <p:embeddedFont>
      <p:font typeface="Arial" charset="1" panose="020B0604020202020204"/>
      <p:regular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notesMasters/notesMaster1.xml" Type="http://schemas.openxmlformats.org/officeDocument/2006/relationships/notesMaster"/><Relationship Id="rId26" Target="theme/theme2.xml" Type="http://schemas.openxmlformats.org/officeDocument/2006/relationships/theme"/><Relationship Id="rId27" Target="notesSlides/notesSlide1.xml" Type="http://schemas.openxmlformats.org/officeDocument/2006/relationships/notesSlide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notesSlides/notesSlide2.xml" Type="http://schemas.openxmlformats.org/officeDocument/2006/relationships/notesSlide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33" Target="notesSlides/notesSlide3.xml" Type="http://schemas.openxmlformats.org/officeDocument/2006/relationships/notesSlide"/><Relationship Id="rId34" Target="fonts/font34.fntdata" Type="http://schemas.openxmlformats.org/officeDocument/2006/relationships/font"/><Relationship Id="rId35" Target="notesSlides/notesSlide4.xml" Type="http://schemas.openxmlformats.org/officeDocument/2006/relationships/notesSlide"/><Relationship Id="rId36" Target="notesSlides/notesSlide5.xml" Type="http://schemas.openxmlformats.org/officeDocument/2006/relationships/notesSlide"/><Relationship Id="rId37" Target="notesSlides/notesSlide6.xml" Type="http://schemas.openxmlformats.org/officeDocument/2006/relationships/notesSlide"/><Relationship Id="rId38" Target="notesSlides/notesSlide7.xml" Type="http://schemas.openxmlformats.org/officeDocument/2006/relationships/notesSlide"/><Relationship Id="rId39" Target="notesSlides/notesSlide8.xml" Type="http://schemas.openxmlformats.org/officeDocument/2006/relationships/notesSlide"/><Relationship Id="rId4" Target="theme/theme1.xml" Type="http://schemas.openxmlformats.org/officeDocument/2006/relationships/theme"/><Relationship Id="rId40" Target="notesSlides/notesSlide9.xml" Type="http://schemas.openxmlformats.org/officeDocument/2006/relationships/notesSlide"/><Relationship Id="rId41" Target="fonts/font41.fntdata" Type="http://schemas.openxmlformats.org/officeDocument/2006/relationships/font"/><Relationship Id="rId42" Target="fonts/font42.fntdata" Type="http://schemas.openxmlformats.org/officeDocument/2006/relationships/font"/><Relationship Id="rId43" Target="notesSlides/notesSlide10.xml" Type="http://schemas.openxmlformats.org/officeDocument/2006/relationships/notesSlide"/><Relationship Id="rId44" Target="fonts/font44.fntdata" Type="http://schemas.openxmlformats.org/officeDocument/2006/relationships/font"/><Relationship Id="rId45" Target="notesSlides/notesSlide11.xml" Type="http://schemas.openxmlformats.org/officeDocument/2006/relationships/notesSlide"/><Relationship Id="rId46" Target="notesSlides/notesSlide12.xml" Type="http://schemas.openxmlformats.org/officeDocument/2006/relationships/notesSlide"/><Relationship Id="rId47" Target="notesSlides/notesSlide13.xml" Type="http://schemas.openxmlformats.org/officeDocument/2006/relationships/notesSlide"/><Relationship Id="rId48" Target="notesSlides/notesSlide14.xml" Type="http://schemas.openxmlformats.org/officeDocument/2006/relationships/notesSlide"/><Relationship Id="rId49" Target="notesSlides/notesSlide15.xml" Type="http://schemas.openxmlformats.org/officeDocument/2006/relationships/notesSlide"/><Relationship Id="rId5" Target="tableStyles.xml" Type="http://schemas.openxmlformats.org/officeDocument/2006/relationships/tableStyles"/><Relationship Id="rId50" Target="notesSlides/notesSlide16.xml" Type="http://schemas.openxmlformats.org/officeDocument/2006/relationships/notesSlide"/><Relationship Id="rId51" Target="notesSlides/notesSlide17.xml" Type="http://schemas.openxmlformats.org/officeDocument/2006/relationships/notesSlide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2.xml" Type="http://schemas.openxmlformats.org/officeDocument/2006/relationships/slide"/></Relationships>
</file>

<file path=ppt/notesSlides/_rels/notesSlide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3.xml" Type="http://schemas.openxmlformats.org/officeDocument/2006/relationships/slide"/></Relationships>
</file>

<file path=ppt/notesSlides/_rels/notesSlide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4.xml" Type="http://schemas.openxmlformats.org/officeDocument/2006/relationships/slide"/></Relationships>
</file>

<file path=ppt/notesSlides/_rels/notesSlide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5.xml" Type="http://schemas.openxmlformats.org/officeDocument/2006/relationships/slide"/></Relationships>
</file>

<file path=ppt/notesSlides/_rels/notesSlide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7.xml" Type="http://schemas.openxmlformats.org/officeDocument/2006/relationships/slide"/></Relationships>
</file>

<file path=ppt/notesSlides/_rels/notesSlide8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8.xml" Type="http://schemas.openxmlformats.org/officeDocument/2006/relationships/slide"/></Relationships>
</file>

<file path=ppt/notesSlides/_rels/notesSlide9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0.xml" Type="http://schemas.openxmlformats.org/officeDocument/2006/relationships/slide"/></Relationships>
</file>

<file path=ppt/notesSlides/_rels/notesSlide10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1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_rels/notesSlide1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3.xml" Type="http://schemas.openxmlformats.org/officeDocument/2006/relationships/slide"/></Relationships>
</file>

<file path=ppt/notesSlides/_rels/notesSlide13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4.xml" Type="http://schemas.openxmlformats.org/officeDocument/2006/relationships/slide"/></Relationships>
</file>

<file path=ppt/notesSlides/_rels/notesSlide14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5.xml" Type="http://schemas.openxmlformats.org/officeDocument/2006/relationships/slide"/></Relationships>
</file>

<file path=ppt/notesSlides/_rels/notesSlide15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6.xml" Type="http://schemas.openxmlformats.org/officeDocument/2006/relationships/slide"/></Relationships>
</file>

<file path=ppt/notesSlides/_rels/notesSlide16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_rels/notesSlide17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8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2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Reggio Emelia – founded by Loris Malaguzzi – ‘children can express the 100 languages of children’ – refers to unlimited creative potential . </a:t>
            </a:r>
          </a:p>
          <a:p>
            <a:r>
              <a:rPr lang="en-US"/>
              <a:t/>
            </a:r>
          </a:p>
          <a:p>
            <a:r>
              <a:rPr lang="en-US"/>
              <a:t>He believes that all learning and creatvity involves trying something out and seeing what happens, but this process involves making many mistakes.  -In order to feel free to experiment and make mistakes, you need a supportive environment</a:t>
            </a:r>
          </a:p>
          <a:p>
            <a:r>
              <a:rPr lang="en-US"/>
              <a:t/>
            </a:r>
          </a:p>
          <a:p>
            <a:r>
              <a:rPr lang="en-US"/>
              <a:t>Montessori - Montessori saw the ability of the child to express himself as an individual as something of paramount importance (free drawing) – but some people believe that the Montessori method is too rigid (set up environment etc) – but this environment allows children to learn skills without pressure – therefore allowing children to be creative</a:t>
            </a:r>
          </a:p>
          <a:p>
            <a:r>
              <a:rPr lang="en-US"/>
              <a:t/>
            </a:r>
          </a:p>
          <a:p>
            <a:r>
              <a:rPr lang="en-US"/>
              <a:t>Highscope - HighScope allows children to develop their own daily schedule and learning interests with the teacher as a facilitator who guides the process (exploring and discovering = creativity enquiry) </a:t>
            </a:r>
          </a:p>
          <a:p>
            <a:r>
              <a:rPr lang="en-US"/>
              <a:t/>
            </a:r>
          </a:p>
          <a:p>
            <a:r>
              <a:rPr lang="en-US"/>
              <a:t>Sir Ken Robinsion – expert in creativity – challenges the way we think about creativity </a:t>
            </a:r>
          </a:p>
          <a:p>
            <a:r>
              <a:rPr lang="en-US"/>
              <a:t>led the British government's 1998 advisory committee on creative and cultural education, </a:t>
            </a:r>
          </a:p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Fisher and Williams -  a combination of approaches which are developed in an environment where pupils and teachers are encouraged to be more creative can develop more creative people – creative enquiry about children finding out things and teaching staff facilitating it.  </a:t>
            </a:r>
          </a:p>
          <a:p>
            <a:r>
              <a:rPr lang="en-US"/>
              <a:t/>
            </a:r>
          </a:p>
          <a:p>
            <a:r>
              <a:rPr lang="en-US"/>
              <a:t>Fisher and Williams – knowledge and problem solving will be key to survival – creative enquiry promotes this. </a:t>
            </a:r>
          </a:p>
          <a:p>
            <a:r>
              <a:rPr lang="en-US"/>
              <a:t/>
            </a:r>
          </a:p>
          <a:p>
            <a:r>
              <a:rPr lang="en-US"/>
              <a:t>Jeffery considered that creative enquiry focuses on children asking questions about the world around them – problem based, experiential learning 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4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Creative enquiry- practical thinking skills and problem solving skills are develop problem solving skills </a:t>
            </a:r>
          </a:p>
          <a:p>
            <a:r>
              <a:rPr lang="en-US"/>
              <a:t/>
            </a:r>
          </a:p>
          <a:p>
            <a:r>
              <a:rPr lang="en-US"/>
              <a:t>Pupils are actively involved and engaged in learning – promote children (as our future citizens) to be confident and creative enquirers.  </a:t>
            </a:r>
          </a:p>
          <a:p>
            <a:r>
              <a:rPr lang="en-US"/>
              <a:t/>
            </a:r>
          </a:p>
          <a:p>
            <a:r>
              <a:rPr lang="en-US"/>
              <a:t>Pupils need to find out knowledge for themselves and should have the freedom to do so – does this happen in all schools?</a:t>
            </a:r>
          </a:p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By rooting learning in real-life investigations, learning is contextualised and purposeful. </a:t>
            </a:r>
          </a:p>
          <a:p>
            <a:r>
              <a:rPr lang="en-US"/>
              <a:t/>
            </a:r>
          </a:p>
          <a:p>
            <a:r>
              <a:rPr lang="en-US"/>
              <a:t>The future economies of these children depend on well these children are able to exercise creative and scientific enquiries – how well are other economies nurturing children’s creativity (creative industries more advanced than others?)</a:t>
            </a:r>
          </a:p>
          <a:p>
            <a:r>
              <a:rPr lang="en-US"/>
              <a:t/>
            </a:r>
          </a:p>
          <a:p>
            <a:r>
              <a:rPr lang="en-US"/>
              <a:t>Ongoing cycle in which children are always finding out information – see cycle</a:t>
            </a:r>
          </a:p>
          <a:p>
            <a:r>
              <a:rPr lang="en-US"/>
              <a:t/>
            </a:r>
          </a:p>
          <a:p>
            <a:r>
              <a:rPr lang="en-US"/>
              <a:t>Types of enquiry - Firstly, some ‘ways of finding out’ are more accessible</a:t>
            </a:r>
          </a:p>
          <a:p>
            <a:r>
              <a:rPr lang="en-US"/>
              <a:t>to primary and foundation phase children than others; for</a:t>
            </a:r>
          </a:p>
          <a:p>
            <a:r>
              <a:rPr lang="en-US"/>
              <a:t>example, although teachers do use models to develop children’s</a:t>
            </a:r>
          </a:p>
          <a:p>
            <a:r>
              <a:rPr lang="en-US"/>
              <a:t>scientific understanding, children rarely have opportunity to test</a:t>
            </a:r>
          </a:p>
          <a:p>
            <a:r>
              <a:rPr lang="en-US"/>
              <a:t>their suitability.</a:t>
            </a:r>
          </a:p>
          <a:p>
            <a:r>
              <a:rPr lang="en-US"/>
              <a:t>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Question is asked – how will that question be found out? – prepare to answer question – answer question – evaluate answers</a:t>
            </a:r>
          </a:p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8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Sustainability does not just focus on recycling! </a:t>
            </a:r>
          </a:p>
          <a:p>
            <a:r>
              <a:rPr lang="en-US"/>
              <a:t/>
            </a:r>
          </a:p>
          <a:p>
            <a:r>
              <a:rPr lang="en-US"/>
              <a:t>Choices and decisions</a:t>
            </a:r>
          </a:p>
          <a:p>
            <a:r>
              <a:rPr lang="en-US"/>
              <a:t>Consumption of waste</a:t>
            </a:r>
          </a:p>
          <a:p>
            <a:r>
              <a:rPr lang="en-US"/>
              <a:t>Health</a:t>
            </a:r>
          </a:p>
          <a:p>
            <a:r>
              <a:rPr lang="en-US"/>
              <a:t>The natural environment</a:t>
            </a:r>
          </a:p>
          <a:p>
            <a:r>
              <a:rPr lang="en-US"/>
              <a:t>Wealth and poverty</a:t>
            </a:r>
          </a:p>
          <a:p>
            <a:r>
              <a:rPr lang="en-US"/>
              <a:t>Climate change</a:t>
            </a:r>
          </a:p>
          <a:p>
            <a:r>
              <a:rPr lang="en-US"/>
              <a:t>Identity and culture</a:t>
            </a:r>
          </a:p>
          <a:p>
            <a:r>
              <a:rPr lang="en-US"/>
              <a:t/>
            </a:r>
          </a:p>
          <a:p>
            <a:r>
              <a:rPr lang="en-US"/>
              <a:t>Topics should be naturally embedded into the curriculum</a:t>
            </a:r>
          </a:p>
          <a:p>
            <a:r>
              <a:rPr lang="en-US"/>
              <a:t/>
            </a:r>
          </a:p>
          <a:p>
            <a:r>
              <a:rPr lang="en-US"/>
              <a:t>In September 2004 Estyn introduced a Common Inspection</a:t>
            </a:r>
          </a:p>
          <a:p>
            <a:r>
              <a:rPr lang="en-US"/>
              <a:t>Framework that made it a requirement for all school inspection</a:t>
            </a:r>
          </a:p>
          <a:p>
            <a:r>
              <a:rPr lang="en-US"/>
              <a:t>reports to comment on ESDGC (a unique feature of the inspection</a:t>
            </a:r>
          </a:p>
          <a:p>
            <a:r>
              <a:rPr lang="en-US"/>
              <a:t>process in Wales).</a:t>
            </a:r>
          </a:p>
          <a:p>
            <a:r>
              <a:rPr lang="en-US"/>
              <a:t/>
            </a:r>
          </a:p>
          <a:p>
            <a:r>
              <a:rPr lang="en-US"/>
              <a:t>Not just classroom based but runs across the school  - links with community, management etc. </a:t>
            </a:r>
          </a:p>
          <a:p>
            <a:r>
              <a:rPr lang="en-US"/>
              <a:t/>
            </a:r>
          </a:p>
          <a:p>
            <a:r>
              <a:rPr lang="en-US"/>
              <a:t>13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14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15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16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Allowed to follow own interests captivates that more in education. </a:t>
            </a:r>
          </a:p>
          <a:p>
            <a:r>
              <a:rPr lang="en-US"/>
              <a:t/>
            </a:r>
          </a:p>
          <a:p>
            <a:r>
              <a:rPr lang="en-US"/>
              <a:t>By always asking ‘why’ children are expanding on their knowledge</a:t>
            </a:r>
          </a:p>
          <a:p>
            <a:r>
              <a:rPr lang="en-US"/>
              <a:t/>
            </a:r>
          </a:p>
          <a:p>
            <a:r>
              <a:rPr lang="en-US"/>
              <a:t>A feeling of ‘can do’ when exploring increases pupil confidence and self esteem in their own ability to achieve </a:t>
            </a:r>
          </a:p>
          <a:p>
            <a:r>
              <a:rPr lang="en-US"/>
              <a:t>17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Wilkins 2013 - 65% of teachers feel that they should be doing more to enhance pupils creativity skills – these were teachers across primary, secondary, fe and he, - teachers felt that there was no time and that creativity was under valued . – view also felt by parents:</a:t>
            </a:r>
          </a:p>
          <a:p>
            <a:r>
              <a:rPr lang="en-US"/>
              <a:t>Need more tools and techniques</a:t>
            </a:r>
          </a:p>
          <a:p>
            <a:r>
              <a:rPr lang="en-US"/>
              <a:t>Gap in technological developments (training, resources)</a:t>
            </a:r>
          </a:p>
          <a:p>
            <a:r>
              <a:rPr lang="en-US"/>
              <a:t/>
            </a:r>
          </a:p>
          <a:p>
            <a:r>
              <a:rPr lang="en-US"/>
              <a:t/>
            </a:r>
          </a:p>
          <a:p>
            <a:r>
              <a:rPr lang="en-US"/>
              <a:t>Hondzel - She found that teachers were typically positive about promoting creativity in their classrooms but had a narrow idea of what creativity looks like and how to promote it.</a:t>
            </a:r>
          </a:p>
          <a:p>
            <a:r>
              <a:rPr lang="en-US"/>
              <a:t/>
            </a:r>
          </a:p>
          <a:p>
            <a:r>
              <a:rPr lang="en-US"/>
              <a:t>Limitations  - risk assessments – what is ‘safe’? – different definitions of risk taking </a:t>
            </a:r>
          </a:p>
          <a:p>
            <a:r>
              <a:rPr lang="en-US"/>
              <a:t> </a:t>
            </a:r>
          </a:p>
          <a:p>
            <a:r>
              <a:rPr lang="en-US"/>
              <a:t>18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3.xml" Type="http://schemas.openxmlformats.org/officeDocument/2006/relationships/notesSlid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4.xml" Type="http://schemas.openxmlformats.org/officeDocument/2006/relationships/notesSlid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5.xml" Type="http://schemas.openxmlformats.org/officeDocument/2006/relationships/notesSlid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6.xml" Type="http://schemas.openxmlformats.org/officeDocument/2006/relationships/notesSlid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7.xml" Type="http://schemas.openxmlformats.org/officeDocument/2006/relationships/notesSlide"/><Relationship Id="rId3" Target="../media/image2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8.xml" Type="http://schemas.openxmlformats.org/officeDocument/2006/relationships/notesSlid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9.xml" Type="http://schemas.openxmlformats.org/officeDocument/2006/relationships/notesSlid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0.xml" Type="http://schemas.openxmlformats.org/officeDocument/2006/relationships/notesSlid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1.xml" Type="http://schemas.openxmlformats.org/officeDocument/2006/relationships/notesSlide"/><Relationship Id="rId3" Target="../media/image4.png" Type="http://schemas.openxmlformats.org/officeDocument/2006/relationships/image"/><Relationship Id="rId4" Target="../media/image5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2.xml" Type="http://schemas.openxmlformats.org/officeDocument/2006/relationships/notesSlide"/><Relationship Id="rId3" Target="../media/image4.png" Type="http://schemas.openxmlformats.org/officeDocument/2006/relationships/image"/><Relationship Id="rId4" Target="../media/image5.png" Type="http://schemas.openxmlformats.org/officeDocument/2006/relationships/image"/><Relationship Id="rId5" Target="https://hwb.gov.wales/curriculum-for-wales/humanities/" TargetMode="External" Type="http://schemas.openxmlformats.org/officeDocument/2006/relationships/hyperlink"/><Relationship Id="rId6" Target="https://hwb.gov.wales/cwricwlwm-i-gymru/y-dyniaethau/" TargetMode="External" Type="http://schemas.openxmlformats.org/officeDocument/2006/relationships/hyperlink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3.xml" Type="http://schemas.openxmlformats.org/officeDocument/2006/relationships/notesSlid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4.xml" Type="http://schemas.openxmlformats.org/officeDocument/2006/relationships/notesSlid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5.xml" Type="http://schemas.openxmlformats.org/officeDocument/2006/relationships/notesSlid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6.xml" Type="http://schemas.openxmlformats.org/officeDocument/2006/relationships/notesSlid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7.xml" Type="http://schemas.openxmlformats.org/officeDocument/2006/relationships/notesSlid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sagepub.com/sites/default/files/upm-binaries/15555_02_Skinner_Ch_01.pdf" TargetMode="External" Type="http://schemas.openxmlformats.org/officeDocument/2006/relationships/hyperlink"/><Relationship Id="rId3" Target="https://creativelearning.arts.wales/creative-learning/creative-learning?_ga=2.88759902.477578316.1611174020-1083507939.1611174020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77222" y="-11104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1914409" y="201304"/>
            <a:ext cx="10085696" cy="10085696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223" r="0" b="-223"/>
              </a:stretch>
            </a:blipFill>
          </p:spPr>
        </p:sp>
      </p:grpSp>
      <p:sp>
        <p:nvSpPr>
          <p:cNvPr name="TextBox 7" id="7"/>
          <p:cNvSpPr txBox="true"/>
          <p:nvPr/>
        </p:nvSpPr>
        <p:spPr>
          <a:xfrm rot="0">
            <a:off x="823625" y="7057664"/>
            <a:ext cx="8320375" cy="27309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ECES5021C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Y</a:t>
            </a: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 Meddwl Ymholgar</a:t>
            </a:r>
          </a:p>
          <a:p>
            <a:pPr algn="ctr">
              <a:lnSpc>
                <a:spcPts val="4303"/>
              </a:lnSpc>
            </a:pPr>
          </a:p>
          <a:p>
            <a:pPr algn="ctr">
              <a:lnSpc>
                <a:spcPts val="4303"/>
              </a:lnSpc>
            </a:pP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Th</a:t>
            </a:r>
            <a:r>
              <a:rPr lang="en-US" sz="3388" spc="3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e Enquiring Mind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3931400" y="954256"/>
            <a:ext cx="2104826" cy="918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40"/>
              </a:lnSpc>
            </a:pPr>
            <a:r>
              <a:rPr lang="en-US" sz="3785">
                <a:solidFill>
                  <a:srgbClr val="FFFFFF"/>
                </a:solidFill>
                <a:latin typeface="Calibri (MS)"/>
                <a:ea typeface="Calibri (MS)"/>
                <a:cs typeface="Calibri (MS)"/>
                <a:sym typeface="Calibri (MS)"/>
              </a:rPr>
              <a:t>Sesiwn 3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18450" y="1779886"/>
            <a:ext cx="7530726" cy="5373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19"/>
              </a:lnSpc>
            </a:pPr>
            <a:r>
              <a:rPr lang="en-US" b="true" sz="5942" spc="11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Creadigrwydd yn</a:t>
            </a:r>
            <a:r>
              <a:rPr lang="en-US" b="true" sz="5942" spc="11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Cwricwlwm Heddiw</a:t>
            </a:r>
          </a:p>
          <a:p>
            <a:pPr algn="ctr">
              <a:lnSpc>
                <a:spcPts val="8319"/>
              </a:lnSpc>
            </a:pPr>
          </a:p>
          <a:p>
            <a:pPr algn="ctr">
              <a:lnSpc>
                <a:spcPts val="8319"/>
              </a:lnSpc>
            </a:pPr>
            <a:r>
              <a:rPr lang="en-US" b="true" sz="5942" spc="11">
                <a:solidFill>
                  <a:srgbClr val="FFFFFF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Creativity in Today’s Curriculum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29622" y="-12628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106469" y="2365553"/>
            <a:ext cx="6779120" cy="70416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66"/>
              </a:lnSpc>
            </a:pPr>
            <a:r>
              <a:rPr lang="en-US" sz="3138" spc="3" u="sng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Aim</a:t>
            </a:r>
          </a:p>
          <a:p>
            <a:pPr algn="l" marL="568528" indent="-284264" lvl="1">
              <a:lnSpc>
                <a:spcPts val="3766"/>
              </a:lnSpc>
              <a:buFont typeface="Arial"/>
              <a:buChar char="•"/>
            </a:pPr>
            <a:r>
              <a:rPr lang="en-US" sz="313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To independently explore the current role of creativity in education</a:t>
            </a:r>
          </a:p>
          <a:p>
            <a:pPr algn="l" marL="568528" indent="-284264" lvl="1">
              <a:lnSpc>
                <a:spcPts val="3766"/>
              </a:lnSpc>
            </a:pPr>
          </a:p>
          <a:p>
            <a:pPr algn="l" marL="568528" indent="-284264" lvl="1">
              <a:lnSpc>
                <a:spcPts val="3766"/>
              </a:lnSpc>
            </a:pPr>
            <a:r>
              <a:rPr lang="en-US" sz="3138" spc="3" u="sng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Objectives</a:t>
            </a:r>
          </a:p>
          <a:p>
            <a:pPr algn="l" marL="568528" indent="-284264" lvl="1">
              <a:lnSpc>
                <a:spcPts val="3766"/>
              </a:lnSpc>
            </a:pPr>
          </a:p>
          <a:p>
            <a:pPr algn="l" marL="568528" indent="-284264" lvl="1">
              <a:lnSpc>
                <a:spcPts val="3766"/>
              </a:lnSpc>
              <a:buFont typeface="Arial"/>
              <a:buChar char="•"/>
            </a:pPr>
            <a:r>
              <a:rPr lang="en-US" sz="313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To define the classic and contemporary perspectives of creative approaches in education</a:t>
            </a:r>
          </a:p>
          <a:p>
            <a:pPr algn="l" marL="568528" indent="-284264" lvl="1">
              <a:lnSpc>
                <a:spcPts val="3766"/>
              </a:lnSpc>
            </a:pPr>
          </a:p>
          <a:p>
            <a:pPr algn="l" marL="568528" indent="-284264" lvl="1">
              <a:lnSpc>
                <a:spcPts val="3766"/>
              </a:lnSpc>
              <a:buFont typeface="Arial"/>
              <a:buChar char="•"/>
            </a:pPr>
            <a:r>
              <a:rPr lang="en-US" sz="313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To evaluate the purpose of scientific enquiry and creative enquiry in the current curriculum</a:t>
            </a:r>
          </a:p>
          <a:p>
            <a:pPr algn="l" marL="568528" indent="-284264" lvl="1">
              <a:lnSpc>
                <a:spcPts val="3766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Nodau ac Amcanion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Aims and Objectives 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683858" y="2365553"/>
            <a:ext cx="5899514" cy="70416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66"/>
              </a:lnSpc>
            </a:pPr>
            <a:r>
              <a:rPr lang="en-US" sz="3138" spc="3" u="sng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Nod</a:t>
            </a:r>
          </a:p>
          <a:p>
            <a:pPr algn="l">
              <a:lnSpc>
                <a:spcPts val="3766"/>
              </a:lnSpc>
            </a:pPr>
            <a:r>
              <a:rPr lang="en-US" sz="313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Archwilio’n annibynnol rôl bresennol creadigrwydd mewn addysg</a:t>
            </a:r>
          </a:p>
          <a:p>
            <a:pPr algn="l">
              <a:lnSpc>
                <a:spcPts val="3766"/>
              </a:lnSpc>
            </a:pPr>
          </a:p>
          <a:p>
            <a:pPr algn="l">
              <a:lnSpc>
                <a:spcPts val="3766"/>
              </a:lnSpc>
            </a:pPr>
            <a:r>
              <a:rPr lang="en-US" sz="3138" spc="3" u="sng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Amcanion</a:t>
            </a:r>
          </a:p>
          <a:p>
            <a:pPr algn="l">
              <a:lnSpc>
                <a:spcPts val="3766"/>
              </a:lnSpc>
            </a:pPr>
          </a:p>
          <a:p>
            <a:pPr algn="l">
              <a:lnSpc>
                <a:spcPts val="3766"/>
              </a:lnSpc>
            </a:pPr>
            <a:r>
              <a:rPr lang="en-US" sz="313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Diffinio safbwyntiau clasurol a chyfoes dulliau creadigol mewn addysg</a:t>
            </a:r>
          </a:p>
          <a:p>
            <a:pPr algn="l">
              <a:lnSpc>
                <a:spcPts val="3766"/>
              </a:lnSpc>
            </a:pPr>
          </a:p>
          <a:p>
            <a:pPr algn="l">
              <a:lnSpc>
                <a:spcPts val="3766"/>
              </a:lnSpc>
            </a:pPr>
            <a:r>
              <a:rPr lang="en-US" sz="313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Gwerthuso diben ymholi gwyddonol ac ymholi creadigol yn y cwricwlwm presennol</a:t>
            </a:r>
          </a:p>
          <a:p>
            <a:pPr algn="l">
              <a:lnSpc>
                <a:spcPts val="3766"/>
              </a:lnSpc>
            </a:pP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54375" y="-1024843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100388" y="2665854"/>
            <a:ext cx="12087225" cy="3343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72951A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Reggio Emelia </a:t>
            </a:r>
          </a:p>
          <a:p>
            <a:pPr algn="ctr">
              <a:lnSpc>
                <a:spcPts val="3766"/>
              </a:lnSpc>
            </a:pPr>
          </a:p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3D8991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Maria Montessori</a:t>
            </a:r>
          </a:p>
          <a:p>
            <a:pPr algn="ctr">
              <a:lnSpc>
                <a:spcPts val="3766"/>
              </a:lnSpc>
            </a:pPr>
          </a:p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B8551D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HighScope </a:t>
            </a:r>
          </a:p>
          <a:p>
            <a:pPr algn="ctr">
              <a:lnSpc>
                <a:spcPts val="3766"/>
              </a:lnSpc>
            </a:pPr>
          </a:p>
          <a:p>
            <a:pPr algn="ctr">
              <a:lnSpc>
                <a:spcPts val="3766"/>
              </a:lnSpc>
            </a:pPr>
            <a:r>
              <a:rPr lang="en-US" sz="3138" i="true" spc="3">
                <a:solidFill>
                  <a:srgbClr val="B8551D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Sir Ken Robinson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"/>
                  <a:ea typeface="Alice"/>
                  <a:cs typeface="Alice"/>
                  <a:sym typeface="Alice"/>
                </a:rPr>
                <a:t>Dylanwadau Allweddol/ 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"/>
                  <a:ea typeface="Alice"/>
                  <a:cs typeface="Alice"/>
                  <a:sym typeface="Alice"/>
                </a:rPr>
                <a:t>Key Influences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847311" y="7010328"/>
            <a:ext cx="5899514" cy="2724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spc="3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TASG: Darganfyddwch un pwynt allweddol ar gyfer pob un sy’n gysylltiedig </a:t>
            </a:r>
            <a:r>
              <a:rPr lang="en-US" sz="3600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â</a:t>
            </a:r>
            <a:r>
              <a:rPr lang="en-US" sz="3600" spc="3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 chreadigrwydd.  </a:t>
            </a:r>
          </a:p>
          <a:p>
            <a:pPr algn="l">
              <a:lnSpc>
                <a:spcPts val="4320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9308735" y="7010328"/>
            <a:ext cx="5521802" cy="2181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</a:pPr>
            <a:r>
              <a:rPr lang="en-US" sz="3600" spc="3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TASK: Find one key point about each influencer that links to creativity.  </a:t>
            </a:r>
          </a:p>
          <a:p>
            <a:pPr algn="l">
              <a:lnSpc>
                <a:spcPts val="432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06775" y="-1177243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106388" y="2821999"/>
            <a:ext cx="12087225" cy="49387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Children need to experience paradox and uncertainty, they need lessons that produce an effective surprise. (Fisher and Williams, 2004)</a:t>
            </a:r>
          </a:p>
          <a:p>
            <a:pPr algn="l" marL="685800" indent="-342900" lvl="1">
              <a:lnSpc>
                <a:spcPts val="4860"/>
              </a:lnSpc>
            </a:pPr>
          </a:p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 Enquiry is the way that children explore and experience the environment around them. (Jeffrey, 2006)</a:t>
            </a:r>
          </a:p>
          <a:p>
            <a:pPr algn="l" marL="685800" indent="-342900" lvl="1">
              <a:lnSpc>
                <a:spcPts val="4860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Beth yw ymholiad?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What is enquiry?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59175" y="-173012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100388" y="2276761"/>
            <a:ext cx="12087225" cy="7269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8853" indent="-314427" lvl="1">
              <a:lnSpc>
                <a:spcPts val="4328"/>
              </a:lnSpc>
              <a:buFont typeface="Arial"/>
              <a:buChar char="•"/>
            </a:pPr>
            <a:r>
              <a:rPr lang="en-US" sz="3607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Pupils encouraged to actively ‘take control’ of their own learning (Fisher, 2003) </a:t>
            </a:r>
          </a:p>
          <a:p>
            <a:pPr algn="l" marL="628853" indent="-314427" lvl="1">
              <a:lnSpc>
                <a:spcPts val="4328"/>
              </a:lnSpc>
            </a:pPr>
          </a:p>
          <a:p>
            <a:pPr algn="l" marL="628853" indent="-314427" lvl="1">
              <a:lnSpc>
                <a:spcPts val="4328"/>
              </a:lnSpc>
              <a:buFont typeface="Arial"/>
              <a:buChar char="•"/>
            </a:pPr>
            <a:r>
              <a:rPr lang="en-US" sz="3607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Enquiries should be about something that students don’t know the answer to. Following rigid instructions in order to arrive at a desired result doesn’t develop enquiry skills (Jones and Carter, 2009) </a:t>
            </a:r>
          </a:p>
          <a:p>
            <a:pPr algn="l" marL="628853" indent="-314427" lvl="1">
              <a:lnSpc>
                <a:spcPts val="4328"/>
              </a:lnSpc>
            </a:pPr>
          </a:p>
          <a:p>
            <a:pPr algn="l" marL="664566" indent="-332283" lvl="1">
              <a:lnSpc>
                <a:spcPts val="4661"/>
              </a:lnSpc>
              <a:buFont typeface="Arial"/>
              <a:buChar char="•"/>
            </a:pPr>
            <a:r>
              <a:rPr lang="en-US" sz="3884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Creativity involves both practitioner and children participating in risk taking activities (Jones and Wyse, 2012) </a:t>
            </a:r>
          </a:p>
          <a:p>
            <a:pPr algn="l" marL="617097" indent="-308548" lvl="1">
              <a:lnSpc>
                <a:spcPts val="4328"/>
              </a:lnSpc>
            </a:pPr>
          </a:p>
          <a:p>
            <a:pPr algn="l" marL="617097" indent="-308548" lvl="1">
              <a:lnSpc>
                <a:spcPts val="4328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Ymholiad Creadigol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Creative Enquiry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11575" y="-325412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247068" y="2202919"/>
            <a:ext cx="5860462" cy="86879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Types of enquiry: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exploring,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fair testing,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classifying/identifying,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pattern seeking,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investigating models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making things (Watson et al1998).</a:t>
            </a:r>
          </a:p>
          <a:p>
            <a:pPr algn="l" marL="1066936" indent="-355645" lvl="2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A process of investigation and observation (Phipps 2000)</a:t>
            </a: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Economic competitiveness and capacity for innovation depends on it.  </a:t>
            </a: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779278" y="320868"/>
            <a:ext cx="12458024" cy="1886992"/>
            <a:chOff x="0" y="0"/>
            <a:chExt cx="11704320" cy="177283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772830"/>
            </a:xfrm>
            <a:custGeom>
              <a:avLst/>
              <a:gdLst/>
              <a:ahLst/>
              <a:cxnLst/>
              <a:rect r="r" b="b" t="t" l="l"/>
              <a:pathLst>
                <a:path h="177283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72830"/>
                  </a:lnTo>
                  <a:lnTo>
                    <a:pt x="0" y="177283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78235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703"/>
                </a:lnSpc>
              </a:pPr>
              <a:r>
                <a:rPr lang="en-US" sz="5585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Ymholiad Gwyddonol</a:t>
              </a:r>
            </a:p>
            <a:p>
              <a:pPr algn="ctr">
                <a:lnSpc>
                  <a:spcPts val="6703"/>
                </a:lnSpc>
              </a:pPr>
              <a:r>
                <a:rPr lang="en-US" sz="5585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Scientific Enquiry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3018056" y="2317158"/>
            <a:ext cx="5860462" cy="86203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Mathau o ymholiad: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archwilio,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profi teg,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dosbarthu/adnabod,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chwilio patrymau, 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ymchwilio modelau</a:t>
            </a:r>
          </a:p>
          <a:p>
            <a:pPr algn="l" marL="908872" indent="-302957" lvl="2">
              <a:lnSpc>
                <a:spcPts val="2924"/>
              </a:lnSpc>
              <a:buFont typeface="Arial"/>
              <a:buChar char="⚬"/>
            </a:pPr>
            <a:r>
              <a:rPr lang="en-US" sz="2437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gweithio pethau (Watson et al, 1998).</a:t>
            </a:r>
          </a:p>
          <a:p>
            <a:pPr algn="l" marL="1066936" indent="-355645" lvl="2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  <a:r>
              <a:rPr lang="en-US" sz="286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A process of investigation and observation (Phipps, 2000)</a:t>
            </a:r>
          </a:p>
          <a:p>
            <a:pPr algn="l" marL="534311" indent="-267155" lvl="1">
              <a:lnSpc>
                <a:spcPts val="3433"/>
              </a:lnSpc>
              <a:buFont typeface="Arial"/>
              <a:buChar char="•"/>
            </a:pPr>
          </a:p>
          <a:p>
            <a:pPr algn="l" marL="534311" indent="-267155" lvl="1">
              <a:lnSpc>
                <a:spcPts val="3433"/>
              </a:lnSpc>
            </a:pPr>
            <a:r>
              <a:rPr lang="en-US" sz="286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Mae cystadleuaeth economaidd a'r gallu i arloesi yn dibynnu arno.</a:t>
            </a: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  <a:p>
            <a:pPr algn="l" marL="534311" indent="-267155" lvl="1">
              <a:lnSpc>
                <a:spcPts val="3433"/>
              </a:lnSpc>
            </a:pPr>
          </a:p>
        </p:txBody>
      </p:sp>
      <p:grpSp>
        <p:nvGrpSpPr>
          <p:cNvPr name="Group 10" id="10"/>
          <p:cNvGrpSpPr/>
          <p:nvPr/>
        </p:nvGrpSpPr>
        <p:grpSpPr>
          <a:xfrm rot="0">
            <a:off x="666750" y="197202"/>
            <a:ext cx="95" cy="390219"/>
            <a:chOff x="0" y="0"/>
            <a:chExt cx="89" cy="366611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7" cy="366649"/>
            </a:xfrm>
            <a:custGeom>
              <a:avLst/>
              <a:gdLst/>
              <a:ahLst/>
              <a:cxnLst/>
              <a:rect r="r" b="b" t="t" l="l"/>
              <a:pathLst>
                <a:path h="366649" w="127">
                  <a:moveTo>
                    <a:pt x="0" y="0"/>
                  </a:moveTo>
                  <a:lnTo>
                    <a:pt x="127" y="0"/>
                  </a:lnTo>
                  <a:lnTo>
                    <a:pt x="127" y="366649"/>
                  </a:lnTo>
                  <a:lnTo>
                    <a:pt x="0" y="366649"/>
                  </a:lnTo>
                  <a:close/>
                </a:path>
              </a:pathLst>
            </a:custGeom>
            <a:solidFill>
              <a:srgbClr val="F8F9FA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66264" y="-337614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2248047" y="16194"/>
            <a:ext cx="13791907" cy="10270806"/>
          </a:xfrm>
          <a:custGeom>
            <a:avLst/>
            <a:gdLst/>
            <a:ahLst/>
            <a:cxnLst/>
            <a:rect r="r" b="b" t="t" l="l"/>
            <a:pathLst>
              <a:path h="10270806" w="13791907">
                <a:moveTo>
                  <a:pt x="0" y="0"/>
                </a:moveTo>
                <a:lnTo>
                  <a:pt x="13791906" y="0"/>
                </a:lnTo>
                <a:lnTo>
                  <a:pt x="13791906" y="10270806"/>
                </a:lnTo>
                <a:lnTo>
                  <a:pt x="0" y="102708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575" t="0" r="-9575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8551702" y="1759415"/>
            <a:ext cx="1935510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cyfeiriadedd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535202" y="4092270"/>
            <a:ext cx="2039003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rhagfynegiad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723740" y="7627113"/>
            <a:ext cx="1380997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paratoad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6625711" y="7627113"/>
            <a:ext cx="1810355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ymchwiliad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5595797" y="4092270"/>
            <a:ext cx="1935091" cy="4113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9"/>
              </a:lnSpc>
            </a:pPr>
            <a:r>
              <a:rPr lang="en-US" sz="2699" spc="2">
                <a:solidFill>
                  <a:srgbClr val="FF0000"/>
                </a:solidFill>
                <a:latin typeface="Alice Bold"/>
                <a:ea typeface="Alice Bold"/>
                <a:cs typeface="Alice Bold"/>
                <a:sym typeface="Alice Bold"/>
              </a:rPr>
              <a:t>gwerthusiad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18664" y="-490014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035096" y="3233404"/>
            <a:ext cx="6779800" cy="50631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Meddyliwch am weithgaredd (rhywbeth y mae angen i chi ymchwilio ar ei gyfer e.e. pobi cacen, ysgrifennu aseiniad)</a:t>
            </a:r>
          </a:p>
          <a:p>
            <a:pPr algn="l" marL="646709" indent="-323355" lvl="1">
              <a:lnSpc>
                <a:spcPts val="4495"/>
              </a:lnSpc>
            </a:pPr>
          </a:p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Cwblhewch eich diagram ymholiad gwyddonol eich hun  </a:t>
            </a: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714500"/>
            <a:chOff x="0" y="0"/>
            <a:chExt cx="11704320" cy="16256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625600"/>
            </a:xfrm>
            <a:custGeom>
              <a:avLst/>
              <a:gdLst/>
              <a:ahLst/>
              <a:cxnLst/>
              <a:rect r="r" b="b" t="t" l="l"/>
              <a:pathLst>
                <a:path h="162560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379"/>
                </a:lnSpc>
              </a:pPr>
              <a:r>
                <a:rPr lang="en-US" sz="6149" spc="6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Tasg / Task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9933233" y="3598925"/>
            <a:ext cx="7498313" cy="43225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Think of an activity (anything you have to research for e.g baking a cake, writing an assignment)</a:t>
            </a:r>
          </a:p>
          <a:p>
            <a:pPr algn="l" marL="685800" indent="-342900" lvl="1">
              <a:lnSpc>
                <a:spcPts val="4860"/>
              </a:lnSpc>
            </a:pPr>
          </a:p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Complete your own diagram of scientific enquiry  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471064" y="-642414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058056" y="4154303"/>
            <a:ext cx="14231211" cy="2161905"/>
            <a:chOff x="0" y="0"/>
            <a:chExt cx="11704320" cy="177803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778037"/>
            </a:xfrm>
            <a:custGeom>
              <a:avLst/>
              <a:gdLst/>
              <a:ahLst/>
              <a:cxnLst/>
              <a:rect r="r" b="b" t="t" l="l"/>
              <a:pathLst>
                <a:path h="1778037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78037"/>
                  </a:lnTo>
                  <a:lnTo>
                    <a:pt x="0" y="177803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19050"/>
              <a:ext cx="11704320" cy="179708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7657"/>
                </a:lnSpc>
              </a:pPr>
              <a:r>
                <a:rPr lang="en-US" sz="6381" spc="6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Where does creative learning appear in the curriculum?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933533" y="1539364"/>
            <a:ext cx="14231211" cy="2161905"/>
            <a:chOff x="0" y="0"/>
            <a:chExt cx="11704320" cy="177803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704320" cy="1778037"/>
            </a:xfrm>
            <a:custGeom>
              <a:avLst/>
              <a:gdLst/>
              <a:ahLst/>
              <a:cxnLst/>
              <a:rect r="r" b="b" t="t" l="l"/>
              <a:pathLst>
                <a:path h="1778037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78037"/>
                  </a:lnTo>
                  <a:lnTo>
                    <a:pt x="0" y="1778037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19050"/>
              <a:ext cx="11704320" cy="179708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7657"/>
                </a:lnSpc>
              </a:pPr>
              <a:r>
                <a:rPr lang="en-US" sz="6381" spc="6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Ble gwelir dysgu creadigol o fewn y cwricwlwm?</a:t>
              </a:r>
            </a:p>
          </p:txBody>
        </p:sp>
      </p:grpSp>
      <p:sp>
        <p:nvSpPr>
          <p:cNvPr name="Freeform 11" id="11" descr="A cartoon of a face with a thought bubble  Description automatically generated"/>
          <p:cNvSpPr/>
          <p:nvPr/>
        </p:nvSpPr>
        <p:spPr>
          <a:xfrm flipH="false" flipV="false" rot="0">
            <a:off x="13232158" y="6043810"/>
            <a:ext cx="2934631" cy="3798217"/>
          </a:xfrm>
          <a:custGeom>
            <a:avLst/>
            <a:gdLst/>
            <a:ahLst/>
            <a:cxnLst/>
            <a:rect r="r" b="b" t="t" l="l"/>
            <a:pathLst>
              <a:path h="3798217" w="2934631">
                <a:moveTo>
                  <a:pt x="0" y="0"/>
                </a:moveTo>
                <a:lnTo>
                  <a:pt x="2934631" y="0"/>
                </a:lnTo>
                <a:lnTo>
                  <a:pt x="2934631" y="3798217"/>
                </a:lnTo>
                <a:lnTo>
                  <a:pt x="0" y="37982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" t="0" r="-6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23464" y="-794814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Cwricwlwm i Gymru 2022 / Curriculum for Wales 2022</a:t>
              </a: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0039612" y="3226256"/>
            <a:ext cx="6899608" cy="4933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b="true" sz="270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The Four Purposes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Ambitious capable learners, ready to learn throughout their lives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Enterprising, creative contributors, ready to play a full part in life and work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Ethical, informed citizens of Wales and the worlsd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Healthy, confident individuals, ready to lead fulfilling lives as valued members of society</a:t>
            </a:r>
          </a:p>
          <a:p>
            <a:pPr algn="l" marL="347472" indent="-173736" lvl="1">
              <a:lnSpc>
                <a:spcPts val="3240"/>
              </a:lnSpc>
            </a:pPr>
          </a:p>
          <a:p>
            <a:pPr algn="r" marL="347472" indent="-173736" lvl="1">
              <a:lnSpc>
                <a:spcPts val="3240"/>
              </a:lnSpc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Welsh Assembly Government (2023)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698410" y="3021468"/>
            <a:ext cx="6992962" cy="5343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b="true" sz="270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Y Pedwar Diben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Dysgwyr uchelgeisiol, galluog yn barod i ddysgu drwy gydol eu hoes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Cyfranwyr mentrus, creadigol, yn barod i chwarae eu rhanyn  llawn yn eu bywyd a’u gwaith</a:t>
            </a:r>
          </a:p>
          <a:p>
            <a:pPr algn="l" marL="347472" indent="-173736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Dinasyddion egwyddorol, gwybodus yn barod i fod yn ddinasyddion i Gymru a’r byd</a:t>
            </a:r>
          </a:p>
          <a:p>
            <a:pPr algn="l" marL="347358" indent="-173679" lvl="1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Unigolion iach, hyderus, yn barod i fyw bywyd gan wirdeddu eu dyheadau fel aelodau gwerthfawr o'r gymdeithas</a:t>
            </a:r>
          </a:p>
          <a:p>
            <a:pPr algn="l">
              <a:lnSpc>
                <a:spcPts val="3240"/>
              </a:lnSpc>
            </a:pPr>
          </a:p>
          <a:p>
            <a:pPr algn="r">
              <a:lnSpc>
                <a:spcPts val="3240"/>
              </a:lnSpc>
            </a:pPr>
            <a:r>
              <a:rPr lang="en-US" sz="27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Llywodraeth Cynulliad Cymru (2023)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775864" y="-947214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971800" y="411962"/>
            <a:ext cx="12344400" cy="1866195"/>
            <a:chOff x="0" y="0"/>
            <a:chExt cx="11704320" cy="176942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769429"/>
            </a:xfrm>
            <a:custGeom>
              <a:avLst/>
              <a:gdLst/>
              <a:ahLst/>
              <a:cxnLst/>
              <a:rect r="r" b="b" t="t" l="l"/>
              <a:pathLst>
                <a:path h="176942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9525"/>
              <a:ext cx="11704320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Cwricwlwm i Gymru 2022 / Curriculum for Wales 2022</a:t>
              </a: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9812642" y="2488446"/>
            <a:ext cx="5058686" cy="7124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b="true" sz="270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Ethical, informed citizens of Wales and the world</a:t>
            </a:r>
          </a:p>
          <a:p>
            <a:pPr algn="l">
              <a:lnSpc>
                <a:spcPts val="2520"/>
              </a:lnSpc>
            </a:pP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find, evaluate and use evidence in forming views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engage with contemporary issues based upon their knowledge and values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understand and exercise their human and democratic responsibilities and rights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understand and consider the impact of their actions when making choices and acting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are knowledgeable about their culture, community, society and the world, now and in the past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respect the needs and rights of others, as a member of a diverse society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show their commitment to the sustainability of the planet</a:t>
            </a:r>
          </a:p>
          <a:p>
            <a:pPr algn="l" marL="270256" indent="-135128" lvl="1">
              <a:lnSpc>
                <a:spcPts val="2520"/>
              </a:lnSpc>
            </a:pPr>
          </a:p>
          <a:p>
            <a:pPr algn="r" marL="270256" indent="-135128" lvl="1">
              <a:lnSpc>
                <a:spcPts val="2520"/>
              </a:lnSpc>
            </a:pPr>
            <a:r>
              <a:rPr lang="en-US" sz="2100">
                <a:solidFill>
                  <a:srgbClr val="FFFFFF"/>
                </a:solidFill>
                <a:latin typeface="Arimo"/>
                <a:ea typeface="Arimo"/>
                <a:cs typeface="Arimo"/>
                <a:sym typeface="Arimo"/>
              </a:rPr>
              <a:t>Welsh Assembly Government (2023)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971800" y="2637060"/>
            <a:ext cx="5374958" cy="706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08864" indent="-154432" lvl="1">
              <a:lnSpc>
                <a:spcPts val="2879"/>
              </a:lnSpc>
              <a:buFont typeface="Arial"/>
              <a:buChar char="•"/>
            </a:pPr>
            <a:r>
              <a:rPr lang="en-US" b="true" sz="240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Dinasyddion egwyddorol, gwybodus yn barod i fod yn ddinasyddion i Gymru a’r byd</a:t>
            </a:r>
          </a:p>
          <a:p>
            <a:pPr algn="l" marL="270256" indent="-135128" lvl="1">
              <a:lnSpc>
                <a:spcPts val="2520"/>
              </a:lnSpc>
            </a:pP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yn canfod, yn gwerthuso ac yn defnyddio tystiolaeth wrth ffurfio barn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yn trafod materion cyfoes ar sail eu gwybodaeth a’u gwerthoedd › yn deall ac yn arfer eu cyfrifoldebau a’u hawliau dynol a democrataidd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yn deall ac yn ystyried effaith eu gweithredoedd wrth ddewis a gweithredu 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yn wybodus am eu diwylliant, eu cymuned, eu cymdeithas a’r byd yn awr ac yn y gorffennol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yn parchu anghenion a hawliau pobl eraill, fel aelod o gymdeithas amrywiol</a:t>
            </a:r>
          </a:p>
          <a:p>
            <a:pPr algn="l" marL="270256" indent="-135128" lvl="1">
              <a:lnSpc>
                <a:spcPts val="2520"/>
              </a:lnSpc>
              <a:buFont typeface="Arial"/>
              <a:buChar char="•"/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yn dangos eu hymrwymiad i sicrhau cynaliadwyedd y blaned</a:t>
            </a:r>
          </a:p>
          <a:p>
            <a:pPr algn="l">
              <a:lnSpc>
                <a:spcPts val="2520"/>
              </a:lnSpc>
            </a:pPr>
          </a:p>
          <a:p>
            <a:pPr algn="l">
              <a:lnSpc>
                <a:spcPts val="2520"/>
              </a:lnSpc>
            </a:pPr>
          </a:p>
          <a:p>
            <a:pPr algn="r">
              <a:lnSpc>
                <a:spcPts val="2520"/>
              </a:lnSpc>
            </a:pPr>
            <a:r>
              <a:rPr lang="en-US" sz="21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Llywodraeth Cynulliad Cymru (2023)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99757" y="-609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327816" y="736287"/>
            <a:ext cx="14080380" cy="2028514"/>
            <a:chOff x="0" y="0"/>
            <a:chExt cx="11704320" cy="168620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686203"/>
            </a:xfrm>
            <a:custGeom>
              <a:avLst/>
              <a:gdLst/>
              <a:ahLst/>
              <a:cxnLst/>
              <a:rect r="r" b="b" t="t" l="l"/>
              <a:pathLst>
                <a:path h="1686203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86203"/>
                  </a:lnTo>
                  <a:lnTo>
                    <a:pt x="0" y="1686203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9525"/>
              <a:ext cx="11704320" cy="169572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989"/>
                </a:lnSpc>
              </a:pPr>
              <a:r>
                <a:rPr lang="en-US" sz="4157" spc="4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Maes Dysgu a Phrofiad</a:t>
              </a:r>
            </a:p>
            <a:p>
              <a:pPr algn="ctr">
                <a:lnSpc>
                  <a:spcPts val="4989"/>
                </a:lnSpc>
              </a:pPr>
              <a:r>
                <a:rPr lang="en-US" sz="4157" spc="4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Areas of Learning and Experience</a:t>
              </a:r>
            </a:p>
            <a:p>
              <a:pPr algn="ctr">
                <a:lnSpc>
                  <a:spcPts val="4989"/>
                </a:lnSpc>
              </a:pPr>
            </a:p>
          </p:txBody>
        </p:sp>
      </p:grpSp>
      <p:sp>
        <p:nvSpPr>
          <p:cNvPr name="Freeform 8" id="8" descr="A group of people jumping  Description automatically generated"/>
          <p:cNvSpPr/>
          <p:nvPr/>
        </p:nvSpPr>
        <p:spPr>
          <a:xfrm flipH="false" flipV="false" rot="0">
            <a:off x="10549645" y="2764801"/>
            <a:ext cx="6881864" cy="4097184"/>
          </a:xfrm>
          <a:custGeom>
            <a:avLst/>
            <a:gdLst/>
            <a:ahLst/>
            <a:cxnLst/>
            <a:rect r="r" b="b" t="t" l="l"/>
            <a:pathLst>
              <a:path h="4097184" w="6881864">
                <a:moveTo>
                  <a:pt x="0" y="0"/>
                </a:moveTo>
                <a:lnTo>
                  <a:pt x="6881864" y="0"/>
                </a:lnTo>
                <a:lnTo>
                  <a:pt x="6881864" y="4097184"/>
                </a:lnTo>
                <a:lnTo>
                  <a:pt x="0" y="409718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304502" y="2764801"/>
            <a:ext cx="7246103" cy="4347651"/>
          </a:xfrm>
          <a:custGeom>
            <a:avLst/>
            <a:gdLst/>
            <a:ahLst/>
            <a:cxnLst/>
            <a:rect r="r" b="b" t="t" l="l"/>
            <a:pathLst>
              <a:path h="4347651" w="7246103">
                <a:moveTo>
                  <a:pt x="0" y="0"/>
                </a:moveTo>
                <a:lnTo>
                  <a:pt x="7246103" y="0"/>
                </a:lnTo>
                <a:lnTo>
                  <a:pt x="7246103" y="4347651"/>
                </a:lnTo>
                <a:lnTo>
                  <a:pt x="0" y="43476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1756" t="-39860" r="-27638" b="-26134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742446" y="7154441"/>
            <a:ext cx="6154659" cy="21585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1"/>
              </a:lnSpc>
            </a:pPr>
            <a:r>
              <a:rPr lang="en-US" sz="3609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Ym mha faes/feysydd tybiwch chi y gwelir pwyslais ar ddysgu ac addysgu creadigol?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801562" y="8328862"/>
            <a:ext cx="6154659" cy="16212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31"/>
              </a:lnSpc>
            </a:pPr>
            <a:r>
              <a:rPr lang="en-US" sz="3609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Which area/s do you think has a focus on creative teaching and learning?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352157" y="-2133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546796" y="756189"/>
            <a:ext cx="12689920" cy="1814410"/>
            <a:chOff x="0" y="0"/>
            <a:chExt cx="11704320" cy="167348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704320" cy="1673489"/>
            </a:xfrm>
            <a:custGeom>
              <a:avLst/>
              <a:gdLst/>
              <a:ahLst/>
              <a:cxnLst/>
              <a:rect r="r" b="b" t="t" l="l"/>
              <a:pathLst>
                <a:path h="1673489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73489"/>
                  </a:lnTo>
                  <a:lnTo>
                    <a:pt x="0" y="167348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0"/>
              <a:ext cx="11704320" cy="1673489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4496"/>
                </a:lnSpc>
              </a:pPr>
              <a:r>
                <a:rPr lang="en-US" sz="3747" spc="3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Maes Dysgu a Phrofiad</a:t>
              </a:r>
            </a:p>
            <a:p>
              <a:pPr algn="ctr">
                <a:lnSpc>
                  <a:spcPts val="4496"/>
                </a:lnSpc>
              </a:pPr>
              <a:r>
                <a:rPr lang="en-US" sz="3747" spc="3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6 Areas of Learning and Experience</a:t>
              </a:r>
            </a:p>
            <a:p>
              <a:pPr algn="ctr">
                <a:lnSpc>
                  <a:spcPts val="4496"/>
                </a:lnSpc>
              </a:pPr>
            </a:p>
          </p:txBody>
        </p:sp>
      </p:grpSp>
      <p:sp>
        <p:nvSpPr>
          <p:cNvPr name="Freeform 8" id="8" descr="A group of people jumping  Description automatically generated"/>
          <p:cNvSpPr/>
          <p:nvPr/>
        </p:nvSpPr>
        <p:spPr>
          <a:xfrm flipH="false" flipV="false" rot="0">
            <a:off x="10261847" y="2030963"/>
            <a:ext cx="6249481" cy="3720689"/>
          </a:xfrm>
          <a:custGeom>
            <a:avLst/>
            <a:gdLst/>
            <a:ahLst/>
            <a:cxnLst/>
            <a:rect r="r" b="b" t="t" l="l"/>
            <a:pathLst>
              <a:path h="3720689" w="6249481">
                <a:moveTo>
                  <a:pt x="0" y="0"/>
                </a:moveTo>
                <a:lnTo>
                  <a:pt x="6249481" y="0"/>
                </a:lnTo>
                <a:lnTo>
                  <a:pt x="6249481" y="3720689"/>
                </a:lnTo>
                <a:lnTo>
                  <a:pt x="0" y="37206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866252" y="2030963"/>
            <a:ext cx="6580249" cy="3948140"/>
          </a:xfrm>
          <a:custGeom>
            <a:avLst/>
            <a:gdLst/>
            <a:ahLst/>
            <a:cxnLst/>
            <a:rect r="r" b="b" t="t" l="l"/>
            <a:pathLst>
              <a:path h="3948140" w="6580249">
                <a:moveTo>
                  <a:pt x="0" y="0"/>
                </a:moveTo>
                <a:lnTo>
                  <a:pt x="6580249" y="0"/>
                </a:lnTo>
                <a:lnTo>
                  <a:pt x="6580249" y="3948139"/>
                </a:lnTo>
                <a:lnTo>
                  <a:pt x="0" y="39481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1756" t="-39860" r="-27638" b="-26134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0381378" y="6237755"/>
            <a:ext cx="6039724" cy="29463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33"/>
              </a:lnSpc>
            </a:pPr>
            <a:r>
              <a:rPr lang="en-US" sz="327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Let’s look at the opportunities for creative and/or enquiry based teaching and learning within the Humanities AoLE.</a:t>
            </a:r>
          </a:p>
          <a:p>
            <a:pPr algn="l">
              <a:lnSpc>
                <a:spcPts val="3933"/>
              </a:lnSpc>
            </a:pPr>
            <a:r>
              <a:rPr lang="en-US" sz="3278" spc="3" u="sng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  <a:hlinkClick r:id="rId5" tooltip="https://hwb.gov.wales/curriculum-for-wales/humanities/"/>
              </a:rPr>
              <a:t>https://hwb.gov.wales/curriculum-for-wales/humanities/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776672" y="6359522"/>
            <a:ext cx="5481148" cy="34342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33"/>
              </a:lnSpc>
            </a:pPr>
            <a:r>
              <a:rPr lang="en-US" sz="3278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Dewch i edrych am y cyfleodd ar gyfer dysgu ac addysgu creadigol / seiliedig ar ymholi o fewn y MDPh Dyniaethau.</a:t>
            </a:r>
          </a:p>
          <a:p>
            <a:pPr algn="l">
              <a:lnSpc>
                <a:spcPts val="3933"/>
              </a:lnSpc>
            </a:pPr>
            <a:r>
              <a:rPr lang="en-US" sz="3278" spc="3" u="sng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  <a:hlinkClick r:id="rId6" tooltip="https://hwb.gov.wales/cwricwlwm-i-gymru/y-dyniaethau/"/>
              </a:rPr>
              <a:t>Y Dyniaethau: Cyflwyniad - Hwb (gov.wales)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504557" y="-3657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056560" y="2286286"/>
            <a:ext cx="6131052" cy="74741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Using the internet find one activity/case study demonstrating opportunities for creative teaching and learning.</a:t>
            </a:r>
          </a:p>
          <a:p>
            <a:pPr algn="l" marL="646709" indent="-323355" lvl="1">
              <a:lnSpc>
                <a:spcPts val="4495"/>
              </a:lnSpc>
            </a:pPr>
          </a:p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Consider: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How creativity is promoted?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How does the activity link with a variety of areas of learning and experience? </a:t>
            </a:r>
          </a:p>
          <a:p>
            <a:pPr algn="l" marL="1174477" indent="-391492" lvl="2">
              <a:lnSpc>
                <a:spcPts val="4495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714500"/>
            <a:chOff x="0" y="0"/>
            <a:chExt cx="11704320" cy="16256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625600"/>
            </a:xfrm>
            <a:custGeom>
              <a:avLst/>
              <a:gdLst/>
              <a:ahLst/>
              <a:cxnLst/>
              <a:rect r="r" b="b" t="t" l="l"/>
              <a:pathLst>
                <a:path h="162560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7379"/>
                </a:lnSpc>
              </a:pPr>
              <a:r>
                <a:rPr lang="en-US" sz="6149" spc="6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Tasg / Task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429335" y="2218268"/>
            <a:ext cx="6131052" cy="723304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Defnyddiwch y we i ddarganfod un gweithgaredd astudiaeth achos sy’n protreadu’r diben hwn.</a:t>
            </a:r>
          </a:p>
          <a:p>
            <a:pPr algn="l" marL="550901" indent="-275450" lvl="1">
              <a:lnSpc>
                <a:spcPts val="3829"/>
              </a:lnSpc>
            </a:pPr>
          </a:p>
          <a:p>
            <a:pPr algn="l" marL="646709" indent="-323355" lvl="1">
              <a:lnSpc>
                <a:spcPts val="4495"/>
              </a:lnSpc>
              <a:buFont typeface="Arial"/>
              <a:buChar char="•"/>
            </a:pPr>
            <a:r>
              <a:rPr lang="en-US" sz="3746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Ystyriwch: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Sut mae creadigrwydd yn cael ei hybu?</a:t>
            </a:r>
          </a:p>
          <a:p>
            <a:pPr algn="l" marL="1000481" indent="-333494" lvl="2">
              <a:lnSpc>
                <a:spcPts val="3829"/>
              </a:lnSpc>
              <a:buFont typeface="Arial"/>
              <a:buChar char="⚬"/>
            </a:pPr>
            <a:r>
              <a:rPr lang="en-US" sz="3191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Sut mae’r weithgaredd yn cysylltu gyda gwahanol feysydd o ddysgu a phrofiad?  </a:t>
            </a:r>
          </a:p>
          <a:p>
            <a:pPr algn="l" marL="1000481" indent="-333494" lvl="2">
              <a:lnSpc>
                <a:spcPts val="3829"/>
              </a:lnSpc>
            </a:pP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656957" y="-5181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100388" y="2276761"/>
            <a:ext cx="12087225" cy="59299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spc="3" u="sng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Astudiaeth Achos Enghreifftiol:</a:t>
            </a:r>
          </a:p>
          <a:p>
            <a:pPr algn="l">
              <a:lnSpc>
                <a:spcPts val="3600"/>
              </a:lnSpc>
            </a:pPr>
          </a:p>
          <a:p>
            <a:pPr algn="l">
              <a:lnSpc>
                <a:spcPts val="3600"/>
              </a:lnSpc>
            </a:pPr>
            <a:r>
              <a:rPr lang="en-US" sz="3000" spc="3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Ysgol Gynradd Llanigon, Powys - </a:t>
            </a:r>
            <a:r>
              <a:rPr lang="en-US" sz="3000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roedd y penderfyniad i osod piblinell nwy 200 milltir drwy gefn gwlad Cymru yn effeithio'n uniongyrchol ar bentref bach Llanigon yng ngodre'r Mynydd Du - roedd yn effeithio nid yn unig ar yr amgylchedd ond ar yr economi a'r gymuned leol. Defnyddiodd plant a staff yr ysgol ddrama, chwarae rôl a dadl i ystyried y dewisiadau a'r penderfyniadau a wneir gan y gymuned sy'n ymwneud â'r biblinell. Roeddent yn gallu cysylltu'r thema hon â chyfoeth a thlodi drwy archwilio effeithiau anghyfartal y biblinell ar deuluoedd a busnesau lleol ac ystyried sut yr effeithiodd anghenion a thechnolegau'r 21ain ganrif ar yr amgylchedd naturiol a'u canfyddiad ohono.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809357" y="-6705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100388" y="2276761"/>
            <a:ext cx="12087225" cy="59299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spc="3" u="sng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Exemplar Case Study:</a:t>
            </a:r>
          </a:p>
          <a:p>
            <a:pPr algn="l">
              <a:lnSpc>
                <a:spcPts val="3600"/>
              </a:lnSpc>
            </a:pPr>
          </a:p>
          <a:p>
            <a:pPr algn="l">
              <a:lnSpc>
                <a:spcPts val="3600"/>
              </a:lnSpc>
            </a:pPr>
            <a:r>
              <a:rPr lang="en-US" sz="3000" spc="3">
                <a:solidFill>
                  <a:srgbClr val="FFFFFF"/>
                </a:solidFill>
                <a:latin typeface="Alice Bold"/>
                <a:ea typeface="Alice Bold"/>
                <a:cs typeface="Alice Bold"/>
                <a:sym typeface="Alice Bold"/>
              </a:rPr>
              <a:t>Llanigon Primary School, Powys </a:t>
            </a:r>
            <a:r>
              <a:rPr lang="en-US" sz="3000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- the decision to lay a 200-mile gas pipeline through the Welsh countryside directly affected the small village of Llanigon in the foothills of the Black Mountains - it impacted not only on the environment but on the economy and the local community. The children and staff of the school used drama, role play and debate to consider the </a:t>
            </a:r>
            <a:r>
              <a:rPr lang="en-US" sz="3000" i="true" spc="3">
                <a:solidFill>
                  <a:srgbClr val="FFFFFF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choices and decisions </a:t>
            </a:r>
            <a:r>
              <a:rPr lang="en-US" sz="3000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made by the community relating to the pipeline. They were able to relate this theme to </a:t>
            </a:r>
            <a:r>
              <a:rPr lang="en-US" sz="3000" i="true" spc="3">
                <a:solidFill>
                  <a:srgbClr val="FFFFFF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wealth and poverty </a:t>
            </a:r>
            <a:r>
              <a:rPr lang="en-US" sz="3000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by exploring the unequal effects of the pipeline on local families and businesses and to consider how the 21st century needs and technologies affected the </a:t>
            </a:r>
            <a:r>
              <a:rPr lang="en-US" sz="3000" i="true" spc="3">
                <a:solidFill>
                  <a:srgbClr val="FFFFFF"/>
                </a:solidFill>
                <a:latin typeface="Alice Bold Italics"/>
                <a:ea typeface="Alice Bold Italics"/>
                <a:cs typeface="Alice Bold Italics"/>
                <a:sym typeface="Alice Bold Italics"/>
              </a:rPr>
              <a:t>natural environment </a:t>
            </a:r>
            <a:r>
              <a:rPr lang="en-US" sz="3000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and their perception of it.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961757" y="-8229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596628" y="3136514"/>
            <a:ext cx="5266957" cy="62073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50" indent="-271475" lvl="1">
              <a:lnSpc>
                <a:spcPts val="3527"/>
              </a:lnSpc>
              <a:buFont typeface="Arial"/>
              <a:buChar char="•"/>
            </a:pPr>
            <a:r>
              <a:rPr lang="en-US" sz="2939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Students are motivated by carrying out practical work which provides the evidence to ‘re-discover’ ideas.</a:t>
            </a:r>
          </a:p>
          <a:p>
            <a:pPr algn="l" marL="542950" indent="-271475" lvl="1">
              <a:lnSpc>
                <a:spcPts val="3527"/>
              </a:lnSpc>
            </a:pPr>
          </a:p>
          <a:p>
            <a:pPr algn="l" marL="542950" indent="-271475" lvl="1">
              <a:lnSpc>
                <a:spcPts val="3527"/>
              </a:lnSpc>
              <a:buFont typeface="Arial"/>
              <a:buChar char="•"/>
            </a:pPr>
            <a:r>
              <a:rPr lang="en-US" sz="2939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Improves thinking skills so that pupils become better learners</a:t>
            </a:r>
          </a:p>
          <a:p>
            <a:pPr algn="l" marL="542950" indent="-271475" lvl="1">
              <a:lnSpc>
                <a:spcPts val="3527"/>
              </a:lnSpc>
            </a:pPr>
          </a:p>
          <a:p>
            <a:pPr algn="l" marL="542950" indent="-271475" lvl="1">
              <a:lnSpc>
                <a:spcPts val="3527"/>
              </a:lnSpc>
              <a:buFont typeface="Arial"/>
              <a:buChar char="•"/>
            </a:pPr>
            <a:r>
              <a:rPr lang="en-US" sz="2939" spc="3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Creativity improves self-esteem, motivation and achievement for learners</a:t>
            </a:r>
          </a:p>
          <a:p>
            <a:pPr algn="l" marL="542950" indent="-271475" lvl="1">
              <a:lnSpc>
                <a:spcPts val="3527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447257" y="411962"/>
            <a:ext cx="13393486" cy="1714500"/>
            <a:chOff x="0" y="0"/>
            <a:chExt cx="12699009" cy="16256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699011" cy="1625600"/>
            </a:xfrm>
            <a:custGeom>
              <a:avLst/>
              <a:gdLst/>
              <a:ahLst/>
              <a:cxnLst/>
              <a:rect r="r" b="b" t="t" l="l"/>
              <a:pathLst>
                <a:path h="1625600" w="12699011">
                  <a:moveTo>
                    <a:pt x="0" y="0"/>
                  </a:moveTo>
                  <a:lnTo>
                    <a:pt x="12699011" y="0"/>
                  </a:lnTo>
                  <a:lnTo>
                    <a:pt x="12699011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2699009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5039"/>
                </a:lnSpc>
              </a:pPr>
              <a:r>
                <a:rPr lang="en-US" sz="4199" spc="4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Buddiannau Dulliau Creadigol o Ddysgu</a:t>
              </a:r>
            </a:p>
            <a:p>
              <a:pPr algn="ctr">
                <a:lnSpc>
                  <a:spcPts val="5039"/>
                </a:lnSpc>
              </a:pPr>
              <a:r>
                <a:rPr lang="en-US" sz="4199" spc="4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The Benefits of Creative Approaches to Learning 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3331925" y="3146039"/>
            <a:ext cx="5266957" cy="52333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Myfyrwyr yn cael eu cymell trwy wneud gwaith ymarferol sy’n darparu’r dystiolaeth i ‘ail-ddarganfod’ syniadau. 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Yn gwella sgiliau meddwl fel bod disgyblion yn dod yn well dysgwyr </a:t>
            </a:r>
          </a:p>
          <a:p>
            <a:pPr algn="l" marL="347472" indent="-173736" lvl="1">
              <a:lnSpc>
                <a:spcPts val="3239"/>
              </a:lnSpc>
            </a:pPr>
          </a:p>
          <a:p>
            <a:pPr algn="l" marL="347472" indent="-173736" lvl="1">
              <a:lnSpc>
                <a:spcPts val="3239"/>
              </a:lnSpc>
              <a:buFont typeface="Arial"/>
              <a:buChar char="•"/>
            </a:pPr>
            <a:r>
              <a:rPr lang="en-US" sz="2699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Creadigrwydd yn gwella hunan-barch, cymhelliant a chyflawniad i ddysgwyr </a:t>
            </a:r>
          </a:p>
          <a:p>
            <a:pPr algn="l" marL="347472" indent="-173736" lvl="1">
              <a:lnSpc>
                <a:spcPts val="3239"/>
              </a:lnSpc>
            </a:pPr>
          </a:p>
        </p:txBody>
      </p:sp>
      <p:grpSp>
        <p:nvGrpSpPr>
          <p:cNvPr name="Group 10" id="10"/>
          <p:cNvGrpSpPr/>
          <p:nvPr/>
        </p:nvGrpSpPr>
        <p:grpSpPr>
          <a:xfrm rot="0">
            <a:off x="2286000" y="149577"/>
            <a:ext cx="94" cy="386660"/>
            <a:chOff x="0" y="0"/>
            <a:chExt cx="89" cy="366611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7" cy="366649"/>
            </a:xfrm>
            <a:custGeom>
              <a:avLst/>
              <a:gdLst/>
              <a:ahLst/>
              <a:cxnLst/>
              <a:rect r="r" b="b" t="t" l="l"/>
              <a:pathLst>
                <a:path h="366649" w="127">
                  <a:moveTo>
                    <a:pt x="0" y="0"/>
                  </a:moveTo>
                  <a:lnTo>
                    <a:pt x="127" y="0"/>
                  </a:lnTo>
                  <a:lnTo>
                    <a:pt x="127" y="366649"/>
                  </a:lnTo>
                  <a:lnTo>
                    <a:pt x="0" y="366649"/>
                  </a:lnTo>
                  <a:close/>
                </a:path>
              </a:pathLst>
            </a:custGeom>
            <a:solidFill>
              <a:srgbClr val="F8F9FA"/>
            </a:solidFill>
            <a:ln w="12700">
              <a:solidFill>
                <a:srgbClr val="000000"/>
              </a:solidFill>
            </a:ln>
          </p:spPr>
        </p:sp>
      </p:grp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114157" y="-9753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9488614" y="2389958"/>
            <a:ext cx="6007528" cy="80462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Lack of time in curriculum (Wilkins, 2012)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Conflicts between reports about the importance of creativity (NACCCE (1999), The Rose Report (2009))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Hard to identify what creativity is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Creativity is a low priority for teachers in comparison to other aspects of teaching and learning (Hondzel, 2012)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Issues with health and safety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  <a:buFont typeface="Arial"/>
              <a:buChar char="•"/>
            </a:pPr>
            <a:r>
              <a:rPr lang="en-US" sz="2700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Lack of resources</a:t>
            </a:r>
          </a:p>
          <a:p>
            <a:pPr algn="l" marL="512064" indent="-256032" lvl="1">
              <a:lnSpc>
                <a:spcPts val="3240"/>
              </a:lnSpc>
            </a:pPr>
          </a:p>
          <a:p>
            <a:pPr algn="l" marL="512064" indent="-256032" lvl="1">
              <a:lnSpc>
                <a:spcPts val="3240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555270" y="411962"/>
            <a:ext cx="13285473" cy="1866195"/>
            <a:chOff x="0" y="0"/>
            <a:chExt cx="12596597" cy="1769429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596599" cy="1769429"/>
            </a:xfrm>
            <a:custGeom>
              <a:avLst/>
              <a:gdLst/>
              <a:ahLst/>
              <a:cxnLst/>
              <a:rect r="r" b="b" t="t" l="l"/>
              <a:pathLst>
                <a:path h="1769429" w="12596599">
                  <a:moveTo>
                    <a:pt x="0" y="0"/>
                  </a:moveTo>
                  <a:lnTo>
                    <a:pt x="12596599" y="0"/>
                  </a:lnTo>
                  <a:lnTo>
                    <a:pt x="12596599" y="1769429"/>
                  </a:lnTo>
                  <a:lnTo>
                    <a:pt x="0" y="176942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2596597" cy="1778954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Heriau i ddatblygu creadigrwydd</a:t>
              </a:r>
            </a:p>
            <a:p>
              <a:pPr algn="ctr">
                <a:lnSpc>
                  <a:spcPts val="6641"/>
                </a:lnSpc>
              </a:pPr>
              <a:r>
                <a:rPr lang="en-US" sz="5534" spc="5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Challenges with developing creativity</a:t>
              </a: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2899885" y="2389958"/>
            <a:ext cx="6331555" cy="66264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Diffyg amser o fewn y cwricwlwm (Wilkins, 2012)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Gwrthdaro rhwng adroddiadau am bwysigrwydd creadigrwydd (NACCCE (1999), The Rose Report (2009))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Anodd diffinio creadigrwydd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Creativity is a low priority for teachers in comparison to other aspects of teaching and learning (Hondzel, 2012)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Materion yn ymwneud ag iechyd a diogewlwch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  <a:buFont typeface="Arial"/>
              <a:buChar char="•"/>
            </a:pPr>
            <a:r>
              <a:rPr lang="en-US" sz="2351" spc="2">
                <a:solidFill>
                  <a:srgbClr val="FFFFFF"/>
                </a:solidFill>
                <a:latin typeface="Alice"/>
                <a:ea typeface="Alice"/>
                <a:cs typeface="Alice"/>
                <a:sym typeface="Alice"/>
              </a:rPr>
              <a:t>Diffyg adnoddau</a:t>
            </a:r>
          </a:p>
          <a:p>
            <a:pPr algn="l" marL="467182" indent="-233591" lvl="1">
              <a:lnSpc>
                <a:spcPts val="2821"/>
              </a:lnSpc>
            </a:pPr>
          </a:p>
          <a:p>
            <a:pPr algn="l" marL="467182" indent="-233591" lvl="1">
              <a:lnSpc>
                <a:spcPts val="2821"/>
              </a:lnSpc>
            </a:pP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D0B0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266557" y="-1127715"/>
            <a:ext cx="19839729" cy="12181428"/>
            <a:chOff x="0" y="0"/>
            <a:chExt cx="5225278" cy="320827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5225278" cy="3208277"/>
            </a:xfrm>
            <a:custGeom>
              <a:avLst/>
              <a:gdLst/>
              <a:ahLst/>
              <a:cxnLst/>
              <a:rect r="r" b="b" t="t" l="l"/>
              <a:pathLst>
                <a:path h="3208277" w="5225278">
                  <a:moveTo>
                    <a:pt x="0" y="0"/>
                  </a:moveTo>
                  <a:lnTo>
                    <a:pt x="5225278" y="0"/>
                  </a:lnTo>
                  <a:lnTo>
                    <a:pt x="5225278" y="3208277"/>
                  </a:lnTo>
                  <a:lnTo>
                    <a:pt x="0" y="3208277"/>
                  </a:lnTo>
                  <a:close/>
                </a:path>
              </a:pathLst>
            </a:custGeom>
            <a:solidFill>
              <a:srgbClr val="0D0B0C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5225278" cy="324637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100388" y="2276761"/>
            <a:ext cx="12087225" cy="49387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 u="sng">
                <a:solidFill>
                  <a:srgbClr val="26CBEC"/>
                </a:solidFill>
                <a:latin typeface="Alice"/>
                <a:ea typeface="Alice"/>
                <a:cs typeface="Alice"/>
                <a:sym typeface="Alice"/>
                <a:hlinkClick r:id="rId2" tooltip="https://www.sagepub.com/sites/default/files/upm-binaries/15555_02_Skinner_Ch_01.pdf"/>
              </a:rPr>
              <a:t>https://www.sagepub.com/sites/default/files/upm-binaries/15555_02_Skinner_Ch_01.pdf</a:t>
            </a:r>
          </a:p>
          <a:p>
            <a:pPr algn="l" marL="685800" indent="-342900" lvl="1">
              <a:lnSpc>
                <a:spcPts val="4860"/>
              </a:lnSpc>
            </a:pPr>
          </a:p>
          <a:p>
            <a:pPr algn="l" marL="685800" indent="-342900" lvl="1">
              <a:lnSpc>
                <a:spcPts val="4860"/>
              </a:lnSpc>
              <a:buFont typeface="Arial"/>
              <a:buChar char="•"/>
            </a:pPr>
            <a:r>
              <a:rPr lang="en-US" sz="4050" spc="4" u="sng">
                <a:solidFill>
                  <a:srgbClr val="26CBEC"/>
                </a:solidFill>
                <a:latin typeface="Alice"/>
                <a:ea typeface="Alice"/>
                <a:cs typeface="Alice"/>
                <a:sym typeface="Alice"/>
                <a:hlinkClick r:id="rId3" tooltip="https://creativelearning.arts.wales/creative-learning/creative-learning?_ga=2.88759902.477578316.1611174020-1083507939.1611174020"/>
              </a:rPr>
              <a:t>https://creativelearning.arts.wales/creative-learning/creative-learning?_ga=2.88759902.477578316.1611174020-1083507939.1611174020</a:t>
            </a:r>
          </a:p>
          <a:p>
            <a:pPr algn="l" marL="685800" indent="-342900" lvl="1">
              <a:lnSpc>
                <a:spcPts val="4860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971800" y="411962"/>
            <a:ext cx="12344400" cy="1714500"/>
            <a:chOff x="0" y="0"/>
            <a:chExt cx="11704320" cy="16256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704320" cy="1625600"/>
            </a:xfrm>
            <a:custGeom>
              <a:avLst/>
              <a:gdLst/>
              <a:ahLst/>
              <a:cxnLst/>
              <a:rect r="r" b="b" t="t" l="l"/>
              <a:pathLst>
                <a:path h="1625600" w="11704320">
                  <a:moveTo>
                    <a:pt x="0" y="0"/>
                  </a:moveTo>
                  <a:lnTo>
                    <a:pt x="11704320" y="0"/>
                  </a:lnTo>
                  <a:lnTo>
                    <a:pt x="11704320" y="1625600"/>
                  </a:lnTo>
                  <a:lnTo>
                    <a:pt x="0" y="16256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2700">
              <a:solidFill>
                <a:srgbClr val="000000"/>
              </a:solidFill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9525"/>
              <a:ext cx="11704320" cy="1635125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7379"/>
                </a:lnSpc>
              </a:pPr>
              <a:r>
                <a:rPr lang="en-US" sz="6149" spc="6">
                  <a:solidFill>
                    <a:srgbClr val="FFFFFF"/>
                  </a:solidFill>
                  <a:latin typeface="Alice Bold"/>
                  <a:ea typeface="Alice Bold"/>
                  <a:cs typeface="Alice Bold"/>
                  <a:sym typeface="Alice Bold"/>
                </a:rPr>
                <a:t>Darllen pellach/Further reading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DAG_zC0zTYY</dc:identifier>
  <dcterms:modified xsi:type="dcterms:W3CDTF">2011-08-01T06:04:30Z</dcterms:modified>
  <cp:revision>1</cp:revision>
  <dc:title>DU YMY W1 Sesiwn 3 Creadigrwydd yn y Cwricwlwm</dc:title>
</cp:coreProperties>
</file>