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8" r:id="rId3"/>
    <p:sldId id="259" r:id="rId4"/>
    <p:sldId id="260" r:id="rId5"/>
    <p:sldId id="261" r:id="rId6"/>
    <p:sldId id="262" r:id="rId7"/>
    <p:sldId id="263" r:id="rId8"/>
    <p:sldId id="264" r:id="rId9"/>
    <p:sldId id="265" r:id="rId10"/>
    <p:sldId id="271" r:id="rId11"/>
    <p:sldId id="267" r:id="rId12"/>
    <p:sldId id="268" r:id="rId13"/>
    <p:sldId id="269" r:id="rId14"/>
    <p:sldId id="27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p:scale>
          <a:sx n="107" d="100"/>
          <a:sy n="107" d="100"/>
        </p:scale>
        <p:origin x="-30" y="-16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BC5F3F6-CD8F-424F-8526-E01D812FDE56}" type="datetimeFigureOut">
              <a:rPr lang="en-GB" smtClean="0"/>
              <a:t>19/09/2019</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CB1C580-0500-44F6-9769-A1C897E7F635}" type="slidenum">
              <a:rPr lang="en-GB" smtClean="0"/>
              <a:t>‹#›</a:t>
            </a:fld>
            <a:endParaRPr lang="en-GB"/>
          </a:p>
        </p:txBody>
      </p:sp>
    </p:spTree>
    <p:extLst>
      <p:ext uri="{BB962C8B-B14F-4D97-AF65-F5344CB8AC3E}">
        <p14:creationId xmlns:p14="http://schemas.microsoft.com/office/powerpoint/2010/main" val="39957044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CB1C580-0500-44F6-9769-A1C897E7F635}" type="slidenum">
              <a:rPr lang="en-GB" smtClean="0"/>
              <a:t>1</a:t>
            </a:fld>
            <a:endParaRPr lang="en-GB"/>
          </a:p>
        </p:txBody>
      </p:sp>
    </p:spTree>
    <p:extLst>
      <p:ext uri="{BB962C8B-B14F-4D97-AF65-F5344CB8AC3E}">
        <p14:creationId xmlns:p14="http://schemas.microsoft.com/office/powerpoint/2010/main" val="38568144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CB1C580-0500-44F6-9769-A1C897E7F635}" type="slidenum">
              <a:rPr lang="en-GB" smtClean="0"/>
              <a:t>2</a:t>
            </a:fld>
            <a:endParaRPr lang="en-GB"/>
          </a:p>
        </p:txBody>
      </p:sp>
    </p:spTree>
    <p:extLst>
      <p:ext uri="{BB962C8B-B14F-4D97-AF65-F5344CB8AC3E}">
        <p14:creationId xmlns:p14="http://schemas.microsoft.com/office/powerpoint/2010/main" val="913911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CB1C580-0500-44F6-9769-A1C897E7F635}" type="slidenum">
              <a:rPr lang="en-GB" smtClean="0"/>
              <a:t>3</a:t>
            </a:fld>
            <a:endParaRPr lang="en-GB"/>
          </a:p>
        </p:txBody>
      </p:sp>
    </p:spTree>
    <p:extLst>
      <p:ext uri="{BB962C8B-B14F-4D97-AF65-F5344CB8AC3E}">
        <p14:creationId xmlns:p14="http://schemas.microsoft.com/office/powerpoint/2010/main" val="26285771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CB1C580-0500-44F6-9769-A1C897E7F635}" type="slidenum">
              <a:rPr lang="en-GB" smtClean="0"/>
              <a:t>4</a:t>
            </a:fld>
            <a:endParaRPr lang="en-GB"/>
          </a:p>
        </p:txBody>
      </p:sp>
    </p:spTree>
    <p:extLst>
      <p:ext uri="{BB962C8B-B14F-4D97-AF65-F5344CB8AC3E}">
        <p14:creationId xmlns:p14="http://schemas.microsoft.com/office/powerpoint/2010/main" val="40688320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CB1C580-0500-44F6-9769-A1C897E7F635}" type="slidenum">
              <a:rPr lang="en-GB" smtClean="0"/>
              <a:t>5</a:t>
            </a:fld>
            <a:endParaRPr lang="en-GB"/>
          </a:p>
        </p:txBody>
      </p:sp>
    </p:spTree>
    <p:extLst>
      <p:ext uri="{BB962C8B-B14F-4D97-AF65-F5344CB8AC3E}">
        <p14:creationId xmlns:p14="http://schemas.microsoft.com/office/powerpoint/2010/main" val="30260659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CB1C580-0500-44F6-9769-A1C897E7F635}" type="slidenum">
              <a:rPr lang="en-GB" smtClean="0"/>
              <a:t>6</a:t>
            </a:fld>
            <a:endParaRPr lang="en-GB"/>
          </a:p>
        </p:txBody>
      </p:sp>
    </p:spTree>
    <p:extLst>
      <p:ext uri="{BB962C8B-B14F-4D97-AF65-F5344CB8AC3E}">
        <p14:creationId xmlns:p14="http://schemas.microsoft.com/office/powerpoint/2010/main" val="40987263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CB1C580-0500-44F6-9769-A1C897E7F635}" type="slidenum">
              <a:rPr lang="en-GB" smtClean="0"/>
              <a:t>7</a:t>
            </a:fld>
            <a:endParaRPr lang="en-GB"/>
          </a:p>
        </p:txBody>
      </p:sp>
    </p:spTree>
    <p:extLst>
      <p:ext uri="{BB962C8B-B14F-4D97-AF65-F5344CB8AC3E}">
        <p14:creationId xmlns:p14="http://schemas.microsoft.com/office/powerpoint/2010/main" val="22360471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CB1C580-0500-44F6-9769-A1C897E7F635}" type="slidenum">
              <a:rPr lang="en-GB" smtClean="0"/>
              <a:t>8</a:t>
            </a:fld>
            <a:endParaRPr lang="en-GB"/>
          </a:p>
        </p:txBody>
      </p:sp>
    </p:spTree>
    <p:extLst>
      <p:ext uri="{BB962C8B-B14F-4D97-AF65-F5344CB8AC3E}">
        <p14:creationId xmlns:p14="http://schemas.microsoft.com/office/powerpoint/2010/main" val="35979667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CB1C580-0500-44F6-9769-A1C897E7F635}" type="slidenum">
              <a:rPr lang="en-GB" smtClean="0"/>
              <a:t>9</a:t>
            </a:fld>
            <a:endParaRPr lang="en-GB"/>
          </a:p>
        </p:txBody>
      </p:sp>
    </p:spTree>
    <p:extLst>
      <p:ext uri="{BB962C8B-B14F-4D97-AF65-F5344CB8AC3E}">
        <p14:creationId xmlns:p14="http://schemas.microsoft.com/office/powerpoint/2010/main" val="17476184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CB1C580-0500-44F6-9769-A1C897E7F635}" type="slidenum">
              <a:rPr lang="en-GB" smtClean="0"/>
              <a:t>10</a:t>
            </a:fld>
            <a:endParaRPr lang="en-GB"/>
          </a:p>
        </p:txBody>
      </p:sp>
    </p:spTree>
    <p:extLst>
      <p:ext uri="{BB962C8B-B14F-4D97-AF65-F5344CB8AC3E}">
        <p14:creationId xmlns:p14="http://schemas.microsoft.com/office/powerpoint/2010/main" val="20742913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CB1C580-0500-44F6-9769-A1C897E7F635}" type="slidenum">
              <a:rPr lang="en-GB" smtClean="0"/>
              <a:t>11</a:t>
            </a:fld>
            <a:endParaRPr lang="en-GB"/>
          </a:p>
        </p:txBody>
      </p:sp>
    </p:spTree>
    <p:extLst>
      <p:ext uri="{BB962C8B-B14F-4D97-AF65-F5344CB8AC3E}">
        <p14:creationId xmlns:p14="http://schemas.microsoft.com/office/powerpoint/2010/main" val="36286438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CB1C580-0500-44F6-9769-A1C897E7F635}" type="slidenum">
              <a:rPr lang="en-GB" smtClean="0"/>
              <a:t>12</a:t>
            </a:fld>
            <a:endParaRPr lang="en-GB"/>
          </a:p>
        </p:txBody>
      </p:sp>
    </p:spTree>
    <p:extLst>
      <p:ext uri="{BB962C8B-B14F-4D97-AF65-F5344CB8AC3E}">
        <p14:creationId xmlns:p14="http://schemas.microsoft.com/office/powerpoint/2010/main" val="19759280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CB1C580-0500-44F6-9769-A1C897E7F635}" type="slidenum">
              <a:rPr lang="en-GB" smtClean="0"/>
              <a:t>13</a:t>
            </a:fld>
            <a:endParaRPr lang="en-GB"/>
          </a:p>
        </p:txBody>
      </p:sp>
    </p:spTree>
    <p:extLst>
      <p:ext uri="{BB962C8B-B14F-4D97-AF65-F5344CB8AC3E}">
        <p14:creationId xmlns:p14="http://schemas.microsoft.com/office/powerpoint/2010/main" val="383781958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CB1C580-0500-44F6-9769-A1C897E7F635}" type="slidenum">
              <a:rPr lang="en-GB" smtClean="0"/>
              <a:t>14</a:t>
            </a:fld>
            <a:endParaRPr lang="en-GB"/>
          </a:p>
        </p:txBody>
      </p:sp>
    </p:spTree>
    <p:extLst>
      <p:ext uri="{BB962C8B-B14F-4D97-AF65-F5344CB8AC3E}">
        <p14:creationId xmlns:p14="http://schemas.microsoft.com/office/powerpoint/2010/main" val="236725771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Tree>
    <p:extLst>
      <p:ext uri="{BB962C8B-B14F-4D97-AF65-F5344CB8AC3E}">
        <p14:creationId xmlns:p14="http://schemas.microsoft.com/office/powerpoint/2010/main" val="38381487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838200" y="1825625"/>
            <a:ext cx="10515600" cy="374315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193228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4"/>
            <a:ext cx="10515600" cy="1028742"/>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Tree>
    <p:extLst>
      <p:ext uri="{BB962C8B-B14F-4D97-AF65-F5344CB8AC3E}">
        <p14:creationId xmlns:p14="http://schemas.microsoft.com/office/powerpoint/2010/main" val="21892102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376786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376786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29814771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12960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12960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10171825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p:txBody>
          <a:bodyPr/>
          <a:lstStyle/>
          <a:p>
            <a:r>
              <a:rPr lang="en-US" smtClean="0"/>
              <a:t>Click to edit Master title style</a:t>
            </a:r>
            <a:endParaRPr lang="en-GB"/>
          </a:p>
        </p:txBody>
      </p:sp>
    </p:spTree>
    <p:extLst>
      <p:ext uri="{BB962C8B-B14F-4D97-AF65-F5344CB8AC3E}">
        <p14:creationId xmlns:p14="http://schemas.microsoft.com/office/powerpoint/2010/main" val="30297009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19/09/2019</a:t>
            </a:fld>
            <a:endParaRPr lang="en-GB"/>
          </a:p>
        </p:txBody>
      </p:sp>
      <p:sp>
        <p:nvSpPr>
          <p:cNvPr id="3" name="Footer Placeholder 2"/>
          <p:cNvSpPr>
            <a:spLocks noGrp="1"/>
          </p:cNvSpPr>
          <p:nvPr>
            <p:ph type="ftr" sz="quarter" idx="11"/>
          </p:nvPr>
        </p:nvSpPr>
        <p:spPr>
          <a:xfrm>
            <a:off x="4038600" y="6356350"/>
            <a:ext cx="4114800" cy="365125"/>
          </a:xfrm>
          <a:prstGeom prst="rect">
            <a:avLst/>
          </a:prstGeom>
        </p:spPr>
        <p:txBody>
          <a:bodyPr/>
          <a:lstStyle/>
          <a:p>
            <a:endParaRPr lang="en-GB"/>
          </a:p>
        </p:txBody>
      </p:sp>
      <p:sp>
        <p:nvSpPr>
          <p:cNvPr id="4" name="Slide Number Placeholder 3"/>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Tree>
    <p:extLst>
      <p:ext uri="{BB962C8B-B14F-4D97-AF65-F5344CB8AC3E}">
        <p14:creationId xmlns:p14="http://schemas.microsoft.com/office/powerpoint/2010/main" val="9264618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19/09/2019</a:t>
            </a:fld>
            <a:endParaRPr lang="en-GB"/>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7440588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19/09/2019</a:t>
            </a:fld>
            <a:endParaRPr lang="en-GB"/>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5919608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19/09/2019</a:t>
            </a:fld>
            <a:endParaRPr lang="en-GB"/>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13488510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19/09/2019</a:t>
            </a:fld>
            <a:endParaRPr lang="en-GB"/>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1160795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374315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36689208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hyperlink" Target="http://moodle.uwtsd.ac.uk/" TargetMode="External"/><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hyperlink" Target="https://moodle.uwtsd.ac.uk/course/view.php?id=5793"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Introduction to University Life!</a:t>
            </a:r>
          </a:p>
        </p:txBody>
      </p:sp>
      <p:sp>
        <p:nvSpPr>
          <p:cNvPr id="3" name="Subtitle 2"/>
          <p:cNvSpPr>
            <a:spLocks noGrp="1"/>
          </p:cNvSpPr>
          <p:nvPr>
            <p:ph type="subTitle" idx="1"/>
          </p:nvPr>
        </p:nvSpPr>
        <p:spPr>
          <a:xfrm>
            <a:off x="1524000" y="4039340"/>
            <a:ext cx="9144000" cy="1218460"/>
          </a:xfrm>
        </p:spPr>
        <p:txBody>
          <a:bodyPr>
            <a:normAutofit fontScale="92500" lnSpcReduction="10000"/>
          </a:bodyPr>
          <a:lstStyle/>
          <a:p>
            <a:r>
              <a:rPr lang="en-GB" dirty="0" smtClean="0"/>
              <a:t>HPFY3002 - II</a:t>
            </a:r>
          </a:p>
          <a:p>
            <a:endParaRPr lang="en-GB" dirty="0"/>
          </a:p>
          <a:p>
            <a:r>
              <a:rPr lang="en-GB" dirty="0" smtClean="0"/>
              <a:t>Dr Angus M Slater</a:t>
            </a:r>
            <a:endParaRPr lang="en-GB" dirty="0"/>
          </a:p>
        </p:txBody>
      </p:sp>
    </p:spTree>
    <p:extLst>
      <p:ext uri="{BB962C8B-B14F-4D97-AF65-F5344CB8AC3E}">
        <p14:creationId xmlns:p14="http://schemas.microsoft.com/office/powerpoint/2010/main" val="2277510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Stuff we are covering	</a:t>
            </a:r>
            <a:endParaRPr lang="en-GB" dirty="0"/>
          </a:p>
        </p:txBody>
      </p:sp>
      <p:sp>
        <p:nvSpPr>
          <p:cNvPr id="3" name="Content Placeholder 2"/>
          <p:cNvSpPr>
            <a:spLocks noGrp="1"/>
          </p:cNvSpPr>
          <p:nvPr>
            <p:ph sz="half" idx="1"/>
          </p:nvPr>
        </p:nvSpPr>
        <p:spPr/>
        <p:txBody>
          <a:bodyPr>
            <a:normAutofit fontScale="92500" lnSpcReduction="20000"/>
          </a:bodyPr>
          <a:lstStyle/>
          <a:p>
            <a:r>
              <a:rPr lang="en-GB" dirty="0" smtClean="0"/>
              <a:t>General beginning / return to HE</a:t>
            </a:r>
          </a:p>
          <a:p>
            <a:endParaRPr lang="en-GB" dirty="0" smtClean="0"/>
          </a:p>
          <a:p>
            <a:r>
              <a:rPr lang="en-GB" dirty="0" smtClean="0"/>
              <a:t>Group and solo work skills</a:t>
            </a:r>
          </a:p>
          <a:p>
            <a:endParaRPr lang="en-GB" dirty="0" smtClean="0"/>
          </a:p>
          <a:p>
            <a:r>
              <a:rPr lang="en-GB" dirty="0" smtClean="0"/>
              <a:t>Information gathering</a:t>
            </a:r>
          </a:p>
          <a:p>
            <a:endParaRPr lang="en-GB" dirty="0" smtClean="0"/>
          </a:p>
          <a:p>
            <a:r>
              <a:rPr lang="en-GB" dirty="0" smtClean="0"/>
              <a:t>Information presentation</a:t>
            </a:r>
          </a:p>
          <a:p>
            <a:endParaRPr lang="en-GB" dirty="0" smtClean="0"/>
          </a:p>
          <a:p>
            <a:r>
              <a:rPr lang="en-GB" dirty="0" smtClean="0"/>
              <a:t>Information use / citation</a:t>
            </a:r>
            <a:endParaRPr lang="en-GB" dirty="0"/>
          </a:p>
        </p:txBody>
      </p:sp>
      <p:sp>
        <p:nvSpPr>
          <p:cNvPr id="4" name="Content Placeholder 3"/>
          <p:cNvSpPr>
            <a:spLocks noGrp="1"/>
          </p:cNvSpPr>
          <p:nvPr>
            <p:ph sz="half" idx="2"/>
          </p:nvPr>
        </p:nvSpPr>
        <p:spPr/>
        <p:txBody>
          <a:bodyPr>
            <a:normAutofit fontScale="92500" lnSpcReduction="20000"/>
          </a:bodyPr>
          <a:lstStyle/>
          <a:p>
            <a:pPr marL="0" indent="0">
              <a:buNone/>
            </a:pPr>
            <a:r>
              <a:rPr lang="en-GB" dirty="0" smtClean="0"/>
              <a:t>Today – the boring stuff :P</a:t>
            </a:r>
          </a:p>
          <a:p>
            <a:pPr marL="0" indent="0">
              <a:buNone/>
            </a:pPr>
            <a:endParaRPr lang="en-GB" dirty="0"/>
          </a:p>
        </p:txBody>
      </p:sp>
    </p:spTree>
    <p:extLst>
      <p:ext uri="{BB962C8B-B14F-4D97-AF65-F5344CB8AC3E}">
        <p14:creationId xmlns:p14="http://schemas.microsoft.com/office/powerpoint/2010/main" val="38851030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Dates</a:t>
            </a:r>
            <a:endParaRPr lang="en-GB" dirty="0"/>
          </a:p>
        </p:txBody>
      </p:sp>
      <p:sp>
        <p:nvSpPr>
          <p:cNvPr id="3" name="Content Placeholder 2"/>
          <p:cNvSpPr>
            <a:spLocks noGrp="1"/>
          </p:cNvSpPr>
          <p:nvPr>
            <p:ph sz="half" idx="1"/>
          </p:nvPr>
        </p:nvSpPr>
        <p:spPr/>
        <p:txBody>
          <a:bodyPr>
            <a:normAutofit/>
          </a:bodyPr>
          <a:lstStyle/>
          <a:p>
            <a:r>
              <a:rPr lang="en-GB" dirty="0" smtClean="0"/>
              <a:t>General HE Queries</a:t>
            </a:r>
          </a:p>
          <a:p>
            <a:pPr marL="0" indent="0">
              <a:buNone/>
            </a:pPr>
            <a:endParaRPr lang="en-GB" dirty="0" smtClean="0"/>
          </a:p>
          <a:p>
            <a:r>
              <a:rPr lang="en-GB" dirty="0" smtClean="0"/>
              <a:t>Trip to Aberystwyth?</a:t>
            </a:r>
          </a:p>
          <a:p>
            <a:endParaRPr lang="en-GB" dirty="0" smtClean="0"/>
          </a:p>
          <a:p>
            <a:r>
              <a:rPr lang="en-GB" dirty="0"/>
              <a:t>W</a:t>
            </a:r>
            <a:r>
              <a:rPr lang="en-GB" dirty="0" smtClean="0"/>
              <a:t>orking skills, solo and group</a:t>
            </a:r>
          </a:p>
          <a:p>
            <a:endParaRPr lang="en-GB" dirty="0"/>
          </a:p>
        </p:txBody>
      </p:sp>
      <p:sp>
        <p:nvSpPr>
          <p:cNvPr id="4" name="Content Placeholder 3"/>
          <p:cNvSpPr>
            <a:spLocks noGrp="1"/>
          </p:cNvSpPr>
          <p:nvPr>
            <p:ph sz="half" idx="2"/>
          </p:nvPr>
        </p:nvSpPr>
        <p:spPr/>
        <p:txBody>
          <a:bodyPr>
            <a:normAutofit/>
          </a:bodyPr>
          <a:lstStyle/>
          <a:p>
            <a:r>
              <a:rPr lang="en-GB" dirty="0" smtClean="0"/>
              <a:t>Information gathering group tasks</a:t>
            </a:r>
          </a:p>
          <a:p>
            <a:endParaRPr lang="en-GB" dirty="0"/>
          </a:p>
          <a:p>
            <a:r>
              <a:rPr lang="en-GB" dirty="0" smtClean="0"/>
              <a:t>Information synthesis and presentation group tasks </a:t>
            </a:r>
          </a:p>
          <a:p>
            <a:endParaRPr lang="en-GB" dirty="0"/>
          </a:p>
          <a:p>
            <a:r>
              <a:rPr lang="en-GB" dirty="0" smtClean="0"/>
              <a:t>Information citation and reflective learning</a:t>
            </a:r>
          </a:p>
          <a:p>
            <a:endParaRPr lang="en-GB" dirty="0"/>
          </a:p>
          <a:p>
            <a:endParaRPr lang="en-GB" dirty="0"/>
          </a:p>
        </p:txBody>
      </p:sp>
    </p:spTree>
    <p:extLst>
      <p:ext uri="{BB962C8B-B14F-4D97-AF65-F5344CB8AC3E}">
        <p14:creationId xmlns:p14="http://schemas.microsoft.com/office/powerpoint/2010/main" val="378533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a:t>
            </a:r>
            <a:endParaRPr lang="en-GB" dirty="0"/>
          </a:p>
        </p:txBody>
      </p:sp>
      <p:sp>
        <p:nvSpPr>
          <p:cNvPr id="3" name="Content Placeholder 2"/>
          <p:cNvSpPr>
            <a:spLocks noGrp="1"/>
          </p:cNvSpPr>
          <p:nvPr>
            <p:ph sz="half" idx="1"/>
          </p:nvPr>
        </p:nvSpPr>
        <p:spPr/>
        <p:txBody>
          <a:bodyPr>
            <a:normAutofit/>
          </a:bodyPr>
          <a:lstStyle/>
          <a:p>
            <a:r>
              <a:rPr lang="en-GB" dirty="0" smtClean="0"/>
              <a:t>3/4 part portfolio</a:t>
            </a:r>
          </a:p>
          <a:p>
            <a:r>
              <a:rPr lang="en-GB" dirty="0" smtClean="0"/>
              <a:t>Submitted through Moodle and </a:t>
            </a:r>
            <a:r>
              <a:rPr lang="en-GB" dirty="0" err="1" smtClean="0"/>
              <a:t>Turnitin</a:t>
            </a:r>
            <a:endParaRPr lang="en-GB" dirty="0" smtClean="0"/>
          </a:p>
          <a:p>
            <a:r>
              <a:rPr lang="en-GB" dirty="0">
                <a:hlinkClick r:id="rId3"/>
              </a:rPr>
              <a:t>http://moodle.uwtsd.ac.uk</a:t>
            </a:r>
            <a:r>
              <a:rPr lang="en-GB" dirty="0" smtClean="0">
                <a:hlinkClick r:id="rId3"/>
              </a:rPr>
              <a:t>/</a:t>
            </a:r>
            <a:endParaRPr lang="en-GB" dirty="0" smtClean="0"/>
          </a:p>
          <a:p>
            <a:r>
              <a:rPr lang="en-GB" dirty="0">
                <a:hlinkClick r:id="rId4"/>
              </a:rPr>
              <a:t>https://</a:t>
            </a:r>
            <a:r>
              <a:rPr lang="en-GB" dirty="0" smtClean="0">
                <a:hlinkClick r:id="rId4"/>
              </a:rPr>
              <a:t>moodle.uwtsd.ac.uk/course/view.php?id=5793</a:t>
            </a:r>
            <a:endParaRPr lang="en-GB" dirty="0" smtClean="0"/>
          </a:p>
          <a:p>
            <a:endParaRPr lang="en-GB" dirty="0"/>
          </a:p>
        </p:txBody>
      </p:sp>
      <p:sp>
        <p:nvSpPr>
          <p:cNvPr id="4" name="Content Placeholder 3"/>
          <p:cNvSpPr>
            <a:spLocks noGrp="1"/>
          </p:cNvSpPr>
          <p:nvPr>
            <p:ph sz="half" idx="2"/>
          </p:nvPr>
        </p:nvSpPr>
        <p:spPr/>
        <p:txBody>
          <a:bodyPr>
            <a:normAutofit/>
          </a:bodyPr>
          <a:lstStyle/>
          <a:p>
            <a:pPr marL="514350" indent="-514350">
              <a:buFont typeface="+mj-lt"/>
              <a:buAutoNum type="arabicPeriod"/>
            </a:pPr>
            <a:r>
              <a:rPr lang="en-GB" i="1" dirty="0" smtClean="0"/>
              <a:t>Formative Reflective Piece – 500 words</a:t>
            </a:r>
          </a:p>
          <a:p>
            <a:pPr marL="514350" indent="-514350">
              <a:buFont typeface="+mj-lt"/>
              <a:buAutoNum type="arabicPeriod"/>
            </a:pPr>
            <a:r>
              <a:rPr lang="en-GB" dirty="0" smtClean="0"/>
              <a:t>Assessed Information Gathering Task – 500 words</a:t>
            </a:r>
          </a:p>
          <a:p>
            <a:pPr marL="514350" indent="-514350">
              <a:buFont typeface="+mj-lt"/>
              <a:buAutoNum type="arabicPeriod"/>
            </a:pPr>
            <a:r>
              <a:rPr lang="en-GB" dirty="0" smtClean="0"/>
              <a:t>Assessed Information Synthesis Task – 500 words</a:t>
            </a:r>
          </a:p>
          <a:p>
            <a:pPr marL="514350" indent="-514350">
              <a:buFont typeface="+mj-lt"/>
              <a:buAutoNum type="arabicPeriod"/>
            </a:pPr>
            <a:r>
              <a:rPr lang="en-GB" dirty="0" smtClean="0"/>
              <a:t>Assessed Reflective Piece – 500 words</a:t>
            </a:r>
            <a:endParaRPr lang="en-GB" dirty="0"/>
          </a:p>
        </p:txBody>
      </p:sp>
    </p:spTree>
    <p:extLst>
      <p:ext uri="{BB962C8B-B14F-4D97-AF65-F5344CB8AC3E}">
        <p14:creationId xmlns:p14="http://schemas.microsoft.com/office/powerpoint/2010/main" val="17238366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a:t>Formative Reflective Piece – 500 </a:t>
            </a:r>
            <a:r>
              <a:rPr lang="en-GB" i="1" dirty="0" smtClean="0"/>
              <a:t>words</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dirty="0" smtClean="0"/>
              <a:t>In 500 words, reflect on:</a:t>
            </a:r>
          </a:p>
          <a:p>
            <a:pPr lvl="1"/>
            <a:r>
              <a:rPr lang="en-GB" dirty="0" smtClean="0"/>
              <a:t>Your reasons for joining Higher Education</a:t>
            </a:r>
          </a:p>
          <a:p>
            <a:pPr lvl="1"/>
            <a:r>
              <a:rPr lang="en-GB" dirty="0" smtClean="0"/>
              <a:t>Why, and how, you see your study here being a useful part of your life</a:t>
            </a:r>
          </a:p>
          <a:p>
            <a:pPr lvl="1"/>
            <a:r>
              <a:rPr lang="en-GB" dirty="0" smtClean="0"/>
              <a:t>What you hope that your study here will encourage or allow for in your life</a:t>
            </a:r>
          </a:p>
          <a:p>
            <a:pPr marL="457200" lvl="1" indent="0">
              <a:buNone/>
            </a:pPr>
            <a:endParaRPr lang="en-GB" dirty="0"/>
          </a:p>
          <a:p>
            <a:pPr marL="0" indent="0">
              <a:buNone/>
            </a:pPr>
            <a:r>
              <a:rPr lang="en-GB" dirty="0" smtClean="0"/>
              <a:t>This is a formative assessment, so not graded, but I will try and give feedback to you about how to reflect on the learning process. This will then help you to rework the piece for your portfolio submission later in the module.</a:t>
            </a:r>
          </a:p>
          <a:p>
            <a:pPr marL="0" indent="0">
              <a:buNone/>
            </a:pPr>
            <a:endParaRPr lang="en-GB" dirty="0"/>
          </a:p>
          <a:p>
            <a:pPr marL="0" indent="0">
              <a:buNone/>
            </a:pPr>
            <a:r>
              <a:rPr lang="en-GB" b="1" dirty="0" smtClean="0"/>
              <a:t>Due 23</a:t>
            </a:r>
            <a:r>
              <a:rPr lang="en-GB" b="1" baseline="30000" dirty="0" smtClean="0"/>
              <a:t>rd</a:t>
            </a:r>
            <a:r>
              <a:rPr lang="en-GB" b="1" dirty="0" smtClean="0"/>
              <a:t> September 9AM</a:t>
            </a:r>
            <a:endParaRPr lang="en-GB" b="1" dirty="0"/>
          </a:p>
        </p:txBody>
      </p:sp>
    </p:spTree>
    <p:extLst>
      <p:ext uri="{BB962C8B-B14F-4D97-AF65-F5344CB8AC3E}">
        <p14:creationId xmlns:p14="http://schemas.microsoft.com/office/powerpoint/2010/main" val="15291675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Assessed Information Gathering Task – 500 </a:t>
            </a:r>
            <a:r>
              <a:rPr lang="en-GB" dirty="0" smtClean="0"/>
              <a:t>words</a:t>
            </a:r>
            <a:endParaRPr lang="en-GB" dirty="0"/>
          </a:p>
        </p:txBody>
      </p:sp>
      <p:sp>
        <p:nvSpPr>
          <p:cNvPr id="3" name="Content Placeholder 2"/>
          <p:cNvSpPr>
            <a:spLocks noGrp="1"/>
          </p:cNvSpPr>
          <p:nvPr>
            <p:ph idx="1"/>
          </p:nvPr>
        </p:nvSpPr>
        <p:spPr/>
        <p:txBody>
          <a:bodyPr/>
          <a:lstStyle/>
          <a:p>
            <a:pPr marL="0" indent="0">
              <a:buNone/>
            </a:pPr>
            <a:r>
              <a:rPr lang="en-GB" dirty="0" smtClean="0"/>
              <a:t>In 500 words, you will need to describe a method by which you found some set information. The information you are seeking will be given to you in an earlier session.</a:t>
            </a:r>
          </a:p>
          <a:p>
            <a:pPr marL="0" indent="0">
              <a:buNone/>
            </a:pPr>
            <a:endParaRPr lang="en-GB" dirty="0"/>
          </a:p>
          <a:p>
            <a:pPr marL="0" indent="0">
              <a:buNone/>
            </a:pPr>
            <a:r>
              <a:rPr lang="en-GB" dirty="0" smtClean="0"/>
              <a:t>Submitted through </a:t>
            </a:r>
            <a:r>
              <a:rPr lang="en-GB" dirty="0" err="1" smtClean="0"/>
              <a:t>turnitin</a:t>
            </a:r>
            <a:r>
              <a:rPr lang="en-GB" dirty="0" smtClean="0"/>
              <a:t>, but also posted on the student forum so others can learn from your experiences. </a:t>
            </a:r>
          </a:p>
          <a:p>
            <a:pPr marL="0" indent="0">
              <a:buNone/>
            </a:pPr>
            <a:endParaRPr lang="en-GB" dirty="0"/>
          </a:p>
          <a:p>
            <a:pPr marL="0" indent="0">
              <a:buNone/>
            </a:pPr>
            <a:r>
              <a:rPr lang="en-GB" b="1" dirty="0" smtClean="0"/>
              <a:t>Due 30</a:t>
            </a:r>
            <a:r>
              <a:rPr lang="en-GB" b="1" baseline="30000" dirty="0" smtClean="0"/>
              <a:t>th</a:t>
            </a:r>
            <a:r>
              <a:rPr lang="en-GB" b="1" dirty="0" smtClean="0"/>
              <a:t> September</a:t>
            </a:r>
            <a:endParaRPr lang="en-GB" b="1" dirty="0"/>
          </a:p>
        </p:txBody>
      </p:sp>
    </p:spTree>
    <p:extLst>
      <p:ext uri="{BB962C8B-B14F-4D97-AF65-F5344CB8AC3E}">
        <p14:creationId xmlns:p14="http://schemas.microsoft.com/office/powerpoint/2010/main" val="36986922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Assessed Information Synthesis Task – 500 </a:t>
            </a:r>
            <a:r>
              <a:rPr lang="en-GB" dirty="0" smtClean="0"/>
              <a:t>words</a:t>
            </a:r>
            <a:endParaRPr lang="en-GB" dirty="0"/>
          </a:p>
        </p:txBody>
      </p:sp>
      <p:sp>
        <p:nvSpPr>
          <p:cNvPr id="3" name="Content Placeholder 2"/>
          <p:cNvSpPr>
            <a:spLocks noGrp="1"/>
          </p:cNvSpPr>
          <p:nvPr>
            <p:ph idx="1"/>
          </p:nvPr>
        </p:nvSpPr>
        <p:spPr/>
        <p:txBody>
          <a:bodyPr>
            <a:normAutofit/>
          </a:bodyPr>
          <a:lstStyle/>
          <a:p>
            <a:pPr marL="0" indent="0">
              <a:buNone/>
            </a:pPr>
            <a:r>
              <a:rPr lang="en-GB" dirty="0"/>
              <a:t>In 500 words, you will need </a:t>
            </a:r>
            <a:r>
              <a:rPr lang="en-GB" dirty="0" smtClean="0"/>
              <a:t>to demonstrate the ability to synthesis information about a subject and present it in a succinct and coherent way. </a:t>
            </a:r>
            <a:r>
              <a:rPr lang="en-GB" dirty="0"/>
              <a:t>The information you are seeking will be given to </a:t>
            </a:r>
            <a:r>
              <a:rPr lang="en-GB" dirty="0" smtClean="0"/>
              <a:t>you in an earlier.</a:t>
            </a:r>
            <a:endParaRPr lang="en-GB" dirty="0"/>
          </a:p>
          <a:p>
            <a:pPr marL="0" indent="0">
              <a:buNone/>
            </a:pPr>
            <a:endParaRPr lang="en-GB" dirty="0"/>
          </a:p>
          <a:p>
            <a:pPr marL="0" indent="0">
              <a:buNone/>
            </a:pPr>
            <a:r>
              <a:rPr lang="en-GB" dirty="0"/>
              <a:t>Submitted through </a:t>
            </a:r>
            <a:r>
              <a:rPr lang="en-GB" dirty="0" err="1"/>
              <a:t>turnitin</a:t>
            </a:r>
            <a:r>
              <a:rPr lang="en-GB" dirty="0"/>
              <a:t>, but also posted on the student forum so others can learn from your experiences. </a:t>
            </a:r>
            <a:endParaRPr lang="en-GB" dirty="0" smtClean="0"/>
          </a:p>
          <a:p>
            <a:pPr marL="0" indent="0">
              <a:buNone/>
            </a:pPr>
            <a:endParaRPr lang="en-GB" dirty="0"/>
          </a:p>
          <a:p>
            <a:pPr marL="0" indent="0">
              <a:buNone/>
            </a:pPr>
            <a:r>
              <a:rPr lang="en-GB" b="1" dirty="0" smtClean="0"/>
              <a:t>Due October 7</a:t>
            </a:r>
            <a:r>
              <a:rPr lang="en-GB" b="1" baseline="30000" dirty="0" smtClean="0"/>
              <a:t>th</a:t>
            </a:r>
            <a:r>
              <a:rPr lang="en-GB" b="1" dirty="0" smtClean="0"/>
              <a:t>  </a:t>
            </a:r>
            <a:endParaRPr lang="en-GB" b="1" dirty="0"/>
          </a:p>
          <a:p>
            <a:endParaRPr lang="en-GB" dirty="0"/>
          </a:p>
        </p:txBody>
      </p:sp>
    </p:spTree>
    <p:extLst>
      <p:ext uri="{BB962C8B-B14F-4D97-AF65-F5344CB8AC3E}">
        <p14:creationId xmlns:p14="http://schemas.microsoft.com/office/powerpoint/2010/main" val="11951320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Assessed Reflective Piece – 500 </a:t>
            </a:r>
            <a:r>
              <a:rPr lang="en-GB" dirty="0" smtClean="0"/>
              <a:t>words</a:t>
            </a: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GB" dirty="0"/>
              <a:t>In 500 words, reflect on:</a:t>
            </a:r>
          </a:p>
          <a:p>
            <a:pPr lvl="1"/>
            <a:r>
              <a:rPr lang="en-GB" dirty="0"/>
              <a:t>Your </a:t>
            </a:r>
            <a:r>
              <a:rPr lang="en-GB" dirty="0" smtClean="0"/>
              <a:t>reasons / goals / objectives </a:t>
            </a:r>
            <a:r>
              <a:rPr lang="en-GB" dirty="0"/>
              <a:t>for joining Higher Education</a:t>
            </a:r>
          </a:p>
          <a:p>
            <a:pPr lvl="1"/>
            <a:r>
              <a:rPr lang="en-GB" dirty="0" smtClean="0"/>
              <a:t>How you can see yourself learning and applying skills which will help you achieve and complete those goals</a:t>
            </a:r>
          </a:p>
          <a:p>
            <a:pPr lvl="1"/>
            <a:endParaRPr lang="en-GB" dirty="0"/>
          </a:p>
          <a:p>
            <a:pPr marL="0" indent="0">
              <a:buNone/>
            </a:pPr>
            <a:r>
              <a:rPr lang="en-GB" dirty="0" smtClean="0"/>
              <a:t>This will follow on and include work you completed for the formative assessment at the beginning of the module.</a:t>
            </a:r>
          </a:p>
          <a:p>
            <a:pPr marL="0" indent="0">
              <a:buNone/>
            </a:pPr>
            <a:r>
              <a:rPr lang="en-GB" dirty="0" smtClean="0"/>
              <a:t>It aims to encourage you to think about how you can learn the skills needed for successful study. </a:t>
            </a:r>
          </a:p>
          <a:p>
            <a:pPr marL="0" indent="0">
              <a:buNone/>
            </a:pPr>
            <a:endParaRPr lang="en-GB" dirty="0"/>
          </a:p>
          <a:p>
            <a:pPr marL="0" indent="0">
              <a:buNone/>
            </a:pPr>
            <a:r>
              <a:rPr lang="en-GB" b="1" dirty="0" smtClean="0"/>
              <a:t>Due October 14th</a:t>
            </a:r>
            <a:endParaRPr lang="en-GB" b="1" dirty="0"/>
          </a:p>
        </p:txBody>
      </p:sp>
    </p:spTree>
    <p:extLst>
      <p:ext uri="{BB962C8B-B14F-4D97-AF65-F5344CB8AC3E}">
        <p14:creationId xmlns:p14="http://schemas.microsoft.com/office/powerpoint/2010/main" val="2486836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education?</a:t>
            </a:r>
            <a:endParaRPr lang="en-GB" dirty="0"/>
          </a:p>
        </p:txBody>
      </p:sp>
      <p:sp>
        <p:nvSpPr>
          <p:cNvPr id="3" name="Text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443552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education for?</a:t>
            </a:r>
            <a:endParaRPr lang="en-GB"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7062447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does HE work?</a:t>
            </a:r>
            <a:endParaRPr lang="en-GB"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4858524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does HE work?</a:t>
            </a:r>
          </a:p>
        </p:txBody>
      </p:sp>
      <p:sp>
        <p:nvSpPr>
          <p:cNvPr id="3" name="Content Placeholder 2"/>
          <p:cNvSpPr>
            <a:spLocks noGrp="1"/>
          </p:cNvSpPr>
          <p:nvPr>
            <p:ph sz="half" idx="1"/>
          </p:nvPr>
        </p:nvSpPr>
        <p:spPr/>
        <p:txBody>
          <a:bodyPr>
            <a:normAutofit lnSpcReduction="10000"/>
          </a:bodyPr>
          <a:lstStyle/>
          <a:p>
            <a:pPr marL="0" indent="0">
              <a:buNone/>
            </a:pPr>
            <a:r>
              <a:rPr lang="en-GB" dirty="0" smtClean="0"/>
              <a:t>Generally:</a:t>
            </a:r>
          </a:p>
          <a:p>
            <a:r>
              <a:rPr lang="en-GB" dirty="0" smtClean="0"/>
              <a:t>Modules</a:t>
            </a:r>
          </a:p>
          <a:p>
            <a:r>
              <a:rPr lang="en-GB" dirty="0" smtClean="0"/>
              <a:t>Seminars / Lectures / Tutorials / Readings</a:t>
            </a:r>
          </a:p>
          <a:p>
            <a:r>
              <a:rPr lang="en-GB" dirty="0" smtClean="0"/>
              <a:t>Time expectation</a:t>
            </a:r>
          </a:p>
          <a:p>
            <a:r>
              <a:rPr lang="en-GB" dirty="0" smtClean="0"/>
              <a:t>Class discussion</a:t>
            </a:r>
          </a:p>
          <a:p>
            <a:r>
              <a:rPr lang="en-GB" dirty="0"/>
              <a:t>A</a:t>
            </a:r>
            <a:r>
              <a:rPr lang="en-GB" dirty="0" smtClean="0"/>
              <a:t>ssessments</a:t>
            </a:r>
          </a:p>
          <a:p>
            <a:r>
              <a:rPr lang="en-GB" dirty="0" smtClean="0"/>
              <a:t>Moodle / VLE</a:t>
            </a:r>
          </a:p>
          <a:p>
            <a:endParaRPr lang="en-GB" dirty="0"/>
          </a:p>
        </p:txBody>
      </p:sp>
      <p:sp>
        <p:nvSpPr>
          <p:cNvPr id="4" name="Content Placeholder 3"/>
          <p:cNvSpPr>
            <a:spLocks noGrp="1"/>
          </p:cNvSpPr>
          <p:nvPr>
            <p:ph sz="half" idx="2"/>
          </p:nvPr>
        </p:nvSpPr>
        <p:spPr/>
        <p:txBody>
          <a:bodyPr>
            <a:normAutofit lnSpcReduction="10000"/>
          </a:bodyPr>
          <a:lstStyle/>
          <a:p>
            <a:r>
              <a:rPr lang="en-GB" dirty="0" smtClean="0"/>
              <a:t>Individual responsibility for learning</a:t>
            </a:r>
          </a:p>
          <a:p>
            <a:r>
              <a:rPr lang="en-GB" dirty="0" smtClean="0"/>
              <a:t>Guided learning</a:t>
            </a:r>
          </a:p>
          <a:p>
            <a:r>
              <a:rPr lang="en-GB" dirty="0" smtClean="0"/>
              <a:t>Active learning</a:t>
            </a:r>
          </a:p>
          <a:p>
            <a:r>
              <a:rPr lang="en-GB" dirty="0" smtClean="0"/>
              <a:t>Learning beyond teaching</a:t>
            </a:r>
          </a:p>
          <a:p>
            <a:endParaRPr lang="en-GB" dirty="0"/>
          </a:p>
          <a:p>
            <a:endParaRPr lang="en-GB" dirty="0"/>
          </a:p>
        </p:txBody>
      </p:sp>
    </p:spTree>
    <p:extLst>
      <p:ext uri="{BB962C8B-B14F-4D97-AF65-F5344CB8AC3E}">
        <p14:creationId xmlns:p14="http://schemas.microsoft.com/office/powerpoint/2010/main" val="36907692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Time management</a:t>
            </a:r>
            <a:endParaRPr lang="en-GB" dirty="0"/>
          </a:p>
        </p:txBody>
      </p:sp>
      <p:sp>
        <p:nvSpPr>
          <p:cNvPr id="3" name="Text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0755950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Readings</a:t>
            </a:r>
            <a:endParaRPr lang="en-GB" dirty="0"/>
          </a:p>
        </p:txBody>
      </p:sp>
      <p:sp>
        <p:nvSpPr>
          <p:cNvPr id="3" name="Content Placeholder 2"/>
          <p:cNvSpPr>
            <a:spLocks noGrp="1"/>
          </p:cNvSpPr>
          <p:nvPr>
            <p:ph sz="half" idx="1"/>
          </p:nvPr>
        </p:nvSpPr>
        <p:spPr/>
        <p:txBody>
          <a:bodyPr/>
          <a:lstStyle/>
          <a:p>
            <a:pPr marL="0" indent="0">
              <a:buNone/>
            </a:pPr>
            <a:r>
              <a:rPr lang="en-GB" b="1" dirty="0"/>
              <a:t>Experiencing the barriers: non-traditional </a:t>
            </a:r>
            <a:r>
              <a:rPr lang="en-GB" b="1" dirty="0" smtClean="0"/>
              <a:t>students entering </a:t>
            </a:r>
            <a:r>
              <a:rPr lang="en-GB" b="1" dirty="0"/>
              <a:t>higher </a:t>
            </a:r>
            <a:r>
              <a:rPr lang="en-GB" b="1" dirty="0" smtClean="0"/>
              <a:t>education</a:t>
            </a:r>
          </a:p>
          <a:p>
            <a:pPr marL="0" indent="0">
              <a:buNone/>
            </a:pPr>
            <a:endParaRPr lang="en-GB" dirty="0"/>
          </a:p>
          <a:p>
            <a:pPr marL="0" indent="0">
              <a:buNone/>
            </a:pPr>
            <a:r>
              <a:rPr lang="en-GB" dirty="0"/>
              <a:t>Marion Bowl</a:t>
            </a:r>
          </a:p>
        </p:txBody>
      </p:sp>
      <p:sp>
        <p:nvSpPr>
          <p:cNvPr id="4" name="Content Placeholder 3"/>
          <p:cNvSpPr>
            <a:spLocks noGrp="1"/>
          </p:cNvSpPr>
          <p:nvPr>
            <p:ph sz="half" idx="2"/>
          </p:nvPr>
        </p:nvSpPr>
        <p:spPr/>
        <p:txBody>
          <a:bodyPr/>
          <a:lstStyle/>
          <a:p>
            <a:pPr marL="0" indent="0">
              <a:buNone/>
            </a:pPr>
            <a:r>
              <a:rPr lang="en-GB" b="1" dirty="0"/>
              <a:t>Mind the Gap: Are students prepared for </a:t>
            </a:r>
            <a:r>
              <a:rPr lang="en-GB" b="1" dirty="0" smtClean="0"/>
              <a:t>higher education?</a:t>
            </a:r>
          </a:p>
          <a:p>
            <a:pPr marL="0" indent="0">
              <a:buNone/>
            </a:pPr>
            <a:endParaRPr lang="en-GB" dirty="0"/>
          </a:p>
          <a:p>
            <a:pPr marL="0" indent="0">
              <a:buNone/>
            </a:pPr>
            <a:r>
              <a:rPr lang="en-GB" dirty="0"/>
              <a:t>Houston Lowe &amp; Anthony Cook</a:t>
            </a:r>
          </a:p>
        </p:txBody>
      </p:sp>
    </p:spTree>
    <p:extLst>
      <p:ext uri="{BB962C8B-B14F-4D97-AF65-F5344CB8AC3E}">
        <p14:creationId xmlns:p14="http://schemas.microsoft.com/office/powerpoint/2010/main" val="1007754039"/>
      </p:ext>
    </p:extLst>
  </p:cSld>
  <p:clrMapOvr>
    <a:masterClrMapping/>
  </p:clrMapOvr>
</p:sld>
</file>

<file path=ppt/theme/theme1.xml><?xml version="1.0" encoding="utf-8"?>
<a:theme xmlns:a="http://schemas.openxmlformats.org/drawingml/2006/main" name="Lampe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Lampeter" id="{097199B4-6F60-4B1B-8BB4-D42FB22A294A}" vid="{2315F513-19FB-4647-A335-3A24C89C66D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Lampeter</Template>
  <TotalTime>121</TotalTime>
  <Words>522</Words>
  <Application>Microsoft Office PowerPoint</Application>
  <PresentationFormat>Custom</PresentationFormat>
  <Paragraphs>102</Paragraphs>
  <Slides>14</Slides>
  <Notes>14</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Lampeter</vt:lpstr>
      <vt:lpstr>Introduction to University Life!</vt:lpstr>
      <vt:lpstr>Stuff we are covering </vt:lpstr>
      <vt:lpstr>Dates</vt:lpstr>
      <vt:lpstr>Assessment</vt:lpstr>
      <vt:lpstr>Formative Reflective Piece – 500 words</vt:lpstr>
      <vt:lpstr>Assessed Information Gathering Task – 500 words</vt:lpstr>
      <vt:lpstr>Assessed Information Synthesis Task – 500 words</vt:lpstr>
      <vt:lpstr>Assessed Reflective Piece – 500 words</vt:lpstr>
      <vt:lpstr>What is education?</vt:lpstr>
      <vt:lpstr>What is education for?</vt:lpstr>
      <vt:lpstr>How does HE work?</vt:lpstr>
      <vt:lpstr>How does HE work?</vt:lpstr>
      <vt:lpstr>Time management</vt:lpstr>
      <vt:lpstr>Readings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University Life!</dc:title>
  <dc:creator>Administrator</dc:creator>
  <cp:lastModifiedBy>Administrator</cp:lastModifiedBy>
  <cp:revision>11</cp:revision>
  <dcterms:created xsi:type="dcterms:W3CDTF">2018-09-20T09:13:54Z</dcterms:created>
  <dcterms:modified xsi:type="dcterms:W3CDTF">2019-09-19T11:58:22Z</dcterms:modified>
</cp:coreProperties>
</file>