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8" r:id="rId4"/>
  </p:sldMasterIdLst>
  <p:notesMasterIdLst>
    <p:notesMasterId r:id="rId23"/>
  </p:notesMasterIdLst>
  <p:handoutMasterIdLst>
    <p:handoutMasterId r:id="rId24"/>
  </p:handoutMasterIdLst>
  <p:sldIdLst>
    <p:sldId id="335" r:id="rId5"/>
    <p:sldId id="351" r:id="rId6"/>
    <p:sldId id="347" r:id="rId7"/>
    <p:sldId id="321" r:id="rId8"/>
    <p:sldId id="355" r:id="rId9"/>
    <p:sldId id="356" r:id="rId10"/>
    <p:sldId id="357" r:id="rId11"/>
    <p:sldId id="358" r:id="rId12"/>
    <p:sldId id="359" r:id="rId13"/>
    <p:sldId id="360" r:id="rId14"/>
    <p:sldId id="361" r:id="rId15"/>
    <p:sldId id="362" r:id="rId16"/>
    <p:sldId id="363" r:id="rId17"/>
    <p:sldId id="364" r:id="rId18"/>
    <p:sldId id="365" r:id="rId19"/>
    <p:sldId id="366" r:id="rId20"/>
    <p:sldId id="367" r:id="rId21"/>
    <p:sldId id="368" r:id="rId2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672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4FA516-012A-A766-A146-7A9120B306FF}" v="115" dt="2025-11-25T17:22:03.387"/>
    <p1510:client id="{F19C4596-F127-6FD8-E6BC-220BB2502371}" v="16" dt="2025-11-25T16:23:52.8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5226" autoAdjust="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>
        <p:guide orient="horz" pos="3672"/>
        <p:guide pos="3840"/>
      </p:guideLst>
    </p:cSldViewPr>
  </p:slideViewPr>
  <p:outlineViewPr>
    <p:cViewPr>
      <p:scale>
        <a:sx n="33" d="100"/>
        <a:sy n="33" d="100"/>
      </p:scale>
      <p:origin x="0" y="-10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adley Jenkins (1802109)" userId="S::1802109@student.uwtsd.ac.uk::c00fc740-da89-4700-94bb-b596619f77ea" providerId="AD" clId="Web-{5A4FA516-012A-A766-A146-7A9120B306FF}"/>
    <pc:docChg chg="modSld">
      <pc:chgData name="Bradley Jenkins (1802109)" userId="S::1802109@student.uwtsd.ac.uk::c00fc740-da89-4700-94bb-b596619f77ea" providerId="AD" clId="Web-{5A4FA516-012A-A766-A146-7A9120B306FF}" dt="2025-11-25T17:22:03.387" v="70" actId="20577"/>
      <pc:docMkLst>
        <pc:docMk/>
      </pc:docMkLst>
      <pc:sldChg chg="modSp">
        <pc:chgData name="Bradley Jenkins (1802109)" userId="S::1802109@student.uwtsd.ac.uk::c00fc740-da89-4700-94bb-b596619f77ea" providerId="AD" clId="Web-{5A4FA516-012A-A766-A146-7A9120B306FF}" dt="2025-11-25T17:12:08.783" v="9" actId="20577"/>
        <pc:sldMkLst>
          <pc:docMk/>
          <pc:sldMk cId="2605473726" sldId="335"/>
        </pc:sldMkLst>
        <pc:spChg chg="mod">
          <ac:chgData name="Bradley Jenkins (1802109)" userId="S::1802109@student.uwtsd.ac.uk::c00fc740-da89-4700-94bb-b596619f77ea" providerId="AD" clId="Web-{5A4FA516-012A-A766-A146-7A9120B306FF}" dt="2025-11-25T17:12:08.783" v="9" actId="20577"/>
          <ac:spMkLst>
            <pc:docMk/>
            <pc:sldMk cId="2605473726" sldId="335"/>
            <ac:spMk id="9" creationId="{9C99CF7C-AFAB-48F1-8FC3-CCCE989822A6}"/>
          </ac:spMkLst>
        </pc:spChg>
      </pc:sldChg>
      <pc:sldChg chg="modSp">
        <pc:chgData name="Bradley Jenkins (1802109)" userId="S::1802109@student.uwtsd.ac.uk::c00fc740-da89-4700-94bb-b596619f77ea" providerId="AD" clId="Web-{5A4FA516-012A-A766-A146-7A9120B306FF}" dt="2025-11-25T17:15:03.340" v="12" actId="20577"/>
        <pc:sldMkLst>
          <pc:docMk/>
          <pc:sldMk cId="194371157" sldId="355"/>
        </pc:sldMkLst>
        <pc:spChg chg="mod">
          <ac:chgData name="Bradley Jenkins (1802109)" userId="S::1802109@student.uwtsd.ac.uk::c00fc740-da89-4700-94bb-b596619f77ea" providerId="AD" clId="Web-{5A4FA516-012A-A766-A146-7A9120B306FF}" dt="2025-11-25T17:15:03.340" v="12" actId="20577"/>
          <ac:spMkLst>
            <pc:docMk/>
            <pc:sldMk cId="194371157" sldId="355"/>
            <ac:spMk id="7" creationId="{FB52974F-E665-F6CB-A381-E1D308DB88DD}"/>
          </ac:spMkLst>
        </pc:spChg>
        <pc:spChg chg="mod">
          <ac:chgData name="Bradley Jenkins (1802109)" userId="S::1802109@student.uwtsd.ac.uk::c00fc740-da89-4700-94bb-b596619f77ea" providerId="AD" clId="Web-{5A4FA516-012A-A766-A146-7A9120B306FF}" dt="2025-11-25T17:14:26.932" v="10" actId="14100"/>
          <ac:spMkLst>
            <pc:docMk/>
            <pc:sldMk cId="194371157" sldId="355"/>
            <ac:spMk id="8" creationId="{6795C2D1-57DF-A0C8-72DA-128FAF68E4BD}"/>
          </ac:spMkLst>
        </pc:spChg>
      </pc:sldChg>
      <pc:sldChg chg="modSp">
        <pc:chgData name="Bradley Jenkins (1802109)" userId="S::1802109@student.uwtsd.ac.uk::c00fc740-da89-4700-94bb-b596619f77ea" providerId="AD" clId="Web-{5A4FA516-012A-A766-A146-7A9120B306FF}" dt="2025-11-25T17:11:13.656" v="7" actId="20577"/>
        <pc:sldMkLst>
          <pc:docMk/>
          <pc:sldMk cId="1968526074" sldId="356"/>
        </pc:sldMkLst>
        <pc:spChg chg="mod">
          <ac:chgData name="Bradley Jenkins (1802109)" userId="S::1802109@student.uwtsd.ac.uk::c00fc740-da89-4700-94bb-b596619f77ea" providerId="AD" clId="Web-{5A4FA516-012A-A766-A146-7A9120B306FF}" dt="2025-11-25T17:11:13.656" v="7" actId="20577"/>
          <ac:spMkLst>
            <pc:docMk/>
            <pc:sldMk cId="1968526074" sldId="356"/>
            <ac:spMk id="7" creationId="{2561D1C7-556F-EBA3-9B0D-BC3935B219F2}"/>
          </ac:spMkLst>
        </pc:spChg>
      </pc:sldChg>
      <pc:sldChg chg="modSp mod setBg">
        <pc:chgData name="Bradley Jenkins (1802109)" userId="S::1802109@student.uwtsd.ac.uk::c00fc740-da89-4700-94bb-b596619f77ea" providerId="AD" clId="Web-{5A4FA516-012A-A766-A146-7A9120B306FF}" dt="2025-11-25T17:21:05.426" v="57" actId="20577"/>
        <pc:sldMkLst>
          <pc:docMk/>
          <pc:sldMk cId="1314030270" sldId="364"/>
        </pc:sldMkLst>
        <pc:spChg chg="mod">
          <ac:chgData name="Bradley Jenkins (1802109)" userId="S::1802109@student.uwtsd.ac.uk::c00fc740-da89-4700-94bb-b596619f77ea" providerId="AD" clId="Web-{5A4FA516-012A-A766-A146-7A9120B306FF}" dt="2025-11-25T17:21:05.426" v="57" actId="20577"/>
          <ac:spMkLst>
            <pc:docMk/>
            <pc:sldMk cId="1314030270" sldId="364"/>
            <ac:spMk id="3" creationId="{D87826CA-1BEE-0539-90E6-0C9661A8813A}"/>
          </ac:spMkLst>
        </pc:spChg>
      </pc:sldChg>
      <pc:sldChg chg="modSp">
        <pc:chgData name="Bradley Jenkins (1802109)" userId="S::1802109@student.uwtsd.ac.uk::c00fc740-da89-4700-94bb-b596619f77ea" providerId="AD" clId="Web-{5A4FA516-012A-A766-A146-7A9120B306FF}" dt="2025-11-25T17:22:03.387" v="70" actId="20577"/>
        <pc:sldMkLst>
          <pc:docMk/>
          <pc:sldMk cId="3300360077" sldId="365"/>
        </pc:sldMkLst>
        <pc:spChg chg="mod">
          <ac:chgData name="Bradley Jenkins (1802109)" userId="S::1802109@student.uwtsd.ac.uk::c00fc740-da89-4700-94bb-b596619f77ea" providerId="AD" clId="Web-{5A4FA516-012A-A766-A146-7A9120B306FF}" dt="2025-11-25T17:22:03.387" v="70" actId="20577"/>
          <ac:spMkLst>
            <pc:docMk/>
            <pc:sldMk cId="3300360077" sldId="365"/>
            <ac:spMk id="2" creationId="{DCB158E0-A17C-CDBA-AEE1-841685E3D65E}"/>
          </ac:spMkLst>
        </pc:spChg>
      </pc:sldChg>
    </pc:docChg>
  </pc:docChgLst>
  <pc:docChgLst>
    <pc:chgData name="Bradley Jenkins (1802109)" userId="c00fc740-da89-4700-94bb-b596619f77ea" providerId="ADAL" clId="{D3FD6860-4BD9-448E-9040-542B2C927A9A}"/>
    <pc:docChg chg="undo custSel addSld delSld modSld">
      <pc:chgData name="Bradley Jenkins (1802109)" userId="c00fc740-da89-4700-94bb-b596619f77ea" providerId="ADAL" clId="{D3FD6860-4BD9-448E-9040-542B2C927A9A}" dt="2025-11-25T16:15:22.660" v="134" actId="5793"/>
      <pc:docMkLst>
        <pc:docMk/>
      </pc:docMkLst>
      <pc:sldChg chg="modSp mod">
        <pc:chgData name="Bradley Jenkins (1802109)" userId="c00fc740-da89-4700-94bb-b596619f77ea" providerId="ADAL" clId="{D3FD6860-4BD9-448E-9040-542B2C927A9A}" dt="2025-11-25T16:15:14.116" v="132" actId="5793"/>
        <pc:sldMkLst>
          <pc:docMk/>
          <pc:sldMk cId="3622761875" sldId="321"/>
        </pc:sldMkLst>
        <pc:spChg chg="mod">
          <ac:chgData name="Bradley Jenkins (1802109)" userId="c00fc740-da89-4700-94bb-b596619f77ea" providerId="ADAL" clId="{D3FD6860-4BD9-448E-9040-542B2C927A9A}" dt="2025-11-25T16:15:14.116" v="132" actId="5793"/>
          <ac:spMkLst>
            <pc:docMk/>
            <pc:sldMk cId="3622761875" sldId="321"/>
            <ac:spMk id="8" creationId="{2CA6F395-129E-C9C0-4193-3824BD0F7216}"/>
          </ac:spMkLst>
        </pc:spChg>
        <pc:spChg chg="mod">
          <ac:chgData name="Bradley Jenkins (1802109)" userId="c00fc740-da89-4700-94bb-b596619f77ea" providerId="ADAL" clId="{D3FD6860-4BD9-448E-9040-542B2C927A9A}" dt="2025-11-25T16:15:10.422" v="131" actId="5793"/>
          <ac:spMkLst>
            <pc:docMk/>
            <pc:sldMk cId="3622761875" sldId="321"/>
            <ac:spMk id="9" creationId="{474931D9-D11E-DD47-0DE1-09C0297E4B88}"/>
          </ac:spMkLst>
        </pc:spChg>
      </pc:sldChg>
      <pc:sldChg chg="modSp mod">
        <pc:chgData name="Bradley Jenkins (1802109)" userId="c00fc740-da89-4700-94bb-b596619f77ea" providerId="ADAL" clId="{D3FD6860-4BD9-448E-9040-542B2C927A9A}" dt="2025-11-25T16:14:59.440" v="130" actId="5793"/>
        <pc:sldMkLst>
          <pc:docMk/>
          <pc:sldMk cId="2351439976" sldId="347"/>
        </pc:sldMkLst>
        <pc:spChg chg="mod">
          <ac:chgData name="Bradley Jenkins (1802109)" userId="c00fc740-da89-4700-94bb-b596619f77ea" providerId="ADAL" clId="{D3FD6860-4BD9-448E-9040-542B2C927A9A}" dt="2025-11-25T16:14:55.403" v="129" actId="5793"/>
          <ac:spMkLst>
            <pc:docMk/>
            <pc:sldMk cId="2351439976" sldId="347"/>
            <ac:spMk id="9" creationId="{60BB7F1E-DC51-D51B-9FEA-25822407501E}"/>
          </ac:spMkLst>
        </pc:spChg>
        <pc:spChg chg="mod">
          <ac:chgData name="Bradley Jenkins (1802109)" userId="c00fc740-da89-4700-94bb-b596619f77ea" providerId="ADAL" clId="{D3FD6860-4BD9-448E-9040-542B2C927A9A}" dt="2025-11-25T16:14:59.440" v="130" actId="5793"/>
          <ac:spMkLst>
            <pc:docMk/>
            <pc:sldMk cId="2351439976" sldId="347"/>
            <ac:spMk id="10" creationId="{E6A98911-6848-449F-28C2-F707A5F81EAD}"/>
          </ac:spMkLst>
        </pc:spChg>
      </pc:sldChg>
      <pc:sldChg chg="modSp mod">
        <pc:chgData name="Bradley Jenkins (1802109)" userId="c00fc740-da89-4700-94bb-b596619f77ea" providerId="ADAL" clId="{D3FD6860-4BD9-448E-9040-542B2C927A9A}" dt="2025-11-25T16:15:22.660" v="134" actId="5793"/>
        <pc:sldMkLst>
          <pc:docMk/>
          <pc:sldMk cId="194371157" sldId="355"/>
        </pc:sldMkLst>
        <pc:spChg chg="mod">
          <ac:chgData name="Bradley Jenkins (1802109)" userId="c00fc740-da89-4700-94bb-b596619f77ea" providerId="ADAL" clId="{D3FD6860-4BD9-448E-9040-542B2C927A9A}" dt="2025-11-25T16:15:19.046" v="133" actId="5793"/>
          <ac:spMkLst>
            <pc:docMk/>
            <pc:sldMk cId="194371157" sldId="355"/>
            <ac:spMk id="7" creationId="{FB52974F-E665-F6CB-A381-E1D308DB88DD}"/>
          </ac:spMkLst>
        </pc:spChg>
        <pc:spChg chg="mod">
          <ac:chgData name="Bradley Jenkins (1802109)" userId="c00fc740-da89-4700-94bb-b596619f77ea" providerId="ADAL" clId="{D3FD6860-4BD9-448E-9040-542B2C927A9A}" dt="2025-11-25T16:15:22.660" v="134" actId="5793"/>
          <ac:spMkLst>
            <pc:docMk/>
            <pc:sldMk cId="194371157" sldId="355"/>
            <ac:spMk id="8" creationId="{6795C2D1-57DF-A0C8-72DA-128FAF68E4BD}"/>
          </ac:spMkLst>
        </pc:spChg>
      </pc:sldChg>
      <pc:sldChg chg="modSp mod">
        <pc:chgData name="Bradley Jenkins (1802109)" userId="c00fc740-da89-4700-94bb-b596619f77ea" providerId="ADAL" clId="{D3FD6860-4BD9-448E-9040-542B2C927A9A}" dt="2025-11-25T16:10:10.032" v="82" actId="14100"/>
        <pc:sldMkLst>
          <pc:docMk/>
          <pc:sldMk cId="178725184" sldId="363"/>
        </pc:sldMkLst>
        <pc:spChg chg="mod">
          <ac:chgData name="Bradley Jenkins (1802109)" userId="c00fc740-da89-4700-94bb-b596619f77ea" providerId="ADAL" clId="{D3FD6860-4BD9-448E-9040-542B2C927A9A}" dt="2025-11-25T16:10:10.032" v="82" actId="14100"/>
          <ac:spMkLst>
            <pc:docMk/>
            <pc:sldMk cId="178725184" sldId="363"/>
            <ac:spMk id="2" creationId="{BF90E36C-3F55-CD47-593F-21F762C6294C}"/>
          </ac:spMkLst>
        </pc:spChg>
        <pc:spChg chg="mod">
          <ac:chgData name="Bradley Jenkins (1802109)" userId="c00fc740-da89-4700-94bb-b596619f77ea" providerId="ADAL" clId="{D3FD6860-4BD9-448E-9040-542B2C927A9A}" dt="2025-11-25T16:04:27.678" v="41" actId="1076"/>
          <ac:spMkLst>
            <pc:docMk/>
            <pc:sldMk cId="178725184" sldId="363"/>
            <ac:spMk id="4" creationId="{7E54B414-2618-0081-3192-6F03885FFA2B}"/>
          </ac:spMkLst>
        </pc:spChg>
      </pc:sldChg>
      <pc:sldChg chg="addSp modSp mod">
        <pc:chgData name="Bradley Jenkins (1802109)" userId="c00fc740-da89-4700-94bb-b596619f77ea" providerId="ADAL" clId="{D3FD6860-4BD9-448E-9040-542B2C927A9A}" dt="2025-11-25T16:09:26.124" v="78" actId="1076"/>
        <pc:sldMkLst>
          <pc:docMk/>
          <pc:sldMk cId="1314030270" sldId="364"/>
        </pc:sldMkLst>
        <pc:spChg chg="add mod">
          <ac:chgData name="Bradley Jenkins (1802109)" userId="c00fc740-da89-4700-94bb-b596619f77ea" providerId="ADAL" clId="{D3FD6860-4BD9-448E-9040-542B2C927A9A}" dt="2025-11-25T16:09:26.124" v="78" actId="1076"/>
          <ac:spMkLst>
            <pc:docMk/>
            <pc:sldMk cId="1314030270" sldId="364"/>
            <ac:spMk id="3" creationId="{D87826CA-1BEE-0539-90E6-0C9661A8813A}"/>
          </ac:spMkLst>
        </pc:spChg>
      </pc:sldChg>
      <pc:sldChg chg="modSp mod">
        <pc:chgData name="Bradley Jenkins (1802109)" userId="c00fc740-da89-4700-94bb-b596619f77ea" providerId="ADAL" clId="{D3FD6860-4BD9-448E-9040-542B2C927A9A}" dt="2025-11-25T16:09:16.734" v="77" actId="1076"/>
        <pc:sldMkLst>
          <pc:docMk/>
          <pc:sldMk cId="3300360077" sldId="365"/>
        </pc:sldMkLst>
        <pc:spChg chg="mod">
          <ac:chgData name="Bradley Jenkins (1802109)" userId="c00fc740-da89-4700-94bb-b596619f77ea" providerId="ADAL" clId="{D3FD6860-4BD9-448E-9040-542B2C927A9A}" dt="2025-11-25T16:09:16.734" v="77" actId="1076"/>
          <ac:spMkLst>
            <pc:docMk/>
            <pc:sldMk cId="3300360077" sldId="365"/>
            <ac:spMk id="2" creationId="{DCB158E0-A17C-CDBA-AEE1-841685E3D65E}"/>
          </ac:spMkLst>
        </pc:spChg>
      </pc:sldChg>
      <pc:sldChg chg="modSp mod">
        <pc:chgData name="Bradley Jenkins (1802109)" userId="c00fc740-da89-4700-94bb-b596619f77ea" providerId="ADAL" clId="{D3FD6860-4BD9-448E-9040-542B2C927A9A}" dt="2025-11-25T16:14:16.356" v="128" actId="20577"/>
        <pc:sldMkLst>
          <pc:docMk/>
          <pc:sldMk cId="1090721285" sldId="366"/>
        </pc:sldMkLst>
        <pc:spChg chg="mod">
          <ac:chgData name="Bradley Jenkins (1802109)" userId="c00fc740-da89-4700-94bb-b596619f77ea" providerId="ADAL" clId="{D3FD6860-4BD9-448E-9040-542B2C927A9A}" dt="2025-11-25T16:14:16.356" v="128" actId="20577"/>
          <ac:spMkLst>
            <pc:docMk/>
            <pc:sldMk cId="1090721285" sldId="366"/>
            <ac:spMk id="2" creationId="{BCE6BCFE-203A-2E8B-23C8-94D71D04A07F}"/>
          </ac:spMkLst>
        </pc:spChg>
      </pc:sldChg>
      <pc:sldChg chg="modSp mod">
        <pc:chgData name="Bradley Jenkins (1802109)" userId="c00fc740-da89-4700-94bb-b596619f77ea" providerId="ADAL" clId="{D3FD6860-4BD9-448E-9040-542B2C927A9A}" dt="2025-11-25T16:13:29.154" v="113" actId="20577"/>
        <pc:sldMkLst>
          <pc:docMk/>
          <pc:sldMk cId="1841465940" sldId="367"/>
        </pc:sldMkLst>
        <pc:spChg chg="mod">
          <ac:chgData name="Bradley Jenkins (1802109)" userId="c00fc740-da89-4700-94bb-b596619f77ea" providerId="ADAL" clId="{D3FD6860-4BD9-448E-9040-542B2C927A9A}" dt="2025-11-25T16:13:29.154" v="113" actId="20577"/>
          <ac:spMkLst>
            <pc:docMk/>
            <pc:sldMk cId="1841465940" sldId="367"/>
            <ac:spMk id="5" creationId="{32E73882-B285-786D-BCB1-837C488E3AED}"/>
          </ac:spMkLst>
        </pc:spChg>
      </pc:sldChg>
      <pc:sldChg chg="modSp mod">
        <pc:chgData name="Bradley Jenkins (1802109)" userId="c00fc740-da89-4700-94bb-b596619f77ea" providerId="ADAL" clId="{D3FD6860-4BD9-448E-9040-542B2C927A9A}" dt="2025-11-25T16:12:43.635" v="106" actId="20577"/>
        <pc:sldMkLst>
          <pc:docMk/>
          <pc:sldMk cId="373849957" sldId="368"/>
        </pc:sldMkLst>
        <pc:spChg chg="mod">
          <ac:chgData name="Bradley Jenkins (1802109)" userId="c00fc740-da89-4700-94bb-b596619f77ea" providerId="ADAL" clId="{D3FD6860-4BD9-448E-9040-542B2C927A9A}" dt="2025-11-25T16:12:43.635" v="106" actId="20577"/>
          <ac:spMkLst>
            <pc:docMk/>
            <pc:sldMk cId="373849957" sldId="368"/>
            <ac:spMk id="4" creationId="{3E54EF22-8D8A-FE14-5998-372632F44CDD}"/>
          </ac:spMkLst>
        </pc:spChg>
      </pc:sldChg>
      <pc:sldChg chg="new del">
        <pc:chgData name="Bradley Jenkins (1802109)" userId="c00fc740-da89-4700-94bb-b596619f77ea" providerId="ADAL" clId="{D3FD6860-4BD9-448E-9040-542B2C927A9A}" dt="2025-11-25T16:08:53.284" v="75" actId="680"/>
        <pc:sldMkLst>
          <pc:docMk/>
          <pc:sldMk cId="363930140" sldId="369"/>
        </pc:sldMkLst>
      </pc:sldChg>
    </pc:docChg>
  </pc:docChgLst>
  <pc:docChgLst>
    <pc:chgData name="Bradley Jenkins (1802109)" userId="S::1802109@student.uwtsd.ac.uk::c00fc740-da89-4700-94bb-b596619f77ea" providerId="AD" clId="Web-{F19C4596-F127-6FD8-E6BC-220BB2502371}"/>
    <pc:docChg chg="modSld">
      <pc:chgData name="Bradley Jenkins (1802109)" userId="S::1802109@student.uwtsd.ac.uk::c00fc740-da89-4700-94bb-b596619f77ea" providerId="AD" clId="Web-{F19C4596-F127-6FD8-E6BC-220BB2502371}" dt="2025-11-25T16:23:49.823" v="14" actId="20577"/>
      <pc:docMkLst>
        <pc:docMk/>
      </pc:docMkLst>
      <pc:sldChg chg="modSp">
        <pc:chgData name="Bradley Jenkins (1802109)" userId="S::1802109@student.uwtsd.ac.uk::c00fc740-da89-4700-94bb-b596619f77ea" providerId="AD" clId="Web-{F19C4596-F127-6FD8-E6BC-220BB2502371}" dt="2025-11-25T16:23:49.823" v="14" actId="20577"/>
        <pc:sldMkLst>
          <pc:docMk/>
          <pc:sldMk cId="2605473726" sldId="335"/>
        </pc:sldMkLst>
        <pc:spChg chg="mod">
          <ac:chgData name="Bradley Jenkins (1802109)" userId="S::1802109@student.uwtsd.ac.uk::c00fc740-da89-4700-94bb-b596619f77ea" providerId="AD" clId="Web-{F19C4596-F127-6FD8-E6BC-220BB2502371}" dt="2025-11-25T16:23:49.823" v="14" actId="20577"/>
          <ac:spMkLst>
            <pc:docMk/>
            <pc:sldMk cId="2605473726" sldId="335"/>
            <ac:spMk id="9" creationId="{9C99CF7C-AFAB-48F1-8FC3-CCCE989822A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A8B5412-4210-4582-AAEA-783BC4B72E7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32EBD0-783D-461C-8554-E7CD44543C4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3C9FBD-DAF2-494D-8994-A7A2F517014B}" type="datetime1">
              <a:rPr lang="en-GB" smtClean="0"/>
              <a:t>25/11/2025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76FDE4-32A2-4DFC-B192-6A65DC21E38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BAFDF7-F80F-4CC8-B5B1-17DB4AE40B0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A83AA8-76EF-40CA-A8CD-80A2E46DC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61202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0DC776-BA88-4870-A6EF-E2A267BA1D17}" type="datetime1">
              <a:rPr lang="en-GB" smtClean="0"/>
              <a:pPr/>
              <a:t>25/11/2025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89C7E07-3C67-C64C-8DA0-0404F630397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3252837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9755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1808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2190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A89C7E07-3C67-C64C-8DA0-0404F630397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3979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E31DFB3-42E8-9540-92FB-4AE3F4203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>
            <a:off x="0" y="1"/>
            <a:ext cx="11158847" cy="582484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rot="0" vert="horz" wrap="square" lIns="91440" tIns="45720" rIns="91440" bIns="45720" rtlCol="0" anchor="t" anchorCtr="0" upright="1">
            <a:noAutofit/>
          </a:bodyPr>
          <a:lstStyle/>
          <a:p>
            <a:pPr rtl="0"/>
            <a:endParaRPr lang="en-GB" noProof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13C1B90-0A14-7B4B-B05B-357A6A88291E}"/>
              </a:ext>
            </a:extLst>
          </p:cNvPr>
          <p:cNvCxnSpPr>
            <a:cxnSpLocks/>
          </p:cNvCxnSpPr>
          <p:nvPr userDrawn="1"/>
        </p:nvCxnSpPr>
        <p:spPr>
          <a:xfrm>
            <a:off x="1036261" y="4159793"/>
            <a:ext cx="10122586" cy="0"/>
          </a:xfrm>
          <a:prstGeom prst="line">
            <a:avLst/>
          </a:prstGeom>
          <a:ln w="1270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Content Placeholder 10">
            <a:extLst>
              <a:ext uri="{FF2B5EF4-FFF2-40B4-BE49-F238E27FC236}">
                <a16:creationId xmlns:a16="http://schemas.microsoft.com/office/drawing/2014/main" id="{90097E88-8912-8A4F-9D00-BDA132434FE4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1033153" y="4728131"/>
            <a:ext cx="7806047" cy="281164"/>
          </a:xfrm>
          <a:prstGeom prst="rect">
            <a:avLst/>
          </a:prstGeom>
        </p:spPr>
        <p:txBody>
          <a:bodyPr lIns="0" tIns="0" rIns="0" bIns="0" rtlCol="0"/>
          <a:lstStyle>
            <a:lvl1pPr marL="0" indent="0">
              <a:buNone/>
              <a:defRPr sz="16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58E2CE6-6A25-40B9-BD31-82C750738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6313" y="1656344"/>
            <a:ext cx="7805737" cy="2113466"/>
          </a:xfrm>
          <a:prstGeom prst="rect">
            <a:avLst/>
          </a:prstGeom>
        </p:spPr>
        <p:txBody>
          <a:bodyPr rtlCol="0" anchor="b"/>
          <a:lstStyle>
            <a:lvl1pPr>
              <a:defRPr sz="6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27108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7687ADE-BAA9-634F-96B8-ACF4EE9BDF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>
            <a:off x="0" y="-6836"/>
            <a:ext cx="11158847" cy="582484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rot="0" vert="horz" wrap="square" lIns="91440" tIns="45720" rIns="91440" bIns="45720" rtlCol="0" anchor="t" anchorCtr="0" upright="1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FC26CF-26CC-354C-BB60-AD3E01D575E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028700" y="2286000"/>
            <a:ext cx="7810499" cy="2904530"/>
          </a:xfrm>
          <a:prstGeom prst="rect">
            <a:avLst/>
          </a:prstGeom>
        </p:spPr>
        <p:txBody>
          <a:bodyPr lIns="0" tIns="0" rIns="0" bIns="0" rtlCol="0"/>
          <a:lstStyle>
            <a:lvl1pPr marL="0" indent="0">
              <a:lnSpc>
                <a:spcPct val="100000"/>
              </a:lnSpc>
              <a:buNone/>
              <a:defRPr sz="2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BEC4E73-6A9F-2F46-89D1-559CE56C12BE}"/>
              </a:ext>
            </a:extLst>
          </p:cNvPr>
          <p:cNvCxnSpPr>
            <a:cxnSpLocks/>
          </p:cNvCxnSpPr>
          <p:nvPr userDrawn="1"/>
        </p:nvCxnSpPr>
        <p:spPr>
          <a:xfrm>
            <a:off x="1033153" y="1871272"/>
            <a:ext cx="10125694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itle 1">
            <a:extLst>
              <a:ext uri="{FF2B5EF4-FFF2-40B4-BE49-F238E27FC236}">
                <a16:creationId xmlns:a16="http://schemas.microsoft.com/office/drawing/2014/main" id="{88BFD865-74BB-5B40-8DA8-7D7B921A7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999068"/>
            <a:ext cx="7810500" cy="645284"/>
          </a:xfrm>
          <a:prstGeom prst="rect">
            <a:avLst/>
          </a:prstGeom>
        </p:spPr>
        <p:txBody>
          <a:bodyPr lIns="0" tIns="0" rIns="0" bIns="0" rtlCol="0" anchor="b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5A4B708A-874B-4F75-A235-6908EB43FA8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/>
          <a:p>
            <a:pPr rtl="0"/>
            <a:r>
              <a:rPr lang="en-GB" noProof="0"/>
              <a:t>September 3, 20XX 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71D589B3-67A1-4B39-9EEF-2FB7AB10ECE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>
                <a:solidFill>
                  <a:schemeClr val="bg1"/>
                </a:solidFill>
              </a:rPr>
              <a:t>Annual Review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5D91E6B-55B5-4092-AD3B-F7E1FD004599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fld id="{7782931A-7D25-4B4B-9464-57AE418934A3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116312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648">
          <p15:clr>
            <a:srgbClr val="FBAE40"/>
          </p15:clr>
        </p15:guide>
        <p15:guide id="4" orient="horz" pos="1152" userDrawn="1">
          <p15:clr>
            <a:srgbClr val="FBAE40"/>
          </p15:clr>
        </p15:guide>
        <p15:guide id="5" orient="horz" pos="14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1">
            <a:extLst>
              <a:ext uri="{FF2B5EF4-FFF2-40B4-BE49-F238E27FC236}">
                <a16:creationId xmlns:a16="http://schemas.microsoft.com/office/drawing/2014/main" id="{B35C0DBA-B958-984A-8540-551D3604D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999068"/>
            <a:ext cx="4876800" cy="645284"/>
          </a:xfrm>
          <a:prstGeom prst="rect">
            <a:avLst/>
          </a:prstGeom>
        </p:spPr>
        <p:txBody>
          <a:bodyPr lIns="0" tIns="0" rIns="0" bIns="0" rtlCol="0" anchor="b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0C9ECF50-A899-D84A-8DA7-545D7B1945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8700" y="2286003"/>
            <a:ext cx="4876800" cy="3568696"/>
          </a:xfrm>
          <a:prstGeom prst="rect">
            <a:avLst/>
          </a:prstGeom>
        </p:spPr>
        <p:txBody>
          <a:bodyPr lIns="0" tIns="0" rIns="0" bIns="0" rtlCol="0"/>
          <a:lstStyle>
            <a:lvl1pPr marL="0" indent="0">
              <a:lnSpc>
                <a:spcPct val="100000"/>
              </a:lnSpc>
              <a:buNone/>
              <a:defRPr sz="18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C23E260-2F88-C54F-893E-80966D14934A}"/>
              </a:ext>
            </a:extLst>
          </p:cNvPr>
          <p:cNvCxnSpPr>
            <a:cxnSpLocks/>
          </p:cNvCxnSpPr>
          <p:nvPr userDrawn="1"/>
        </p:nvCxnSpPr>
        <p:spPr>
          <a:xfrm>
            <a:off x="1033153" y="1869925"/>
            <a:ext cx="4872347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41785DC-164D-344A-8D61-85C59CABECC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354824" y="990600"/>
            <a:ext cx="4837176" cy="4837176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AAE1D3B9-B2D1-4927-BE44-8408FBD84C06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/>
          <a:p>
            <a:pPr rtl="0"/>
            <a:r>
              <a:rPr lang="en-GB" noProof="0"/>
              <a:t>September 3, 20XX 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7447116-BCE7-456E-88B8-96ADC76E5FC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>
                <a:solidFill>
                  <a:schemeClr val="bg1"/>
                </a:solidFill>
              </a:rPr>
              <a:t>Annual Review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3B6347-A35F-4216-9988-7393E598E123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fld id="{7782931A-7D25-4B4B-9464-57AE418934A3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26016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648">
          <p15:clr>
            <a:srgbClr val="FBAE40"/>
          </p15:clr>
        </p15:guide>
        <p15:guide id="4" orient="horz" pos="1152" userDrawn="1">
          <p15:clr>
            <a:srgbClr val="FBAE40"/>
          </p15:clr>
        </p15:guide>
        <p15:guide id="5" orient="horz" pos="14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D808B2-C5CA-FE45-B556-461D856BF7A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425CA9F-967F-1545-8E32-09F4DB0F04F6}"/>
              </a:ext>
            </a:extLst>
          </p:cNvPr>
          <p:cNvCxnSpPr>
            <a:cxnSpLocks/>
          </p:cNvCxnSpPr>
          <p:nvPr userDrawn="1"/>
        </p:nvCxnSpPr>
        <p:spPr>
          <a:xfrm flipV="1">
            <a:off x="1044475" y="1862667"/>
            <a:ext cx="10103049" cy="867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69DD4EBD-237B-7245-A9C2-A37674E23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999068"/>
            <a:ext cx="7810500" cy="645284"/>
          </a:xfrm>
          <a:prstGeom prst="rect">
            <a:avLst/>
          </a:prstGeom>
        </p:spPr>
        <p:txBody>
          <a:bodyPr lIns="0" tIns="0" rIns="0" bIns="0" rtlCol="0" anchor="b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815779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648">
          <p15:clr>
            <a:srgbClr val="FBAE40"/>
          </p15:clr>
        </p15:guide>
        <p15:guide id="4" orient="horz" pos="1152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BA6D65B-10A2-D743-9FFA-D14B8696F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>
            <a:off x="0" y="-6836"/>
            <a:ext cx="11158847" cy="582484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rot="0" vert="horz" wrap="square" lIns="91440" tIns="45720" rIns="91440" bIns="45720" rtlCol="0" anchor="t" anchorCtr="0" upright="1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10" name="Chart Placeholder 3">
            <a:extLst>
              <a:ext uri="{FF2B5EF4-FFF2-40B4-BE49-F238E27FC236}">
                <a16:creationId xmlns:a16="http://schemas.microsoft.com/office/drawing/2014/main" id="{FCB9F5CF-0F1D-284B-B997-AC308FED47B9}"/>
              </a:ext>
            </a:extLst>
          </p:cNvPr>
          <p:cNvSpPr>
            <a:spLocks noGrp="1"/>
          </p:cNvSpPr>
          <p:nvPr>
            <p:ph type="chart" sz="quarter" idx="11"/>
          </p:nvPr>
        </p:nvSpPr>
        <p:spPr>
          <a:xfrm>
            <a:off x="951345" y="2286000"/>
            <a:ext cx="9145155" cy="3164926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A5652B48-7CDD-5645-B29B-54727CA5F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999068"/>
            <a:ext cx="7810500" cy="645284"/>
          </a:xfrm>
          <a:prstGeom prst="rect">
            <a:avLst/>
          </a:prstGeom>
        </p:spPr>
        <p:txBody>
          <a:bodyPr lIns="0" tIns="0" rIns="0" bIns="0" rtlCol="0" anchor="b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C0F4C76-2690-7448-8D03-9692C2BB1016}"/>
              </a:ext>
            </a:extLst>
          </p:cNvPr>
          <p:cNvCxnSpPr>
            <a:cxnSpLocks/>
          </p:cNvCxnSpPr>
          <p:nvPr userDrawn="1"/>
        </p:nvCxnSpPr>
        <p:spPr>
          <a:xfrm>
            <a:off x="1033153" y="1871272"/>
            <a:ext cx="10125694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1C09B5-CD25-4B65-9120-D8EBD79ABC86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 rtlCol="0"/>
          <a:lstStyle/>
          <a:p>
            <a:pPr rtl="0"/>
            <a:r>
              <a:rPr lang="en-GB" noProof="0"/>
              <a:t>September 3, 20XX 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6281DE-BBF4-4AA1-B110-DC418232A013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>
                <a:solidFill>
                  <a:schemeClr val="bg1"/>
                </a:solidFill>
              </a:rPr>
              <a:t>Annual Review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39333A-6926-414D-9C9D-B62395A38A86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fld id="{7782931A-7D25-4B4B-9464-57AE418934A3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539658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648">
          <p15:clr>
            <a:srgbClr val="FBAE40"/>
          </p15:clr>
        </p15:guide>
        <p15:guide id="4" orient="horz" pos="1152" userDrawn="1">
          <p15:clr>
            <a:srgbClr val="FBAE40"/>
          </p15:clr>
        </p15:guide>
        <p15:guide id="5" orient="horz" pos="1440" userDrawn="1">
          <p15:clr>
            <a:srgbClr val="FBAE40"/>
          </p15:clr>
        </p15:guide>
        <p15:guide id="6" pos="636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1855E5B9-5A63-2D46-8653-3FD1F538F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>
            <a:off x="0" y="4453"/>
            <a:ext cx="11158847" cy="582484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rot="0" vert="horz" wrap="square" lIns="91440" tIns="45720" rIns="91440" bIns="45720" rtlCol="0" anchor="t" anchorCtr="0" upright="1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3" name="Table Placeholder 2">
            <a:extLst>
              <a:ext uri="{FF2B5EF4-FFF2-40B4-BE49-F238E27FC236}">
                <a16:creationId xmlns:a16="http://schemas.microsoft.com/office/drawing/2014/main" id="{03FB492B-801F-1741-BD1B-89F9C6BFF0EC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1028700" y="2423161"/>
            <a:ext cx="9067800" cy="222740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icon to add table</a:t>
            </a:r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74545B3-0290-D848-BDB5-811BC52BD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999068"/>
            <a:ext cx="10096500" cy="645284"/>
          </a:xfrm>
          <a:prstGeom prst="rect">
            <a:avLst/>
          </a:prstGeom>
        </p:spPr>
        <p:txBody>
          <a:bodyPr lIns="0" tIns="0" rIns="0" bIns="0" rtlCol="0" anchor="b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3709460-09E4-854A-889B-491A934DE40F}"/>
              </a:ext>
            </a:extLst>
          </p:cNvPr>
          <p:cNvCxnSpPr>
            <a:cxnSpLocks/>
          </p:cNvCxnSpPr>
          <p:nvPr userDrawn="1"/>
        </p:nvCxnSpPr>
        <p:spPr>
          <a:xfrm>
            <a:off x="1033153" y="1871272"/>
            <a:ext cx="10125694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0F749A19-BE29-4599-ABBE-E7C61FF9EE3F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/>
          <a:p>
            <a:pPr rtl="0"/>
            <a:r>
              <a:rPr lang="en-GB" noProof="0"/>
              <a:t>September 3, 20XX 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8F30C11-6611-47E2-9CF7-8EE77F4CD107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>
                <a:solidFill>
                  <a:schemeClr val="bg1"/>
                </a:solidFill>
              </a:rPr>
              <a:t>Annual Review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AF710E8-4CE9-4D79-8121-DD559D321EC4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fld id="{7782931A-7D25-4B4B-9464-57AE418934A3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135033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648">
          <p15:clr>
            <a:srgbClr val="FBAE40"/>
          </p15:clr>
        </p15:guide>
        <p15:guide id="4" orient="horz" pos="1152" userDrawn="1">
          <p15:clr>
            <a:srgbClr val="FBAE40"/>
          </p15:clr>
        </p15:guide>
        <p15:guide id="5" orient="horz" pos="1440" userDrawn="1">
          <p15:clr>
            <a:srgbClr val="FBAE40"/>
          </p15:clr>
        </p15:guide>
        <p15:guide id="6" pos="636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6A99595-F780-594B-8C36-E4E5AF5E1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>
            <a:off x="0" y="-6836"/>
            <a:ext cx="11158847" cy="582484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rot="0" vert="horz" wrap="square" lIns="91440" tIns="45720" rIns="91440" bIns="45720" rtlCol="0" anchor="t" anchorCtr="0" upright="1">
            <a:noAutofit/>
          </a:bodyPr>
          <a:lstStyle/>
          <a:p>
            <a:pPr rtl="0"/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4AFB169-81B7-454B-BE19-407333C86F3B}"/>
              </a:ext>
            </a:extLst>
          </p:cNvPr>
          <p:cNvCxnSpPr>
            <a:cxnSpLocks/>
          </p:cNvCxnSpPr>
          <p:nvPr userDrawn="1"/>
        </p:nvCxnSpPr>
        <p:spPr>
          <a:xfrm>
            <a:off x="2184935" y="1874704"/>
            <a:ext cx="8973912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FC26CF-26CC-354C-BB60-AD3E01D575E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028700" y="2304344"/>
            <a:ext cx="7810500" cy="2989263"/>
          </a:xfrm>
          <a:prstGeom prst="rect">
            <a:avLst/>
          </a:prstGeom>
        </p:spPr>
        <p:txBody>
          <a:bodyPr lIns="0" tIns="0" rIns="0" bIns="0" rtlCol="0"/>
          <a:lstStyle>
            <a:lvl1pPr marL="0" indent="0">
              <a:lnSpc>
                <a:spcPct val="150000"/>
              </a:lnSpc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A06611-233D-45FA-A146-AB9D4F4A78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1525" y="978781"/>
            <a:ext cx="1589372" cy="1325563"/>
          </a:xfrm>
          <a:prstGeom prst="rect">
            <a:avLst/>
          </a:prstGeom>
        </p:spPr>
        <p:txBody>
          <a:bodyPr rtlCol="0"/>
          <a:lstStyle>
            <a:lvl1pPr>
              <a:defRPr sz="20000"/>
            </a:lvl1pPr>
          </a:lstStyle>
          <a:p>
            <a:pPr rtl="0"/>
            <a:r>
              <a:rPr lang="en-GB" noProof="0"/>
              <a:t>“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94887C6-2D97-4388-AA65-CEEA6591BFB1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/>
          <a:p>
            <a:pPr rtl="0"/>
            <a:r>
              <a:rPr lang="en-GB" noProof="0"/>
              <a:t>September 3, 20XX 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3F84EFA-1D77-40D3-B5AC-6652DC26F0ED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>
                <a:solidFill>
                  <a:schemeClr val="bg1"/>
                </a:solidFill>
              </a:rPr>
              <a:t>Annual Review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13CA07C-1BC2-4B16-8557-27C373CFCE9C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fld id="{7782931A-7D25-4B4B-9464-57AE418934A3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261445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648">
          <p15:clr>
            <a:srgbClr val="FBAE40"/>
          </p15:clr>
        </p15:guide>
        <p15:guide id="4" orient="horz" pos="1152" userDrawn="1">
          <p15:clr>
            <a:srgbClr val="FBAE40"/>
          </p15:clr>
        </p15:guide>
        <p15:guide id="5" orient="horz" pos="14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EFAD8BFA-14F6-F54A-AB64-29F9F7616A7D}"/>
              </a:ext>
            </a:extLst>
          </p:cNvPr>
          <p:cNvCxnSpPr>
            <a:cxnSpLocks/>
          </p:cNvCxnSpPr>
          <p:nvPr userDrawn="1"/>
        </p:nvCxnSpPr>
        <p:spPr>
          <a:xfrm>
            <a:off x="1033153" y="1874640"/>
            <a:ext cx="10125694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B9E731-6B9B-024E-9360-F9F34CC6638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028700" y="4313437"/>
            <a:ext cx="1828800" cy="401220"/>
          </a:xfrm>
          <a:prstGeom prst="rect">
            <a:avLst/>
          </a:prstGeom>
        </p:spPr>
        <p:txBody>
          <a:bodyPr lIns="0" tIns="0" rIns="0" bIns="0" rtlCol="0"/>
          <a:lstStyle>
            <a:lvl1pPr marL="0" indent="0">
              <a:buNone/>
              <a:defRPr sz="1800" b="1"/>
            </a:lvl1pPr>
            <a:lvl2pPr marL="457200" indent="0">
              <a:buNone/>
              <a:defRPr sz="1600"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FD3D9C96-2F42-E545-BD97-AC8568E2F49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028700" y="4752757"/>
            <a:ext cx="1828800" cy="552450"/>
          </a:xfrm>
          <a:prstGeom prst="rect">
            <a:avLst/>
          </a:prstGeom>
        </p:spPr>
        <p:txBody>
          <a:bodyPr lIns="0" tIns="0" rIns="0" bIns="0" rtlCol="0"/>
          <a:lstStyle>
            <a:lvl1pPr marL="0" indent="0">
              <a:buNone/>
              <a:defRPr sz="1600" b="0"/>
            </a:lvl1pPr>
            <a:lvl2pPr marL="457200" indent="0">
              <a:buNone/>
              <a:defRPr sz="1600"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1" name="Text Placeholder 4">
            <a:extLst>
              <a:ext uri="{FF2B5EF4-FFF2-40B4-BE49-F238E27FC236}">
                <a16:creationId xmlns:a16="http://schemas.microsoft.com/office/drawing/2014/main" id="{892AA37C-BA0F-9C4F-B098-EDFE391C47D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784600" y="4332486"/>
            <a:ext cx="1828800" cy="401221"/>
          </a:xfrm>
          <a:prstGeom prst="rect">
            <a:avLst/>
          </a:prstGeom>
        </p:spPr>
        <p:txBody>
          <a:bodyPr lIns="0" tIns="0" rIns="0" bIns="0" rtlCol="0"/>
          <a:lstStyle>
            <a:lvl1pPr marL="0" indent="0">
              <a:buNone/>
              <a:defRPr sz="1800" b="1"/>
            </a:lvl1pPr>
            <a:lvl2pPr marL="457200" indent="0">
              <a:buNone/>
              <a:defRPr sz="1600"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EEAAAC92-F1DA-6847-8D56-1ACCD5E3B0F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784600" y="4752757"/>
            <a:ext cx="1828800" cy="552450"/>
          </a:xfrm>
          <a:prstGeom prst="rect">
            <a:avLst/>
          </a:prstGeom>
        </p:spPr>
        <p:txBody>
          <a:bodyPr lIns="0" tIns="0" rIns="0" bIns="0" rtlCol="0"/>
          <a:lstStyle>
            <a:lvl1pPr marL="0" indent="0">
              <a:buNone/>
              <a:defRPr sz="1600" b="0"/>
            </a:lvl1pPr>
            <a:lvl2pPr marL="457200" indent="0">
              <a:buNone/>
              <a:defRPr sz="1600"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F4E4153D-E2B3-7D4A-8D92-FF6597B2FB5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31512" y="4313436"/>
            <a:ext cx="1828800" cy="420271"/>
          </a:xfrm>
          <a:prstGeom prst="rect">
            <a:avLst/>
          </a:prstGeom>
        </p:spPr>
        <p:txBody>
          <a:bodyPr lIns="0" tIns="0" rIns="0" bIns="0" rtlCol="0"/>
          <a:lstStyle>
            <a:lvl1pPr marL="0" indent="0">
              <a:buNone/>
              <a:defRPr sz="1800" b="1"/>
            </a:lvl1pPr>
            <a:lvl2pPr marL="457200" indent="0">
              <a:buNone/>
              <a:defRPr sz="1600"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4" name="Text Placeholder 4">
            <a:extLst>
              <a:ext uri="{FF2B5EF4-FFF2-40B4-BE49-F238E27FC236}">
                <a16:creationId xmlns:a16="http://schemas.microsoft.com/office/drawing/2014/main" id="{0D6B703A-5BF6-744F-A3D3-C65E3F8B3B6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531512" y="4752757"/>
            <a:ext cx="1828800" cy="552451"/>
          </a:xfrm>
          <a:prstGeom prst="rect">
            <a:avLst/>
          </a:prstGeom>
        </p:spPr>
        <p:txBody>
          <a:bodyPr lIns="0" tIns="0" rIns="0" bIns="0" rtlCol="0"/>
          <a:lstStyle>
            <a:lvl1pPr marL="0" indent="0">
              <a:buNone/>
              <a:defRPr sz="1600" b="0"/>
            </a:lvl1pPr>
            <a:lvl2pPr marL="457200" indent="0">
              <a:buNone/>
              <a:defRPr sz="1600"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982A9FE5-981A-B340-B8F8-D2DB83C1960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296400" y="4332486"/>
            <a:ext cx="1828800" cy="420271"/>
          </a:xfrm>
          <a:prstGeom prst="rect">
            <a:avLst/>
          </a:prstGeom>
        </p:spPr>
        <p:txBody>
          <a:bodyPr lIns="0" tIns="0" rIns="0" bIns="0" rtlCol="0"/>
          <a:lstStyle>
            <a:lvl1pPr marL="0" indent="0">
              <a:buNone/>
              <a:defRPr sz="1800" b="1"/>
            </a:lvl1pPr>
            <a:lvl2pPr marL="457200" indent="0">
              <a:buNone/>
              <a:defRPr sz="1600"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6" name="Text Placeholder 4">
            <a:extLst>
              <a:ext uri="{FF2B5EF4-FFF2-40B4-BE49-F238E27FC236}">
                <a16:creationId xmlns:a16="http://schemas.microsoft.com/office/drawing/2014/main" id="{594B2391-B4C8-5542-8285-39BAD874EC1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296400" y="4752757"/>
            <a:ext cx="1828800" cy="552451"/>
          </a:xfrm>
          <a:prstGeom prst="rect">
            <a:avLst/>
          </a:prstGeom>
        </p:spPr>
        <p:txBody>
          <a:bodyPr lIns="0" tIns="0" rIns="0" bIns="0" rtlCol="0"/>
          <a:lstStyle>
            <a:lvl1pPr marL="0" indent="0">
              <a:buNone/>
              <a:defRPr sz="1600" b="0"/>
            </a:lvl1pPr>
            <a:lvl2pPr marL="457200" indent="0">
              <a:buNone/>
              <a:defRPr sz="1600"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7" name="Picture Placeholder 25">
            <a:extLst>
              <a:ext uri="{FF2B5EF4-FFF2-40B4-BE49-F238E27FC236}">
                <a16:creationId xmlns:a16="http://schemas.microsoft.com/office/drawing/2014/main" id="{A2D87BC1-884E-CD4E-BABF-B7AF4DF7869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1028700" y="2308936"/>
            <a:ext cx="1828800" cy="183159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8" name="Picture Placeholder 25">
            <a:extLst>
              <a:ext uri="{FF2B5EF4-FFF2-40B4-BE49-F238E27FC236}">
                <a16:creationId xmlns:a16="http://schemas.microsoft.com/office/drawing/2014/main" id="{DB0763B3-E65F-8A47-AA7C-C9A56C50600F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3784600" y="2308936"/>
            <a:ext cx="1828800" cy="183159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9" name="Picture Placeholder 25">
            <a:extLst>
              <a:ext uri="{FF2B5EF4-FFF2-40B4-BE49-F238E27FC236}">
                <a16:creationId xmlns:a16="http://schemas.microsoft.com/office/drawing/2014/main" id="{1E0F47CF-6DE7-F745-B9D8-55421009AF4E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540500" y="2308936"/>
            <a:ext cx="1828800" cy="183159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Picture Placeholder 25">
            <a:extLst>
              <a:ext uri="{FF2B5EF4-FFF2-40B4-BE49-F238E27FC236}">
                <a16:creationId xmlns:a16="http://schemas.microsoft.com/office/drawing/2014/main" id="{B4621956-6AB4-E346-8900-9AE2A51ADBC5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9296400" y="2314278"/>
            <a:ext cx="1828800" cy="1831590"/>
          </a:xfrm>
          <a:prstGeom prst="rect">
            <a:avLst/>
          </a:prstGeom>
        </p:spPr>
        <p:txBody>
          <a:bodyPr rtlCol="0"/>
          <a:lstStyle>
            <a:lvl1pPr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3B64062A-6292-0441-95CB-9A91F49DB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999068"/>
            <a:ext cx="7810500" cy="645284"/>
          </a:xfrm>
          <a:prstGeom prst="rect">
            <a:avLst/>
          </a:prstGeom>
        </p:spPr>
        <p:txBody>
          <a:bodyPr lIns="0" tIns="0" rIns="0" bIns="0" rtlCol="0" anchor="b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83883EC-FACE-4093-9976-8B0D4C8BEBCC}"/>
              </a:ext>
            </a:extLst>
          </p:cNvPr>
          <p:cNvSpPr>
            <a:spLocks noGrp="1"/>
          </p:cNvSpPr>
          <p:nvPr>
            <p:ph type="dt" sz="half" idx="22"/>
          </p:nvPr>
        </p:nvSpPr>
        <p:spPr/>
        <p:txBody>
          <a:bodyPr rtlCol="0"/>
          <a:lstStyle/>
          <a:p>
            <a:pPr rtl="0"/>
            <a:r>
              <a:rPr lang="en-GB" noProof="0"/>
              <a:t>September 3, 20XX 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2611EE2-9C8D-405E-9ABF-8EFD1E1D6BB5}"/>
              </a:ext>
            </a:extLst>
          </p:cNvPr>
          <p:cNvSpPr>
            <a:spLocks noGrp="1"/>
          </p:cNvSpPr>
          <p:nvPr>
            <p:ph type="ftr" sz="quarter" idx="23"/>
          </p:nvPr>
        </p:nvSpPr>
        <p:spPr/>
        <p:txBody>
          <a:bodyPr rtlCol="0"/>
          <a:lstStyle/>
          <a:p>
            <a:pPr rtl="0"/>
            <a:r>
              <a:rPr lang="en-GB" noProof="0">
                <a:solidFill>
                  <a:schemeClr val="bg1"/>
                </a:solidFill>
              </a:rPr>
              <a:t>Annual Review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FE126EB-13BB-4830-A999-3778C11747A6}"/>
              </a:ext>
            </a:extLst>
          </p:cNvPr>
          <p:cNvSpPr>
            <a:spLocks noGrp="1"/>
          </p:cNvSpPr>
          <p:nvPr>
            <p:ph type="sldNum" sz="quarter" idx="24"/>
          </p:nvPr>
        </p:nvSpPr>
        <p:spPr/>
        <p:txBody>
          <a:bodyPr rtlCol="0"/>
          <a:lstStyle/>
          <a:p>
            <a:pPr rtl="0"/>
            <a:fld id="{7782931A-7D25-4B4B-9464-57AE418934A3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239632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648" userDrawn="1">
          <p15:clr>
            <a:srgbClr val="FBAE40"/>
          </p15:clr>
        </p15:guide>
        <p15:guide id="4" orient="horz" pos="1152" userDrawn="1">
          <p15:clr>
            <a:srgbClr val="FBAE40"/>
          </p15:clr>
        </p15:guide>
        <p15:guide id="5" orient="horz" pos="1440" userDrawn="1">
          <p15:clr>
            <a:srgbClr val="FBAE40"/>
          </p15:clr>
        </p15:guide>
        <p15:guide id="8" orient="horz" pos="3072" userDrawn="1">
          <p15:clr>
            <a:srgbClr val="FBAE40"/>
          </p15:clr>
        </p15:guide>
        <p15:guide id="13" pos="6384" userDrawn="1">
          <p15:clr>
            <a:srgbClr val="FBAE40"/>
          </p15:clr>
        </p15:guide>
        <p15:guide id="14" orient="horz" pos="3216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itle 1">
            <a:extLst>
              <a:ext uri="{FF2B5EF4-FFF2-40B4-BE49-F238E27FC236}">
                <a16:creationId xmlns:a16="http://schemas.microsoft.com/office/drawing/2014/main" id="{A116A2E3-682D-BD4F-9FC9-4546B0C9A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999068"/>
            <a:ext cx="7810500" cy="645284"/>
          </a:xfrm>
          <a:prstGeom prst="rect">
            <a:avLst/>
          </a:prstGeom>
        </p:spPr>
        <p:txBody>
          <a:bodyPr lIns="0" tIns="0" rIns="0" bIns="0" rtlCol="0" anchor="b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D64AC08-85A6-6F44-88B4-3FAE91B70C1B}"/>
              </a:ext>
            </a:extLst>
          </p:cNvPr>
          <p:cNvCxnSpPr>
            <a:cxnSpLocks/>
          </p:cNvCxnSpPr>
          <p:nvPr userDrawn="1"/>
        </p:nvCxnSpPr>
        <p:spPr>
          <a:xfrm>
            <a:off x="1033153" y="1871272"/>
            <a:ext cx="10125694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1056DE-470B-C64D-99AE-5039A021EC5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1616" y="2328553"/>
            <a:ext cx="2286000" cy="911029"/>
          </a:xfrm>
          <a:prstGeom prst="rect">
            <a:avLst/>
          </a:prstGeom>
        </p:spPr>
        <p:txBody>
          <a:bodyPr rtlCol="0"/>
          <a:lstStyle>
            <a:lvl1pPr>
              <a:buNone/>
              <a:defRPr sz="1800" b="1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7" name="Text Placeholder 4">
            <a:extLst>
              <a:ext uri="{FF2B5EF4-FFF2-40B4-BE49-F238E27FC236}">
                <a16:creationId xmlns:a16="http://schemas.microsoft.com/office/drawing/2014/main" id="{4ADA9C53-0DC4-4D43-B80C-9B0A9E0EBDE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672" y="2328553"/>
            <a:ext cx="2286000" cy="911029"/>
          </a:xfrm>
          <a:prstGeom prst="rect">
            <a:avLst/>
          </a:prstGeom>
        </p:spPr>
        <p:txBody>
          <a:bodyPr rtlCol="0"/>
          <a:lstStyle>
            <a:lvl1pPr>
              <a:buNone/>
              <a:defRPr sz="1800" b="1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8" name="Text Placeholder 4">
            <a:extLst>
              <a:ext uri="{FF2B5EF4-FFF2-40B4-BE49-F238E27FC236}">
                <a16:creationId xmlns:a16="http://schemas.microsoft.com/office/drawing/2014/main" id="{F8E68047-DF25-AB45-A0F0-F4DFE23516C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206672" y="3336211"/>
            <a:ext cx="2286000" cy="2490992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 b="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1" name="Text Placeholder 4">
            <a:extLst>
              <a:ext uri="{FF2B5EF4-FFF2-40B4-BE49-F238E27FC236}">
                <a16:creationId xmlns:a16="http://schemas.microsoft.com/office/drawing/2014/main" id="{61DB1B27-14E7-1549-BDAA-6DD31A1B1FC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839200" y="2328553"/>
            <a:ext cx="2286000" cy="911029"/>
          </a:xfrm>
          <a:prstGeom prst="rect">
            <a:avLst/>
          </a:prstGeom>
        </p:spPr>
        <p:txBody>
          <a:bodyPr rtlCol="0"/>
          <a:lstStyle>
            <a:lvl1pPr>
              <a:buNone/>
              <a:defRPr sz="1800" b="1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2" name="Text Placeholder 4">
            <a:extLst>
              <a:ext uri="{FF2B5EF4-FFF2-40B4-BE49-F238E27FC236}">
                <a16:creationId xmlns:a16="http://schemas.microsoft.com/office/drawing/2014/main" id="{69D66743-22F2-C84F-9FD2-F350766D6CDF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839200" y="3331030"/>
            <a:ext cx="2286000" cy="2466536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 b="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3" name="Text Placeholder 4">
            <a:extLst>
              <a:ext uri="{FF2B5EF4-FFF2-40B4-BE49-F238E27FC236}">
                <a16:creationId xmlns:a16="http://schemas.microsoft.com/office/drawing/2014/main" id="{4A38EF55-8739-4A40-A228-67296EA938B3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3574144" y="2328553"/>
            <a:ext cx="2286000" cy="911029"/>
          </a:xfrm>
          <a:prstGeom prst="rect">
            <a:avLst/>
          </a:prstGeom>
        </p:spPr>
        <p:txBody>
          <a:bodyPr rtlCol="0"/>
          <a:lstStyle>
            <a:lvl1pPr>
              <a:buNone/>
              <a:defRPr sz="1800" b="1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4" name="Text Placeholder 4">
            <a:extLst>
              <a:ext uri="{FF2B5EF4-FFF2-40B4-BE49-F238E27FC236}">
                <a16:creationId xmlns:a16="http://schemas.microsoft.com/office/drawing/2014/main" id="{268DC74C-B0F9-2649-BEC3-BBA0BD737650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3557921" y="3331029"/>
            <a:ext cx="2286000" cy="2466537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 b="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B1422B-E6C5-43B2-9F2B-DECEB381214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968377" y="3331029"/>
            <a:ext cx="2286000" cy="2466975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00000"/>
              </a:lnSpc>
              <a:buNone/>
              <a:defRPr sz="1400"/>
            </a:lvl1pPr>
            <a:lvl2pPr>
              <a:buNone/>
              <a:defRPr sz="1400"/>
            </a:lvl2pPr>
            <a:lvl3pPr>
              <a:buNone/>
              <a:defRPr sz="1400"/>
            </a:lvl3pPr>
            <a:lvl4pPr>
              <a:buNone/>
              <a:defRPr sz="1400"/>
            </a:lvl4pPr>
            <a:lvl5pPr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C81DA9-1713-43A7-A2CF-A9525B11AF43}"/>
              </a:ext>
            </a:extLst>
          </p:cNvPr>
          <p:cNvSpPr>
            <a:spLocks noGrp="1"/>
          </p:cNvSpPr>
          <p:nvPr>
            <p:ph type="dt" sz="half" idx="26"/>
          </p:nvPr>
        </p:nvSpPr>
        <p:spPr/>
        <p:txBody>
          <a:bodyPr rtlCol="0"/>
          <a:lstStyle/>
          <a:p>
            <a:pPr rtl="0"/>
            <a:r>
              <a:rPr lang="en-GB" noProof="0"/>
              <a:t>September 3, 20XX 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76A8F0-5D79-4C8A-9966-308409EB26B0}"/>
              </a:ext>
            </a:extLst>
          </p:cNvPr>
          <p:cNvSpPr>
            <a:spLocks noGrp="1"/>
          </p:cNvSpPr>
          <p:nvPr>
            <p:ph type="ftr" sz="quarter" idx="27"/>
          </p:nvPr>
        </p:nvSpPr>
        <p:spPr/>
        <p:txBody>
          <a:bodyPr rtlCol="0"/>
          <a:lstStyle/>
          <a:p>
            <a:pPr rtl="0"/>
            <a:r>
              <a:rPr lang="en-GB" noProof="0">
                <a:solidFill>
                  <a:schemeClr val="bg1"/>
                </a:solidFill>
              </a:rPr>
              <a:t>Annual Review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85BAE5-43DA-49F0-89E6-66D549C52389}"/>
              </a:ext>
            </a:extLst>
          </p:cNvPr>
          <p:cNvSpPr>
            <a:spLocks noGrp="1"/>
          </p:cNvSpPr>
          <p:nvPr>
            <p:ph type="sldNum" sz="quarter" idx="28"/>
          </p:nvPr>
        </p:nvSpPr>
        <p:spPr/>
        <p:txBody>
          <a:bodyPr rtlCol="0"/>
          <a:lstStyle/>
          <a:p>
            <a:pPr rtl="0"/>
            <a:fld id="{7782931A-7D25-4B4B-9464-57AE418934A3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992560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648">
          <p15:clr>
            <a:srgbClr val="FBAE40"/>
          </p15:clr>
        </p15:guide>
        <p15:guide id="4" orient="horz" pos="1152" userDrawn="1">
          <p15:clr>
            <a:srgbClr val="FBAE40"/>
          </p15:clr>
        </p15:guide>
        <p15:guide id="5" orient="horz" pos="1440" userDrawn="1">
          <p15:clr>
            <a:srgbClr val="FBAE40"/>
          </p15:clr>
        </p15:guide>
        <p15:guide id="14" pos="1488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91C010F4-E1E5-354F-9B4A-6253D3DC2F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36641" y="3044590"/>
            <a:ext cx="4868860" cy="1942138"/>
          </a:xfrm>
          <a:prstGeom prst="rect">
            <a:avLst/>
          </a:prstGeom>
        </p:spPr>
        <p:txBody>
          <a:bodyPr lIns="0" tIns="0" rIns="0" bIns="0" rtlCol="0" anchor="t" anchorCtr="0"/>
          <a:lstStyle>
            <a:lvl1pPr marL="285750" indent="-285750">
              <a:buFont typeface="Wingdings" pitchFamily="2" charset="2"/>
              <a:buChar char="§"/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C2F7C8C0-EB32-3C44-930E-DE05403C543A}"/>
              </a:ext>
            </a:extLst>
          </p:cNvPr>
          <p:cNvSpPr>
            <a:spLocks noGrp="1"/>
          </p:cNvSpPr>
          <p:nvPr>
            <p:ph sz="half" idx="11"/>
          </p:nvPr>
        </p:nvSpPr>
        <p:spPr>
          <a:xfrm>
            <a:off x="6285649" y="3044590"/>
            <a:ext cx="4868860" cy="1942138"/>
          </a:xfrm>
          <a:prstGeom prst="rect">
            <a:avLst/>
          </a:prstGeom>
        </p:spPr>
        <p:txBody>
          <a:bodyPr lIns="0" tIns="0" rIns="0" bIns="0" rtlCol="0" anchor="t" anchorCtr="0"/>
          <a:lstStyle>
            <a:lvl1pPr marL="285750" indent="-285750">
              <a:buFont typeface="Wingdings" pitchFamily="2" charset="2"/>
              <a:buChar char="§"/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E06473F2-000A-7C44-9048-A0C0D4B652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999068"/>
            <a:ext cx="7810500" cy="645284"/>
          </a:xfrm>
          <a:prstGeom prst="rect">
            <a:avLst/>
          </a:prstGeom>
        </p:spPr>
        <p:txBody>
          <a:bodyPr lIns="0" tIns="0" rIns="0" bIns="0" rtlCol="0" anchor="b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6A0597E-7AE3-F242-9DDF-F678A5E11458}"/>
              </a:ext>
            </a:extLst>
          </p:cNvPr>
          <p:cNvCxnSpPr>
            <a:cxnSpLocks/>
          </p:cNvCxnSpPr>
          <p:nvPr userDrawn="1"/>
        </p:nvCxnSpPr>
        <p:spPr>
          <a:xfrm>
            <a:off x="1033153" y="1871272"/>
            <a:ext cx="10125694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 Placeholder 4">
            <a:extLst>
              <a:ext uri="{FF2B5EF4-FFF2-40B4-BE49-F238E27FC236}">
                <a16:creationId xmlns:a16="http://schemas.microsoft.com/office/drawing/2014/main" id="{EAB7162A-656B-3447-976F-951853C325A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1616" y="2328554"/>
            <a:ext cx="4963884" cy="645284"/>
          </a:xfrm>
          <a:prstGeom prst="rect">
            <a:avLst/>
          </a:prstGeom>
        </p:spPr>
        <p:txBody>
          <a:bodyPr rtlCol="0"/>
          <a:lstStyle>
            <a:lvl1pPr>
              <a:buNone/>
              <a:defRPr sz="1800" b="1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4" name="Text Placeholder 4">
            <a:extLst>
              <a:ext uri="{FF2B5EF4-FFF2-40B4-BE49-F238E27FC236}">
                <a16:creationId xmlns:a16="http://schemas.microsoft.com/office/drawing/2014/main" id="{C8B98E47-9A5A-E54C-A093-86D516AAD0F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258199" y="2328554"/>
            <a:ext cx="4868860" cy="645284"/>
          </a:xfrm>
          <a:prstGeom prst="rect">
            <a:avLst/>
          </a:prstGeom>
        </p:spPr>
        <p:txBody>
          <a:bodyPr rtlCol="0"/>
          <a:lstStyle>
            <a:lvl1pPr>
              <a:buNone/>
              <a:defRPr sz="1800" b="1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E274C5-9C2D-4A46-AEAE-9DBE1C417477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 rtlCol="0"/>
          <a:lstStyle/>
          <a:p>
            <a:pPr rtl="0"/>
            <a:r>
              <a:rPr lang="en-GB" noProof="0"/>
              <a:t>September 3, 20XX 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419017-8DD9-4B28-B0F1-E82FFB8C1DFB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 rtlCol="0"/>
          <a:lstStyle/>
          <a:p>
            <a:pPr rtl="0"/>
            <a:r>
              <a:rPr lang="en-GB" noProof="0">
                <a:solidFill>
                  <a:schemeClr val="bg1"/>
                </a:solidFill>
              </a:rPr>
              <a:t>Annual Review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0BFF08-A844-4449-9EC2-5B6B6C2D62AF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 rtlCol="0"/>
          <a:lstStyle/>
          <a:p>
            <a:pPr rtl="0"/>
            <a:fld id="{7782931A-7D25-4B4B-9464-57AE418934A3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36754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648">
          <p15:clr>
            <a:srgbClr val="FBAE40"/>
          </p15:clr>
        </p15:guide>
        <p15:guide id="4" orient="horz" pos="1152" userDrawn="1">
          <p15:clr>
            <a:srgbClr val="FBAE40"/>
          </p15:clr>
        </p15:guide>
        <p15:guide id="5" orient="horz" pos="14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2476683E-62F2-7746-A136-3A729C70D8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36641" y="3052691"/>
            <a:ext cx="3078159" cy="1942138"/>
          </a:xfrm>
          <a:prstGeom prst="rect">
            <a:avLst/>
          </a:prstGeom>
        </p:spPr>
        <p:txBody>
          <a:bodyPr lIns="0" tIns="0" rIns="0" bIns="0" rtlCol="0" anchor="t" anchorCtr="0"/>
          <a:lstStyle>
            <a:lvl1pPr marL="285750" indent="-285750">
              <a:buFont typeface="Wingdings" pitchFamily="2" charset="2"/>
              <a:buChar char="§"/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5EF5BDE3-656A-414E-BE18-702CA738A9D2}"/>
              </a:ext>
            </a:extLst>
          </p:cNvPr>
          <p:cNvSpPr>
            <a:spLocks noGrp="1"/>
          </p:cNvSpPr>
          <p:nvPr>
            <p:ph sz="half" idx="11"/>
          </p:nvPr>
        </p:nvSpPr>
        <p:spPr>
          <a:xfrm>
            <a:off x="8039099" y="3044590"/>
            <a:ext cx="3115409" cy="1942138"/>
          </a:xfrm>
          <a:prstGeom prst="rect">
            <a:avLst/>
          </a:prstGeom>
        </p:spPr>
        <p:txBody>
          <a:bodyPr lIns="0" tIns="0" rIns="0" bIns="0" rtlCol="0" anchor="t" anchorCtr="0"/>
          <a:lstStyle>
            <a:lvl1pPr marL="285750" indent="-285750">
              <a:buFont typeface="Wingdings" pitchFamily="2" charset="2"/>
              <a:buChar char="§"/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0EAADDF0-090D-2C4F-BE2D-160C2C550298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539760" y="3044590"/>
            <a:ext cx="3115409" cy="1942138"/>
          </a:xfrm>
          <a:prstGeom prst="rect">
            <a:avLst/>
          </a:prstGeom>
        </p:spPr>
        <p:txBody>
          <a:bodyPr lIns="0" tIns="0" rIns="0" bIns="0" rtlCol="0" anchor="t" anchorCtr="0"/>
          <a:lstStyle>
            <a:lvl1pPr marL="285750" indent="-285750">
              <a:buFont typeface="Wingdings" pitchFamily="2" charset="2"/>
              <a:buChar char="§"/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3E0EAFBC-DE77-7648-95EC-91DDA529F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999068"/>
            <a:ext cx="7810500" cy="645284"/>
          </a:xfrm>
          <a:prstGeom prst="rect">
            <a:avLst/>
          </a:prstGeom>
        </p:spPr>
        <p:txBody>
          <a:bodyPr lIns="0" tIns="0" rIns="0" bIns="0" rtlCol="0" anchor="b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E2A16A97-402E-8040-9B48-1B6ED23ABC4F}"/>
              </a:ext>
            </a:extLst>
          </p:cNvPr>
          <p:cNvCxnSpPr>
            <a:cxnSpLocks/>
          </p:cNvCxnSpPr>
          <p:nvPr userDrawn="1"/>
        </p:nvCxnSpPr>
        <p:spPr>
          <a:xfrm>
            <a:off x="1033153" y="1871272"/>
            <a:ext cx="10125694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B4BD319C-69C3-3D46-977C-F80FD35E3C6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41616" y="2328554"/>
            <a:ext cx="3173184" cy="645284"/>
          </a:xfrm>
          <a:prstGeom prst="rect">
            <a:avLst/>
          </a:prstGeom>
        </p:spPr>
        <p:txBody>
          <a:bodyPr rtlCol="0"/>
          <a:lstStyle>
            <a:lvl1pPr>
              <a:buNone/>
              <a:defRPr sz="1800" b="1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7" name="Text Placeholder 4">
            <a:extLst>
              <a:ext uri="{FF2B5EF4-FFF2-40B4-BE49-F238E27FC236}">
                <a16:creationId xmlns:a16="http://schemas.microsoft.com/office/drawing/2014/main" id="{4F6FB95E-AD0D-3843-8241-AB907F5915C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466252" y="2328554"/>
            <a:ext cx="3115409" cy="645284"/>
          </a:xfrm>
          <a:prstGeom prst="rect">
            <a:avLst/>
          </a:prstGeom>
        </p:spPr>
        <p:txBody>
          <a:bodyPr rtlCol="0"/>
          <a:lstStyle>
            <a:lvl1pPr>
              <a:buNone/>
              <a:defRPr sz="1800" b="1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4">
            <a:extLst>
              <a:ext uri="{FF2B5EF4-FFF2-40B4-BE49-F238E27FC236}">
                <a16:creationId xmlns:a16="http://schemas.microsoft.com/office/drawing/2014/main" id="{CC85BB87-C622-304F-9F58-8716188AA54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933114" y="2328554"/>
            <a:ext cx="3115409" cy="645284"/>
          </a:xfrm>
          <a:prstGeom prst="rect">
            <a:avLst/>
          </a:prstGeom>
        </p:spPr>
        <p:txBody>
          <a:bodyPr rtlCol="0"/>
          <a:lstStyle>
            <a:lvl1pPr>
              <a:buNone/>
              <a:defRPr sz="1800" b="1"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C6B0B5-56D6-429D-BC3A-5E501EDADA88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 rtlCol="0"/>
          <a:lstStyle/>
          <a:p>
            <a:pPr rtl="0"/>
            <a:r>
              <a:rPr lang="en-GB" noProof="0"/>
              <a:t>September 3, 20XX 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88DFE9-DB89-4EB9-9FB1-D484EC0C1B58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 rtlCol="0"/>
          <a:lstStyle/>
          <a:p>
            <a:pPr rtl="0"/>
            <a:r>
              <a:rPr lang="en-GB" noProof="0">
                <a:solidFill>
                  <a:schemeClr val="bg1"/>
                </a:solidFill>
              </a:rPr>
              <a:t>Annual Review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C09F4-4087-4A1E-B8B8-85A748DC9014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 rtlCol="0"/>
          <a:lstStyle/>
          <a:p>
            <a:pPr rtl="0"/>
            <a:fld id="{7782931A-7D25-4B4B-9464-57AE418934A3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389806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648">
          <p15:clr>
            <a:srgbClr val="FBAE40"/>
          </p15:clr>
        </p15:guide>
        <p15:guide id="4" orient="horz" pos="1152" userDrawn="1">
          <p15:clr>
            <a:srgbClr val="FBAE40"/>
          </p15:clr>
        </p15:guide>
        <p15:guide id="5" orient="horz" pos="180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5D6FA74B-53F8-584F-85D3-47FB14D40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999068"/>
            <a:ext cx="7810500" cy="645284"/>
          </a:xfrm>
          <a:prstGeom prst="rect">
            <a:avLst/>
          </a:prstGeom>
        </p:spPr>
        <p:txBody>
          <a:bodyPr lIns="0" tIns="0" rIns="0" bIns="0" rtlCol="0" anchor="b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C152369-C198-1E48-8F65-F6AC0534DFF6}"/>
              </a:ext>
            </a:extLst>
          </p:cNvPr>
          <p:cNvCxnSpPr>
            <a:cxnSpLocks/>
          </p:cNvCxnSpPr>
          <p:nvPr userDrawn="1"/>
        </p:nvCxnSpPr>
        <p:spPr>
          <a:xfrm>
            <a:off x="1033153" y="1871272"/>
            <a:ext cx="10125694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8921E4-02B0-3748-9844-933F710058F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028700" y="2321923"/>
            <a:ext cx="4876800" cy="3825952"/>
          </a:xfrm>
          <a:prstGeom prst="rect">
            <a:avLst/>
          </a:prstGeom>
        </p:spPr>
        <p:txBody>
          <a:bodyPr rtlCol="0"/>
          <a:lstStyle>
            <a:lvl1pPr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43048678-0BD6-C448-8690-BD61FC60950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248400" y="2286000"/>
            <a:ext cx="4876800" cy="2746375"/>
          </a:xfrm>
          <a:prstGeom prst="rect">
            <a:avLst/>
          </a:prstGeom>
        </p:spPr>
        <p:txBody>
          <a:bodyPr rtlCol="0"/>
          <a:lstStyle>
            <a:lvl1pPr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C8134C-ADB9-4E1C-97DD-12E5DE2C7753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 rtlCol="0"/>
          <a:lstStyle/>
          <a:p>
            <a:pPr rtl="0"/>
            <a:r>
              <a:rPr lang="en-GB" noProof="0"/>
              <a:t>September 3, 20XX 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A0C24D-14BB-46C9-A4C2-DB15E4FB9B2B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>
                <a:solidFill>
                  <a:schemeClr val="bg1"/>
                </a:solidFill>
              </a:rPr>
              <a:t>Annual Review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33D085-5F13-41E2-9C46-08E3E2846CC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 rtlCol="0"/>
          <a:lstStyle/>
          <a:p>
            <a:pPr rtl="0"/>
            <a:fld id="{7782931A-7D25-4B4B-9464-57AE418934A3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338897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648">
          <p15:clr>
            <a:srgbClr val="FBAE40"/>
          </p15:clr>
        </p15:guide>
        <p15:guide id="4" orient="horz" pos="1152" userDrawn="1">
          <p15:clr>
            <a:srgbClr val="FBAE40"/>
          </p15:clr>
        </p15:guide>
        <p15:guide id="5" orient="horz" pos="14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1">
            <a:extLst>
              <a:ext uri="{FF2B5EF4-FFF2-40B4-BE49-F238E27FC236}">
                <a16:creationId xmlns:a16="http://schemas.microsoft.com/office/drawing/2014/main" id="{B35C0DBA-B958-984A-8540-551D3604D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7107" y="999068"/>
            <a:ext cx="4876800" cy="645284"/>
          </a:xfrm>
          <a:prstGeom prst="rect">
            <a:avLst/>
          </a:prstGeom>
        </p:spPr>
        <p:txBody>
          <a:bodyPr lIns="0" tIns="0" rIns="0" bIns="0" rtlCol="0" anchor="b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0C9ECF50-A899-D84A-8DA7-545D7B1945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57107" y="2286003"/>
            <a:ext cx="4876800" cy="2332729"/>
          </a:xfrm>
          <a:prstGeom prst="rect">
            <a:avLst/>
          </a:prstGeom>
        </p:spPr>
        <p:txBody>
          <a:bodyPr lIns="0" tIns="0" rIns="0" bIns="0" rtlCol="0"/>
          <a:lstStyle>
            <a:lvl1pPr marL="0" indent="0">
              <a:lnSpc>
                <a:spcPct val="100000"/>
              </a:lnSpc>
              <a:buNone/>
              <a:defRPr sz="18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C23E260-2F88-C54F-893E-80966D14934A}"/>
              </a:ext>
            </a:extLst>
          </p:cNvPr>
          <p:cNvCxnSpPr>
            <a:cxnSpLocks/>
          </p:cNvCxnSpPr>
          <p:nvPr userDrawn="1"/>
        </p:nvCxnSpPr>
        <p:spPr>
          <a:xfrm>
            <a:off x="6261560" y="1869925"/>
            <a:ext cx="4872347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41785DC-164D-344A-8D61-85C59CABECC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990600"/>
            <a:ext cx="4837176" cy="4837176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Content Placeholder 13">
            <a:extLst>
              <a:ext uri="{FF2B5EF4-FFF2-40B4-BE49-F238E27FC236}">
                <a16:creationId xmlns:a16="http://schemas.microsoft.com/office/drawing/2014/main" id="{8B57D363-927D-CE43-AD8A-2F5E6CC59E9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257107" y="4659581"/>
            <a:ext cx="4876800" cy="543031"/>
          </a:xfrm>
          <a:prstGeom prst="rect">
            <a:avLst/>
          </a:prstGeom>
        </p:spPr>
        <p:txBody>
          <a:bodyPr lIns="0" tIns="0" rIns="0" bIns="0" rtlCol="0" anchor="t"/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 sz="1200"/>
            </a:lvl2pPr>
            <a:lvl3pPr marL="914400" indent="0">
              <a:buFontTx/>
              <a:buNone/>
              <a:defRPr sz="1200"/>
            </a:lvl3pPr>
            <a:lvl4pPr marL="1371600" indent="0">
              <a:buFontTx/>
              <a:buNone/>
              <a:defRPr sz="1200"/>
            </a:lvl4pPr>
            <a:lvl5pPr marL="1828800" indent="0">
              <a:buFontTx/>
              <a:buNone/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DB2FDBC3-20E9-45B6-850D-2F34EA22D1B8}"/>
              </a:ext>
            </a:extLst>
          </p:cNvPr>
          <p:cNvSpPr>
            <a:spLocks noGrp="1"/>
          </p:cNvSpPr>
          <p:nvPr>
            <p:ph type="dt" sz="half" idx="13"/>
          </p:nvPr>
        </p:nvSpPr>
        <p:spPr/>
        <p:txBody>
          <a:bodyPr rtlCol="0"/>
          <a:lstStyle/>
          <a:p>
            <a:pPr rtl="0"/>
            <a:r>
              <a:rPr lang="en-GB" noProof="0"/>
              <a:t>September 3, 20XX 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C17A152-7FD0-42FA-9937-8667D4B75152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>
                <a:solidFill>
                  <a:schemeClr val="bg1"/>
                </a:solidFill>
              </a:rPr>
              <a:t>Annual Review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687AABD-BCAB-4325-8510-954CAAD92A9D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7782931A-7D25-4B4B-9464-57AE418934A3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185415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648">
          <p15:clr>
            <a:srgbClr val="FBAE40"/>
          </p15:clr>
        </p15:guide>
        <p15:guide id="4" orient="horz" pos="1152" userDrawn="1">
          <p15:clr>
            <a:srgbClr val="FBAE40"/>
          </p15:clr>
        </p15:guide>
        <p15:guide id="5" orient="horz" pos="14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79F22C8-3EAB-425F-ADBA-3A162D8202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830818" y="6292334"/>
            <a:ext cx="1522982" cy="182880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 b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September 3, 20XX 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CC4B4F87-0B31-4EDA-8270-4233B0D8FF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298180" y="6294120"/>
            <a:ext cx="1462788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>
                <a:solidFill>
                  <a:schemeClr val="bg1"/>
                </a:solidFill>
              </a:rPr>
              <a:t>Annual Review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05EC255-976A-48BF-A8A0-1ECEBDFBB6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3500" y="6292334"/>
            <a:ext cx="41275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pPr rtl="0"/>
            <a:fld id="{7782931A-7D25-4B4B-9464-57AE418934A3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158922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74" r:id="rId2"/>
    <p:sldLayoutId id="2147483673" r:id="rId3"/>
    <p:sldLayoutId id="2147483671" r:id="rId4"/>
    <p:sldLayoutId id="2147483678" r:id="rId5"/>
    <p:sldLayoutId id="2147483676" r:id="rId6"/>
    <p:sldLayoutId id="2147483677" r:id="rId7"/>
    <p:sldLayoutId id="2147483660" r:id="rId8"/>
    <p:sldLayoutId id="2147483675" r:id="rId9"/>
    <p:sldLayoutId id="2147483679" r:id="rId10"/>
    <p:sldLayoutId id="2147483680" r:id="rId11"/>
    <p:sldLayoutId id="2147483681" r:id="rId12"/>
    <p:sldLayoutId id="2147483684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7008" userDrawn="1">
          <p15:clr>
            <a:srgbClr val="F26B43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24" userDrawn="1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  <p15:guide id="17" orient="horz" pos="624" userDrawn="1">
          <p15:clr>
            <a:srgbClr val="F26B43"/>
          </p15:clr>
        </p15:guide>
        <p15:guide id="18" orient="horz" pos="3672" userDrawn="1">
          <p15:clr>
            <a:srgbClr val="F26B43"/>
          </p15:clr>
        </p15:guide>
        <p15:guide id="19" pos="3984" userDrawn="1">
          <p15:clr>
            <a:srgbClr val="547EBF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www.youtube.com/watch?v=cfHF1SBlBO8" TargetMode="Externa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6.sv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9C99CF7C-AFAB-48F1-8FC3-CCCE98982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rtlCol="0" anchor="b"/>
          <a:lstStyle/>
          <a:p>
            <a:r>
              <a:rPr lang="en-GB" dirty="0"/>
              <a:t>Insight into Adolescents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ECC17-4660-124A-8996-54F15FD169C0}"/>
              </a:ext>
            </a:extLst>
          </p:cNvPr>
          <p:cNvSpPr>
            <a:spLocks noGrp="1"/>
          </p:cNvSpPr>
          <p:nvPr>
            <p:ph sz="quarter" idx="11"/>
          </p:nvPr>
        </p:nvSpPr>
        <p:spPr/>
        <p:txBody>
          <a:bodyPr rtlCol="0"/>
          <a:lstStyle/>
          <a:p>
            <a:pPr rtl="0"/>
            <a:r>
              <a:rPr lang="en-GB" b="1" dirty="0"/>
              <a:t>Seminar &amp; Workshop.</a:t>
            </a:r>
            <a:endParaRPr lang="en-GB" dirty="0"/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5473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B324FA0-0DB4-3942-B6B8-27D09C4FF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What is Adolescence?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209607A-1079-0440-B136-F827E83999C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0" y="2181070"/>
            <a:ext cx="3807503" cy="2990538"/>
          </a:xfrm>
        </p:spPr>
        <p:txBody>
          <a:bodyPr rtlCol="0"/>
          <a:lstStyle/>
          <a:p>
            <a:pPr algn="ctr" rtl="0">
              <a:lnSpc>
                <a:spcPct val="110000"/>
              </a:lnSpc>
            </a:pPr>
            <a:r>
              <a:rPr lang="en-GB" sz="2000" b="1" dirty="0">
                <a:solidFill>
                  <a:srgbClr val="002060"/>
                </a:solidFill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Historical Overview</a:t>
            </a:r>
            <a:r>
              <a:rPr lang="en-GB" sz="2000" dirty="0">
                <a:solidFill>
                  <a:srgbClr val="002060"/>
                </a:solidFill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:</a:t>
            </a:r>
          </a:p>
          <a:p>
            <a:pPr algn="ctr">
              <a:lnSpc>
                <a:spcPct val="110000"/>
              </a:lnSpc>
            </a:pPr>
            <a:r>
              <a:rPr lang="en-GB" sz="2000" b="1" dirty="0">
                <a:solidFill>
                  <a:srgbClr val="002060"/>
                </a:solidFill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G. Stanley Hall (1904)</a:t>
            </a:r>
            <a:r>
              <a:rPr lang="en-GB" sz="2000" dirty="0">
                <a:solidFill>
                  <a:srgbClr val="002060"/>
                </a:solidFill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 </a:t>
            </a:r>
          </a:p>
          <a:p>
            <a:pPr marL="342900" indent="-342900" algn="ctr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70C0"/>
                </a:solidFill>
              </a:rPr>
              <a:t>unique period, looking at biological, psychological and social characteristics.</a:t>
            </a:r>
          </a:p>
          <a:p>
            <a:pPr marL="342900" indent="-342900" algn="ctr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70C0"/>
                </a:solidFill>
              </a:rPr>
              <a:t>It begins with puberty and ends with adulthood.</a:t>
            </a:r>
          </a:p>
          <a:p>
            <a:pPr marL="342900" indent="-342900" algn="ctr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70C0"/>
                </a:solidFill>
                <a:cs typeface="Calibri"/>
              </a:rPr>
              <a:t>Biology Drives.</a:t>
            </a:r>
          </a:p>
          <a:p>
            <a:pPr marL="342900" indent="-342900" algn="ctr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70C0"/>
                </a:solidFill>
                <a:cs typeface="Calibri"/>
              </a:rPr>
              <a:t>Sexist ideology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GB" sz="1400" dirty="0">
              <a:cs typeface="Calibri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41C65C-0714-4BCD-8550-1DD2C44FAD8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>
            <a:off x="11493500" y="6292334"/>
            <a:ext cx="412750" cy="182880"/>
          </a:xfrm>
        </p:spPr>
        <p:txBody>
          <a:bodyPr rtlCol="0"/>
          <a:lstStyle/>
          <a:p>
            <a:pPr rtl="0"/>
            <a:fld id="{7782931A-7D25-4B4B-9464-57AE418934A3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E45912A6-C9FC-BFF7-61F2-9CC0ABAA6EB0}"/>
              </a:ext>
            </a:extLst>
          </p:cNvPr>
          <p:cNvSpPr txBox="1">
            <a:spLocks/>
          </p:cNvSpPr>
          <p:nvPr/>
        </p:nvSpPr>
        <p:spPr>
          <a:xfrm>
            <a:off x="4192248" y="2181070"/>
            <a:ext cx="3807503" cy="2990538"/>
          </a:xfrm>
          <a:prstGeom prst="rect">
            <a:avLst/>
          </a:prstGeom>
        </p:spPr>
        <p:txBody>
          <a:bodyPr lIns="0" tIns="0" rIns="0" bIns="0" rtlCol="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GB" sz="2000" b="1" dirty="0">
                <a:solidFill>
                  <a:srgbClr val="002060"/>
                </a:solidFill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Modern Definitions:</a:t>
            </a:r>
            <a:endParaRPr lang="en-GB" sz="2000" dirty="0">
              <a:solidFill>
                <a:srgbClr val="002060"/>
              </a:solidFill>
              <a:latin typeface="ADLaM Display" panose="020F0502020204030204" pitchFamily="2" charset="0"/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002060"/>
                </a:solidFill>
              </a:rPr>
              <a:t>Palminteri et al (2016)- </a:t>
            </a:r>
            <a:r>
              <a:rPr lang="en-GB" sz="1400" b="1" dirty="0">
                <a:solidFill>
                  <a:srgbClr val="0070C0"/>
                </a:solidFill>
              </a:rPr>
              <a:t>Life starts with biological changes of puberty, ends with stable independence. </a:t>
            </a:r>
          </a:p>
          <a:p>
            <a:pPr marL="342900" indent="-342900" algn="ctr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</a:rPr>
              <a:t>Curtis (2015)</a:t>
            </a:r>
            <a:r>
              <a:rPr lang="en-GB" sz="1400" b="1" dirty="0">
                <a:solidFill>
                  <a:srgbClr val="0070C0"/>
                </a:solidFill>
              </a:rPr>
              <a:t>- age of adolescence can vary- social factors.</a:t>
            </a:r>
          </a:p>
          <a:p>
            <a:pPr marL="342900" indent="-342900" algn="ctr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2060"/>
                </a:solidFill>
                <a:cs typeface="Calibri"/>
              </a:rPr>
              <a:t>Jaworska (2015)- </a:t>
            </a:r>
            <a:r>
              <a:rPr lang="en-GB" sz="1400" b="1" dirty="0">
                <a:solidFill>
                  <a:srgbClr val="0070C0"/>
                </a:solidFill>
                <a:cs typeface="Calibri"/>
              </a:rPr>
              <a:t>Adolescence is not just a linear transition.</a:t>
            </a:r>
          </a:p>
          <a:p>
            <a:pPr marL="342900" indent="-342900" algn="ctr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rgbClr val="0070C0"/>
                </a:solidFill>
                <a:cs typeface="Calibri"/>
              </a:rPr>
              <a:t>Adolescence is multi- dimensional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GB" sz="1400" dirty="0">
              <a:cs typeface="Calibri"/>
            </a:endParaRPr>
          </a:p>
        </p:txBody>
      </p:sp>
      <p:pic>
        <p:nvPicPr>
          <p:cNvPr id="14" name="Graphic 13" descr="Business Growth with solid fill">
            <a:extLst>
              <a:ext uri="{FF2B5EF4-FFF2-40B4-BE49-F238E27FC236}">
                <a16:creationId xmlns:a16="http://schemas.microsoft.com/office/drawing/2014/main" id="{D6BE90DD-8215-8782-72B3-4B2F66ECB8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839200" y="2593300"/>
            <a:ext cx="1978701" cy="2166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577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B4391A8-86CF-7246-9C31-CC6670044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Social Transition Period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82835A-A332-4647-B267-D78B14BFA4A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11493500" y="6292334"/>
            <a:ext cx="412750" cy="182880"/>
          </a:xfrm>
        </p:spPr>
        <p:txBody>
          <a:bodyPr rtlCol="0"/>
          <a:lstStyle/>
          <a:p>
            <a:pPr rtl="0"/>
            <a:fld id="{7782931A-7D25-4B4B-9464-57AE418934A3}" type="slidenum">
              <a:rPr lang="en-GB" smtClean="0"/>
              <a:pPr rtl="0"/>
              <a:t>3</a:t>
            </a:fld>
            <a:endParaRPr lang="en-GB" dirty="0"/>
          </a:p>
        </p:txBody>
      </p:sp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60BB7F1E-DC51-D51B-9FEA-25822407501E}"/>
              </a:ext>
            </a:extLst>
          </p:cNvPr>
          <p:cNvSpPr txBox="1">
            <a:spLocks/>
          </p:cNvSpPr>
          <p:nvPr/>
        </p:nvSpPr>
        <p:spPr>
          <a:xfrm>
            <a:off x="0" y="2143596"/>
            <a:ext cx="3807503" cy="2990538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GB" sz="2000" b="1" dirty="0">
                <a:solidFill>
                  <a:srgbClr val="002060"/>
                </a:solidFill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The social Aspect:</a:t>
            </a:r>
            <a:endParaRPr lang="en-GB" sz="2000" dirty="0">
              <a:solidFill>
                <a:srgbClr val="002060"/>
              </a:solidFill>
              <a:latin typeface="ADLaM Display" panose="020F0502020204030204" pitchFamily="2" charset="0"/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0070C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Nelson et al (2005)- Shift in social behaviour.</a:t>
            </a: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0070C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Sawyer et al (2018)- The social shift is external.</a:t>
            </a:r>
          </a:p>
          <a:p>
            <a:pPr algn="ctr">
              <a:lnSpc>
                <a:spcPct val="110000"/>
              </a:lnSpc>
            </a:pPr>
            <a:r>
              <a:rPr lang="en-GB" sz="1400" b="1" dirty="0" err="1">
                <a:solidFill>
                  <a:srgbClr val="0070C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Regaliene</a:t>
            </a:r>
            <a:r>
              <a:rPr lang="en-GB" sz="1400" b="1" dirty="0">
                <a:solidFill>
                  <a:srgbClr val="0070C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 et al (2016)-  importance of peer groups.</a:t>
            </a:r>
          </a:p>
          <a:p>
            <a:pPr algn="ctr">
              <a:lnSpc>
                <a:spcPct val="110000"/>
              </a:lnSpc>
            </a:pPr>
            <a:r>
              <a:rPr lang="en-GB" sz="1400" b="1" dirty="0" err="1">
                <a:solidFill>
                  <a:srgbClr val="0070C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Taifel</a:t>
            </a:r>
            <a:r>
              <a:rPr lang="en-GB" sz="1400" b="1" dirty="0">
                <a:solidFill>
                  <a:srgbClr val="0070C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 (1978)- Social identity theory.</a:t>
            </a: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0070C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Albert Bandura (1977)- Social learning theory.</a:t>
            </a:r>
          </a:p>
          <a:p>
            <a:pPr algn="ctr">
              <a:lnSpc>
                <a:spcPct val="110000"/>
              </a:lnSpc>
            </a:pPr>
            <a:endParaRPr lang="en-GB" sz="1400" b="1" dirty="0">
              <a:solidFill>
                <a:srgbClr val="0070C0"/>
              </a:solidFill>
            </a:endParaRPr>
          </a:p>
          <a:p>
            <a:pPr marL="0" indent="0" algn="ctr">
              <a:lnSpc>
                <a:spcPct val="110000"/>
              </a:lnSpc>
              <a:buNone/>
            </a:pPr>
            <a:endParaRPr lang="en-GB" sz="1400" b="1" dirty="0">
              <a:solidFill>
                <a:srgbClr val="0070C0"/>
              </a:solidFill>
              <a:cs typeface="Calibri"/>
            </a:endParaRPr>
          </a:p>
          <a:p>
            <a:pPr marL="342900" indent="-342900">
              <a:lnSpc>
                <a:spcPct val="110000"/>
              </a:lnSpc>
            </a:pPr>
            <a:endParaRPr lang="en-GB" sz="1400" dirty="0">
              <a:cs typeface="Calibri"/>
            </a:endParaRPr>
          </a:p>
        </p:txBody>
      </p:sp>
      <p:sp>
        <p:nvSpPr>
          <p:cNvPr id="10" name="Text Placeholder 1">
            <a:extLst>
              <a:ext uri="{FF2B5EF4-FFF2-40B4-BE49-F238E27FC236}">
                <a16:creationId xmlns:a16="http://schemas.microsoft.com/office/drawing/2014/main" id="{E6A98911-6848-449F-28C2-F707A5F81EAD}"/>
              </a:ext>
            </a:extLst>
          </p:cNvPr>
          <p:cNvSpPr txBox="1">
            <a:spLocks/>
          </p:cNvSpPr>
          <p:nvPr/>
        </p:nvSpPr>
        <p:spPr>
          <a:xfrm>
            <a:off x="4082320" y="2143596"/>
            <a:ext cx="3807503" cy="3342804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GB" sz="2000" b="1" dirty="0">
                <a:solidFill>
                  <a:srgbClr val="002060"/>
                </a:solidFill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Contemporary Issues:</a:t>
            </a:r>
            <a:endParaRPr lang="en-GB" sz="2000" dirty="0">
              <a:solidFill>
                <a:srgbClr val="002060"/>
              </a:solidFill>
              <a:latin typeface="ADLaM Display" panose="020F0502020204030204" pitchFamily="2" charset="0"/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0070C0"/>
                </a:solidFill>
              </a:rPr>
              <a:t>Social media and Identity development- Social media is a digital mirror ( Perez- Torres, 2024)</a:t>
            </a:r>
          </a:p>
          <a:p>
            <a:pPr marL="342900" indent="-342900" algn="ctr">
              <a:lnSpc>
                <a:spcPct val="110000"/>
              </a:lnSpc>
            </a:pPr>
            <a:r>
              <a:rPr lang="en-GB" sz="1400" b="1" dirty="0">
                <a:solidFill>
                  <a:srgbClr val="0070C0"/>
                </a:solidFill>
              </a:rPr>
              <a:t>Peer influence, and mental health- pressures from peer relationships *Chung et al (2021)</a:t>
            </a:r>
          </a:p>
          <a:p>
            <a:pPr marL="342900" indent="-342900" algn="ctr">
              <a:lnSpc>
                <a:spcPct val="110000"/>
              </a:lnSpc>
            </a:pPr>
            <a:r>
              <a:rPr lang="en-GB" sz="1400" b="1" dirty="0">
                <a:solidFill>
                  <a:srgbClr val="0070C0"/>
                </a:solidFill>
                <a:cs typeface="Calibri"/>
              </a:rPr>
              <a:t>Gender Identity- Conforming to gender norms (Kornienko, 2016)</a:t>
            </a:r>
          </a:p>
          <a:p>
            <a:pPr marL="342900" indent="-342900" algn="ctr">
              <a:lnSpc>
                <a:spcPct val="110000"/>
              </a:lnSpc>
            </a:pPr>
            <a:r>
              <a:rPr lang="en-GB" sz="1400" b="1" dirty="0">
                <a:solidFill>
                  <a:srgbClr val="0070C0"/>
                </a:solidFill>
                <a:cs typeface="Calibri"/>
              </a:rPr>
              <a:t>AI- Driven Effects-  Fake idea of perfectionism (Arora &amp; Hastings (2024)</a:t>
            </a:r>
          </a:p>
          <a:p>
            <a:pPr marL="342900" indent="-342900">
              <a:lnSpc>
                <a:spcPct val="110000"/>
              </a:lnSpc>
            </a:pPr>
            <a:endParaRPr lang="en-GB" sz="1400" dirty="0">
              <a:cs typeface="Calibri"/>
            </a:endParaRPr>
          </a:p>
        </p:txBody>
      </p:sp>
      <p:pic>
        <p:nvPicPr>
          <p:cNvPr id="15" name="Graphic 14" descr="Customer review with solid fill">
            <a:extLst>
              <a:ext uri="{FF2B5EF4-FFF2-40B4-BE49-F238E27FC236}">
                <a16:creationId xmlns:a16="http://schemas.microsoft.com/office/drawing/2014/main" id="{C4636014-256B-86AF-2C16-43F9DD21AB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839200" y="2579557"/>
            <a:ext cx="1698885" cy="1698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1439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9BB335-2462-3D47-A2A8-85BA2D85C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Cognitive Transition Period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1A4ADA-7998-4A9D-939E-3A1B16A0F2F1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>
            <a:off x="11493500" y="6292334"/>
            <a:ext cx="412750" cy="182880"/>
          </a:xfrm>
        </p:spPr>
        <p:txBody>
          <a:bodyPr rtlCol="0"/>
          <a:lstStyle/>
          <a:p>
            <a:pPr rtl="0"/>
            <a:fld id="{7782931A-7D25-4B4B-9464-57AE418934A3}" type="slidenum">
              <a:rPr lang="en-GB" smtClean="0"/>
              <a:pPr rtl="0"/>
              <a:t>4</a:t>
            </a:fld>
            <a:endParaRPr lang="en-GB"/>
          </a:p>
        </p:txBody>
      </p:sp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2CA6F395-129E-C9C0-4193-3824BD0F7216}"/>
              </a:ext>
            </a:extLst>
          </p:cNvPr>
          <p:cNvSpPr txBox="1">
            <a:spLocks/>
          </p:cNvSpPr>
          <p:nvPr/>
        </p:nvSpPr>
        <p:spPr>
          <a:xfrm>
            <a:off x="0" y="2143596"/>
            <a:ext cx="3807503" cy="4148738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Cognitive Theories and Studies:</a:t>
            </a:r>
            <a:endParaRPr lang="en-GB" sz="2000" dirty="0">
              <a:solidFill>
                <a:schemeClr val="accent2">
                  <a:lumMod val="50000"/>
                </a:schemeClr>
              </a:solidFill>
              <a:latin typeface="ADLaM Display" panose="020F0502020204030204" pitchFamily="2" charset="0"/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FFC00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Steinberg (2014)-  Adolescence can think abstractly. </a:t>
            </a: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FFC00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Lally et al (2020)- Information- processing capacities enhance. </a:t>
            </a:r>
          </a:p>
          <a:p>
            <a:pPr algn="ctr">
              <a:lnSpc>
                <a:spcPct val="110000"/>
              </a:lnSpc>
            </a:pPr>
            <a:r>
              <a:rPr lang="en-GB" sz="1400" b="1" dirty="0" err="1">
                <a:solidFill>
                  <a:srgbClr val="FFC00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Piagets</a:t>
            </a:r>
            <a:r>
              <a:rPr lang="en-GB" sz="1400" b="1" dirty="0">
                <a:solidFill>
                  <a:srgbClr val="FFC00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 theory- Formal Operational stage.</a:t>
            </a: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FFC00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Boyd &amp; Bee (2008)- Biological factors with cognitive advancements.</a:t>
            </a:r>
          </a:p>
          <a:p>
            <a:pPr marL="0" indent="0" algn="ctr">
              <a:lnSpc>
                <a:spcPct val="110000"/>
              </a:lnSpc>
              <a:buNone/>
            </a:pPr>
            <a:endParaRPr lang="en-GB" sz="1400" b="1" dirty="0">
              <a:solidFill>
                <a:srgbClr val="0070C0"/>
              </a:solidFill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 algn="ctr">
              <a:lnSpc>
                <a:spcPct val="110000"/>
              </a:lnSpc>
            </a:pPr>
            <a:endParaRPr lang="en-GB" sz="1400" b="1" dirty="0">
              <a:solidFill>
                <a:srgbClr val="0070C0"/>
              </a:solidFill>
            </a:endParaRPr>
          </a:p>
          <a:p>
            <a:pPr marL="0" indent="0" algn="ctr">
              <a:lnSpc>
                <a:spcPct val="110000"/>
              </a:lnSpc>
              <a:buNone/>
            </a:pPr>
            <a:endParaRPr lang="en-GB" sz="1400" b="1" dirty="0">
              <a:solidFill>
                <a:srgbClr val="0070C0"/>
              </a:solidFill>
              <a:cs typeface="Calibri"/>
            </a:endParaRPr>
          </a:p>
          <a:p>
            <a:pPr marL="342900" indent="-342900">
              <a:lnSpc>
                <a:spcPct val="110000"/>
              </a:lnSpc>
            </a:pPr>
            <a:endParaRPr lang="en-GB" sz="1400" dirty="0">
              <a:cs typeface="Calibri"/>
            </a:endParaRPr>
          </a:p>
        </p:txBody>
      </p:sp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474931D9-D11E-DD47-0DE1-09C0297E4B88}"/>
              </a:ext>
            </a:extLst>
          </p:cNvPr>
          <p:cNvSpPr txBox="1">
            <a:spLocks/>
          </p:cNvSpPr>
          <p:nvPr/>
        </p:nvSpPr>
        <p:spPr>
          <a:xfrm>
            <a:off x="3842998" y="2143596"/>
            <a:ext cx="3807503" cy="2990538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External &amp; Environmental Factors: </a:t>
            </a:r>
            <a:endParaRPr lang="en-GB" sz="2000" dirty="0">
              <a:solidFill>
                <a:schemeClr val="accent2">
                  <a:lumMod val="50000"/>
                </a:schemeClr>
              </a:solidFill>
              <a:latin typeface="ADLaM Display" panose="020F0502020204030204" pitchFamily="2" charset="0"/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FFC00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Family environment- supportive parents.</a:t>
            </a: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FFC00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Impact of better education.</a:t>
            </a: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FFC00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Peer influence- cognitive development is socially meditated.</a:t>
            </a: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FFC00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Technology and media use shape cognitive functions. </a:t>
            </a: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FFC00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ACEs- traumatic events shape cognition</a:t>
            </a:r>
          </a:p>
          <a:p>
            <a:pPr algn="ctr">
              <a:lnSpc>
                <a:spcPct val="110000"/>
              </a:lnSpc>
            </a:pPr>
            <a:endParaRPr lang="en-GB" sz="1400" b="1" dirty="0">
              <a:solidFill>
                <a:srgbClr val="0070C0"/>
              </a:solidFill>
            </a:endParaRPr>
          </a:p>
          <a:p>
            <a:pPr marL="0" indent="0" algn="ctr">
              <a:lnSpc>
                <a:spcPct val="110000"/>
              </a:lnSpc>
              <a:buNone/>
            </a:pPr>
            <a:endParaRPr lang="en-GB" sz="1400" b="1" dirty="0">
              <a:solidFill>
                <a:srgbClr val="0070C0"/>
              </a:solidFill>
              <a:cs typeface="Calibri"/>
            </a:endParaRPr>
          </a:p>
          <a:p>
            <a:pPr marL="342900" indent="-342900">
              <a:lnSpc>
                <a:spcPct val="110000"/>
              </a:lnSpc>
            </a:pPr>
            <a:endParaRPr lang="en-GB" sz="1400" dirty="0">
              <a:cs typeface="Calibri"/>
            </a:endParaRPr>
          </a:p>
        </p:txBody>
      </p:sp>
      <p:pic>
        <p:nvPicPr>
          <p:cNvPr id="12" name="Graphic 11" descr="Artificial Intelligence outline">
            <a:extLst>
              <a:ext uri="{FF2B5EF4-FFF2-40B4-BE49-F238E27FC236}">
                <a16:creationId xmlns:a16="http://schemas.microsoft.com/office/drawing/2014/main" id="{B455352E-4F1C-3917-FB44-C4891F1A94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906656" y="2560820"/>
            <a:ext cx="1736360" cy="1736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7618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E2940A2-6BC4-912A-84E6-93C0A0C83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Biological Transition Period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F673B4-A68B-207F-AC24-523F565C6F61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rtl="0"/>
            <a:fld id="{7782931A-7D25-4B4B-9464-57AE418934A3}" type="slidenum">
              <a:rPr lang="en-GB" noProof="0" smtClean="0"/>
              <a:pPr rtl="0"/>
              <a:t>5</a:t>
            </a:fld>
            <a:endParaRPr lang="en-GB" noProof="0"/>
          </a:p>
        </p:txBody>
      </p:sp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FB52974F-E665-F6CB-A381-E1D308DB88DD}"/>
              </a:ext>
            </a:extLst>
          </p:cNvPr>
          <p:cNvSpPr txBox="1">
            <a:spLocks/>
          </p:cNvSpPr>
          <p:nvPr/>
        </p:nvSpPr>
        <p:spPr>
          <a:xfrm>
            <a:off x="0" y="2143596"/>
            <a:ext cx="3807503" cy="4148738"/>
          </a:xfrm>
          <a:prstGeom prst="rect">
            <a:avLst/>
          </a:prstGeom>
        </p:spPr>
        <p:txBody>
          <a:bodyPr lIns="91440" tIns="45720" rIns="91440" bIns="45720" rtlCol="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Puberty &amp; biological processes:</a:t>
            </a:r>
            <a:endParaRPr lang="en-GB" sz="2000" dirty="0">
              <a:solidFill>
                <a:schemeClr val="accent2">
                  <a:lumMod val="50000"/>
                </a:schemeClr>
              </a:solidFill>
              <a:latin typeface="ADLaM Display" panose="020F0502020204030204" pitchFamily="2" charset="0"/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FFC000"/>
                </a:solidFill>
                <a:ea typeface="ADLaM Display"/>
                <a:cs typeface="ADLaM Display"/>
              </a:rPr>
              <a:t>Physical changes- (Tanner, 1962)</a:t>
            </a: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FFC000"/>
                </a:solidFill>
                <a:ea typeface="ADLaM Display"/>
                <a:cs typeface="ADLaM Display"/>
              </a:rPr>
              <a:t>growth Spurts and body image-  impact on self- esteem/ body satisfaction. </a:t>
            </a: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FFC000"/>
                </a:solidFill>
                <a:ea typeface="ADLaM Display"/>
                <a:cs typeface="ADLaM Display"/>
              </a:rPr>
              <a:t>Petersen et al (1988)- Sexual maturation and effects on identity development.</a:t>
            </a: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FFC000"/>
                </a:solidFill>
                <a:ea typeface="ADLaM Display"/>
                <a:cs typeface="ADLaM Display"/>
              </a:rPr>
              <a:t>Hormonal changes effect on behaviour and emotion- Hormonal fluctuation increases emotional reactivity (Forbes &amp; Dahi, 2012)</a:t>
            </a:r>
          </a:p>
          <a:p>
            <a:pPr marL="0" indent="0" algn="ctr">
              <a:lnSpc>
                <a:spcPct val="110000"/>
              </a:lnSpc>
              <a:buNone/>
            </a:pPr>
            <a:endParaRPr lang="en-GB" sz="1400" b="1" dirty="0">
              <a:solidFill>
                <a:srgbClr val="0070C0"/>
              </a:solidFill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 algn="ctr">
              <a:lnSpc>
                <a:spcPct val="110000"/>
              </a:lnSpc>
            </a:pPr>
            <a:endParaRPr lang="en-GB" sz="1400" b="1" dirty="0">
              <a:solidFill>
                <a:srgbClr val="0070C0"/>
              </a:solidFill>
            </a:endParaRPr>
          </a:p>
          <a:p>
            <a:pPr marL="0" indent="0" algn="ctr">
              <a:lnSpc>
                <a:spcPct val="110000"/>
              </a:lnSpc>
              <a:buNone/>
            </a:pPr>
            <a:endParaRPr lang="en-GB" sz="1400" b="1" dirty="0">
              <a:solidFill>
                <a:srgbClr val="0070C0"/>
              </a:solidFill>
              <a:cs typeface="Calibri"/>
            </a:endParaRPr>
          </a:p>
          <a:p>
            <a:pPr marL="342900" indent="-342900">
              <a:lnSpc>
                <a:spcPct val="110000"/>
              </a:lnSpc>
            </a:pPr>
            <a:endParaRPr lang="en-GB" sz="1400" dirty="0">
              <a:cs typeface="Calibri"/>
            </a:endParaRPr>
          </a:p>
        </p:txBody>
      </p:sp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6795C2D1-57DF-A0C8-72DA-128FAF68E4BD}"/>
              </a:ext>
            </a:extLst>
          </p:cNvPr>
          <p:cNvSpPr txBox="1">
            <a:spLocks/>
          </p:cNvSpPr>
          <p:nvPr/>
        </p:nvSpPr>
        <p:spPr>
          <a:xfrm>
            <a:off x="3947203" y="2143599"/>
            <a:ext cx="3534334" cy="4148738"/>
          </a:xfrm>
          <a:prstGeom prst="rect">
            <a:avLst/>
          </a:prstGeom>
        </p:spPr>
        <p:txBody>
          <a:bodyPr lIns="91440" tIns="45720" rIns="91440" bIns="45720" rtlCol="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Early Puberty vs Late Puberty:</a:t>
            </a:r>
            <a:endParaRPr lang="en-GB" sz="2000" dirty="0">
              <a:solidFill>
                <a:schemeClr val="accent2">
                  <a:lumMod val="50000"/>
                </a:schemeClr>
              </a:solidFill>
              <a:latin typeface="ADLaM Display" panose="020F0502020204030204" pitchFamily="2" charset="0"/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FFC00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Belsky et al (2015)-  boys have athletic advantages. </a:t>
            </a:r>
          </a:p>
          <a:p>
            <a:pPr algn="ctr">
              <a:lnSpc>
                <a:spcPct val="110000"/>
              </a:lnSpc>
            </a:pPr>
            <a:r>
              <a:rPr lang="en-GB" sz="1400" b="1" dirty="0" err="1">
                <a:solidFill>
                  <a:srgbClr val="FFC00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Mendle</a:t>
            </a:r>
            <a:r>
              <a:rPr lang="en-GB" sz="1400" b="1" dirty="0">
                <a:solidFill>
                  <a:srgbClr val="FFC00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 (2014)- Early adolescence can increase social competence.  </a:t>
            </a: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FFC00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Downing &amp; Bellis (2009)- Reduced risk- taking in later puberty.</a:t>
            </a:r>
          </a:p>
          <a:p>
            <a:pPr algn="ctr">
              <a:lnSpc>
                <a:spcPct val="110000"/>
              </a:lnSpc>
            </a:pPr>
            <a:r>
              <a:rPr lang="en-GB" sz="1400" b="1" dirty="0" err="1">
                <a:solidFill>
                  <a:srgbClr val="FFC00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Mendle</a:t>
            </a:r>
            <a:r>
              <a:rPr lang="en-GB" sz="1400" b="1" dirty="0">
                <a:solidFill>
                  <a:srgbClr val="FFC00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 &amp; Ferrero (2012)- Social exclusion from looking younger. </a:t>
            </a:r>
          </a:p>
          <a:p>
            <a:pPr marL="0" indent="0" algn="ctr">
              <a:lnSpc>
                <a:spcPct val="110000"/>
              </a:lnSpc>
              <a:buNone/>
            </a:pPr>
            <a:endParaRPr lang="en-GB" sz="1400" b="1" dirty="0">
              <a:solidFill>
                <a:srgbClr val="0070C0"/>
              </a:solidFill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 algn="ctr">
              <a:lnSpc>
                <a:spcPct val="110000"/>
              </a:lnSpc>
            </a:pPr>
            <a:endParaRPr lang="en-GB" sz="1400" b="1" dirty="0">
              <a:solidFill>
                <a:srgbClr val="0070C0"/>
              </a:solidFill>
            </a:endParaRPr>
          </a:p>
          <a:p>
            <a:pPr marL="0" indent="0" algn="ctr">
              <a:lnSpc>
                <a:spcPct val="110000"/>
              </a:lnSpc>
              <a:buNone/>
            </a:pPr>
            <a:endParaRPr lang="en-GB" sz="1400" b="1" dirty="0">
              <a:solidFill>
                <a:srgbClr val="0070C0"/>
              </a:solidFill>
              <a:cs typeface="Calibri"/>
            </a:endParaRPr>
          </a:p>
          <a:p>
            <a:pPr marL="342900" indent="-342900">
              <a:lnSpc>
                <a:spcPct val="110000"/>
              </a:lnSpc>
            </a:pPr>
            <a:endParaRPr lang="en-GB" sz="1400" dirty="0">
              <a:cs typeface="Calibri"/>
            </a:endParaRPr>
          </a:p>
        </p:txBody>
      </p:sp>
      <p:pic>
        <p:nvPicPr>
          <p:cNvPr id="16" name="Graphic 15" descr="DNA with solid fill">
            <a:extLst>
              <a:ext uri="{FF2B5EF4-FFF2-40B4-BE49-F238E27FC236}">
                <a16:creationId xmlns:a16="http://schemas.microsoft.com/office/drawing/2014/main" id="{516D7612-FCDE-9350-7A65-93C07F8BD9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99477" y="2877864"/>
            <a:ext cx="1522981" cy="1522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71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11EC3AF-20AB-8C12-F882-76B043B95B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Intervention Strategies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F79C00-AA5D-D4FE-CC07-850AA11E0DF0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rtl="0"/>
            <a:fld id="{7782931A-7D25-4B4B-9464-57AE418934A3}" type="slidenum">
              <a:rPr lang="en-GB" noProof="0" smtClean="0"/>
              <a:pPr rtl="0"/>
              <a:t>6</a:t>
            </a:fld>
            <a:endParaRPr lang="en-GB" noProof="0"/>
          </a:p>
        </p:txBody>
      </p:sp>
      <p:sp>
        <p:nvSpPr>
          <p:cNvPr id="7" name="Text Placeholder 1">
            <a:extLst>
              <a:ext uri="{FF2B5EF4-FFF2-40B4-BE49-F238E27FC236}">
                <a16:creationId xmlns:a16="http://schemas.microsoft.com/office/drawing/2014/main" id="{2561D1C7-556F-EBA3-9B0D-BC3935B219F2}"/>
              </a:ext>
            </a:extLst>
          </p:cNvPr>
          <p:cNvSpPr txBox="1">
            <a:spLocks/>
          </p:cNvSpPr>
          <p:nvPr/>
        </p:nvSpPr>
        <p:spPr>
          <a:xfrm>
            <a:off x="340202" y="1918206"/>
            <a:ext cx="10216833" cy="4240707"/>
          </a:xfrm>
          <a:prstGeom prst="rect">
            <a:avLst/>
          </a:prstGeom>
        </p:spPr>
        <p:txBody>
          <a:bodyPr lIns="91440" tIns="45720" rIns="91440" bIns="45720" rtlCol="0"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GB" sz="2000" b="1" dirty="0" err="1">
                <a:solidFill>
                  <a:srgbClr val="002060"/>
                </a:solidFill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Cognititve</a:t>
            </a:r>
            <a:r>
              <a:rPr lang="en-GB" sz="2000" b="1" dirty="0">
                <a:solidFill>
                  <a:srgbClr val="002060"/>
                </a:solidFill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 Behavioural Therapy (CBT)</a:t>
            </a:r>
            <a:endParaRPr lang="en-GB" sz="2000" dirty="0">
              <a:solidFill>
                <a:srgbClr val="002060"/>
              </a:solidFill>
              <a:latin typeface="ADLaM Display" panose="020F0502020204030204" pitchFamily="2" charset="0"/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0070C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CBT is highly effective for internalised problems (Weisz et al, 2015)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GB" sz="1800" b="1" dirty="0">
                <a:solidFill>
                  <a:srgbClr val="00206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School Based Social and Emotional Learning (SEL)</a:t>
            </a: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0070C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Durlak et al (2011)- Improves emotional well- being.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GB" sz="1800" b="1" dirty="0">
                <a:solidFill>
                  <a:srgbClr val="00206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Community and Youth Programmes</a:t>
            </a: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0070C0"/>
                </a:solidFill>
                <a:ea typeface="ADLaM Display"/>
                <a:cs typeface="ADLaM Display"/>
              </a:rPr>
              <a:t>Eccles &amp; Gootman (2002)- Provides safe environments, supportive relationships and opportunities to build skills</a:t>
            </a:r>
            <a:endParaRPr lang="en-GB" sz="1400" b="1" dirty="0">
              <a:solidFill>
                <a:srgbClr val="0070C0"/>
              </a:solidFill>
              <a:ea typeface="ADLaM Display" panose="020F0502020204030204" pitchFamily="2" charset="0"/>
              <a:cs typeface="ADLaM Display" panose="020F0502020204030204" pitchFamily="2" charset="0"/>
            </a:endParaRPr>
          </a:p>
          <a:p>
            <a:pPr marL="0" indent="0" algn="ctr">
              <a:lnSpc>
                <a:spcPct val="110000"/>
              </a:lnSpc>
              <a:buNone/>
            </a:pPr>
            <a:r>
              <a:rPr lang="en-GB" sz="1800" b="1" dirty="0">
                <a:solidFill>
                  <a:srgbClr val="00206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Family Based Interventions</a:t>
            </a: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0070C0"/>
                </a:solidFill>
                <a:ea typeface="ADLaM Display" panose="020F0502020204030204" pitchFamily="2" charset="0"/>
                <a:cs typeface="ADLaM Display" panose="020F0502020204030204" pitchFamily="2" charset="0"/>
              </a:rPr>
              <a:t>Steinberg (2001)- Helps resolve conflict and provides communication training.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GB" sz="1800" b="1" dirty="0">
                <a:solidFill>
                  <a:srgbClr val="00206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Technology based interventions</a:t>
            </a:r>
          </a:p>
          <a:p>
            <a:pPr algn="ctr">
              <a:lnSpc>
                <a:spcPct val="110000"/>
              </a:lnSpc>
            </a:pPr>
            <a:r>
              <a:rPr lang="en-GB" sz="1400" b="1" dirty="0">
                <a:solidFill>
                  <a:srgbClr val="0070C0"/>
                </a:solidFill>
                <a:ea typeface="ADLaM Display"/>
                <a:cs typeface="ADLaM Display"/>
              </a:rPr>
              <a:t>Rideout &amp; Fox (2018)-  accessibility of online interventions. </a:t>
            </a:r>
          </a:p>
          <a:p>
            <a:pPr algn="ctr">
              <a:lnSpc>
                <a:spcPct val="110000"/>
              </a:lnSpc>
            </a:pPr>
            <a:endParaRPr lang="en-GB" sz="1400" b="1" dirty="0">
              <a:solidFill>
                <a:srgbClr val="0070C0"/>
              </a:solidFill>
            </a:endParaRPr>
          </a:p>
          <a:p>
            <a:pPr marL="0" indent="0" algn="ctr">
              <a:lnSpc>
                <a:spcPct val="110000"/>
              </a:lnSpc>
              <a:buNone/>
            </a:pPr>
            <a:endParaRPr lang="en-GB" sz="1400" b="1" dirty="0">
              <a:solidFill>
                <a:srgbClr val="0070C0"/>
              </a:solidFill>
              <a:cs typeface="Calibri"/>
            </a:endParaRPr>
          </a:p>
          <a:p>
            <a:pPr marL="342900" indent="-342900">
              <a:lnSpc>
                <a:spcPct val="110000"/>
              </a:lnSpc>
            </a:pPr>
            <a:endParaRPr lang="en-GB" sz="1400" dirty="0">
              <a:cs typeface="Calibri"/>
            </a:endParaRPr>
          </a:p>
        </p:txBody>
      </p:sp>
      <p:pic>
        <p:nvPicPr>
          <p:cNvPr id="9" name="Graphic 8" descr="Programmer female with solid fill">
            <a:extLst>
              <a:ext uri="{FF2B5EF4-FFF2-40B4-BE49-F238E27FC236}">
                <a16:creationId xmlns:a16="http://schemas.microsoft.com/office/drawing/2014/main" id="{1079C124-4B41-F42C-F124-E641769583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51626" y="2254770"/>
            <a:ext cx="1346617" cy="1346617"/>
          </a:xfrm>
          <a:prstGeom prst="rect">
            <a:avLst/>
          </a:prstGeom>
        </p:spPr>
      </p:pic>
      <p:pic>
        <p:nvPicPr>
          <p:cNvPr id="13" name="Graphic 12" descr="Doctor male with solid fill">
            <a:extLst>
              <a:ext uri="{FF2B5EF4-FFF2-40B4-BE49-F238E27FC236}">
                <a16:creationId xmlns:a16="http://schemas.microsoft.com/office/drawing/2014/main" id="{1B42710E-9AD5-A606-A983-F83A749D82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23014" y="2277255"/>
            <a:ext cx="1346616" cy="1346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5260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F88FF91-21B9-321C-C9EC-52993DEF22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Workshop: Vaping and Adolescents </a:t>
            </a:r>
          </a:p>
        </p:txBody>
      </p:sp>
    </p:spTree>
    <p:extLst>
      <p:ext uri="{BB962C8B-B14F-4D97-AF65-F5344CB8AC3E}">
        <p14:creationId xmlns:p14="http://schemas.microsoft.com/office/powerpoint/2010/main" val="21142292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09C5A-0F23-2AB8-1DDF-3DA99C166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D6E53F-A9A6-8FFB-8D7E-26D22CF45DFA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Why vaping?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38CA89-0665-8726-2FFE-251B1380007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Start of the session Evaluation form</a:t>
            </a:r>
            <a:r>
              <a:rPr lang="en-GB" dirty="0"/>
              <a:t>: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1395DA-D105-845C-4637-5FEB0E450CA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222895" y="3001245"/>
            <a:ext cx="2286000" cy="2490992"/>
          </a:xfrm>
        </p:spPr>
        <p:txBody>
          <a:bodyPr/>
          <a:lstStyle/>
          <a:p>
            <a:r>
              <a:rPr lang="en-GB" sz="1600" b="1" dirty="0">
                <a:solidFill>
                  <a:srgbClr val="FFC000"/>
                </a:solidFill>
              </a:rPr>
              <a:t>Please fill in the 10-question form- rating your own knowledge of vaping, using a scale from 1 to 10 (instructions are on form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FB49516-810F-39F3-1F44-D88E96E2907A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True or false question sheet</a:t>
            </a:r>
            <a:r>
              <a:rPr lang="en-GB" dirty="0"/>
              <a:t>: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658B8A-3FEF-FF15-308A-403E02E9F716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067800" y="3025701"/>
            <a:ext cx="2286000" cy="2466536"/>
          </a:xfrm>
        </p:spPr>
        <p:txBody>
          <a:bodyPr/>
          <a:lstStyle/>
          <a:p>
            <a:r>
              <a:rPr lang="en-GB" sz="1600" b="1" dirty="0">
                <a:solidFill>
                  <a:srgbClr val="FFC000"/>
                </a:solidFill>
              </a:rPr>
              <a:t>Let’s see how confident you are in your own knowledge of vaping. All questions are answers are following policies and rules that are currently in place in the UK.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D06366A-AE75-1A71-605F-EF1AAF4390A2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Quick Fire Round!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5E551F0-5FF6-5E5B-44A0-0C48E798C6C2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3606590" y="3001245"/>
            <a:ext cx="2286000" cy="2466537"/>
          </a:xfrm>
        </p:spPr>
        <p:txBody>
          <a:bodyPr/>
          <a:lstStyle/>
          <a:p>
            <a:r>
              <a:rPr lang="en-GB" sz="1600" b="1" dirty="0">
                <a:solidFill>
                  <a:srgbClr val="FFC000"/>
                </a:solidFill>
              </a:rPr>
              <a:t>I will hand you all a note- on that note I want you to write the first thing that comes to mind when thinking of the word vaping…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15BC4791-5F6F-C1FC-D7F9-326A49011180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941616" y="3001245"/>
            <a:ext cx="2286000" cy="246697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FFC000"/>
                </a:solidFill>
                <a:latin typeface="+mj-lt"/>
              </a:rPr>
              <a:t>Adolescence is an unstable yet crucial period.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FFC000"/>
                </a:solidFill>
                <a:latin typeface="+mj-lt"/>
              </a:rPr>
              <a:t>Vaping is a contemporary issue seen in youth.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FFC000"/>
                </a:solidFill>
                <a:latin typeface="+mj-lt"/>
              </a:rPr>
              <a:t>Personal experience- Young people I work with casually Vape.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3B75C96-9B71-8C30-599D-6B4FE44D8408}"/>
              </a:ext>
            </a:extLst>
          </p:cNvPr>
          <p:cNvSpPr>
            <a:spLocks noGrp="1"/>
          </p:cNvSpPr>
          <p:nvPr>
            <p:ph type="sldNum" sz="quarter" idx="28"/>
          </p:nvPr>
        </p:nvSpPr>
        <p:spPr/>
        <p:txBody>
          <a:bodyPr/>
          <a:lstStyle/>
          <a:p>
            <a:pPr rtl="0"/>
            <a:fld id="{7782931A-7D25-4B4B-9464-57AE418934A3}" type="slidenum">
              <a:rPr lang="en-GB" noProof="0" smtClean="0"/>
              <a:pPr rtl="0"/>
              <a:t>8</a:t>
            </a:fld>
            <a:endParaRPr lang="en-GB" noProof="0"/>
          </a:p>
        </p:txBody>
      </p:sp>
      <p:pic>
        <p:nvPicPr>
          <p:cNvPr id="15" name="Graphic 14" descr="Clipboard Mixed with solid fill">
            <a:extLst>
              <a:ext uri="{FF2B5EF4-FFF2-40B4-BE49-F238E27FC236}">
                <a16:creationId xmlns:a16="http://schemas.microsoft.com/office/drawing/2014/main" id="{60FBC627-66D8-5E65-E01E-CB09A49749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49590" y="86451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838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C7DF0-40E9-E38D-E3C4-437AA9B24B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Rise of Vaping: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346350-94EF-6435-1B32-AC216521A10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lvl="0"/>
            <a:r>
              <a:rPr lang="en-GB" b="1" dirty="0">
                <a:solidFill>
                  <a:srgbClr val="00206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Prevalence and trends</a:t>
            </a:r>
            <a:r>
              <a:rPr lang="en-GB" dirty="0">
                <a:solidFill>
                  <a:srgbClr val="00206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-  </a:t>
            </a:r>
            <a:r>
              <a:rPr lang="en-GB" sz="1600" b="1" dirty="0">
                <a:solidFill>
                  <a:srgbClr val="0070C0"/>
                </a:solidFill>
              </a:rPr>
              <a:t>According to Action on smoking and Health (ASH), in 2025, around 20% of 11- to 17-year-olds report having tried vaping. However, the rates have since stabilised and peaked in earlier years</a:t>
            </a:r>
            <a:r>
              <a:rPr lang="en-GB" dirty="0"/>
              <a:t>.</a:t>
            </a:r>
          </a:p>
          <a:p>
            <a:pPr lvl="0"/>
            <a:r>
              <a:rPr lang="en-GB" b="1" dirty="0">
                <a:solidFill>
                  <a:srgbClr val="00206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Increase in use since COVID</a:t>
            </a:r>
            <a:r>
              <a:rPr lang="en-GB" dirty="0">
                <a:solidFill>
                  <a:srgbClr val="00206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- </a:t>
            </a:r>
            <a:r>
              <a:rPr lang="en-GB" sz="1600" b="1" dirty="0">
                <a:solidFill>
                  <a:srgbClr val="0070C0"/>
                </a:solidFill>
              </a:rPr>
              <a:t>NHS digital surveys highlighted from an age range of 11- to 15-year-olds, there was an increase from 2% (in 2018) to 4% ( in 2021) on young people who regularly vaped.  ASH also highlight that the increase of youth’s vaping was driven using disposable vapes- more common around covid times. </a:t>
            </a: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8C1A42-A5F7-E004-292A-91D5EBF0D5F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248400" y="2286000"/>
            <a:ext cx="4876800" cy="3825952"/>
          </a:xfrm>
        </p:spPr>
        <p:txBody>
          <a:bodyPr/>
          <a:lstStyle/>
          <a:p>
            <a:r>
              <a:rPr lang="en-GB" b="1" dirty="0">
                <a:solidFill>
                  <a:srgbClr val="00206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Academic Research on attitudes-  </a:t>
            </a:r>
            <a:r>
              <a:rPr lang="en-GB" sz="1600" b="1" dirty="0">
                <a:solidFill>
                  <a:srgbClr val="0070C0"/>
                </a:solidFill>
              </a:rPr>
              <a:t>Pinho et al (2023), found (based on a UK study) that 20% of 15- to 30-year-olds vape monthly, with 90% using nicotine liquids.  Findings also highlighted that 14- to 17-year-olds viewed e- cigarettes to be less harmful than regular cigarettes. </a:t>
            </a:r>
            <a:endParaRPr lang="en-GB" sz="1600" dirty="0">
              <a:solidFill>
                <a:srgbClr val="0070C0"/>
              </a:solidFill>
            </a:endParaRPr>
          </a:p>
          <a:p>
            <a:endParaRPr lang="en-GB" dirty="0"/>
          </a:p>
          <a:p>
            <a:pPr algn="ctr"/>
            <a:r>
              <a:rPr lang="en-GB" b="1" dirty="0" err="1">
                <a:solidFill>
                  <a:srgbClr val="00206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Youtube</a:t>
            </a:r>
            <a:r>
              <a:rPr lang="en-GB" b="1" dirty="0">
                <a:solidFill>
                  <a:srgbClr val="00206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video: </a:t>
            </a:r>
            <a:r>
              <a:rPr lang="en-GB" dirty="0">
                <a:hlinkClick r:id="rId2"/>
              </a:rPr>
              <a:t>https://www.youtube.com/watch?v=cfHF1SBlBO8</a:t>
            </a:r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b="1" dirty="0">
                <a:solidFill>
                  <a:srgbClr val="00206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Reflection/ debate- Who’s to blame?</a:t>
            </a:r>
          </a:p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0066EE-4151-B32A-66E4-4FB4D2AC8F42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rtl="0"/>
            <a:fld id="{7782931A-7D25-4B4B-9464-57AE418934A3}" type="slidenum">
              <a:rPr lang="en-GB" noProof="0" smtClean="0"/>
              <a:pPr rtl="0"/>
              <a:t>9</a:t>
            </a:fld>
            <a:endParaRPr lang="en-GB" noProof="0"/>
          </a:p>
        </p:txBody>
      </p:sp>
      <p:pic>
        <p:nvPicPr>
          <p:cNvPr id="9" name="Graphic 8" descr="Lungs with virus with solid fill">
            <a:extLst>
              <a:ext uri="{FF2B5EF4-FFF2-40B4-BE49-F238E27FC236}">
                <a16:creationId xmlns:a16="http://schemas.microsoft.com/office/drawing/2014/main" id="{A43C3297-FE65-DFFB-069D-3AD3D4C658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48400" y="86451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577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C09CC-8A25-74CD-7142-9100E6AA9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regulations in place: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1018B2C9-83C7-944D-3C7A-CD64AEDD143C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285749" y="1991656"/>
            <a:ext cx="11361607" cy="4392118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accent6">
                    <a:lumMod val="50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What do you think is currently being done by the government?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accent6">
                    <a:lumMod val="50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What changes should be made?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accent6">
                    <a:lumMod val="50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Jackson et al (2025)-  </a:t>
            </a:r>
            <a:r>
              <a:rPr lang="en-GB" sz="1600" b="1" dirty="0">
                <a:solidFill>
                  <a:srgbClr val="FFC000"/>
                </a:solidFill>
                <a:latin typeface="+mj-lt"/>
              </a:rPr>
              <a:t>after the UK government announced plans to restrict vapes (especially disposables), the “rapid rise” in vaping appeared to slow/stabilise. decline in disposable vape use among 16–24-year-olds, suggesting policy and market changes may be influencing youth vaping behaviour.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FFC000"/>
                </a:solidFill>
              </a:rPr>
              <a:t>the UK government has launched a £62 million, 10-year longitudinal study (tracking ~100,000 young people aged 8–18) to understand long-term health impacts.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FFC000"/>
                </a:solidFill>
              </a:rPr>
              <a:t>It is illegal to sell nicotine-containing vaping products (e-cigarettes, refill liquids) to anyone under 18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FFC000"/>
                </a:solidFill>
              </a:rPr>
              <a:t>Proxy purchasing” is also banned: adults cannot legally buy vaping products on behalf of someone under 18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FFC000"/>
                </a:solidFill>
              </a:rPr>
              <a:t>Nicotine-containing vapes must conform to health and safety regulations: e-liquids must not exceed 20 mg/ml nicotine in the UK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FFC000"/>
                </a:solidFill>
              </a:rPr>
              <a:t>The Tobacco and Vapes Bill (going through Parliament) proposes further restrictions: raised fines, stricter display rules, flavour limitations, and powers to regulate vending machine sales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accent6">
                  <a:lumMod val="50000"/>
                </a:schemeClr>
              </a:solidFill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149DC63-75A8-C78D-3E1F-8329D0D1F4A3}"/>
              </a:ext>
            </a:extLst>
          </p:cNvPr>
          <p:cNvSpPr>
            <a:spLocks noGrp="1"/>
          </p:cNvSpPr>
          <p:nvPr>
            <p:ph type="sldNum" sz="quarter" idx="28"/>
          </p:nvPr>
        </p:nvSpPr>
        <p:spPr/>
        <p:txBody>
          <a:bodyPr/>
          <a:lstStyle/>
          <a:p>
            <a:pPr rtl="0"/>
            <a:fld id="{7782931A-7D25-4B4B-9464-57AE418934A3}" type="slidenum">
              <a:rPr lang="en-GB" noProof="0" smtClean="0"/>
              <a:pPr rtl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264579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3CD03-E5E5-5063-268B-C7FD86E11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Placement Study: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6E1B0C-E7E8-9D77-3375-7AB6E0E3BB6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028700" y="2172021"/>
            <a:ext cx="6406421" cy="4528582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Method- I asked 10 YP’s 3 questions relating to vaping.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70C0"/>
                </a:solidFill>
              </a:rPr>
              <a:t>What age did they start vaping?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70C0"/>
                </a:solidFill>
              </a:rPr>
              <a:t>Why do they vape?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70C0"/>
                </a:solidFill>
              </a:rPr>
              <a:t>Do they think they’ll quit vaping.</a:t>
            </a:r>
          </a:p>
          <a:p>
            <a:pPr marL="0" indent="0"/>
            <a:endParaRPr lang="en-GB" dirty="0"/>
          </a:p>
          <a:p>
            <a:pPr marL="0" indent="0" algn="ctr"/>
            <a:r>
              <a:rPr lang="en-GB" b="1" dirty="0">
                <a:solidFill>
                  <a:srgbClr val="00206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Results: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70C0"/>
                </a:solidFill>
              </a:rPr>
              <a:t>5 out of 10 admitted to vaping.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70C0"/>
                </a:solidFill>
              </a:rPr>
              <a:t>2 out of 5 started at 11 years of age (the other two 12 and 13 years old)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70C0"/>
                </a:solidFill>
              </a:rPr>
              <a:t>3 out of 5 claimed peer pressure is why they started, and 2 out of 5 stating mental health reasons.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70C0"/>
                </a:solidFill>
              </a:rPr>
              <a:t>3 out of 5 state they don't know if they can quit vaping.</a:t>
            </a:r>
          </a:p>
          <a:p>
            <a:pPr marL="0" indent="0"/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5D5693-9B1B-473F-FE5F-C9EDD5F93BC6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rtl="0"/>
            <a:fld id="{7782931A-7D25-4B4B-9464-57AE418934A3}" type="slidenum">
              <a:rPr lang="en-GB" noProof="0" smtClean="0"/>
              <a:pPr rtl="0"/>
              <a:t>11</a:t>
            </a:fld>
            <a:endParaRPr lang="en-GB" noProof="0"/>
          </a:p>
        </p:txBody>
      </p:sp>
      <p:pic>
        <p:nvPicPr>
          <p:cNvPr id="9" name="Graphic 8" descr="Bar graph with upward trend with solid fill">
            <a:extLst>
              <a:ext uri="{FF2B5EF4-FFF2-40B4-BE49-F238E27FC236}">
                <a16:creationId xmlns:a16="http://schemas.microsoft.com/office/drawing/2014/main" id="{663450C7-DAE8-1602-52AA-92B76CC81C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39200" y="2915331"/>
            <a:ext cx="1820785" cy="1820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18596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6B97C-55FC-C52F-68E1-5F083AD06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Wrapping up/ Reflection: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8DFABB-0A78-C1C3-A8AE-EC4E0DC9E8D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158422" y="2116347"/>
            <a:ext cx="2286000" cy="911029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Task: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7B94F8-6355-EF9F-2A8A-B718A833DD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035472" y="2116347"/>
            <a:ext cx="2286000" cy="911029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Complete end of session evaluation form:</a:t>
            </a:r>
          </a:p>
          <a:p>
            <a:r>
              <a:rPr lang="en-GB" dirty="0"/>
              <a:t>;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242F9-DAAD-1051-BC1E-30ECBCE3AD9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294916" y="2926294"/>
            <a:ext cx="2286000" cy="2490992"/>
          </a:xfrm>
        </p:spPr>
        <p:txBody>
          <a:bodyPr/>
          <a:lstStyle/>
          <a:p>
            <a:r>
              <a:rPr lang="en-GB" sz="1600" b="1" dirty="0">
                <a:solidFill>
                  <a:srgbClr val="FFC000"/>
                </a:solidFill>
              </a:rPr>
              <a:t>I will now hand you the same form I did at the start of the lesion. This is to see if your knowledge around vaping in adolescents has improved</a:t>
            </a:r>
            <a:r>
              <a:rPr lang="en-GB" dirty="0"/>
              <a:t>.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93882F3-A863-8E24-EF76-D1EFB65E2336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4661808" y="2091444"/>
            <a:ext cx="2286000" cy="911029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Quick fire round part 2 :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66F8EED-0CB0-5D7B-D563-93F66E29252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4921252" y="2805481"/>
            <a:ext cx="2286000" cy="2466537"/>
          </a:xfrm>
        </p:spPr>
        <p:txBody>
          <a:bodyPr/>
          <a:lstStyle/>
          <a:p>
            <a:r>
              <a:rPr lang="en-GB" sz="1600" b="1" dirty="0">
                <a:solidFill>
                  <a:srgbClr val="FFC000"/>
                </a:solidFill>
              </a:rPr>
              <a:t>At the start of the session, I asked you what the first thing to come to mind when saying the word vaping. I now want you to write a new word.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32214AB-01AC-AF7A-43D2-265FB3ED23EC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88144" y="2805481"/>
            <a:ext cx="2286000" cy="2466975"/>
          </a:xfrm>
        </p:spPr>
        <p:txBody>
          <a:bodyPr/>
          <a:lstStyle/>
          <a:p>
            <a:r>
              <a:rPr lang="en-GB" sz="1600" b="1" dirty="0">
                <a:solidFill>
                  <a:srgbClr val="FFC000"/>
                </a:solidFill>
              </a:rPr>
              <a:t>If you had 10 seconds to make 3 valid points to convince a young person to stop vaping, what would they be?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FAF53AE-8948-27E0-E310-A9530D82ACAC}"/>
              </a:ext>
            </a:extLst>
          </p:cNvPr>
          <p:cNvSpPr>
            <a:spLocks noGrp="1"/>
          </p:cNvSpPr>
          <p:nvPr>
            <p:ph type="sldNum" sz="quarter" idx="28"/>
          </p:nvPr>
        </p:nvSpPr>
        <p:spPr/>
        <p:txBody>
          <a:bodyPr/>
          <a:lstStyle/>
          <a:p>
            <a:pPr rtl="0"/>
            <a:fld id="{7782931A-7D25-4B4B-9464-57AE418934A3}" type="slidenum">
              <a:rPr lang="en-GB" noProof="0" smtClean="0"/>
              <a:pPr rtl="0"/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376238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F90E36C-3F55-CD47-593F-21F762C629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85750" y="2098623"/>
            <a:ext cx="11207750" cy="4376591"/>
          </a:xfrm>
        </p:spPr>
        <p:txBody>
          <a:bodyPr/>
          <a:lstStyle/>
          <a:p>
            <a:pPr marL="0" indent="0">
              <a:buNone/>
            </a:pPr>
            <a:r>
              <a:rPr lang="en-GB" sz="1400" dirty="0"/>
              <a:t>Arora, S., Arora, S. and Hastings, J., 2024, October. The psychological impacts of algorithmic and ai-driven social media on teenagers: A call to action. In </a:t>
            </a:r>
            <a:r>
              <a:rPr lang="en-GB" sz="1400" i="1" dirty="0"/>
              <a:t>2024 IEEE Digital Platforms and Societal Harms (DPSH)</a:t>
            </a:r>
            <a:r>
              <a:rPr lang="en-GB" sz="1400" dirty="0"/>
              <a:t> (pp. 1-7). IEEE.</a:t>
            </a:r>
          </a:p>
          <a:p>
            <a:pPr marL="0" indent="0">
              <a:buNone/>
            </a:pPr>
            <a:r>
              <a:rPr lang="en-GB" sz="1400" dirty="0"/>
              <a:t>Bandura, A. and Walters, R.H., 1977. </a:t>
            </a:r>
            <a:r>
              <a:rPr lang="en-GB" sz="1400" i="1" dirty="0"/>
              <a:t>Social learning theory</a:t>
            </a:r>
            <a:r>
              <a:rPr lang="en-GB" sz="1400" dirty="0"/>
              <a:t> (Vol. 1, pp. 141-154). Englewood Cliffs, NJ: Prentice hall.</a:t>
            </a:r>
          </a:p>
          <a:p>
            <a:pPr marL="0" indent="0">
              <a:buNone/>
            </a:pPr>
            <a:r>
              <a:rPr lang="en-GB" sz="1400" dirty="0"/>
              <a:t>Belsky, D.W., Caspi, A., Houts, R., Cohen, H.J., Corcoran, D.L., Danese, A., Harrington, H., Israel, S., Levine, M.E., Schaefer, J.D. and Sugden, K., 2015. Quantification of  biological aging in young adults. </a:t>
            </a:r>
            <a:r>
              <a:rPr lang="en-GB" sz="1400" i="1" dirty="0"/>
              <a:t>Proceedings of the National Academy of Sciences</a:t>
            </a:r>
            <a:r>
              <a:rPr lang="en-GB" sz="1400" dirty="0"/>
              <a:t>, </a:t>
            </a:r>
            <a:r>
              <a:rPr lang="en-GB" sz="1400" i="1" dirty="0"/>
              <a:t>112</a:t>
            </a:r>
            <a:r>
              <a:rPr lang="en-GB" sz="1400" dirty="0"/>
              <a:t>(30), pp.E4104-E4110.</a:t>
            </a:r>
          </a:p>
          <a:p>
            <a:pPr marL="0" indent="0">
              <a:buNone/>
            </a:pPr>
            <a:r>
              <a:rPr lang="en-GB" sz="1400" dirty="0"/>
              <a:t>Bogin, B., 1999. Evolutionary perspective on human growth. </a:t>
            </a:r>
            <a:r>
              <a:rPr lang="en-GB" sz="1400" i="1" dirty="0"/>
              <a:t>Annual Review of Anthropology</a:t>
            </a:r>
            <a:r>
              <a:rPr lang="en-GB" sz="1400" dirty="0"/>
              <a:t>, </a:t>
            </a:r>
            <a:r>
              <a:rPr lang="en-GB" sz="1400" i="1" dirty="0"/>
              <a:t>28</a:t>
            </a:r>
            <a:r>
              <a:rPr lang="en-GB" sz="1400" dirty="0"/>
              <a:t>(1), pp.109-153.</a:t>
            </a:r>
          </a:p>
          <a:p>
            <a:pPr marL="0" indent="0">
              <a:buNone/>
            </a:pPr>
            <a:r>
              <a:rPr lang="en-GB" sz="1400" dirty="0"/>
              <a:t>Branje, S., 2022. Adolescent identity development in context. </a:t>
            </a:r>
            <a:r>
              <a:rPr lang="en-GB" sz="1400" i="1" dirty="0"/>
              <a:t>Current opinion in psychology</a:t>
            </a:r>
            <a:r>
              <a:rPr lang="en-GB" sz="1400" dirty="0"/>
              <a:t>, </a:t>
            </a:r>
            <a:r>
              <a:rPr lang="en-GB" sz="1400" i="1" dirty="0"/>
              <a:t>45</a:t>
            </a:r>
            <a:r>
              <a:rPr lang="en-GB" sz="1400" dirty="0"/>
              <a:t>, p.101286.</a:t>
            </a:r>
          </a:p>
          <a:p>
            <a:pPr marL="0" indent="0">
              <a:buNone/>
            </a:pPr>
            <a:r>
              <a:rPr lang="en-GB" sz="1400" dirty="0"/>
              <a:t>Brooks-Gunn, J. and Warren, M.P., 1985. The effects of delayed menarche in different contexts: Dance and </a:t>
            </a:r>
            <a:r>
              <a:rPr lang="en-GB" sz="1400" dirty="0" err="1"/>
              <a:t>nondance</a:t>
            </a:r>
            <a:r>
              <a:rPr lang="en-GB" sz="1400" dirty="0"/>
              <a:t> students. </a:t>
            </a:r>
            <a:r>
              <a:rPr lang="en-GB" sz="1400" i="1" dirty="0"/>
              <a:t>Journal of Youth and Adolescence</a:t>
            </a:r>
            <a:r>
              <a:rPr lang="en-GB" sz="1400" dirty="0"/>
              <a:t>, </a:t>
            </a:r>
            <a:r>
              <a:rPr lang="en-GB" sz="1400" i="1" dirty="0"/>
              <a:t>14</a:t>
            </a:r>
            <a:r>
              <a:rPr lang="en-GB" sz="1400" dirty="0"/>
              <a:t>(4), pp.285-300.</a:t>
            </a:r>
          </a:p>
          <a:p>
            <a:pPr marL="0" indent="0">
              <a:buNone/>
            </a:pPr>
            <a:r>
              <a:rPr lang="en-GB" sz="1400" dirty="0"/>
              <a:t>Carskadon, M.A., 2011. Sleep in adolescents: the perfect storm. </a:t>
            </a:r>
            <a:r>
              <a:rPr lang="en-GB" sz="1400" i="1" dirty="0" err="1"/>
              <a:t>Pediatric</a:t>
            </a:r>
            <a:r>
              <a:rPr lang="en-GB" sz="1400" i="1" dirty="0"/>
              <a:t> Clinics</a:t>
            </a:r>
            <a:r>
              <a:rPr lang="en-GB" sz="1400" dirty="0"/>
              <a:t>, </a:t>
            </a:r>
            <a:r>
              <a:rPr lang="en-GB" sz="1400" i="1" dirty="0"/>
              <a:t>58</a:t>
            </a:r>
            <a:r>
              <a:rPr lang="en-GB" sz="1400" dirty="0"/>
              <a:t>(3), pp.637-647.</a:t>
            </a:r>
          </a:p>
          <a:p>
            <a:pPr marL="0" indent="0">
              <a:buNone/>
            </a:pPr>
            <a:r>
              <a:rPr lang="en-GB" sz="1400" dirty="0"/>
              <a:t>Chung, A., Vieira, D., Donley, T., Tan, N., Jean-Louis, G., </a:t>
            </a:r>
            <a:r>
              <a:rPr lang="en-GB" sz="1400" dirty="0" err="1"/>
              <a:t>Gouley</a:t>
            </a:r>
            <a:r>
              <a:rPr lang="en-GB" sz="1400" dirty="0"/>
              <a:t>, K.K. and Seixas, A., 2021. Adolescent peer influence on eating </a:t>
            </a:r>
            <a:r>
              <a:rPr lang="en-GB" sz="1400" dirty="0" err="1"/>
              <a:t>behaviors</a:t>
            </a:r>
            <a:r>
              <a:rPr lang="en-GB" sz="1400" dirty="0"/>
              <a:t> via social media: scoping review. </a:t>
            </a:r>
            <a:r>
              <a:rPr lang="en-GB" sz="1400" i="1" dirty="0"/>
              <a:t>Journal of medical Internet research</a:t>
            </a:r>
            <a:r>
              <a:rPr lang="en-GB" sz="1400" dirty="0"/>
              <a:t>, </a:t>
            </a:r>
            <a:r>
              <a:rPr lang="en-GB" sz="1400" i="1" dirty="0"/>
              <a:t>23</a:t>
            </a:r>
            <a:r>
              <a:rPr lang="en-GB" sz="1400" dirty="0"/>
              <a:t>(6), p.e19697.</a:t>
            </a:r>
          </a:p>
          <a:p>
            <a:endParaRPr lang="en-GB" sz="100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E54B414-2618-0081-3192-6F03885FF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4302" y="1059634"/>
            <a:ext cx="7810500" cy="645284"/>
          </a:xfrm>
        </p:spPr>
        <p:txBody>
          <a:bodyPr/>
          <a:lstStyle/>
          <a:p>
            <a:r>
              <a:rPr lang="en-GB" dirty="0"/>
              <a:t>Reference List: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96DA73-8421-BEE5-4E90-6B158FD12549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pPr rtl="0"/>
            <a:fld id="{7782931A-7D25-4B4B-9464-57AE418934A3}" type="slidenum">
              <a:rPr lang="en-GB" noProof="0" smtClean="0"/>
              <a:pPr rtl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7251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87826CA-1BEE-0539-90E6-0C9661A8813A}"/>
              </a:ext>
            </a:extLst>
          </p:cNvPr>
          <p:cNvSpPr txBox="1"/>
          <p:nvPr/>
        </p:nvSpPr>
        <p:spPr>
          <a:xfrm>
            <a:off x="270862" y="457668"/>
            <a:ext cx="11662346" cy="59093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Clark, D.A. and Beck, A.T., 2011. </a:t>
            </a:r>
            <a:r>
              <a:rPr lang="en-GB" sz="1400" i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Cognitive therapy of anxiety disorders: Science and practice</a:t>
            </a:r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. Guilford Press.</a:t>
            </a:r>
            <a:endParaRPr lang="en-GB" sz="1400">
              <a:solidFill>
                <a:schemeClr val="bg1"/>
              </a:solidFill>
              <a:latin typeface="Arial Nova"/>
              <a:ea typeface="Calibri"/>
              <a:cs typeface="Calibri"/>
            </a:endParaRPr>
          </a:p>
          <a:p>
            <a:endParaRPr lang="en-GB" sz="1400" dirty="0">
              <a:solidFill>
                <a:schemeClr val="bg1"/>
              </a:solidFill>
              <a:latin typeface="Arial Nova"/>
              <a:ea typeface="Calibri"/>
              <a:cs typeface="Calibri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Clarke, A.M., Kuosmanen, T. and Barry, M.M., 2015. A systematic review of online youth mental health promotion and prevention interventions. </a:t>
            </a:r>
            <a:r>
              <a:rPr lang="en-GB" sz="1400" i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Journal of youth and adolescence</a:t>
            </a:r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, </a:t>
            </a:r>
            <a:r>
              <a:rPr lang="en-GB" sz="1400" i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44</a:t>
            </a:r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(1), pp.90-113.	</a:t>
            </a:r>
            <a:endParaRPr lang="en-GB" sz="1400">
              <a:solidFill>
                <a:schemeClr val="bg1"/>
              </a:solidFill>
              <a:latin typeface="Arial Nova"/>
              <a:ea typeface="Calibri"/>
              <a:cs typeface="Calibri"/>
            </a:endParaRPr>
          </a:p>
          <a:p>
            <a:endParaRPr lang="en-GB" sz="1400" dirty="0">
              <a:solidFill>
                <a:schemeClr val="bg1"/>
              </a:solidFill>
              <a:latin typeface="Arial Nova"/>
              <a:ea typeface="Calibri"/>
              <a:cs typeface="Calibri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Cravens, H., 2006. The historical context of G. Stanley Hall's Adolescence (1904). </a:t>
            </a:r>
            <a:r>
              <a:rPr lang="en-GB" sz="1400" i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History of psychology</a:t>
            </a:r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, </a:t>
            </a:r>
            <a:r>
              <a:rPr lang="en-GB" sz="1400" i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9</a:t>
            </a:r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(3), p.172.</a:t>
            </a:r>
            <a:endParaRPr lang="en-GB" sz="1400">
              <a:solidFill>
                <a:schemeClr val="bg1"/>
              </a:solidFill>
              <a:latin typeface="Arial Nova"/>
              <a:ea typeface="Calibri"/>
              <a:cs typeface="Calibri"/>
            </a:endParaRPr>
          </a:p>
          <a:p>
            <a:endParaRPr lang="en-GB" sz="1400" dirty="0">
              <a:solidFill>
                <a:schemeClr val="bg1"/>
              </a:solidFill>
              <a:latin typeface="Arial Nova"/>
              <a:ea typeface="Calibri"/>
              <a:cs typeface="Calibri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Curtis, A.C.,2015. Defining adolescence. Journal of Adolescent and Family Health. 7(2). https://scholar.utc.edu/jafh/vol7/iss2/2</a:t>
            </a:r>
            <a:endParaRPr lang="en-GB" sz="1400">
              <a:solidFill>
                <a:schemeClr val="bg1"/>
              </a:solidFill>
              <a:latin typeface="Arial Nova"/>
              <a:ea typeface="Calibri"/>
              <a:cs typeface="Calibri"/>
            </a:endParaRPr>
          </a:p>
          <a:p>
            <a:endParaRPr lang="en-GB" sz="1400" dirty="0">
              <a:solidFill>
                <a:schemeClr val="bg1"/>
              </a:solidFill>
              <a:latin typeface="Arial Nova"/>
              <a:ea typeface="Calibri"/>
              <a:cs typeface="Calibri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Dasen, P.R., 2022. Culture and cognitive development. </a:t>
            </a:r>
            <a:r>
              <a:rPr lang="en-GB" sz="1400" i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Journal of Cross-Cultural Psychology</a:t>
            </a:r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, </a:t>
            </a:r>
            <a:r>
              <a:rPr lang="en-GB" sz="1400" i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53</a:t>
            </a:r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(7-8), pp.789-816.   </a:t>
            </a:r>
          </a:p>
          <a:p>
            <a:endParaRPr lang="en-GB" sz="1400" dirty="0">
              <a:solidFill>
                <a:schemeClr val="bg1"/>
              </a:solidFill>
              <a:latin typeface="Arial Nova"/>
              <a:ea typeface="Calibri"/>
              <a:cs typeface="Calibri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Davis-Kean, P.E., 2005. The influence of parent education and family income on child achievement: the indirect role of parental expectations and   </a:t>
            </a:r>
          </a:p>
          <a:p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   the home environment. </a:t>
            </a:r>
            <a:r>
              <a:rPr lang="en-GB" sz="1400" i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Journal of family psychology</a:t>
            </a:r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, </a:t>
            </a:r>
            <a:r>
              <a:rPr lang="en-GB" sz="1400" i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19</a:t>
            </a:r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(2), p.294.</a:t>
            </a:r>
          </a:p>
          <a:p>
            <a:endParaRPr lang="en-GB" sz="1400" dirty="0">
              <a:solidFill>
                <a:schemeClr val="bg1"/>
              </a:solidFill>
              <a:latin typeface="Arial Nova"/>
              <a:ea typeface="Calibri"/>
              <a:cs typeface="Calibri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Dockray, Samantha, Elizabeth J. Susman, and Lorah D. Dorn. "Depression, cortisol reactivity, and obesity in childhood and adolescence." </a:t>
            </a:r>
            <a:r>
              <a:rPr lang="en-GB" sz="1400" i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Journal of Adolescent Health</a:t>
            </a:r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 45, no. 4 (2009): 344-350.</a:t>
            </a:r>
            <a:endParaRPr lang="en-GB" sz="1400">
              <a:solidFill>
                <a:schemeClr val="bg1"/>
              </a:solidFill>
              <a:latin typeface="Arial Nova"/>
              <a:ea typeface="Calibri"/>
              <a:cs typeface="Calibri"/>
            </a:endParaRPr>
          </a:p>
          <a:p>
            <a:endParaRPr lang="en-GB" sz="1400" dirty="0">
              <a:solidFill>
                <a:schemeClr val="bg1"/>
              </a:solidFill>
              <a:latin typeface="Arial Nova"/>
              <a:ea typeface="Calibri"/>
              <a:cs typeface="Calibri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Dorn, L.D. and Biro, F.M., 2011. Puberty and its measurement: A decade in review. </a:t>
            </a:r>
            <a:r>
              <a:rPr lang="en-GB" sz="1400" i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Journal of research on adolescence</a:t>
            </a:r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, </a:t>
            </a:r>
            <a:r>
              <a:rPr lang="en-GB" sz="1400" i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21</a:t>
            </a:r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(1), pp.180-195.</a:t>
            </a:r>
            <a:endParaRPr lang="en-GB" sz="1400">
              <a:solidFill>
                <a:schemeClr val="bg1"/>
              </a:solidFill>
              <a:latin typeface="Arial Nova"/>
              <a:ea typeface="Calibri"/>
              <a:cs typeface="Calibri"/>
            </a:endParaRPr>
          </a:p>
          <a:p>
            <a:endParaRPr lang="en-GB" sz="1400" dirty="0">
              <a:solidFill>
                <a:schemeClr val="bg1"/>
              </a:solidFill>
              <a:latin typeface="Arial Nova"/>
              <a:ea typeface="Calibri"/>
              <a:cs typeface="Calibri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Downing, J. and Bellis, M.A., 2009. Early pubertal onset and its relationship with sexual risk taking, substance use and anti-social behaviour: a preliminary cross-sectional study. </a:t>
            </a:r>
            <a:r>
              <a:rPr lang="en-GB" sz="1400" i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BMC public health</a:t>
            </a:r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, </a:t>
            </a:r>
            <a:r>
              <a:rPr lang="en-GB" sz="1400" i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9</a:t>
            </a:r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(1), p.446.</a:t>
            </a:r>
            <a:endParaRPr lang="en-GB" sz="1400">
              <a:solidFill>
                <a:schemeClr val="bg1"/>
              </a:solidFill>
              <a:latin typeface="Arial Nova"/>
              <a:ea typeface="Calibri"/>
              <a:cs typeface="Calibri"/>
            </a:endParaRPr>
          </a:p>
          <a:p>
            <a:endParaRPr lang="en-GB" sz="1400" dirty="0">
              <a:solidFill>
                <a:schemeClr val="bg1"/>
              </a:solidFill>
              <a:latin typeface="Arial Nova"/>
              <a:ea typeface="Calibri"/>
              <a:cs typeface="Calibri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Durlak, J.A., Weissberg, R.P., </a:t>
            </a:r>
            <a:r>
              <a:rPr lang="en-GB" sz="1400" dirty="0" err="1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Dymnicki</a:t>
            </a:r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, A.B., Taylor, R.D. and Schellinger, K.B., 2011. The impact of enhancing students’ social and emotional l</a:t>
            </a:r>
          </a:p>
          <a:p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Learning: A meta‐analysis of school‐based universal	 interventions. </a:t>
            </a:r>
            <a:r>
              <a:rPr lang="en-GB" sz="1400" i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Child development</a:t>
            </a:r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, </a:t>
            </a:r>
            <a:r>
              <a:rPr lang="en-GB" sz="1400" i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82</a:t>
            </a:r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(1), pp.405-432.</a:t>
            </a:r>
          </a:p>
          <a:p>
            <a:endParaRPr lang="en-GB" sz="1400" dirty="0">
              <a:solidFill>
                <a:schemeClr val="bg1"/>
              </a:solidFill>
              <a:latin typeface="Arial Nova"/>
              <a:ea typeface="Calibri"/>
              <a:cs typeface="Calibri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Eccles, J.S. and Roeser, R.W., 2015. School and community influences on human development. In </a:t>
            </a:r>
            <a:r>
              <a:rPr lang="en-GB" sz="1400" i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Developmental science</a:t>
            </a:r>
            <a:r>
              <a:rPr lang="en-GB" sz="14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 (pp. 645-728).     Psychology Press</a:t>
            </a:r>
            <a:r>
              <a:rPr lang="en-GB" sz="1400" dirty="0">
                <a:solidFill>
                  <a:schemeClr val="bg1"/>
                </a:solidFill>
              </a:rPr>
              <a:t>.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40302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B158E0-A17C-CDBA-AEE1-841685E3D65E}"/>
              </a:ext>
            </a:extLst>
          </p:cNvPr>
          <p:cNvSpPr txBox="1"/>
          <p:nvPr/>
        </p:nvSpPr>
        <p:spPr>
          <a:xfrm>
            <a:off x="6128" y="344940"/>
            <a:ext cx="12292265" cy="590687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Forbes, E.E. and Dahl, R.E., 2010. Pubertal development and </a:t>
            </a:r>
            <a:r>
              <a:rPr lang="en-GB" sz="14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behavior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: hormonal activation of social and motivational tendencies.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Brain and cognition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72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(1), pp.66-72.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Gardner, M. and Steinberg, L., 2005. Peer influence on risk taking, risk preference, and risky decision making in adolescence and adulthood: an experimental study.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Developmental psychology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41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(4), p.625.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Gootman, J.A. and Eccles, J. eds., 2002.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Community programs to promote youth development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National Academies Press.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/>
                <a:cs typeface="Times New Roman"/>
              </a:rPr>
              <a:t>Graber, J.A., Brooks-Gunn, J. and Warren, M.P., 2006. Pubertal effects on adjustment in girls: Moving from demonstrating effects to identifying </a:t>
            </a:r>
            <a:r>
              <a:rPr lang="en-GB" sz="1400" kern="100" dirty="0">
                <a:solidFill>
                  <a:srgbClr val="000000"/>
                </a:solidFill>
                <a:ea typeface="Calibri"/>
                <a:cs typeface="Times New Roman"/>
              </a:rPr>
              <a:t>        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/>
                <a:cs typeface="Times New Roman"/>
              </a:rPr>
              <a:t>pathways.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/>
                <a:cs typeface="Times New Roman"/>
              </a:rPr>
              <a:t>Journal of Youth and Adolescence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/>
                <a:cs typeface="Times New Roman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/>
                <a:cs typeface="Times New Roman"/>
              </a:rPr>
              <a:t>35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/>
                <a:cs typeface="Times New Roman"/>
              </a:rPr>
              <a:t>(3), pp.391-401.</a:t>
            </a:r>
            <a:r>
              <a:rPr lang="en-GB" sz="1400" kern="100" dirty="0">
                <a:solidFill>
                  <a:srgbClr val="FFFFFF"/>
                </a:solidFill>
                <a:ea typeface="Calibri"/>
                <a:cs typeface="Times New Roman"/>
              </a:rPr>
              <a:t> </a:t>
            </a:r>
            <a:r>
              <a:rPr lang="en-GB" sz="1400" kern="100" dirty="0">
                <a:solidFill>
                  <a:srgbClr val="000000"/>
                </a:solidFill>
                <a:ea typeface="Calibri"/>
                <a:cs typeface="Times New Roman"/>
              </a:rPr>
              <a:t>   </a:t>
            </a:r>
            <a:endParaRPr lang="en-GB" sz="1400" kern="100" dirty="0">
              <a:solidFill>
                <a:srgbClr val="00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Green, C.S. and Bavelier, D., 2008. Exercising your brain: a review of human brain plasticity and training-induced learning.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Psychology and aging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23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(4), p.692.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Jackson, S.E., Shahab, L., </a:t>
            </a:r>
            <a:r>
              <a:rPr lang="en-GB" sz="14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Tattan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‐Birch, H., Buss, V. and Brown, J., 2025. Changes in vaping trends since the announcement of an impending ban on disposable vapes: A population study in Great Britain.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Addiction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Jaworska, N. and MacQueen, G., 2015. Adolescence as a unique developmental period.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Journal of psychiatry and neuroscience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40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(5), pp.291-293.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Kornienko, O., Santos, C.E., Martin, C.L. and Granger, K.L., 2016. Peer influence on gender identity development in adolescence.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Developmental psychology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52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(10), p.1578.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Kuhn, D., 2008. Formal operations from a twenty-first century perspective.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Human development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51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(1), pp.48-55.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Lally, M., Valentine-French, S. and Lang, D., 2020. Early childhood.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Parenting and Family Diversity Issues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Larson, R.W., 2000. Toward a psychology of positive youth development.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American psychologist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55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(1), p.170.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/>
                <a:cs typeface="Times New Roman"/>
              </a:rPr>
              <a:t>Lupien, S.J., McEwen, B.S., Gunnar, M.R. and Heim, C., 2009. Effects of stress throughout the lifespan on the brain, behaviour and cognition.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/>
                <a:cs typeface="Times New Roman"/>
              </a:rPr>
              <a:t>Nature reviews neuroscience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/>
                <a:cs typeface="Times New Roman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/>
                <a:cs typeface="Times New Roman"/>
              </a:rPr>
              <a:t>10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/>
                <a:cs typeface="Times New Roman"/>
              </a:rPr>
              <a:t>(6), pp.434-445.</a:t>
            </a:r>
            <a:endParaRPr lang="en-GB" sz="1400" kern="100" dirty="0">
              <a:effectLst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003600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CE6BCFE-203A-2E8B-23C8-94D71D04A07F}"/>
              </a:ext>
            </a:extLst>
          </p:cNvPr>
          <p:cNvSpPr txBox="1"/>
          <p:nvPr/>
        </p:nvSpPr>
        <p:spPr>
          <a:xfrm>
            <a:off x="377254" y="1267464"/>
            <a:ext cx="11707318" cy="47960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Mastorci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F., Lazzeri, M.F.L., </a:t>
            </a:r>
            <a:r>
              <a:rPr lang="en-GB" sz="14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Vassalle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C. and Pingitore, A., 2024. The transition from childhood to adolescence: Between health and		 vulnerability.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Children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11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(8), p.989.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Mendle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J. and Ferrero, J., 2012. Detrimental psychological outcomes associated with pubertal timing in adolescent boys.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Developmental		 Review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32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(1), pp.49-66.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Mendle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J., 2014. Why puberty matters for psychopathology.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Child Development Perspectives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8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(4), pp.218-222.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Nelson, E.E., </a:t>
            </a:r>
            <a:r>
              <a:rPr lang="en-GB" sz="14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Leibenluft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E., McClure, E.B. and Pine, D.S., 2005. The social re-orientation of adolescence: a neuroscience perspective on the		 process and its relation to psychopathology.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Psychological medicine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35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(2), pp.163-174.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Otten, R., Ha, T., Westling, E., Lemery-Chalfant, K., Wilson, M.N. and Shaw, D.S., 2024. How pubertal timing and self-regulation predict adolescent	 sexual activity in resource-poor environments.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Development and</a:t>
            </a:r>
            <a:r>
              <a:rPr lang="en-GB" sz="1400" i="1" kern="1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psychopathology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36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(4), pp.1941-1947.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Palminteri, S., </a:t>
            </a:r>
            <a:r>
              <a:rPr lang="en-GB" sz="14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Kilford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E.J., </a:t>
            </a:r>
            <a:r>
              <a:rPr lang="en-GB" sz="14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Coricelli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G. and Blakemore, S.J., 2016. The computational development of reinforcement learning during		 adolescence. </a:t>
            </a:r>
            <a:r>
              <a:rPr lang="en-GB" sz="1400" i="1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PLoS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computational biology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12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(6), p.e1004953.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Pérez-Torres, V., 2024. Social media: a digital social mirror for identity development during adolescence.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Current Psychology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43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(26), pp.22170	-22180.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Petersen, A.C., Crockett, L., Richards, M. and Boxer, A., 1988. A self-report measure of pubertal status: Reliability, validity, and initial norms.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Journal	 of youth and adolescence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17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(2), pp.117-133.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07212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2E73882-B285-786D-BCB1-837C488E3AED}"/>
              </a:ext>
            </a:extLst>
          </p:cNvPr>
          <p:cNvSpPr txBox="1"/>
          <p:nvPr/>
        </p:nvSpPr>
        <p:spPr>
          <a:xfrm>
            <a:off x="609600" y="660791"/>
            <a:ext cx="10972800" cy="6197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Pinho-Gomes, A.C., Santos, J.A., Jones, A., </a:t>
            </a:r>
            <a:r>
              <a:rPr lang="en-GB" sz="14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Thout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S.R. and Pettigrew, S., 2023. E-cigarette attitudes and behaviours amongst 15-30-year	-olds in the UK.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Journal of Public Health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45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(4), pp.e763-e775.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Ragelienė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T., 2016. Links of adolescents identity development and relationship with peers: A systematic literature review.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Journal of the	 Canadian Academy of Child and Adolescent Psychiatry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25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(2), p.97.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Ricciardelli, L.A. and McCabe, M.P., 2004. A biopsychosocial model of disordered eating and the pursuit of muscularity in adolescent	 boys.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Psychological bulletin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130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(2), p.179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Rideout, V. and Fox, S., 2018. Digital health practices, social media use, and mental well-being among teens and young adults in the US.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Rosen, L.D., Lim, A.F., Carrier, L.M. and Cheever, N.A., 2011. An empirical examination of the educational impact of text message-induced	 task switching in the classroom: Educational implications and strategies to enhance learning. </a:t>
            </a:r>
            <a:r>
              <a:rPr lang="en-GB" sz="1400" i="1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Psicología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Educativa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Revista de </a:t>
            </a:r>
            <a:r>
              <a:rPr lang="en-GB" sz="1400" i="1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los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Psicólogos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de la </a:t>
            </a:r>
            <a:r>
              <a:rPr lang="en-GB" sz="1400" i="1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Educación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17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(2), pp.163-177.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Rowe, S.M. and </a:t>
            </a:r>
            <a:r>
              <a:rPr lang="en-GB" sz="1400" kern="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Wertsch</a:t>
            </a:r>
            <a:r>
              <a:rPr lang="en-GB" sz="14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J.V., 2002. Vygotsky's model of cognitive development. </a:t>
            </a:r>
            <a:r>
              <a:rPr lang="en-GB" sz="1400" i="1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Blackwell handbook of childhood cognitive development</a:t>
            </a:r>
            <a:r>
              <a:rPr lang="en-GB" sz="14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pp.538-554.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Sawyer, S.M., Azzopardi, P.S., </a:t>
            </a:r>
            <a:r>
              <a:rPr lang="en-GB" sz="14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Wickremarathne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D. and Patton, G.C., 2018. The age of adolescence.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lancet child &amp; adolescent	 health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(3), pp.223-228.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Shonkoff, J.P., Garner, A.S., Committee on Psychosocial Aspects of Child and Family Health, Committee on Early Childhood, Adoption,	 and Dependent Care, and Section on Developmental and </a:t>
            </a:r>
            <a:r>
              <a:rPr lang="en-GB" sz="14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Behavioral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Pediatrics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Siegel,	 B.S., Dobbins, M.I., Earls, M.F., Garner, A.S., McGuinn, L., Pascoe, J. and Wood, D.L., 2012. The lifelong effects of early childhood adversity and toxic stress. </a:t>
            </a:r>
            <a:r>
              <a:rPr lang="en-GB" sz="1400" i="1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Pediatrics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129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(1), pp.e232-e246.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Sisk, C.L. and Foster, D.L., 2004. The neural basis of puberty and adolescence.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Nature neuroscience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7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(10), pp.1040-1047.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Spear, L.P., 2000. The adolescent brain and age-related </a:t>
            </a:r>
            <a:r>
              <a:rPr lang="en-GB" sz="14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behavioral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manifestations.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Neuroscience &amp; </a:t>
            </a:r>
            <a:r>
              <a:rPr lang="en-GB" sz="1400" i="1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biobehavioral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reviews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24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(4), pp.417-463.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8414659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E54EF22-8D8A-FE14-5998-372632F44CDD}"/>
              </a:ext>
            </a:extLst>
          </p:cNvPr>
          <p:cNvSpPr txBox="1"/>
          <p:nvPr/>
        </p:nvSpPr>
        <p:spPr>
          <a:xfrm>
            <a:off x="0" y="840424"/>
            <a:ext cx="12192000" cy="55565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Steinberg, L., 2001. We know some things: Parent–adolescent relationships in retrospect and prospect.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Journal of research on adolescence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11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(1), pp.1-19.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Steinberg, L., 2001. We know some things: Parent–adolescent relationships in retrospect and prospect.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Journal of research on adolescence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11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(1), pp.1-19.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Steinberg, L., 2014.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Adolescence Puberty, cognitive transition, emotional transition, social transition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[online]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Steinberg, L., Albert, D., Cauffman, E., Banich, M., Graham, S. and Woolard, J., 2008. Age differences in sensation seeking and impulsivity as indexed by		 </a:t>
            </a:r>
            <a:r>
              <a:rPr lang="en-GB" sz="14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behavior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and self-report: evidence for a dual systems model.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Developmental</a:t>
            </a:r>
            <a:r>
              <a:rPr lang="en-GB" sz="1400" i="1" kern="1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psychology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44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(6), p.1764.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Steinberg, L.D., 2014.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Age of opportunity: Lessons from the new science of adolescence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Houghton Mifflin Harcourt.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Stice, E., Chase, A., Stormer, S. and Appel, A., 2001. A randomized trial of a dissonance‐based eating disorder prevention program.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International journal		 of eating disorders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29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(3), pp.247-262.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Tanner, J.M. and Whitehouse, R.H., 1962. Standards for subcutaneous fat in British children.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British Medical Journal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(5276), p.446.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Trepte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S., 2013. Social identity theory. In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Psychology of entertainment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(pp. 255-271). Routledge.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Ullsperger, J.M. and Nikolas, M.A., 2017. A meta-analytic review of the association between pubertal timing and psychopathology in adolescence: Are		 there sex differences in risk?.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Psychological bulletin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143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(9), p.903.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Weisz, J.R., </a:t>
            </a:r>
            <a:r>
              <a:rPr lang="en-GB" sz="14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Kuppens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S., Ng, M.Y., </a:t>
            </a:r>
            <a:r>
              <a:rPr lang="en-GB" sz="14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Eckshtain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D., </a:t>
            </a:r>
            <a:r>
              <a:rPr lang="en-GB" sz="14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Ugueto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A.M., Vaughn-Coaxum, R., Jensen-Doss, A., Hawley, K.M., Krumholz Marchette, L.S., Chu, B.C		. and Weersing, V.R., 2017. What five decades of research tells us about the effects of youth psychological therapy: A multilevel meta-analysis and implications for science and practice.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American Psychologist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72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(2), p.79.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Yurgelun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-Todd, D., 2007. Emotional and cognitive changes during adolescence.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Current opinion in neurobiology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17</a:t>
            </a:r>
            <a:r>
              <a:rPr lang="en-GB" sz="14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(2), pp.251-257.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849957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Swiss">
      <a:dk1>
        <a:srgbClr val="000000"/>
      </a:dk1>
      <a:lt1>
        <a:srgbClr val="FFFFFF"/>
      </a:lt1>
      <a:dk2>
        <a:srgbClr val="E4E4E4"/>
      </a:dk2>
      <a:lt2>
        <a:srgbClr val="7CA655"/>
      </a:lt2>
      <a:accent1>
        <a:srgbClr val="A9D4DB"/>
      </a:accent1>
      <a:accent2>
        <a:srgbClr val="FBE284"/>
      </a:accent2>
      <a:accent3>
        <a:srgbClr val="4495A2"/>
      </a:accent3>
      <a:accent4>
        <a:srgbClr val="AA5881"/>
      </a:accent4>
      <a:accent5>
        <a:srgbClr val="E06742"/>
      </a:accent5>
      <a:accent6>
        <a:srgbClr val="F9D448"/>
      </a:accent6>
      <a:hlink>
        <a:srgbClr val="4495A2"/>
      </a:hlink>
      <a:folHlink>
        <a:srgbClr val="AA5881"/>
      </a:folHlink>
    </a:clrScheme>
    <a:fontScheme name="Custom 35">
      <a:majorFont>
        <a:latin typeface="Arial Nova"/>
        <a:ea typeface=""/>
        <a:cs typeface=""/>
      </a:majorFont>
      <a:minorFont>
        <a:latin typeface="Arial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9129450_TF89547415_Win32.potx" id="{62F1EA15-22E5-4DA4-91A8-0F479F3F3D68}" vid="{2994997F-0A47-4770-978D-A0242BA38F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026ff8df1ff6ac1c52c3b440eb78bb56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73e01fa84cc999e516a7ebd3ee285c9f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82F651C-E5DA-470F-A6A6-D70E9A5EBFB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24273A0-A4DF-47AA-BF1F-8758123399CE}">
  <ds:schemaRefs>
    <ds:schemaRef ds:uri="http://schemas.microsoft.com/office/2006/documentManagement/types"/>
    <ds:schemaRef ds:uri="http://purl.org/dc/terms/"/>
    <ds:schemaRef ds:uri="http://www.w3.org/XML/1998/namespace"/>
    <ds:schemaRef ds:uri="http://purl.org/dc/elements/1.1/"/>
    <ds:schemaRef ds:uri="b4f9f7ee-5770-4a14-8925-17f3d16e50b7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A7990EB0-739B-418A-A83E-3FDA2002D10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Impact annual presentation</Template>
  <TotalTime>625</TotalTime>
  <Words>3691</Words>
  <Application>Microsoft Office PowerPoint</Application>
  <PresentationFormat>Widescreen</PresentationFormat>
  <Paragraphs>200</Paragraphs>
  <Slides>18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Theme1</vt:lpstr>
      <vt:lpstr>Insight into Adolescents </vt:lpstr>
      <vt:lpstr>What is Adolescence?</vt:lpstr>
      <vt:lpstr>Social Transition Period</vt:lpstr>
      <vt:lpstr>Cognitive Transition Period</vt:lpstr>
      <vt:lpstr>Biological Transition Period</vt:lpstr>
      <vt:lpstr>Effective Intervention Strategies</vt:lpstr>
      <vt:lpstr>Workshop: Vaping and Adolescents </vt:lpstr>
      <vt:lpstr>Introduction</vt:lpstr>
      <vt:lpstr>The Rise of Vaping:</vt:lpstr>
      <vt:lpstr>Current regulations in place:</vt:lpstr>
      <vt:lpstr>Placement Study:</vt:lpstr>
      <vt:lpstr>Wrapping up/ Reflection:</vt:lpstr>
      <vt:lpstr>Reference List: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Brad Jenkins</dc:creator>
  <cp:lastModifiedBy>Bradley Jenkins (1802109)</cp:lastModifiedBy>
  <cp:revision>49</cp:revision>
  <dcterms:created xsi:type="dcterms:W3CDTF">2025-11-25T00:54:45Z</dcterms:created>
  <dcterms:modified xsi:type="dcterms:W3CDTF">2025-11-25T17:22:05Z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