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!d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0"/>
  </p:notesMasterIdLst>
  <p:handoutMasterIdLst>
    <p:handoutMasterId r:id="rId31"/>
  </p:handoutMasterIdLst>
  <p:sldIdLst>
    <p:sldId id="277" r:id="rId2"/>
    <p:sldId id="278" r:id="rId3"/>
    <p:sldId id="279" r:id="rId4"/>
    <p:sldId id="628" r:id="rId5"/>
    <p:sldId id="256" r:id="rId6"/>
    <p:sldId id="281" r:id="rId7"/>
    <p:sldId id="625" r:id="rId8"/>
    <p:sldId id="626" r:id="rId9"/>
    <p:sldId id="276" r:id="rId10"/>
    <p:sldId id="283" r:id="rId11"/>
    <p:sldId id="284" r:id="rId12"/>
    <p:sldId id="287" r:id="rId13"/>
    <p:sldId id="291" r:id="rId14"/>
    <p:sldId id="289" r:id="rId15"/>
    <p:sldId id="258" r:id="rId16"/>
    <p:sldId id="268" r:id="rId17"/>
    <p:sldId id="271" r:id="rId18"/>
    <p:sldId id="257" r:id="rId19"/>
    <p:sldId id="627" r:id="rId20"/>
    <p:sldId id="269" r:id="rId21"/>
    <p:sldId id="629" r:id="rId22"/>
    <p:sldId id="272" r:id="rId23"/>
    <p:sldId id="270" r:id="rId24"/>
    <p:sldId id="262" r:id="rId25"/>
    <p:sldId id="634" r:id="rId26"/>
    <p:sldId id="631" r:id="rId27"/>
    <p:sldId id="632" r:id="rId28"/>
    <p:sldId id="630" r:id="rId29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52" autoAdjust="0"/>
    <p:restoredTop sz="94576" autoAdjust="0"/>
  </p:normalViewPr>
  <p:slideViewPr>
    <p:cSldViewPr>
      <p:cViewPr varScale="1">
        <p:scale>
          <a:sx n="111" d="100"/>
          <a:sy n="111" d="100"/>
        </p:scale>
        <p:origin x="159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6E62C9DF-D8A7-489A-9631-B9D236D2E21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38239CD-8268-413D-AD96-BACE0E448A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01DE437E-2528-4FA4-B150-175703BF8E1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F785A9B3-9736-477F-9D60-5AFE94C55139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5AD75628-2626-4FE5-B5E6-731DDEA73B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514FAAA-EFA3-4036-9166-1A6B7CA9B3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336E0D5-4829-47F1-8783-962552D80C34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7150704-52DD-47A5-943B-4623936D2FC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33EC22F-299F-4D5B-B332-F730F096464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9B40CFBB-4C83-4FE0-B431-686B06686D4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63279D00-8793-401D-8EDC-D1CC69E81E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0EEF4C8-71C0-4FA3-8429-8710157C78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1238B-CD48-42FA-A1E6-FC9EC896B0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CCB56-04FE-4882-B6A7-E176ACB32539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9586E-B99C-4A4B-AC61-3640A02F0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449E3-562B-4DB4-B25E-AA7D422D7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A70D24D-E1CB-46DF-8530-B211AE510B8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418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D7DE0-BAE4-4AAA-83A7-D93B19B67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820C5-98DA-497C-9CA2-E39992EF4451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05D13-7149-42B6-94F5-2DDCF0E69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37B18-74C5-400E-8A87-9C08ABFF9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BBD5B4D-BF53-4515-8F19-E5FEDA160A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5871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FE848E-3C9F-4A31-82AA-EE8C038EA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96425-D5F2-471F-AD96-3A4FF4F3DDAE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1443DF4-C3D4-445B-823F-467D249F96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D4752-4A6F-441C-A40F-906BCCAD9CE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3497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DBD0ECC-EB75-4923-9BD8-E0E4F7E5E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C00E5-8607-41AF-A91B-4F28DFA8C06B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FACAF-C3E7-4BDE-BD36-0004B9B5E1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40E7-EA67-4610-B012-901AEF9587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75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31A8D5E-67FA-482E-910E-7101DD81B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19C96-3A72-45B1-A98E-B8A2DD54F6C5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FF62EAF-1D58-44F7-BA99-D56D71A19B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0FFC3-147E-4A9A-84CB-B05C848F6D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4324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AF96463-0595-40B5-84EF-D6CD3F997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6E755-58F1-4B96-8BF3-6525031D1403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1E18934-1836-427C-8CDB-47D045B9AA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9C311-4742-4DF0-8ECF-17F13B18D1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0751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0912348-1864-4602-8A32-DF2D54364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2FA3C-0BBC-4813-8A04-AB5B24DC7175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BF219EA-DD28-4FC8-BA54-319C7330D1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E0482-4CAB-458A-B84A-90297B8A65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4314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61A8034-CF50-4187-8D81-715AB634D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22120-CD63-438D-AC9F-ADCAAF99A8B5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1E83F-F0A7-4622-944A-BC85B841EE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52D73-A60F-4727-8EBB-8E3BD5A2E4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9606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9BBE887-AB85-4ED1-89AC-F7621E918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7DB5E-E157-492B-BC5A-A36491E728F0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62089-75A5-4671-AE0E-21CC9937D0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E6628-EF7C-425A-9EA6-F719653864F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557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631FF3-BE3E-42D4-B460-63F7322CA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65E33-368F-4AA3-B258-39CA8D54A2CB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32EC25A-E757-43F2-90F0-DC2D1A87E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FF30F-BBC9-4FB0-9771-06A368878B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0256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776FDB-1C61-4A53-9930-8E6864F82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041FC-EF3A-4E1C-86DD-076D57029265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AB393BD-49C7-427C-93E8-6FBA1B4849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10814-1453-4DEF-A15F-73F61EE127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240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0183687-64C1-4D99-84EE-6A15ED01220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8BE8FE9-9DC6-4126-9832-2BE14FFFE3E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C54FF-3C99-4D7F-9649-210EE64B26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8902AA-B417-40F7-B3B2-608399E63FC4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6D419-B908-49C6-8B6F-BA0EE38EE5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4A8CA02-BB50-4C88-882A-9A2532393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bartender.com/2019/recruiting/career-development-activities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447937" TargetMode="External"/><Relationship Id="rId2" Type="http://schemas.openxmlformats.org/officeDocument/2006/relationships/image" Target="../media/image5.jpg!d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s://www-dawsonera-com.ezproxy.uwtsd.ac.uk/abstract/978027373106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nknowncystic.com/2012/05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08/tips-for-developing-effective-healthcare-teams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>
            <a:extLst>
              <a:ext uri="{FF2B5EF4-FFF2-40B4-BE49-F238E27FC236}">
                <a16:creationId xmlns:a16="http://schemas.microsoft.com/office/drawing/2014/main" id="{6EECCF44-E2C0-484D-AD8E-2CD17D1C71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2" y="1628800"/>
            <a:ext cx="7090419" cy="3868713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 4009</a:t>
            </a:r>
          </a:p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Development</a:t>
            </a:r>
          </a:p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Within H&amp;SC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1 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AE1D18-ACDE-49F0-A90D-3D9A1746003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3B398274-2E66-4C0C-A412-C91204F17C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58F02DD-C473-4D1B-82F7-45C52C396AB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EA07AEDB-590C-4EC3-A052-2065CB821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Aims of this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1D84A-4F08-4950-B3C7-6D5AE856E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/>
              <a:t>To provide a refresher on attendance and classroom etiquette</a:t>
            </a:r>
          </a:p>
          <a:p>
            <a:pPr eaLnBrk="1" hangingPunct="1">
              <a:defRPr/>
            </a:pPr>
            <a:r>
              <a:rPr lang="en-GB" sz="2800" dirty="0"/>
              <a:t>Outline the module content</a:t>
            </a:r>
          </a:p>
          <a:p>
            <a:pPr eaLnBrk="1" hangingPunct="1">
              <a:defRPr/>
            </a:pPr>
            <a:r>
              <a:rPr lang="en-GB" sz="2800" dirty="0"/>
              <a:t>Understand the learning outcomes for the module </a:t>
            </a:r>
          </a:p>
          <a:p>
            <a:pPr eaLnBrk="1" hangingPunct="1">
              <a:defRPr/>
            </a:pPr>
            <a:r>
              <a:rPr lang="en-GB" sz="2800" dirty="0"/>
              <a:t>Understand what assessments you will undertake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0DC255-1CF3-47F9-9C70-7BD5969B8F2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7173" name="Slide Number Placeholder 5">
            <a:extLst>
              <a:ext uri="{FF2B5EF4-FFF2-40B4-BE49-F238E27FC236}">
                <a16:creationId xmlns:a16="http://schemas.microsoft.com/office/drawing/2014/main" id="{B677F8B2-D67B-4BAE-8A4D-C6D0B29B19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CA4B214-3657-4866-86E0-9D9FAB611D1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7">
            <a:extLst>
              <a:ext uri="{FF2B5EF4-FFF2-40B4-BE49-F238E27FC236}">
                <a16:creationId xmlns:a16="http://schemas.microsoft.com/office/drawing/2014/main" id="{D648E13E-498A-40B6-9EC5-D21BCB069F9D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468313" y="1417639"/>
            <a:ext cx="8218487" cy="4171602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Arriving and joining on time and staying for the entire session = full attendance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Arriving within the first 10 minutes = marked as PRESENT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Arriving 11-40 minutes late = marked as LATE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Arriving after 40 minutes from the start = allowed to participate but marked as ABSENT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The same rules apply after break times</a:t>
            </a:r>
          </a:p>
          <a:p>
            <a:pPr marL="0" indent="0" eaLnBrk="1" hangingPunct="1">
              <a:buNone/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</p:txBody>
      </p:sp>
      <p:sp>
        <p:nvSpPr>
          <p:cNvPr id="8195" name="Rectangle 1026">
            <a:extLst>
              <a:ext uri="{FF2B5EF4-FFF2-40B4-BE49-F238E27FC236}">
                <a16:creationId xmlns:a16="http://schemas.microsoft.com/office/drawing/2014/main" id="{1E98A2ED-EF4F-4923-BC43-3B386BB8F24B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Attendance reminder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CFD6E7-D499-4C05-BFB5-2AD04B671F8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541118-0CCB-4DE6-B824-CA8AA2D772FE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8197" name="Slide Number Placeholder 2">
            <a:extLst>
              <a:ext uri="{FF2B5EF4-FFF2-40B4-BE49-F238E27FC236}">
                <a16:creationId xmlns:a16="http://schemas.microsoft.com/office/drawing/2014/main" id="{FB9F4719-F328-4781-9A76-D0A57C965E4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1ABAEDC-C478-4582-9B7B-641B0930700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4D375-9C55-2756-73DC-A6E0B70A8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Policy reminder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E4882-2644-625A-A695-85B88D045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3820C5-98DA-497C-9CA2-E39992EF4451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014D06-407B-0D4C-E2BD-AE6544276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1" name="Content Placeholder 10" descr="A white and blue card with black text&#10;&#10;Description automatically generated">
            <a:extLst>
              <a:ext uri="{FF2B5EF4-FFF2-40B4-BE49-F238E27FC236}">
                <a16:creationId xmlns:a16="http://schemas.microsoft.com/office/drawing/2014/main" id="{FCFE0C41-26BE-AB58-3D70-4C85659744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0808"/>
            <a:ext cx="9123608" cy="5136554"/>
          </a:xfrm>
        </p:spPr>
      </p:pic>
    </p:spTree>
    <p:extLst>
      <p:ext uri="{BB962C8B-B14F-4D97-AF65-F5344CB8AC3E}">
        <p14:creationId xmlns:p14="http://schemas.microsoft.com/office/powerpoint/2010/main" val="2851267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1A789-89E5-5D00-06B2-250CE5406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68580" tIns="34290" rIns="68580" bIns="3429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b="1" dirty="0"/>
              <a:t>General housekeeping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35AA30-5013-9BC7-08C4-E48269ABD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641655" cy="4243610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257175" indent="-171450">
              <a:buFont typeface="Arial" panose="020B0604020202020204" pitchFamily="34" charset="0"/>
              <a:buChar char="•"/>
            </a:pPr>
            <a:r>
              <a:rPr lang="en-US" dirty="0"/>
              <a:t>Arrive on time (including after breaks)</a:t>
            </a:r>
          </a:p>
          <a:p>
            <a:pPr marL="257175" indent="-171450">
              <a:buFont typeface="Arial" panose="020B0604020202020204" pitchFamily="34" charset="0"/>
              <a:buChar char="•"/>
            </a:pPr>
            <a:r>
              <a:rPr lang="en-US" dirty="0"/>
              <a:t>Raise your hand if you want to speak and wait for your turn</a:t>
            </a:r>
          </a:p>
          <a:p>
            <a:pPr marL="257175" indent="-171450">
              <a:buFont typeface="Arial" panose="020B0604020202020204" pitchFamily="34" charset="0"/>
              <a:buChar char="•"/>
            </a:pPr>
            <a:r>
              <a:rPr lang="en-US" dirty="0"/>
              <a:t>Listen and avoid speaking over each other</a:t>
            </a:r>
          </a:p>
          <a:p>
            <a:pPr marL="257175" indent="-171450">
              <a:buFont typeface="Arial" panose="020B0604020202020204" pitchFamily="34" charset="0"/>
              <a:buChar char="•"/>
            </a:pPr>
            <a:r>
              <a:rPr lang="en-US" dirty="0"/>
              <a:t>Switch off or silence your phone</a:t>
            </a:r>
          </a:p>
          <a:p>
            <a:pPr marL="257175" indent="-171450">
              <a:buFont typeface="Arial" panose="020B0604020202020204" pitchFamily="34" charset="0"/>
              <a:buChar char="•"/>
            </a:pPr>
            <a:r>
              <a:rPr lang="en-US" dirty="0"/>
              <a:t>Do not eat in the classroom</a:t>
            </a:r>
          </a:p>
          <a:p>
            <a:pPr marL="257175" indent="-171450">
              <a:buFont typeface="Arial" panose="020B0604020202020204" pitchFamily="34" charset="0"/>
              <a:buChar char="•"/>
            </a:pPr>
            <a:r>
              <a:rPr lang="en-US" dirty="0"/>
              <a:t>Respect your fellow students and lecturer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9CAA79EB-4B43-5B06-B739-814ABF3E4A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6F3820C5-98DA-497C-9CA2-E39992EF4451}" type="datetime1">
              <a:rPr lang="en-GB" altLang="en-US"/>
              <a:pPr>
                <a:spcAft>
                  <a:spcPts val="600"/>
                </a:spcAft>
                <a:defRPr/>
              </a:pPr>
              <a:t>01/10/2026</a:t>
            </a:fld>
            <a:endParaRPr lang="en-GB" alt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A91C7C04-A6B4-CD88-5EBE-31EC7FB22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ABBD5B4D-BF53-4515-8F19-E5FEDA160ADE}" type="slidenum">
              <a:rPr lang="en-GB" altLang="en-US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078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7237D46B-3162-4946-9003-F48967B52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672" y="1979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Maximise learning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AA887D68-E776-4613-BE5E-27AE83600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878" y="1340950"/>
            <a:ext cx="8479449" cy="439230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Carry a pen and paper to make notes</a:t>
            </a:r>
          </a:p>
          <a:p>
            <a:pPr eaLnBrk="1" hangingPunct="1"/>
            <a:r>
              <a:rPr lang="en-GB" altLang="en-US" sz="2800" dirty="0"/>
              <a:t>Email correspondence – include your name, student number, and module </a:t>
            </a:r>
          </a:p>
          <a:p>
            <a:pPr eaLnBrk="1" hangingPunct="1"/>
            <a:r>
              <a:rPr lang="en-GB" altLang="en-US" sz="2800" dirty="0"/>
              <a:t>Frequently check your UWTSD email (minimum 2 to 3 times per week) </a:t>
            </a:r>
          </a:p>
          <a:p>
            <a:pPr eaLnBrk="1" hangingPunct="1"/>
            <a:r>
              <a:rPr lang="en-GB" altLang="en-US" sz="2800" dirty="0"/>
              <a:t>Bring a laptop and remain logged in for the session</a:t>
            </a:r>
          </a:p>
          <a:p>
            <a:pPr eaLnBrk="1" hangingPunct="1"/>
            <a:r>
              <a:rPr lang="en-GB" altLang="en-US" sz="2800" dirty="0"/>
              <a:t>If you do not understand something, ask!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28DE-8B74-4E8D-AC5C-8839D06EDCC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10245" name="Slide Number Placeholder 5">
            <a:extLst>
              <a:ext uri="{FF2B5EF4-FFF2-40B4-BE49-F238E27FC236}">
                <a16:creationId xmlns:a16="http://schemas.microsoft.com/office/drawing/2014/main" id="{BBD490B1-0A43-4E88-B778-56DBA2702BE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662E3ED-5666-48DC-8BA2-0547C36F28A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1267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1268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8C03B2-434D-4778-8EA5-8A250F96DC1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b="1" dirty="0"/>
              <a:t>Delivery of module content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65138" y="1268413"/>
            <a:ext cx="8229600" cy="4320827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800" dirty="0"/>
              <a:t>This module will include: </a:t>
            </a:r>
          </a:p>
          <a:p>
            <a:pPr>
              <a:defRPr/>
            </a:pPr>
            <a:r>
              <a:rPr lang="en-GB" sz="2800" dirty="0"/>
              <a:t>Lectures</a:t>
            </a:r>
          </a:p>
          <a:p>
            <a:pPr>
              <a:defRPr/>
            </a:pPr>
            <a:r>
              <a:rPr lang="en-GB" sz="2800" dirty="0"/>
              <a:t>Workshops</a:t>
            </a:r>
          </a:p>
          <a:p>
            <a:pPr>
              <a:defRPr/>
            </a:pPr>
            <a:r>
              <a:rPr lang="en-GB" sz="2800" dirty="0"/>
              <a:t>Presentations</a:t>
            </a:r>
            <a:endParaRPr lang="en-US" sz="2800" dirty="0"/>
          </a:p>
          <a:p>
            <a:pPr>
              <a:defRPr/>
            </a:pPr>
            <a:r>
              <a:rPr lang="en-US" sz="2800" dirty="0"/>
              <a:t>Discussions </a:t>
            </a:r>
          </a:p>
          <a:p>
            <a:pPr>
              <a:defRPr/>
            </a:pPr>
            <a:r>
              <a:rPr lang="en-US" sz="2800" dirty="0"/>
              <a:t>Group work</a:t>
            </a:r>
          </a:p>
          <a:p>
            <a:pPr>
              <a:defRPr/>
            </a:pPr>
            <a:r>
              <a:rPr lang="en-US" sz="2800" dirty="0"/>
              <a:t>Pair work</a:t>
            </a:r>
          </a:p>
          <a:p>
            <a:pPr>
              <a:defRPr/>
            </a:pPr>
            <a:r>
              <a:rPr lang="en-US" sz="2800" dirty="0"/>
              <a:t>Individual work</a:t>
            </a:r>
            <a:endParaRPr lang="en-GB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br>
              <a:rPr lang="en-GB" b="1" dirty="0"/>
            </a:b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1267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1268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8C03B2-434D-4778-8EA5-8A250F96DC1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9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eaLnBrk="1" hangingPunct="1"/>
            <a:r>
              <a:rPr lang="en-GB" altLang="en-US" b="1" dirty="0"/>
              <a:t>Accessible resources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250825" y="1052513"/>
            <a:ext cx="8569647" cy="4387626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800" dirty="0"/>
              <a:t>All resources and teaching materials are available to you on the dedicated LCHS 4009 Moodle page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800" dirty="0"/>
          </a:p>
          <a:p>
            <a:pPr eaLnBrk="1" hangingPunct="1">
              <a:defRPr/>
            </a:pPr>
            <a:r>
              <a:rPr lang="en-GB" altLang="en-US" sz="2800" dirty="0"/>
              <a:t>Session schedules will be available on the Moodle so please check them before class</a:t>
            </a:r>
          </a:p>
          <a:p>
            <a:pPr eaLnBrk="1" hangingPunct="1">
              <a:defRPr/>
            </a:pPr>
            <a:endParaRPr lang="en-GB" altLang="en-US" sz="2800" dirty="0"/>
          </a:p>
          <a:p>
            <a:pPr>
              <a:defRPr/>
            </a:pPr>
            <a:r>
              <a:rPr lang="en-GB" sz="2800" dirty="0"/>
              <a:t>The Online Resources List (also on Moodle) provides valuable reading materials – please check and read them</a:t>
            </a:r>
            <a:r>
              <a:rPr lang="en-GB" sz="2400" dirty="0"/>
              <a:t>!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42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F76A24A4-A3D2-4134-AD19-BC71BCEEF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47388"/>
            <a:ext cx="8229600" cy="621740"/>
          </a:xfrm>
        </p:spPr>
        <p:txBody>
          <a:bodyPr wrap="square" anchor="ctr">
            <a:normAutofit fontScale="90000"/>
          </a:bodyPr>
          <a:lstStyle/>
          <a:p>
            <a:pPr eaLnBrk="1" hangingPunct="1"/>
            <a:r>
              <a:rPr lang="en-GB" altLang="en-US" b="1" dirty="0"/>
              <a:t>Module Aims</a:t>
            </a:r>
          </a:p>
        </p:txBody>
      </p:sp>
      <p:pic>
        <p:nvPicPr>
          <p:cNvPr id="4" name="Picture 3" descr="A person drawing a drawing on a glass board&#10;&#10;AI-generated content may be incorrect.">
            <a:extLst>
              <a:ext uri="{FF2B5EF4-FFF2-40B4-BE49-F238E27FC236}">
                <a16:creationId xmlns:a16="http://schemas.microsoft.com/office/drawing/2014/main" id="{A65670BB-C127-E968-4CE6-D47AC4DEEE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501" y="1916832"/>
            <a:ext cx="4480499" cy="2520280"/>
          </a:xfrm>
          <a:prstGeom prst="rect">
            <a:avLst/>
          </a:prstGeom>
          <a:noFill/>
        </p:spPr>
      </p:pic>
      <p:sp>
        <p:nvSpPr>
          <p:cNvPr id="13315" name="Rectangle 3">
            <a:extLst>
              <a:ext uri="{FF2B5EF4-FFF2-40B4-BE49-F238E27FC236}">
                <a16:creationId xmlns:a16="http://schemas.microsoft.com/office/drawing/2014/main" id="{E43001BB-4014-4D84-B498-0FF95C35D8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72000" y="1217583"/>
            <a:ext cx="4564443" cy="4083625"/>
          </a:xfrm>
        </p:spPr>
        <p:txBody>
          <a:bodyPr wrap="square" anchor="t">
            <a:normAutofit lnSpcReduction="10000"/>
          </a:bodyPr>
          <a:lstStyle/>
          <a:p>
            <a:pPr eaLnBrk="1" hangingPunct="1"/>
            <a:r>
              <a:rPr lang="en-GB" altLang="en-US" sz="2600" dirty="0"/>
              <a:t>To introduce strategies for personal reflection and career development planning </a:t>
            </a:r>
          </a:p>
          <a:p>
            <a:pPr eaLnBrk="1" hangingPunct="1"/>
            <a:r>
              <a:rPr lang="en-GB" altLang="en-US" sz="2600" dirty="0"/>
              <a:t>To help you gain confidence in pursuing career goals</a:t>
            </a:r>
          </a:p>
          <a:p>
            <a:pPr eaLnBrk="1" hangingPunct="1"/>
            <a:r>
              <a:rPr lang="en-GB" altLang="en-US" sz="2600" dirty="0"/>
              <a:t>To ensure better productivity in your chosen role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4D2888-79C6-4E67-881A-AEFF7371ED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6836CE2C-8482-4A0C-B170-AFFDBE38358C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01/10/2026</a:t>
            </a:fld>
            <a:endParaRPr lang="en-GB" altLang="en-US" sz="900"/>
          </a:p>
        </p:txBody>
      </p:sp>
      <p:sp>
        <p:nvSpPr>
          <p:cNvPr id="13317" name="Slide Number Placeholder 2">
            <a:extLst>
              <a:ext uri="{FF2B5EF4-FFF2-40B4-BE49-F238E27FC236}">
                <a16:creationId xmlns:a16="http://schemas.microsoft.com/office/drawing/2014/main" id="{DE22B935-BA74-43B8-B1F3-BD30362C547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02DCB3FB-F656-4860-85F0-586C75EF2777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1774666-D306-4433-9FCB-C5C4C21A1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0028"/>
            <a:ext cx="8229600" cy="850106"/>
          </a:xfrm>
        </p:spPr>
        <p:txBody>
          <a:bodyPr/>
          <a:lstStyle/>
          <a:p>
            <a:pPr eaLnBrk="1" hangingPunct="1"/>
            <a:r>
              <a:rPr lang="en-GB" altLang="en-US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2DE71-BE0F-49F4-A06C-BFB0DDE9E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92488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800" dirty="0"/>
              <a:t>Upon the successful completion of this module, you should be able to:</a:t>
            </a:r>
          </a:p>
          <a:p>
            <a:pPr eaLnBrk="1" hangingPunct="1">
              <a:defRPr/>
            </a:pPr>
            <a:r>
              <a:rPr lang="en-GB" sz="2800" dirty="0"/>
              <a:t>Understand skills and knowledge needed for working effectively</a:t>
            </a:r>
          </a:p>
          <a:p>
            <a:pPr eaLnBrk="1" hangingPunct="1">
              <a:defRPr/>
            </a:pPr>
            <a:r>
              <a:rPr lang="en-GB" sz="2800" dirty="0"/>
              <a:t>Demonstrate readiness for employment </a:t>
            </a:r>
          </a:p>
          <a:p>
            <a:pPr eaLnBrk="1" hangingPunct="1">
              <a:defRPr/>
            </a:pPr>
            <a:r>
              <a:rPr lang="en-GB" sz="2800" dirty="0"/>
              <a:t>Demonstrate understanding of personal strengths and areas for further development</a:t>
            </a:r>
          </a:p>
          <a:p>
            <a:pPr eaLnBrk="1" hangingPunct="1">
              <a:defRPr/>
            </a:pPr>
            <a:r>
              <a:rPr lang="en-GB" sz="2800" dirty="0"/>
              <a:t>Establish your employment goals and develop a personal action plan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1CCAC-51BC-47BE-8531-4CC305DC01E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82B8BFC-F469-49D5-A8DD-34268BD84C45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14341" name="Slide Number Placeholder 5">
            <a:extLst>
              <a:ext uri="{FF2B5EF4-FFF2-40B4-BE49-F238E27FC236}">
                <a16:creationId xmlns:a16="http://schemas.microsoft.com/office/drawing/2014/main" id="{C1785D32-C2E7-426B-9313-B617A592A96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1EF94FD-5E46-4C2A-9372-B419ADAC9D86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C2342E10-44F1-44AB-92CD-A2C536A3A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312" y="236192"/>
            <a:ext cx="8229600" cy="1032567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Assessment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D6114F0B-88DE-4B92-9D4E-77E88FF0E9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600201"/>
            <a:ext cx="4244975" cy="3989040"/>
          </a:xfrm>
        </p:spPr>
        <p:txBody>
          <a:bodyPr wrap="square" anchor="t"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Task 1: Individual Presentation</a:t>
            </a:r>
          </a:p>
          <a:p>
            <a:pPr eaLnBrk="1" hangingPunct="1"/>
            <a:r>
              <a:rPr lang="en-GB" altLang="en-US" dirty="0"/>
              <a:t>Task 2: Submit a single word document, totalling 2,000 words, consisting of 3 tasks</a:t>
            </a:r>
          </a:p>
          <a:p>
            <a:pPr eaLnBrk="1" hangingPunct="1"/>
            <a:endParaRPr lang="en-GB" altLang="en-US" dirty="0"/>
          </a:p>
          <a:p>
            <a:pPr marL="0" indent="0" eaLnBrk="1" hangingPunct="1">
              <a:buNone/>
            </a:pPr>
            <a:r>
              <a:rPr lang="en-GB" altLang="en-US" b="1" dirty="0"/>
              <a:t>Next half of the session will be an assessment workshop</a:t>
            </a:r>
          </a:p>
        </p:txBody>
      </p:sp>
      <p:pic>
        <p:nvPicPr>
          <p:cNvPr id="3" name="Picture 2" descr="A person walking up a staircase with a graduation hat&#10;&#10;AI-generated content may be incorrect.">
            <a:extLst>
              <a:ext uri="{FF2B5EF4-FFF2-40B4-BE49-F238E27FC236}">
                <a16:creationId xmlns:a16="http://schemas.microsoft.com/office/drawing/2014/main" id="{32265039-8F35-C2E2-0E24-CE4D3296CE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901" r="14380" b="-4"/>
          <a:stretch/>
        </p:blipFill>
        <p:spPr>
          <a:xfrm>
            <a:off x="4648202" y="1268763"/>
            <a:ext cx="4374156" cy="4320478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E996DE-E2A9-4D21-8886-B67DD74A72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65DFEAEC-0508-4260-9A82-9EA3C7F869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01/10/2026</a:t>
            </a:fld>
            <a:endParaRPr lang="en-GB" altLang="en-US" sz="900"/>
          </a:p>
        </p:txBody>
      </p:sp>
      <p:sp>
        <p:nvSpPr>
          <p:cNvPr id="15365" name="Slide Number Placeholder 5">
            <a:extLst>
              <a:ext uri="{FF2B5EF4-FFF2-40B4-BE49-F238E27FC236}">
                <a16:creationId xmlns:a16="http://schemas.microsoft.com/office/drawing/2014/main" id="{C8AAA665-DA7D-4C25-A5CF-FFBC0C8BF93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AED8C809-F0A5-4050-9326-00535793256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431225B-CE92-4573-A5ED-0A257F4FC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9118"/>
          </a:xfrm>
        </p:spPr>
        <p:txBody>
          <a:bodyPr/>
          <a:lstStyle/>
          <a:p>
            <a:pPr eaLnBrk="1" hangingPunct="1"/>
            <a:r>
              <a:rPr lang="en-GB" altLang="en-US" b="1" dirty="0"/>
              <a:t>Questions?</a:t>
            </a:r>
          </a:p>
        </p:txBody>
      </p:sp>
      <p:sp>
        <p:nvSpPr>
          <p:cNvPr id="18435" name="Rectangle 1">
            <a:extLst>
              <a:ext uri="{FF2B5EF4-FFF2-40B4-BE49-F238E27FC236}">
                <a16:creationId xmlns:a16="http://schemas.microsoft.com/office/drawing/2014/main" id="{B8E55F7D-56B5-4766-8257-F247521DC2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388" y="685800"/>
            <a:ext cx="184150" cy="2762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tIns="0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500">
              <a:solidFill>
                <a:srgbClr val="474747"/>
              </a:solidFill>
              <a:latin typeface="Arial" panose="020B0604020202020204" pitchFamily="34" charset="0"/>
            </a:endParaRPr>
          </a:p>
        </p:txBody>
      </p:sp>
      <p:sp>
        <p:nvSpPr>
          <p:cNvPr id="18436" name="AutoShape 2" descr="Add this title to my bookshelf">
            <a:hlinkClick r:id="rId2" tooltip="Add this title to my bookshelf"/>
            <a:extLst>
              <a:ext uri="{FF2B5EF4-FFF2-40B4-BE49-F238E27FC236}">
                <a16:creationId xmlns:a16="http://schemas.microsoft.com/office/drawing/2014/main" id="{7C3D4DE2-E0DB-4DB5-950A-E7FAF3CC4CA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325813" y="627063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B129A6-5FB2-42A7-8130-ED47ADA88B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9453567-81AB-400E-831E-95592A90DA38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18438" name="Slide Number Placeholder 7">
            <a:extLst>
              <a:ext uri="{FF2B5EF4-FFF2-40B4-BE49-F238E27FC236}">
                <a16:creationId xmlns:a16="http://schemas.microsoft.com/office/drawing/2014/main" id="{F4AA1A63-4CC8-46A5-A832-D367EC8FFE5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7F5EFBE-272A-46B0-A9C9-B273B11183B4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" name="Picture 2" descr="A magnifying glass over questions&#10;&#10;AI-generated content may be incorrect.">
            <a:extLst>
              <a:ext uri="{FF2B5EF4-FFF2-40B4-BE49-F238E27FC236}">
                <a16:creationId xmlns:a16="http://schemas.microsoft.com/office/drawing/2014/main" id="{B3084B6A-ED52-14BC-4F91-1617950A54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691680" y="1097740"/>
            <a:ext cx="6048672" cy="453650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F484214A-08E1-4870-AABC-030436A6C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Getting to know yourself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B8DBC240-BBE5-4B02-B182-1EA6E0D21B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5536" y="1417638"/>
            <a:ext cx="4040188" cy="3888432"/>
          </a:xfrm>
        </p:spPr>
        <p:txBody>
          <a:bodyPr wrap="square" anchor="t">
            <a:normAutofit fontScale="92500" lnSpcReduction="20000"/>
          </a:bodyPr>
          <a:lstStyle/>
          <a:p>
            <a:pPr marL="0" indent="0" eaLnBrk="1" hangingPunct="1">
              <a:buNone/>
            </a:pPr>
            <a:r>
              <a:rPr lang="en-GB" altLang="en-US" sz="2800" dirty="0"/>
              <a:t>For the next 15 minutes, in pairs, answer the following questions:</a:t>
            </a:r>
          </a:p>
          <a:p>
            <a:pPr eaLnBrk="1" hangingPunct="1"/>
            <a:r>
              <a:rPr lang="en-GB" altLang="en-US" sz="2800" dirty="0"/>
              <a:t>Where are you now on your career path?</a:t>
            </a:r>
          </a:p>
          <a:p>
            <a:pPr eaLnBrk="1" hangingPunct="1"/>
            <a:r>
              <a:rPr lang="en-GB" altLang="en-US" sz="2800" dirty="0"/>
              <a:t>Where would you like to be? </a:t>
            </a:r>
          </a:p>
          <a:p>
            <a:pPr marL="0" indent="0" eaLnBrk="1" hangingPunct="1">
              <a:buNone/>
            </a:pPr>
            <a:endParaRPr lang="en-GB" altLang="en-US" sz="2800" dirty="0"/>
          </a:p>
          <a:p>
            <a:pPr marL="0" indent="0" eaLnBrk="1" hangingPunct="1">
              <a:buNone/>
            </a:pPr>
            <a:r>
              <a:rPr lang="en-GB" altLang="en-US" sz="3000" b="1" dirty="0"/>
              <a:t>Would anyone like to share with the class?</a:t>
            </a:r>
          </a:p>
        </p:txBody>
      </p:sp>
      <p:pic>
        <p:nvPicPr>
          <p:cNvPr id="3" name="Picture 2" descr="An arrow on a line map">
            <a:extLst>
              <a:ext uri="{FF2B5EF4-FFF2-40B4-BE49-F238E27FC236}">
                <a16:creationId xmlns:a16="http://schemas.microsoft.com/office/drawing/2014/main" id="{E79752B4-8F5E-2A71-42CA-0ECFA7BF5B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3812" y="1876458"/>
            <a:ext cx="4040188" cy="310161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2D3D66-B00C-4012-B7E9-EDFC060B86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7939212D-490A-4D0C-8552-72B8CEEF0A6A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01/10/2026</a:t>
            </a:fld>
            <a:endParaRPr lang="en-GB" altLang="en-US" sz="900"/>
          </a:p>
        </p:txBody>
      </p:sp>
      <p:sp>
        <p:nvSpPr>
          <p:cNvPr id="19461" name="Slide Number Placeholder 4">
            <a:extLst>
              <a:ext uri="{FF2B5EF4-FFF2-40B4-BE49-F238E27FC236}">
                <a16:creationId xmlns:a16="http://schemas.microsoft.com/office/drawing/2014/main" id="{F2BBA969-3F37-4013-B97C-2C7D1F15160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B67A79E-6CAD-42F0-A4DC-EDBDE663DE17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BE06DB5C-2BCB-40CB-BB07-7D39E493F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Personal Development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5E82FCF0-B1B5-4188-A1E0-9A9263047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481" y="1382697"/>
            <a:ext cx="8229600" cy="3916363"/>
          </a:xfrm>
        </p:spPr>
        <p:txBody>
          <a:bodyPr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n-ea"/>
                <a:cs typeface="+mn-cs"/>
              </a:rPr>
              <a:t>Discuss in groups why you:</a:t>
            </a:r>
            <a:endParaRPr kumimoji="0" lang="en-GB" altLang="en-US" sz="320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Chose to study?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Chose to study this course specifically?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Chose this University in particular?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Choose to study now?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A1C8A3-D0AB-4627-9586-B8E9762B531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AB391B-1714-4971-BC82-14626ABBBC48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20485" name="Slide Number Placeholder 5">
            <a:extLst>
              <a:ext uri="{FF2B5EF4-FFF2-40B4-BE49-F238E27FC236}">
                <a16:creationId xmlns:a16="http://schemas.microsoft.com/office/drawing/2014/main" id="{542045DD-D3D0-4642-9A75-59F5865AF33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19D4398-2478-4B28-B49A-FC02B2E8355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02B31C76-4B44-4B8F-A36A-E2CAD7DD7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922" y="404042"/>
            <a:ext cx="8209878" cy="720702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What influenced your decisions? 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B1D2A477-7E74-4929-A599-8721590A4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818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Think about:</a:t>
            </a:r>
          </a:p>
          <a:p>
            <a:pPr eaLnBrk="1" hangingPunct="1"/>
            <a:r>
              <a:rPr lang="en-GB" altLang="en-US" dirty="0"/>
              <a:t>Previous study</a:t>
            </a:r>
          </a:p>
          <a:p>
            <a:pPr eaLnBrk="1" hangingPunct="1"/>
            <a:r>
              <a:rPr lang="en-GB" altLang="en-US" dirty="0"/>
              <a:t>Previous work</a:t>
            </a:r>
          </a:p>
          <a:p>
            <a:pPr eaLnBrk="1" hangingPunct="1"/>
            <a:r>
              <a:rPr lang="en-GB" altLang="en-US" dirty="0"/>
              <a:t>Family situation</a:t>
            </a:r>
          </a:p>
          <a:p>
            <a:pPr eaLnBrk="1" hangingPunct="1"/>
            <a:r>
              <a:rPr lang="en-GB" altLang="en-US" dirty="0"/>
              <a:t>Financial considerations</a:t>
            </a:r>
          </a:p>
          <a:p>
            <a:pPr eaLnBrk="1" hangingPunct="1"/>
            <a:r>
              <a:rPr lang="en-GB" altLang="en-US" dirty="0"/>
              <a:t>Future ideas &amp; plans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F9CDDF-4CF4-4C58-ADD1-C7969829014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D954B13-C426-49F2-89FD-74773D1F1495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22533" name="Slide Number Placeholder 2">
            <a:extLst>
              <a:ext uri="{FF2B5EF4-FFF2-40B4-BE49-F238E27FC236}">
                <a16:creationId xmlns:a16="http://schemas.microsoft.com/office/drawing/2014/main" id="{6E538B7D-E6C5-4AC9-B981-79EE6347731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80E1727-36DF-414F-A0EC-DFBC2CDA3A7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9C6ADBF-EA08-4ADD-BC4E-F11DC550A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853" y="584994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Consider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3BD9D9E6-B46F-481C-96FA-3E85ECB62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549" y="1410182"/>
            <a:ext cx="8229600" cy="3916363"/>
          </a:xfrm>
        </p:spPr>
        <p:txBody>
          <a:bodyPr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How work ‘fits’ into your life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How studying ‘fits’ into your life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How you see work &amp; study contributing to your future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02DC8B-83AD-41B4-8126-4B9207EFFD8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A4CCE1-E0D3-47CF-9B8A-BB9E77C58077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23557" name="Slide Number Placeholder 2">
            <a:extLst>
              <a:ext uri="{FF2B5EF4-FFF2-40B4-BE49-F238E27FC236}">
                <a16:creationId xmlns:a16="http://schemas.microsoft.com/office/drawing/2014/main" id="{79EE1198-6552-47F5-85BD-DC1CAE5ADFF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39D62E-0055-4535-97CD-07FCBB55FA3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8CBFBE-B9A2-42AB-BDC5-FA2FF09AC041}"/>
              </a:ext>
            </a:extLst>
          </p:cNvPr>
          <p:cNvSpPr txBox="1"/>
          <p:nvPr/>
        </p:nvSpPr>
        <p:spPr>
          <a:xfrm>
            <a:off x="1589934" y="5715648"/>
            <a:ext cx="67317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https://www.open.edu/openlearn/ocw/mod/oucontent/view.php?id=28130&amp;section=2.1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AEF9D00F-E3B1-4366-A56C-ED7E5F680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41193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Examining the options ahead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E063B769-2BEC-4ABF-8F5E-B8DD38A12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59" y="1340768"/>
            <a:ext cx="8053867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b="1" dirty="0"/>
              <a:t>What area would you like to work in?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000" b="1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Education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Social Care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Medical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Retail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Security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Administration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92E2CF-192D-4EF6-9383-C25E35094D1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FCD9527-4105-4942-A44F-76DA2BC7EA5F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27653" name="Slide Number Placeholder 2">
            <a:extLst>
              <a:ext uri="{FF2B5EF4-FFF2-40B4-BE49-F238E27FC236}">
                <a16:creationId xmlns:a16="http://schemas.microsoft.com/office/drawing/2014/main" id="{61BE1B93-386D-4E39-A67E-FB57B181A67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2DB1462-9B94-404E-810E-6CE1328C6A1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DF47ECB-DEBC-4928-B4ED-711F0B043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700" b="1" dirty="0"/>
              <a:t>What kind of work would suit you?</a:t>
            </a:r>
          </a:p>
        </p:txBody>
      </p:sp>
      <p:pic>
        <p:nvPicPr>
          <p:cNvPr id="10" name="Picture 9" descr="A group of people in a circle&#10;&#10;AI-generated content may be incorrect.">
            <a:extLst>
              <a:ext uri="{FF2B5EF4-FFF2-40B4-BE49-F238E27FC236}">
                <a16:creationId xmlns:a16="http://schemas.microsoft.com/office/drawing/2014/main" id="{7113A779-008A-82CB-140B-BA464C4DC6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419" r="29811" b="1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21507" name="Rectangle 3">
            <a:extLst>
              <a:ext uri="{FF2B5EF4-FFF2-40B4-BE49-F238E27FC236}">
                <a16:creationId xmlns:a16="http://schemas.microsoft.com/office/drawing/2014/main" id="{B3CFF5C1-46C7-46B8-BECB-A2D0BEDB91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3701007"/>
          </a:xfrm>
        </p:spPr>
        <p:txBody>
          <a:bodyPr wrap="square" anchor="t">
            <a:normAutofit/>
          </a:bodyPr>
          <a:lstStyle/>
          <a:p>
            <a:pPr eaLnBrk="1" hangingPunct="1"/>
            <a:r>
              <a:rPr lang="en-GB" altLang="en-US" dirty="0"/>
              <a:t>Full-time paid work</a:t>
            </a:r>
          </a:p>
          <a:p>
            <a:pPr eaLnBrk="1" hangingPunct="1"/>
            <a:r>
              <a:rPr lang="en-GB" altLang="en-US" dirty="0"/>
              <a:t>Part-time paid work</a:t>
            </a:r>
          </a:p>
          <a:p>
            <a:pPr eaLnBrk="1" hangingPunct="1"/>
            <a:r>
              <a:rPr lang="en-GB" altLang="en-US" dirty="0"/>
              <a:t>Voluntary work</a:t>
            </a:r>
          </a:p>
          <a:p>
            <a:pPr eaLnBrk="1" hangingPunct="1"/>
            <a:r>
              <a:rPr lang="en-GB" altLang="en-US" dirty="0"/>
              <a:t>Self-employment?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086C88-E88A-4264-B598-E29F2234EC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531E1237-99B1-483A-9DB3-BB184CA26599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01/10/2026</a:t>
            </a:fld>
            <a:endParaRPr lang="en-GB" altLang="en-US" sz="900"/>
          </a:p>
        </p:txBody>
      </p:sp>
      <p:sp>
        <p:nvSpPr>
          <p:cNvPr id="21509" name="Slide Number Placeholder 2">
            <a:extLst>
              <a:ext uri="{FF2B5EF4-FFF2-40B4-BE49-F238E27FC236}">
                <a16:creationId xmlns:a16="http://schemas.microsoft.com/office/drawing/2014/main" id="{12B6FCD8-14EB-40CD-94E9-C636BBE7E8D1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B01AA67-CE2D-43B3-A3BA-000D74E624E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9C6ADBF-EA08-4ADD-BC4E-F11DC550A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853" y="462358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Planning ahead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3BD9D9E6-B46F-481C-96FA-3E85ECB62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852" y="1268760"/>
            <a:ext cx="8410627" cy="432048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In pairs, complete the following activity. Consider your future goals while doing this: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b="1" u="sng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Look at the following picture and tell your partner what you see in response to each of the following: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1. Describe what you see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dirty="0"/>
              <a:t>2. Describe the water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dirty="0"/>
              <a:t>3. Describe what the boat is doing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02DC8B-83AD-41B4-8126-4B9207EFFD8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A4CCE1-E0D3-47CF-9B8A-BB9E77C58077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23557" name="Slide Number Placeholder 2">
            <a:extLst>
              <a:ext uri="{FF2B5EF4-FFF2-40B4-BE49-F238E27FC236}">
                <a16:creationId xmlns:a16="http://schemas.microsoft.com/office/drawing/2014/main" id="{79EE1198-6552-47F5-85BD-DC1CAE5ADFF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39D62E-0055-4535-97CD-07FCBB55FA3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1596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3F2A15D1-4EDA-4D22-AA1E-5192F6C83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579363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RED BOAT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7E30B-A0B1-4856-A34A-8E6CA38507F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C65111C-2EEE-4F41-955A-49DB2BE58F0D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24581" name="Slide Number Placeholder 2">
            <a:extLst>
              <a:ext uri="{FF2B5EF4-FFF2-40B4-BE49-F238E27FC236}">
                <a16:creationId xmlns:a16="http://schemas.microsoft.com/office/drawing/2014/main" id="{B71E5092-0860-4D2E-87F2-69DB389ECF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8AE91D0-F694-40EA-A9A3-213EF36059D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" name="Content Placeholder 2" descr="See the source image">
            <a:extLst>
              <a:ext uri="{FF2B5EF4-FFF2-40B4-BE49-F238E27FC236}">
                <a16:creationId xmlns:a16="http://schemas.microsoft.com/office/drawing/2014/main" id="{0C595A7E-E278-8908-0A04-F6DAFC20DD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9" y="911065"/>
            <a:ext cx="5544616" cy="453415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52380-CF57-D855-90AC-71826C9C3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620688"/>
            <a:ext cx="8713663" cy="1800200"/>
          </a:xfrm>
        </p:spPr>
        <p:txBody>
          <a:bodyPr/>
          <a:lstStyle/>
          <a:p>
            <a:r>
              <a:rPr lang="en-GB" b="1" dirty="0"/>
              <a:t>Answer the same for the following picture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628F7-5503-E847-DA0C-912D8CBE7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57" y="2741872"/>
            <a:ext cx="8229600" cy="1800201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1. Describe what you see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3200" dirty="0"/>
              <a:t>2. Describe the water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3200" dirty="0"/>
              <a:t>3. Describe what the boat is doing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3B9E1-E702-AD3A-698F-563191A8A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3820C5-98DA-497C-9CA2-E39992EF4451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B11E90-64C3-1148-BBA2-C7AD17578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16462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C060046-C68A-4EEF-BF29-E07715D42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5287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WHITE BOAT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DC9908-82D8-498A-88F3-6F53AB90407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C8E2377-29BF-4284-A8F3-2F94D1FB83ED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28677" name="Slide Number Placeholder 2">
            <a:extLst>
              <a:ext uri="{FF2B5EF4-FFF2-40B4-BE49-F238E27FC236}">
                <a16:creationId xmlns:a16="http://schemas.microsoft.com/office/drawing/2014/main" id="{BA8B4633-6BFB-4D91-9457-B99BC8C99DF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4B33277-6DDA-4666-AF09-8D308EF250F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" name="Content Placeholder 2" descr="See the source image">
            <a:extLst>
              <a:ext uri="{FF2B5EF4-FFF2-40B4-BE49-F238E27FC236}">
                <a16:creationId xmlns:a16="http://schemas.microsoft.com/office/drawing/2014/main" id="{75DE76B0-C4B8-4437-7B70-3FAF4DB83A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8345" y="1124513"/>
            <a:ext cx="6137608" cy="41046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1E3A98D8-D9AC-485E-86F5-98931D9AC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071" y="479425"/>
            <a:ext cx="8229600" cy="862012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Examining your options ahead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19BB1BD7-EE33-4017-BAA9-A4F5EECAD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031779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/>
              <a:t>With your partner, discuss which boat you are</a:t>
            </a:r>
          </a:p>
          <a:p>
            <a:pPr eaLnBrk="1" hangingPunct="1"/>
            <a:r>
              <a:rPr lang="en-GB" altLang="en-US" dirty="0"/>
              <a:t>The Red Boat?</a:t>
            </a:r>
          </a:p>
          <a:p>
            <a:pPr eaLnBrk="1" hangingPunct="1"/>
            <a:r>
              <a:rPr lang="en-GB" altLang="en-US" dirty="0"/>
              <a:t>The white boat?</a:t>
            </a:r>
          </a:p>
          <a:p>
            <a:pPr eaLnBrk="1" hangingPunct="1"/>
            <a:r>
              <a:rPr lang="en-GB" altLang="en-US" dirty="0"/>
              <a:t>A different kind of boat? Describe what different kind of boat this would be. 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BDAADA-8942-46CF-9FD9-D5DAC81D2C4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06E3DFC-E89C-4533-A883-1488E3B9DFE3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29701" name="Slide Number Placeholder 2">
            <a:extLst>
              <a:ext uri="{FF2B5EF4-FFF2-40B4-BE49-F238E27FC236}">
                <a16:creationId xmlns:a16="http://schemas.microsoft.com/office/drawing/2014/main" id="{92303BDE-9F1C-4122-BEC5-4EA8194BC5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C23DF8A-C0DA-45A0-B056-EFD0128D5B6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3060B9B6-CBF2-4417-A159-EB374DAEA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167" y="47942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Examining the options ahead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FD1946F0-77AE-44A5-A8D2-8A2B57683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579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/>
              <a:t>1. Looking back on your life, identify three achievements.</a:t>
            </a:r>
          </a:p>
          <a:p>
            <a:pPr marL="0" indent="0" eaLnBrk="1" hangingPunct="1">
              <a:buNone/>
            </a:pPr>
            <a:r>
              <a:rPr lang="en-GB" altLang="en-US" dirty="0"/>
              <a:t>2. What would you like to be doing in 5 years from now?</a:t>
            </a:r>
          </a:p>
          <a:p>
            <a:pPr marL="0" indent="0" eaLnBrk="1" hangingPunct="1">
              <a:buNone/>
            </a:pPr>
            <a:endParaRPr lang="en-GB" altLang="en-US" sz="1400" dirty="0"/>
          </a:p>
          <a:p>
            <a:pPr eaLnBrk="1" hangingPunct="1"/>
            <a:r>
              <a:rPr lang="en-GB" altLang="en-US" dirty="0"/>
              <a:t>Each student should spend 5 minutes thinking before standing and speaking to the class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EB617A-6335-4DE7-BF29-F25FE9CFD26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2BFF125-BD9B-4936-A576-D825BA16285A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30725" name="Slide Number Placeholder 2">
            <a:extLst>
              <a:ext uri="{FF2B5EF4-FFF2-40B4-BE49-F238E27FC236}">
                <a16:creationId xmlns:a16="http://schemas.microsoft.com/office/drawing/2014/main" id="{FBE71EAF-6A2D-4177-A08B-98867C1F95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12D3E9-624E-45A0-8146-1EBE330FFA8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E7E1C-B3BD-5C1D-D9BF-905FCD808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Graduate Jobs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71BA2-289B-F86C-8232-83BEDE5DE0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600" dirty="0"/>
              <a:t>Health and Social Care Coordinator</a:t>
            </a:r>
          </a:p>
          <a:p>
            <a:pPr lvl="0"/>
            <a:r>
              <a:rPr lang="en-GB" sz="1600" dirty="0"/>
              <a:t>Care Coordinator</a:t>
            </a:r>
          </a:p>
          <a:p>
            <a:pPr lvl="0"/>
            <a:r>
              <a:rPr lang="en-GB" sz="1600" dirty="0"/>
              <a:t>Social Care Practitioner</a:t>
            </a:r>
          </a:p>
          <a:p>
            <a:pPr lvl="0"/>
            <a:r>
              <a:rPr lang="en-GB" sz="1600" dirty="0"/>
              <a:t>Healthcare Assistant / Assistant Practitioner</a:t>
            </a:r>
          </a:p>
          <a:p>
            <a:pPr lvl="0"/>
            <a:r>
              <a:rPr lang="en-GB" sz="1600" dirty="0"/>
              <a:t>Mental Health Support Worker</a:t>
            </a:r>
          </a:p>
          <a:p>
            <a:pPr lvl="0"/>
            <a:r>
              <a:rPr lang="en-GB" sz="1600" dirty="0"/>
              <a:t>Community Support Worker</a:t>
            </a:r>
          </a:p>
          <a:p>
            <a:pPr lvl="0"/>
            <a:r>
              <a:rPr lang="en-GB" sz="1600" dirty="0"/>
              <a:t>Public Health Assistant/Officer</a:t>
            </a:r>
          </a:p>
          <a:p>
            <a:pPr lvl="0"/>
            <a:r>
              <a:rPr lang="en-GB" sz="1600" dirty="0"/>
              <a:t>Health Improvement Officer</a:t>
            </a:r>
          </a:p>
          <a:p>
            <a:pPr lvl="0"/>
            <a:r>
              <a:rPr lang="en-GB" sz="1600" dirty="0"/>
              <a:t>Health and Social Care Project Officer</a:t>
            </a:r>
          </a:p>
          <a:p>
            <a:pPr lvl="0"/>
            <a:r>
              <a:rPr lang="en-GB" sz="1600" dirty="0"/>
              <a:t>NHS Graduate Management/administrative roles</a:t>
            </a:r>
          </a:p>
          <a:p>
            <a:pPr lvl="0"/>
            <a:r>
              <a:rPr lang="en-GB" sz="1600" dirty="0"/>
              <a:t>Research Assistant in health or social care</a:t>
            </a:r>
          </a:p>
          <a:p>
            <a:pPr lvl="0"/>
            <a:r>
              <a:rPr lang="en-GB" sz="1600" dirty="0"/>
              <a:t>Care Quality/Compliance Officer</a:t>
            </a:r>
          </a:p>
          <a:p>
            <a:pPr lvl="0"/>
            <a:r>
              <a:rPr lang="en-GB" sz="1600" dirty="0"/>
              <a:t>Service Development Officer</a:t>
            </a:r>
          </a:p>
          <a:p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A6DE82-E570-6848-5DDD-16B82A855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3820C5-98DA-497C-9CA2-E39992EF4451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AA9278-3274-7D2F-1F96-9DC82B62C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24798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855B0-28FD-4B1B-7328-58169B298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83" y="155633"/>
            <a:ext cx="8229600" cy="634082"/>
          </a:xfrm>
        </p:spPr>
        <p:txBody>
          <a:bodyPr/>
          <a:lstStyle/>
          <a:p>
            <a:r>
              <a:rPr lang="en-GB" sz="2400" b="1" dirty="0"/>
              <a:t>Entry level Jobs in Healthcare and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9CE30-8484-E70A-F4DC-72D983B5A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128" y="980728"/>
            <a:ext cx="3433776" cy="4680520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/>
              <a:t>Healthcare roles</a:t>
            </a:r>
            <a:endParaRPr lang="en-GB" sz="1600" dirty="0"/>
          </a:p>
          <a:p>
            <a:pPr lvl="0"/>
            <a:r>
              <a:rPr lang="en-GB" sz="1600" dirty="0"/>
              <a:t>Healthcare Assistant (HCA)</a:t>
            </a:r>
          </a:p>
          <a:p>
            <a:pPr lvl="0"/>
            <a:r>
              <a:rPr lang="en-GB" sz="1600" dirty="0"/>
              <a:t>Healthcare Support Worker</a:t>
            </a:r>
          </a:p>
          <a:p>
            <a:pPr lvl="0"/>
            <a:r>
              <a:rPr lang="en-GB" sz="1600" dirty="0"/>
              <a:t>Clinical Support Worker</a:t>
            </a:r>
          </a:p>
          <a:p>
            <a:pPr lvl="0"/>
            <a:r>
              <a:rPr lang="en-GB" sz="1600" dirty="0"/>
              <a:t>Patient Support Worker</a:t>
            </a:r>
          </a:p>
          <a:p>
            <a:pPr lvl="0"/>
            <a:r>
              <a:rPr lang="en-GB" sz="1600" dirty="0"/>
              <a:t>Ward Support Worker</a:t>
            </a:r>
          </a:p>
          <a:p>
            <a:pPr lvl="0"/>
            <a:r>
              <a:rPr lang="en-GB" sz="1600" dirty="0"/>
              <a:t>Hospital Porter</a:t>
            </a:r>
          </a:p>
          <a:p>
            <a:pPr lvl="0"/>
            <a:r>
              <a:rPr lang="en-GB" sz="1600" dirty="0"/>
              <a:t>Therapy Support Worker</a:t>
            </a:r>
          </a:p>
          <a:p>
            <a:pPr lvl="0"/>
            <a:r>
              <a:rPr lang="en-GB" sz="1600" dirty="0"/>
              <a:t>Rehabilitation Support Worker</a:t>
            </a:r>
          </a:p>
          <a:p>
            <a:pPr lvl="0"/>
            <a:r>
              <a:rPr lang="en-GB" sz="1600" dirty="0"/>
              <a:t>Maternity Support Worker</a:t>
            </a:r>
          </a:p>
          <a:p>
            <a:pPr lvl="0"/>
            <a:r>
              <a:rPr lang="en-GB" sz="1600" dirty="0"/>
              <a:t>Mental Health Support Worker</a:t>
            </a:r>
          </a:p>
          <a:p>
            <a:pPr lvl="0"/>
            <a:r>
              <a:rPr lang="en-GB" sz="1600" dirty="0"/>
              <a:t>Learning Disability Support Worker</a:t>
            </a:r>
          </a:p>
          <a:p>
            <a:pPr lvl="0"/>
            <a:r>
              <a:rPr lang="en-GB" sz="1600" dirty="0"/>
              <a:t>Community Healthcare Assistant</a:t>
            </a:r>
          </a:p>
          <a:p>
            <a:pPr lvl="0"/>
            <a:r>
              <a:rPr lang="en-GB" sz="1600" dirty="0"/>
              <a:t>Care Assistant</a:t>
            </a:r>
          </a:p>
          <a:p>
            <a:pPr lvl="0"/>
            <a:r>
              <a:rPr lang="en-GB" sz="1600" dirty="0"/>
              <a:t>Nursing Assistant</a:t>
            </a:r>
          </a:p>
          <a:p>
            <a:endParaRPr lang="en-GB" sz="7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8004FA-C3DF-2348-7AC2-E13DC7AB7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3820C5-98DA-497C-9CA2-E39992EF4451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F27E37-352F-8997-0A9E-3578956D9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0504D0-0DCF-E50E-15F2-94CFFAB15565}"/>
              </a:ext>
            </a:extLst>
          </p:cNvPr>
          <p:cNvSpPr txBox="1"/>
          <p:nvPr/>
        </p:nvSpPr>
        <p:spPr>
          <a:xfrm>
            <a:off x="4283968" y="863007"/>
            <a:ext cx="4032448" cy="49159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Adult social care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Care Assistant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Senior Care Assistant 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(usually requires experience, so not always entry-level)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Residential Care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Domiciliary/Home Care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Community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Day Centre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Activities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Personal Care Assistant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Reablement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Supported Living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Care Worker – Older People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Care Worker – Adults with Learning Disabilities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Care Worker – Adults with Autism</a:t>
            </a:r>
          </a:p>
        </p:txBody>
      </p:sp>
    </p:spTree>
    <p:extLst>
      <p:ext uri="{BB962C8B-B14F-4D97-AF65-F5344CB8AC3E}">
        <p14:creationId xmlns:p14="http://schemas.microsoft.com/office/powerpoint/2010/main" val="16746188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804864-0E52-3481-1C8D-DDE65DB32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3820C5-98DA-497C-9CA2-E39992EF4451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FDC2DB-ED96-B28D-1A8C-91E40B664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BD5F37-9EF2-048B-08A5-399AF07EF2FA}"/>
              </a:ext>
            </a:extLst>
          </p:cNvPr>
          <p:cNvSpPr txBox="1"/>
          <p:nvPr/>
        </p:nvSpPr>
        <p:spPr>
          <a:xfrm>
            <a:off x="467544" y="260648"/>
            <a:ext cx="3816424" cy="5230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Mental health &amp; wellbeing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Mental Health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Recovery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Mental Health Care Assistant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Wellbeing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Community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Peer Support Worker 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(some posts require lived experience)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Rehabilitation Support Worker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Disability &amp; learning support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Learning Disability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Disability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Autism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Supported Living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Residential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Care Assistant – Learning Disabilities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Day Service Support Worker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919A14-137E-49B1-FF8E-9AFB74624D4D}"/>
              </a:ext>
            </a:extLst>
          </p:cNvPr>
          <p:cNvSpPr txBox="1"/>
          <p:nvPr/>
        </p:nvSpPr>
        <p:spPr>
          <a:xfrm>
            <a:off x="4644008" y="476672"/>
            <a:ext cx="4276257" cy="47035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Safeguarding-related jobs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Safeguarding Assistant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Safeguarding Administrator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Safeguarding Support Officer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Care/Support Worker with safeguarding responsibilities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Healthcare Assistant with safeguarding responsibilities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Family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Family Services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Children's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Residential Children's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Youth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Community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Domestic Abuse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Early Help Support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Social Care Assistant</a:t>
            </a:r>
          </a:p>
        </p:txBody>
      </p:sp>
    </p:spTree>
    <p:extLst>
      <p:ext uri="{BB962C8B-B14F-4D97-AF65-F5344CB8AC3E}">
        <p14:creationId xmlns:p14="http://schemas.microsoft.com/office/powerpoint/2010/main" val="16985869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033B0-21FF-186D-44A3-1C5770BC9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95906"/>
            <a:ext cx="8229600" cy="782961"/>
          </a:xfrm>
        </p:spPr>
        <p:txBody>
          <a:bodyPr/>
          <a:lstStyle/>
          <a:p>
            <a:r>
              <a:rPr lang="en-GB" sz="3600" b="1" dirty="0"/>
              <a:t>Possible further study pathways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C3ED2-1B77-AF5D-4AC7-F9FA43350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261" y="1052736"/>
            <a:ext cx="8229600" cy="4248472"/>
          </a:xfrm>
        </p:spPr>
        <p:txBody>
          <a:bodyPr/>
          <a:lstStyle/>
          <a:p>
            <a:r>
              <a:rPr lang="en-GB" sz="1400" dirty="0"/>
              <a:t>After completing the full degree, students could potentially transition into areas such as:</a:t>
            </a:r>
          </a:p>
          <a:p>
            <a:pPr lvl="0"/>
            <a:r>
              <a:rPr lang="en-GB" sz="1400" b="1" dirty="0"/>
              <a:t>Social work</a:t>
            </a:r>
            <a:r>
              <a:rPr lang="en-GB" sz="1400" dirty="0"/>
              <a:t> – usually through an approved postgraduate Social Work qualification if their degree isn't already an approved social work degree.</a:t>
            </a:r>
          </a:p>
          <a:p>
            <a:pPr lvl="0"/>
            <a:r>
              <a:rPr lang="en-GB" sz="1400" b="1" dirty="0"/>
              <a:t>Nursing</a:t>
            </a:r>
            <a:r>
              <a:rPr lang="en-GB" sz="1400" dirty="0"/>
              <a:t> – potentially through a graduate-entry/accelerated nursing programme, subject to the university's requirements.</a:t>
            </a:r>
          </a:p>
          <a:p>
            <a:pPr lvl="0"/>
            <a:r>
              <a:rPr lang="en-GB" sz="1400" b="1" dirty="0"/>
              <a:t>Public health</a:t>
            </a:r>
            <a:r>
              <a:rPr lang="en-GB" sz="1400" dirty="0"/>
              <a:t> – postgraduate study such as an MSc in Public Health.</a:t>
            </a:r>
          </a:p>
          <a:p>
            <a:pPr lvl="0"/>
            <a:r>
              <a:rPr lang="en-GB" sz="1400" b="1" dirty="0"/>
              <a:t>Health and social care management</a:t>
            </a:r>
            <a:r>
              <a:rPr lang="en-GB" sz="1400" dirty="0"/>
              <a:t> – management/coordinator roles and postgraduate management study.</a:t>
            </a:r>
          </a:p>
          <a:p>
            <a:pPr lvl="0"/>
            <a:r>
              <a:rPr lang="en-GB" sz="1400" b="1" dirty="0"/>
              <a:t>Safeguarding</a:t>
            </a:r>
            <a:r>
              <a:rPr lang="en-GB" sz="1400" dirty="0"/>
              <a:t> – safeguarding practitioner/officer roles, depending on the employer's experience and qualification requirements.</a:t>
            </a:r>
          </a:p>
          <a:p>
            <a:pPr lvl="0"/>
            <a:r>
              <a:rPr lang="en-GB" sz="1400" b="1" dirty="0"/>
              <a:t>Mental health</a:t>
            </a:r>
            <a:r>
              <a:rPr lang="en-GB" sz="1400" dirty="0"/>
              <a:t> – postgraduate study or specialist support/practitioner pathways.</a:t>
            </a:r>
          </a:p>
          <a:p>
            <a:pPr lvl="0"/>
            <a:r>
              <a:rPr lang="en-GB" sz="1400" b="1" dirty="0"/>
              <a:t>Children, young people and families</a:t>
            </a:r>
            <a:r>
              <a:rPr lang="en-GB" sz="1400" dirty="0"/>
              <a:t> – family support, youth services and related postgraduate/professional routes.</a:t>
            </a:r>
          </a:p>
          <a:p>
            <a:pPr lvl="0"/>
            <a:r>
              <a:rPr lang="en-GB" sz="1400" b="1" dirty="0"/>
              <a:t>Research/academia</a:t>
            </a:r>
            <a:r>
              <a:rPr lang="en-GB" sz="1400" dirty="0"/>
              <a:t> – Master's → PhD/research careers.</a:t>
            </a:r>
          </a:p>
          <a:p>
            <a:pPr lvl="0"/>
            <a:r>
              <a:rPr lang="en-GB" sz="1400" b="1" dirty="0"/>
              <a:t>Occupational therapy, physiotherapy, radiography, speech and language therapy, etc.</a:t>
            </a:r>
            <a:r>
              <a:rPr lang="en-GB" sz="1400" dirty="0"/>
              <a:t> – normally through a relevant professional degree or approved postgraduate/graduate-entry programme rather than automatically progressing from a Health &amp; Social Care degree.</a:t>
            </a:r>
          </a:p>
          <a:p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2CC8DB-5BAF-C856-D0B2-0AFAB87C2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3820C5-98DA-497C-9CA2-E39992EF4451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A792D3-7DF3-BE41-883C-442C3C4D4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9067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922</TotalTime>
  <Words>1276</Words>
  <Application>Microsoft Office PowerPoint</Application>
  <PresentationFormat>On-screen Show (4:3)</PresentationFormat>
  <Paragraphs>271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Myriad Pro</vt:lpstr>
      <vt:lpstr>Aptos</vt:lpstr>
      <vt:lpstr>Arial</vt:lpstr>
      <vt:lpstr>Symbol</vt:lpstr>
      <vt:lpstr>Verdana</vt:lpstr>
      <vt:lpstr>Wingdings</vt:lpstr>
      <vt:lpstr>20140311PresentationUWTSDTemplate</vt:lpstr>
      <vt:lpstr>PowerPoint Presentation</vt:lpstr>
      <vt:lpstr>Aims of this session</vt:lpstr>
      <vt:lpstr>Attendance reminder  </vt:lpstr>
      <vt:lpstr>Policy reminder</vt:lpstr>
      <vt:lpstr>General housekeeping</vt:lpstr>
      <vt:lpstr>Maximise learning</vt:lpstr>
      <vt:lpstr>Delivery of module content</vt:lpstr>
      <vt:lpstr>Accessible resources</vt:lpstr>
      <vt:lpstr>Module Aims</vt:lpstr>
      <vt:lpstr>Learning outcomes</vt:lpstr>
      <vt:lpstr>Assessment</vt:lpstr>
      <vt:lpstr>Questions?</vt:lpstr>
      <vt:lpstr>Getting to know yourself</vt:lpstr>
      <vt:lpstr>Personal Development</vt:lpstr>
      <vt:lpstr>What influenced your decisions? </vt:lpstr>
      <vt:lpstr>Consider</vt:lpstr>
      <vt:lpstr>Examining the options ahead</vt:lpstr>
      <vt:lpstr>What kind of work would suit you?</vt:lpstr>
      <vt:lpstr>Planning ahead</vt:lpstr>
      <vt:lpstr>RED BOAT</vt:lpstr>
      <vt:lpstr>Answer the same for the following picture </vt:lpstr>
      <vt:lpstr>WHITE BOAT</vt:lpstr>
      <vt:lpstr>Examining your options ahead</vt:lpstr>
      <vt:lpstr>Examining the options ahead</vt:lpstr>
      <vt:lpstr>Graduate Jobs</vt:lpstr>
      <vt:lpstr>Entry level Jobs in Healthcare and Health and Social Care</vt:lpstr>
      <vt:lpstr>PowerPoint Presentation</vt:lpstr>
      <vt:lpstr>Possible further study pathways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Odette Jack</cp:lastModifiedBy>
  <cp:revision>65</cp:revision>
  <cp:lastPrinted>1601-01-01T00:00:00Z</cp:lastPrinted>
  <dcterms:created xsi:type="dcterms:W3CDTF">2002-10-07T19:43:58Z</dcterms:created>
  <dcterms:modified xsi:type="dcterms:W3CDTF">2026-10-01T10:22:02Z</dcterms:modified>
</cp:coreProperties>
</file>