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45"/>
  </p:notesMasterIdLst>
  <p:sldIdLst>
    <p:sldId id="256" r:id="rId5"/>
    <p:sldId id="257" r:id="rId6"/>
    <p:sldId id="258" r:id="rId7"/>
    <p:sldId id="267" r:id="rId8"/>
    <p:sldId id="259" r:id="rId9"/>
    <p:sldId id="261" r:id="rId10"/>
    <p:sldId id="262" r:id="rId11"/>
    <p:sldId id="263" r:id="rId12"/>
    <p:sldId id="292" r:id="rId13"/>
    <p:sldId id="264" r:id="rId14"/>
    <p:sldId id="269" r:id="rId15"/>
    <p:sldId id="293" r:id="rId16"/>
    <p:sldId id="268" r:id="rId17"/>
    <p:sldId id="266" r:id="rId18"/>
    <p:sldId id="285" r:id="rId19"/>
    <p:sldId id="286" r:id="rId20"/>
    <p:sldId id="270" r:id="rId21"/>
    <p:sldId id="287" r:id="rId22"/>
    <p:sldId id="271" r:id="rId23"/>
    <p:sldId id="265" r:id="rId24"/>
    <p:sldId id="288" r:id="rId25"/>
    <p:sldId id="279" r:id="rId26"/>
    <p:sldId id="290" r:id="rId27"/>
    <p:sldId id="280" r:id="rId28"/>
    <p:sldId id="281" r:id="rId29"/>
    <p:sldId id="272" r:id="rId30"/>
    <p:sldId id="273" r:id="rId31"/>
    <p:sldId id="274" r:id="rId32"/>
    <p:sldId id="442" r:id="rId33"/>
    <p:sldId id="443" r:id="rId34"/>
    <p:sldId id="278" r:id="rId35"/>
    <p:sldId id="446" r:id="rId36"/>
    <p:sldId id="445" r:id="rId37"/>
    <p:sldId id="276" r:id="rId38"/>
    <p:sldId id="444" r:id="rId39"/>
    <p:sldId id="297" r:id="rId40"/>
    <p:sldId id="291" r:id="rId41"/>
    <p:sldId id="441" r:id="rId42"/>
    <p:sldId id="282" r:id="rId43"/>
    <p:sldId id="283"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8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08E9AC-0B2D-4FEA-BC9F-C8BDFCF92326}"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E9FA5C25-1743-4590-9FA9-CCDD09E62F09}">
      <dgm:prSet/>
      <dgm:spPr/>
      <dgm:t>
        <a:bodyPr/>
        <a:lstStyle/>
        <a:p>
          <a:r>
            <a:rPr lang="en-GB"/>
            <a:t>Introductions</a:t>
          </a:r>
          <a:endParaRPr lang="en-US"/>
        </a:p>
      </dgm:t>
    </dgm:pt>
    <dgm:pt modelId="{8B425C50-E52D-439F-8DCC-F3808D197A4D}" type="parTrans" cxnId="{D006086F-1ECF-4D70-9F39-F67921715086}">
      <dgm:prSet/>
      <dgm:spPr/>
      <dgm:t>
        <a:bodyPr/>
        <a:lstStyle/>
        <a:p>
          <a:endParaRPr lang="en-US"/>
        </a:p>
      </dgm:t>
    </dgm:pt>
    <dgm:pt modelId="{82243997-EE37-48C2-9E71-749343136C3D}" type="sibTrans" cxnId="{D006086F-1ECF-4D70-9F39-F67921715086}">
      <dgm:prSet/>
      <dgm:spPr/>
      <dgm:t>
        <a:bodyPr/>
        <a:lstStyle/>
        <a:p>
          <a:endParaRPr lang="en-US"/>
        </a:p>
      </dgm:t>
    </dgm:pt>
    <dgm:pt modelId="{8F422F28-56B8-447A-BA68-700707DF3AC0}">
      <dgm:prSet/>
      <dgm:spPr/>
      <dgm:t>
        <a:bodyPr/>
        <a:lstStyle/>
        <a:p>
          <a:r>
            <a:rPr lang="en-GB"/>
            <a:t>Module learning outcomes</a:t>
          </a:r>
          <a:endParaRPr lang="en-US"/>
        </a:p>
      </dgm:t>
    </dgm:pt>
    <dgm:pt modelId="{4FF6D52A-A067-43D4-A59A-9AF33D35CFDF}" type="parTrans" cxnId="{433F1C78-8A02-4D9A-9331-9B394C2CF718}">
      <dgm:prSet/>
      <dgm:spPr/>
      <dgm:t>
        <a:bodyPr/>
        <a:lstStyle/>
        <a:p>
          <a:endParaRPr lang="en-US"/>
        </a:p>
      </dgm:t>
    </dgm:pt>
    <dgm:pt modelId="{DB932FAC-F976-4F45-AAA7-7159103ACE69}" type="sibTrans" cxnId="{433F1C78-8A02-4D9A-9331-9B394C2CF718}">
      <dgm:prSet/>
      <dgm:spPr/>
      <dgm:t>
        <a:bodyPr/>
        <a:lstStyle/>
        <a:p>
          <a:endParaRPr lang="en-US"/>
        </a:p>
      </dgm:t>
    </dgm:pt>
    <dgm:pt modelId="{068A5116-A562-4FF6-9E3A-0B3EA7AA78B2}">
      <dgm:prSet/>
      <dgm:spPr/>
      <dgm:t>
        <a:bodyPr/>
        <a:lstStyle/>
        <a:p>
          <a:r>
            <a:rPr lang="en-GB"/>
            <a:t>House keeping </a:t>
          </a:r>
          <a:endParaRPr lang="en-US"/>
        </a:p>
      </dgm:t>
    </dgm:pt>
    <dgm:pt modelId="{774F1CFE-56E1-413E-B076-90362233BF02}" type="parTrans" cxnId="{C58FAECF-8015-4C1D-8EA3-9EC193CB560B}">
      <dgm:prSet/>
      <dgm:spPr/>
      <dgm:t>
        <a:bodyPr/>
        <a:lstStyle/>
        <a:p>
          <a:endParaRPr lang="en-US"/>
        </a:p>
      </dgm:t>
    </dgm:pt>
    <dgm:pt modelId="{12D6D107-AF2B-4D3C-ABF3-9A48A2381CA3}" type="sibTrans" cxnId="{C58FAECF-8015-4C1D-8EA3-9EC193CB560B}">
      <dgm:prSet/>
      <dgm:spPr/>
      <dgm:t>
        <a:bodyPr/>
        <a:lstStyle/>
        <a:p>
          <a:endParaRPr lang="en-US"/>
        </a:p>
      </dgm:t>
    </dgm:pt>
    <dgm:pt modelId="{B75EB22C-AA9D-47A0-AED5-FA1237788C91}">
      <dgm:prSet/>
      <dgm:spPr/>
      <dgm:t>
        <a:bodyPr/>
        <a:lstStyle/>
        <a:p>
          <a:r>
            <a:rPr lang="en-GB"/>
            <a:t>Assessments</a:t>
          </a:r>
          <a:endParaRPr lang="en-US"/>
        </a:p>
      </dgm:t>
    </dgm:pt>
    <dgm:pt modelId="{3FA1CEBB-A2CA-44E9-941B-51101C1E4A70}" type="parTrans" cxnId="{B6616E2A-C954-4B69-8C01-3FF6FE3DE815}">
      <dgm:prSet/>
      <dgm:spPr/>
      <dgm:t>
        <a:bodyPr/>
        <a:lstStyle/>
        <a:p>
          <a:endParaRPr lang="en-US"/>
        </a:p>
      </dgm:t>
    </dgm:pt>
    <dgm:pt modelId="{6D6BFB8B-96DA-46FB-9A66-92D29B3F2EBE}" type="sibTrans" cxnId="{B6616E2A-C954-4B69-8C01-3FF6FE3DE815}">
      <dgm:prSet/>
      <dgm:spPr/>
      <dgm:t>
        <a:bodyPr/>
        <a:lstStyle/>
        <a:p>
          <a:endParaRPr lang="en-US"/>
        </a:p>
      </dgm:t>
    </dgm:pt>
    <dgm:pt modelId="{22B8BA8C-B255-4BB4-97A2-BD7ADBBEAAD1}">
      <dgm:prSet/>
      <dgm:spPr/>
      <dgm:t>
        <a:bodyPr/>
        <a:lstStyle/>
        <a:p>
          <a:r>
            <a:rPr lang="en-GB"/>
            <a:t>Scheme of work</a:t>
          </a:r>
          <a:endParaRPr lang="en-US"/>
        </a:p>
      </dgm:t>
    </dgm:pt>
    <dgm:pt modelId="{0189C925-4DAE-464E-AF30-390357209A1F}" type="parTrans" cxnId="{E58D92C2-F813-4D82-98C2-368BCCAA46D9}">
      <dgm:prSet/>
      <dgm:spPr/>
      <dgm:t>
        <a:bodyPr/>
        <a:lstStyle/>
        <a:p>
          <a:endParaRPr lang="en-US"/>
        </a:p>
      </dgm:t>
    </dgm:pt>
    <dgm:pt modelId="{D5EC091B-9A73-479D-A58D-E6ABB1A99070}" type="sibTrans" cxnId="{E58D92C2-F813-4D82-98C2-368BCCAA46D9}">
      <dgm:prSet/>
      <dgm:spPr/>
      <dgm:t>
        <a:bodyPr/>
        <a:lstStyle/>
        <a:p>
          <a:endParaRPr lang="en-US"/>
        </a:p>
      </dgm:t>
    </dgm:pt>
    <dgm:pt modelId="{A8F51691-BE5C-46B5-B6E9-89CD5AC9D441}">
      <dgm:prSet/>
      <dgm:spPr/>
      <dgm:t>
        <a:bodyPr/>
        <a:lstStyle/>
        <a:p>
          <a:r>
            <a:rPr lang="en-GB"/>
            <a:t>Question and Answer </a:t>
          </a:r>
          <a:endParaRPr lang="en-US"/>
        </a:p>
      </dgm:t>
    </dgm:pt>
    <dgm:pt modelId="{DAA9A139-1FC1-44D6-B1BA-E2943119D039}" type="parTrans" cxnId="{51E3AC2B-8CE3-4B1C-8979-CB95A1B48246}">
      <dgm:prSet/>
      <dgm:spPr/>
      <dgm:t>
        <a:bodyPr/>
        <a:lstStyle/>
        <a:p>
          <a:endParaRPr lang="en-US"/>
        </a:p>
      </dgm:t>
    </dgm:pt>
    <dgm:pt modelId="{DF21529B-1370-456A-90F5-F7ADB5C78235}" type="sibTrans" cxnId="{51E3AC2B-8CE3-4B1C-8979-CB95A1B48246}">
      <dgm:prSet/>
      <dgm:spPr/>
      <dgm:t>
        <a:bodyPr/>
        <a:lstStyle/>
        <a:p>
          <a:endParaRPr lang="en-US"/>
        </a:p>
      </dgm:t>
    </dgm:pt>
    <dgm:pt modelId="{EFA11DBA-07EC-46CB-ABE1-CCD20273DA4A}">
      <dgm:prSet/>
      <dgm:spPr/>
      <dgm:t>
        <a:bodyPr/>
        <a:lstStyle/>
        <a:p>
          <a:r>
            <a:rPr lang="en-GB"/>
            <a:t>Short break</a:t>
          </a:r>
          <a:endParaRPr lang="en-US"/>
        </a:p>
      </dgm:t>
    </dgm:pt>
    <dgm:pt modelId="{9446D438-7680-4B03-A074-DE3291A69B50}" type="parTrans" cxnId="{0D258E5F-A1C8-42D2-8FC4-E4262CE9D98A}">
      <dgm:prSet/>
      <dgm:spPr/>
      <dgm:t>
        <a:bodyPr/>
        <a:lstStyle/>
        <a:p>
          <a:endParaRPr lang="en-US"/>
        </a:p>
      </dgm:t>
    </dgm:pt>
    <dgm:pt modelId="{72BC8527-DBBB-43E9-9235-F4E8A2A8523C}" type="sibTrans" cxnId="{0D258E5F-A1C8-42D2-8FC4-E4262CE9D98A}">
      <dgm:prSet/>
      <dgm:spPr/>
      <dgm:t>
        <a:bodyPr/>
        <a:lstStyle/>
        <a:p>
          <a:endParaRPr lang="en-US"/>
        </a:p>
      </dgm:t>
    </dgm:pt>
    <dgm:pt modelId="{17E31B0C-1056-4E2B-BA06-9B1D18347F04}">
      <dgm:prSet/>
      <dgm:spPr/>
      <dgm:t>
        <a:bodyPr/>
        <a:lstStyle/>
        <a:p>
          <a:r>
            <a:rPr lang="en-GB"/>
            <a:t>Policing history and foundations</a:t>
          </a:r>
          <a:endParaRPr lang="en-US"/>
        </a:p>
      </dgm:t>
    </dgm:pt>
    <dgm:pt modelId="{C90EBF95-7175-44BF-81B3-F17CF2650D41}" type="parTrans" cxnId="{77739274-677C-4BD3-81B2-F809BF8E2D8F}">
      <dgm:prSet/>
      <dgm:spPr/>
      <dgm:t>
        <a:bodyPr/>
        <a:lstStyle/>
        <a:p>
          <a:endParaRPr lang="en-US"/>
        </a:p>
      </dgm:t>
    </dgm:pt>
    <dgm:pt modelId="{91B78E87-3FA5-49E4-94BE-1D89ED22736E}" type="sibTrans" cxnId="{77739274-677C-4BD3-81B2-F809BF8E2D8F}">
      <dgm:prSet/>
      <dgm:spPr/>
      <dgm:t>
        <a:bodyPr/>
        <a:lstStyle/>
        <a:p>
          <a:endParaRPr lang="en-US"/>
        </a:p>
      </dgm:t>
    </dgm:pt>
    <dgm:pt modelId="{81505252-908D-4FE6-9491-82CBC5FE36FF}" type="pres">
      <dgm:prSet presAssocID="{C208E9AC-0B2D-4FEA-BC9F-C8BDFCF92326}" presName="Name0" presStyleCnt="0">
        <dgm:presLayoutVars>
          <dgm:dir/>
          <dgm:resizeHandles val="exact"/>
        </dgm:presLayoutVars>
      </dgm:prSet>
      <dgm:spPr/>
    </dgm:pt>
    <dgm:pt modelId="{AF73BD98-5281-44DB-AD66-6D2912DF3F2F}" type="pres">
      <dgm:prSet presAssocID="{E9FA5C25-1743-4590-9FA9-CCDD09E62F09}" presName="node" presStyleLbl="node1" presStyleIdx="0" presStyleCnt="8">
        <dgm:presLayoutVars>
          <dgm:bulletEnabled val="1"/>
        </dgm:presLayoutVars>
      </dgm:prSet>
      <dgm:spPr/>
    </dgm:pt>
    <dgm:pt modelId="{35D3006B-0A2D-4206-B3D8-F7B1AEB9A95B}" type="pres">
      <dgm:prSet presAssocID="{82243997-EE37-48C2-9E71-749343136C3D}" presName="sibTrans" presStyleLbl="sibTrans1D1" presStyleIdx="0" presStyleCnt="7"/>
      <dgm:spPr/>
    </dgm:pt>
    <dgm:pt modelId="{4C8719C2-B863-4662-B820-C80FA1430358}" type="pres">
      <dgm:prSet presAssocID="{82243997-EE37-48C2-9E71-749343136C3D}" presName="connectorText" presStyleLbl="sibTrans1D1" presStyleIdx="0" presStyleCnt="7"/>
      <dgm:spPr/>
    </dgm:pt>
    <dgm:pt modelId="{773A7C19-6FB1-439E-B6A5-93C0CB5E43CA}" type="pres">
      <dgm:prSet presAssocID="{8F422F28-56B8-447A-BA68-700707DF3AC0}" presName="node" presStyleLbl="node1" presStyleIdx="1" presStyleCnt="8">
        <dgm:presLayoutVars>
          <dgm:bulletEnabled val="1"/>
        </dgm:presLayoutVars>
      </dgm:prSet>
      <dgm:spPr/>
    </dgm:pt>
    <dgm:pt modelId="{FD980A1A-B52E-4AAF-A99E-DEDABE54206F}" type="pres">
      <dgm:prSet presAssocID="{DB932FAC-F976-4F45-AAA7-7159103ACE69}" presName="sibTrans" presStyleLbl="sibTrans1D1" presStyleIdx="1" presStyleCnt="7"/>
      <dgm:spPr/>
    </dgm:pt>
    <dgm:pt modelId="{7080F596-87F7-4330-9ADA-CB14DE076D8E}" type="pres">
      <dgm:prSet presAssocID="{DB932FAC-F976-4F45-AAA7-7159103ACE69}" presName="connectorText" presStyleLbl="sibTrans1D1" presStyleIdx="1" presStyleCnt="7"/>
      <dgm:spPr/>
    </dgm:pt>
    <dgm:pt modelId="{C94F434C-3315-4E27-A031-954202124596}" type="pres">
      <dgm:prSet presAssocID="{068A5116-A562-4FF6-9E3A-0B3EA7AA78B2}" presName="node" presStyleLbl="node1" presStyleIdx="2" presStyleCnt="8">
        <dgm:presLayoutVars>
          <dgm:bulletEnabled val="1"/>
        </dgm:presLayoutVars>
      </dgm:prSet>
      <dgm:spPr/>
    </dgm:pt>
    <dgm:pt modelId="{C2D9F637-A47F-4745-B9DE-60634E43D5DF}" type="pres">
      <dgm:prSet presAssocID="{12D6D107-AF2B-4D3C-ABF3-9A48A2381CA3}" presName="sibTrans" presStyleLbl="sibTrans1D1" presStyleIdx="2" presStyleCnt="7"/>
      <dgm:spPr/>
    </dgm:pt>
    <dgm:pt modelId="{715926F5-0505-495E-9D53-9F1C391AD0D9}" type="pres">
      <dgm:prSet presAssocID="{12D6D107-AF2B-4D3C-ABF3-9A48A2381CA3}" presName="connectorText" presStyleLbl="sibTrans1D1" presStyleIdx="2" presStyleCnt="7"/>
      <dgm:spPr/>
    </dgm:pt>
    <dgm:pt modelId="{374456EA-C5AA-4343-B9F0-FCACBD2599A4}" type="pres">
      <dgm:prSet presAssocID="{B75EB22C-AA9D-47A0-AED5-FA1237788C91}" presName="node" presStyleLbl="node1" presStyleIdx="3" presStyleCnt="8">
        <dgm:presLayoutVars>
          <dgm:bulletEnabled val="1"/>
        </dgm:presLayoutVars>
      </dgm:prSet>
      <dgm:spPr/>
    </dgm:pt>
    <dgm:pt modelId="{24D23A55-16C1-4AAB-9CEA-AB42AA7FEDEF}" type="pres">
      <dgm:prSet presAssocID="{6D6BFB8B-96DA-46FB-9A66-92D29B3F2EBE}" presName="sibTrans" presStyleLbl="sibTrans1D1" presStyleIdx="3" presStyleCnt="7"/>
      <dgm:spPr/>
    </dgm:pt>
    <dgm:pt modelId="{788D29C4-07BC-4B37-ACCF-67A39EA40DDE}" type="pres">
      <dgm:prSet presAssocID="{6D6BFB8B-96DA-46FB-9A66-92D29B3F2EBE}" presName="connectorText" presStyleLbl="sibTrans1D1" presStyleIdx="3" presStyleCnt="7"/>
      <dgm:spPr/>
    </dgm:pt>
    <dgm:pt modelId="{8AA5AC93-38DB-44A1-8A77-AE6FE1905401}" type="pres">
      <dgm:prSet presAssocID="{22B8BA8C-B255-4BB4-97A2-BD7ADBBEAAD1}" presName="node" presStyleLbl="node1" presStyleIdx="4" presStyleCnt="8">
        <dgm:presLayoutVars>
          <dgm:bulletEnabled val="1"/>
        </dgm:presLayoutVars>
      </dgm:prSet>
      <dgm:spPr/>
    </dgm:pt>
    <dgm:pt modelId="{CFF9AFD2-CABE-4346-9392-6FD0BB6FD6BA}" type="pres">
      <dgm:prSet presAssocID="{D5EC091B-9A73-479D-A58D-E6ABB1A99070}" presName="sibTrans" presStyleLbl="sibTrans1D1" presStyleIdx="4" presStyleCnt="7"/>
      <dgm:spPr/>
    </dgm:pt>
    <dgm:pt modelId="{241E5384-1096-4D3B-9C1F-B60DDB445741}" type="pres">
      <dgm:prSet presAssocID="{D5EC091B-9A73-479D-A58D-E6ABB1A99070}" presName="connectorText" presStyleLbl="sibTrans1D1" presStyleIdx="4" presStyleCnt="7"/>
      <dgm:spPr/>
    </dgm:pt>
    <dgm:pt modelId="{A82D0B53-9C42-44E1-9088-A4E5E963B299}" type="pres">
      <dgm:prSet presAssocID="{A8F51691-BE5C-46B5-B6E9-89CD5AC9D441}" presName="node" presStyleLbl="node1" presStyleIdx="5" presStyleCnt="8">
        <dgm:presLayoutVars>
          <dgm:bulletEnabled val="1"/>
        </dgm:presLayoutVars>
      </dgm:prSet>
      <dgm:spPr/>
    </dgm:pt>
    <dgm:pt modelId="{A66BA302-F08F-43DC-A2B4-CC808ECF94C7}" type="pres">
      <dgm:prSet presAssocID="{DF21529B-1370-456A-90F5-F7ADB5C78235}" presName="sibTrans" presStyleLbl="sibTrans1D1" presStyleIdx="5" presStyleCnt="7"/>
      <dgm:spPr/>
    </dgm:pt>
    <dgm:pt modelId="{09451B45-81CC-42F8-8275-161C60072E6B}" type="pres">
      <dgm:prSet presAssocID="{DF21529B-1370-456A-90F5-F7ADB5C78235}" presName="connectorText" presStyleLbl="sibTrans1D1" presStyleIdx="5" presStyleCnt="7"/>
      <dgm:spPr/>
    </dgm:pt>
    <dgm:pt modelId="{C0FD03FF-6C61-484D-AF39-88B97047778C}" type="pres">
      <dgm:prSet presAssocID="{EFA11DBA-07EC-46CB-ABE1-CCD20273DA4A}" presName="node" presStyleLbl="node1" presStyleIdx="6" presStyleCnt="8">
        <dgm:presLayoutVars>
          <dgm:bulletEnabled val="1"/>
        </dgm:presLayoutVars>
      </dgm:prSet>
      <dgm:spPr/>
    </dgm:pt>
    <dgm:pt modelId="{55617E8C-9588-43AD-86DC-51A84DA829B5}" type="pres">
      <dgm:prSet presAssocID="{72BC8527-DBBB-43E9-9235-F4E8A2A8523C}" presName="sibTrans" presStyleLbl="sibTrans1D1" presStyleIdx="6" presStyleCnt="7"/>
      <dgm:spPr/>
    </dgm:pt>
    <dgm:pt modelId="{E587BDF8-6AB7-4390-A4AA-C4956F735E84}" type="pres">
      <dgm:prSet presAssocID="{72BC8527-DBBB-43E9-9235-F4E8A2A8523C}" presName="connectorText" presStyleLbl="sibTrans1D1" presStyleIdx="6" presStyleCnt="7"/>
      <dgm:spPr/>
    </dgm:pt>
    <dgm:pt modelId="{5AA0D7D6-A368-4826-8D97-25C59E28C2C9}" type="pres">
      <dgm:prSet presAssocID="{17E31B0C-1056-4E2B-BA06-9B1D18347F04}" presName="node" presStyleLbl="node1" presStyleIdx="7" presStyleCnt="8">
        <dgm:presLayoutVars>
          <dgm:bulletEnabled val="1"/>
        </dgm:presLayoutVars>
      </dgm:prSet>
      <dgm:spPr/>
    </dgm:pt>
  </dgm:ptLst>
  <dgm:cxnLst>
    <dgm:cxn modelId="{AD92CC05-A1C5-47DC-931D-7ED930CFA45A}" type="presOf" srcId="{A8F51691-BE5C-46B5-B6E9-89CD5AC9D441}" destId="{A82D0B53-9C42-44E1-9088-A4E5E963B299}" srcOrd="0" destOrd="0" presId="urn:microsoft.com/office/officeart/2016/7/layout/RepeatingBendingProcessNew"/>
    <dgm:cxn modelId="{922ACB11-2216-443D-BAE7-72BB834C0340}" type="presOf" srcId="{DF21529B-1370-456A-90F5-F7ADB5C78235}" destId="{09451B45-81CC-42F8-8275-161C60072E6B}" srcOrd="1" destOrd="0" presId="urn:microsoft.com/office/officeart/2016/7/layout/RepeatingBendingProcessNew"/>
    <dgm:cxn modelId="{C4889914-2232-4073-9A54-473AC297149A}" type="presOf" srcId="{D5EC091B-9A73-479D-A58D-E6ABB1A99070}" destId="{241E5384-1096-4D3B-9C1F-B60DDB445741}" srcOrd="1" destOrd="0" presId="urn:microsoft.com/office/officeart/2016/7/layout/RepeatingBendingProcessNew"/>
    <dgm:cxn modelId="{60CB4124-88E1-4F0E-B72E-779E159DEE4F}" type="presOf" srcId="{82243997-EE37-48C2-9E71-749343136C3D}" destId="{4C8719C2-B863-4662-B820-C80FA1430358}" srcOrd="1" destOrd="0" presId="urn:microsoft.com/office/officeart/2016/7/layout/RepeatingBendingProcessNew"/>
    <dgm:cxn modelId="{486F3928-B091-43E9-B356-CE99ACCB161B}" type="presOf" srcId="{6D6BFB8B-96DA-46FB-9A66-92D29B3F2EBE}" destId="{788D29C4-07BC-4B37-ACCF-67A39EA40DDE}" srcOrd="1" destOrd="0" presId="urn:microsoft.com/office/officeart/2016/7/layout/RepeatingBendingProcessNew"/>
    <dgm:cxn modelId="{B6616E2A-C954-4B69-8C01-3FF6FE3DE815}" srcId="{C208E9AC-0B2D-4FEA-BC9F-C8BDFCF92326}" destId="{B75EB22C-AA9D-47A0-AED5-FA1237788C91}" srcOrd="3" destOrd="0" parTransId="{3FA1CEBB-A2CA-44E9-941B-51101C1E4A70}" sibTransId="{6D6BFB8B-96DA-46FB-9A66-92D29B3F2EBE}"/>
    <dgm:cxn modelId="{00DA8E2B-2651-441C-8F25-4E990C2CA143}" type="presOf" srcId="{17E31B0C-1056-4E2B-BA06-9B1D18347F04}" destId="{5AA0D7D6-A368-4826-8D97-25C59E28C2C9}" srcOrd="0" destOrd="0" presId="urn:microsoft.com/office/officeart/2016/7/layout/RepeatingBendingProcessNew"/>
    <dgm:cxn modelId="{51E3AC2B-8CE3-4B1C-8979-CB95A1B48246}" srcId="{C208E9AC-0B2D-4FEA-BC9F-C8BDFCF92326}" destId="{A8F51691-BE5C-46B5-B6E9-89CD5AC9D441}" srcOrd="5" destOrd="0" parTransId="{DAA9A139-1FC1-44D6-B1BA-E2943119D039}" sibTransId="{DF21529B-1370-456A-90F5-F7ADB5C78235}"/>
    <dgm:cxn modelId="{9775162D-9AA5-47F4-82D5-BECA666EB596}" type="presOf" srcId="{B75EB22C-AA9D-47A0-AED5-FA1237788C91}" destId="{374456EA-C5AA-4343-B9F0-FCACBD2599A4}" srcOrd="0" destOrd="0" presId="urn:microsoft.com/office/officeart/2016/7/layout/RepeatingBendingProcessNew"/>
    <dgm:cxn modelId="{072CF05B-0395-42CC-AB7D-7BA24F7D6486}" type="presOf" srcId="{068A5116-A562-4FF6-9E3A-0B3EA7AA78B2}" destId="{C94F434C-3315-4E27-A031-954202124596}" srcOrd="0" destOrd="0" presId="urn:microsoft.com/office/officeart/2016/7/layout/RepeatingBendingProcessNew"/>
    <dgm:cxn modelId="{046B075C-FC45-440A-93CC-C133E7A1790D}" type="presOf" srcId="{72BC8527-DBBB-43E9-9235-F4E8A2A8523C}" destId="{E587BDF8-6AB7-4390-A4AA-C4956F735E84}" srcOrd="1" destOrd="0" presId="urn:microsoft.com/office/officeart/2016/7/layout/RepeatingBendingProcessNew"/>
    <dgm:cxn modelId="{A93E425D-151E-4132-BAB4-5307D4A08505}" type="presOf" srcId="{DF21529B-1370-456A-90F5-F7ADB5C78235}" destId="{A66BA302-F08F-43DC-A2B4-CC808ECF94C7}" srcOrd="0" destOrd="0" presId="urn:microsoft.com/office/officeart/2016/7/layout/RepeatingBendingProcessNew"/>
    <dgm:cxn modelId="{1641565D-FA36-49EB-9531-93DE40AD3784}" type="presOf" srcId="{EFA11DBA-07EC-46CB-ABE1-CCD20273DA4A}" destId="{C0FD03FF-6C61-484D-AF39-88B97047778C}" srcOrd="0" destOrd="0" presId="urn:microsoft.com/office/officeart/2016/7/layout/RepeatingBendingProcessNew"/>
    <dgm:cxn modelId="{0D258E5F-A1C8-42D2-8FC4-E4262CE9D98A}" srcId="{C208E9AC-0B2D-4FEA-BC9F-C8BDFCF92326}" destId="{EFA11DBA-07EC-46CB-ABE1-CCD20273DA4A}" srcOrd="6" destOrd="0" parTransId="{9446D438-7680-4B03-A074-DE3291A69B50}" sibTransId="{72BC8527-DBBB-43E9-9235-F4E8A2A8523C}"/>
    <dgm:cxn modelId="{D006086F-1ECF-4D70-9F39-F67921715086}" srcId="{C208E9AC-0B2D-4FEA-BC9F-C8BDFCF92326}" destId="{E9FA5C25-1743-4590-9FA9-CCDD09E62F09}" srcOrd="0" destOrd="0" parTransId="{8B425C50-E52D-439F-8DCC-F3808D197A4D}" sibTransId="{82243997-EE37-48C2-9E71-749343136C3D}"/>
    <dgm:cxn modelId="{23ABCA73-3890-4555-B808-E6EBEF2BDA29}" type="presOf" srcId="{8F422F28-56B8-447A-BA68-700707DF3AC0}" destId="{773A7C19-6FB1-439E-B6A5-93C0CB5E43CA}" srcOrd="0" destOrd="0" presId="urn:microsoft.com/office/officeart/2016/7/layout/RepeatingBendingProcessNew"/>
    <dgm:cxn modelId="{4BA7DA73-B099-48A8-8471-71D9F0349179}" type="presOf" srcId="{6D6BFB8B-96DA-46FB-9A66-92D29B3F2EBE}" destId="{24D23A55-16C1-4AAB-9CEA-AB42AA7FEDEF}" srcOrd="0" destOrd="0" presId="urn:microsoft.com/office/officeart/2016/7/layout/RepeatingBendingProcessNew"/>
    <dgm:cxn modelId="{77739274-677C-4BD3-81B2-F809BF8E2D8F}" srcId="{C208E9AC-0B2D-4FEA-BC9F-C8BDFCF92326}" destId="{17E31B0C-1056-4E2B-BA06-9B1D18347F04}" srcOrd="7" destOrd="0" parTransId="{C90EBF95-7175-44BF-81B3-F17CF2650D41}" sibTransId="{91B78E87-3FA5-49E4-94BE-1D89ED22736E}"/>
    <dgm:cxn modelId="{5C45E957-F559-4D4F-A73A-003A162DEBC6}" type="presOf" srcId="{82243997-EE37-48C2-9E71-749343136C3D}" destId="{35D3006B-0A2D-4206-B3D8-F7B1AEB9A95B}" srcOrd="0" destOrd="0" presId="urn:microsoft.com/office/officeart/2016/7/layout/RepeatingBendingProcessNew"/>
    <dgm:cxn modelId="{433F1C78-8A02-4D9A-9331-9B394C2CF718}" srcId="{C208E9AC-0B2D-4FEA-BC9F-C8BDFCF92326}" destId="{8F422F28-56B8-447A-BA68-700707DF3AC0}" srcOrd="1" destOrd="0" parTransId="{4FF6D52A-A067-43D4-A59A-9AF33D35CFDF}" sibTransId="{DB932FAC-F976-4F45-AAA7-7159103ACE69}"/>
    <dgm:cxn modelId="{2C6A1681-355C-4247-A14C-0D0695C444A4}" type="presOf" srcId="{72BC8527-DBBB-43E9-9235-F4E8A2A8523C}" destId="{55617E8C-9588-43AD-86DC-51A84DA829B5}" srcOrd="0" destOrd="0" presId="urn:microsoft.com/office/officeart/2016/7/layout/RepeatingBendingProcessNew"/>
    <dgm:cxn modelId="{40ED4588-8D77-4C0F-8FD7-5AA41B2C2D55}" type="presOf" srcId="{D5EC091B-9A73-479D-A58D-E6ABB1A99070}" destId="{CFF9AFD2-CABE-4346-9392-6FD0BB6FD6BA}" srcOrd="0" destOrd="0" presId="urn:microsoft.com/office/officeart/2016/7/layout/RepeatingBendingProcessNew"/>
    <dgm:cxn modelId="{4179658F-38F2-42A1-A9F4-741C970C56EA}" type="presOf" srcId="{DB932FAC-F976-4F45-AAA7-7159103ACE69}" destId="{7080F596-87F7-4330-9ADA-CB14DE076D8E}" srcOrd="1" destOrd="0" presId="urn:microsoft.com/office/officeart/2016/7/layout/RepeatingBendingProcessNew"/>
    <dgm:cxn modelId="{AC54BD9B-0B14-42C1-9EA2-1A35D953008A}" type="presOf" srcId="{E9FA5C25-1743-4590-9FA9-CCDD09E62F09}" destId="{AF73BD98-5281-44DB-AD66-6D2912DF3F2F}" srcOrd="0" destOrd="0" presId="urn:microsoft.com/office/officeart/2016/7/layout/RepeatingBendingProcessNew"/>
    <dgm:cxn modelId="{D46FE9B8-9917-431C-AF38-32A874048985}" type="presOf" srcId="{C208E9AC-0B2D-4FEA-BC9F-C8BDFCF92326}" destId="{81505252-908D-4FE6-9491-82CBC5FE36FF}" srcOrd="0" destOrd="0" presId="urn:microsoft.com/office/officeart/2016/7/layout/RepeatingBendingProcessNew"/>
    <dgm:cxn modelId="{E58D92C2-F813-4D82-98C2-368BCCAA46D9}" srcId="{C208E9AC-0B2D-4FEA-BC9F-C8BDFCF92326}" destId="{22B8BA8C-B255-4BB4-97A2-BD7ADBBEAAD1}" srcOrd="4" destOrd="0" parTransId="{0189C925-4DAE-464E-AF30-390357209A1F}" sibTransId="{D5EC091B-9A73-479D-A58D-E6ABB1A99070}"/>
    <dgm:cxn modelId="{9B5239CC-AC64-49B8-89F3-F4E64F8693EE}" type="presOf" srcId="{12D6D107-AF2B-4D3C-ABF3-9A48A2381CA3}" destId="{C2D9F637-A47F-4745-B9DE-60634E43D5DF}" srcOrd="0" destOrd="0" presId="urn:microsoft.com/office/officeart/2016/7/layout/RepeatingBendingProcessNew"/>
    <dgm:cxn modelId="{DB6D2ACE-1BC9-4791-99E7-6A86AC8F5289}" type="presOf" srcId="{12D6D107-AF2B-4D3C-ABF3-9A48A2381CA3}" destId="{715926F5-0505-495E-9D53-9F1C391AD0D9}" srcOrd="1" destOrd="0" presId="urn:microsoft.com/office/officeart/2016/7/layout/RepeatingBendingProcessNew"/>
    <dgm:cxn modelId="{C58FAECF-8015-4C1D-8EA3-9EC193CB560B}" srcId="{C208E9AC-0B2D-4FEA-BC9F-C8BDFCF92326}" destId="{068A5116-A562-4FF6-9E3A-0B3EA7AA78B2}" srcOrd="2" destOrd="0" parTransId="{774F1CFE-56E1-413E-B076-90362233BF02}" sibTransId="{12D6D107-AF2B-4D3C-ABF3-9A48A2381CA3}"/>
    <dgm:cxn modelId="{82A970E4-4435-4AFD-BE1A-E96AFD2E7C4D}" type="presOf" srcId="{22B8BA8C-B255-4BB4-97A2-BD7ADBBEAAD1}" destId="{8AA5AC93-38DB-44A1-8A77-AE6FE1905401}" srcOrd="0" destOrd="0" presId="urn:microsoft.com/office/officeart/2016/7/layout/RepeatingBendingProcessNew"/>
    <dgm:cxn modelId="{BC7BB7F6-BD97-45F2-BFDA-D17B3A06403E}" type="presOf" srcId="{DB932FAC-F976-4F45-AAA7-7159103ACE69}" destId="{FD980A1A-B52E-4AAF-A99E-DEDABE54206F}" srcOrd="0" destOrd="0" presId="urn:microsoft.com/office/officeart/2016/7/layout/RepeatingBendingProcessNew"/>
    <dgm:cxn modelId="{147ED981-F1E8-4F27-A0F7-205F5AB24F2A}" type="presParOf" srcId="{81505252-908D-4FE6-9491-82CBC5FE36FF}" destId="{AF73BD98-5281-44DB-AD66-6D2912DF3F2F}" srcOrd="0" destOrd="0" presId="urn:microsoft.com/office/officeart/2016/7/layout/RepeatingBendingProcessNew"/>
    <dgm:cxn modelId="{B50A1A2F-2C6F-4B39-BFD5-F0BD5B579592}" type="presParOf" srcId="{81505252-908D-4FE6-9491-82CBC5FE36FF}" destId="{35D3006B-0A2D-4206-B3D8-F7B1AEB9A95B}" srcOrd="1" destOrd="0" presId="urn:microsoft.com/office/officeart/2016/7/layout/RepeatingBendingProcessNew"/>
    <dgm:cxn modelId="{53506A1A-248D-4FDB-882E-F0928DD10181}" type="presParOf" srcId="{35D3006B-0A2D-4206-B3D8-F7B1AEB9A95B}" destId="{4C8719C2-B863-4662-B820-C80FA1430358}" srcOrd="0" destOrd="0" presId="urn:microsoft.com/office/officeart/2016/7/layout/RepeatingBendingProcessNew"/>
    <dgm:cxn modelId="{FD5E573A-769E-4A29-96E4-289D7B5CC2E8}" type="presParOf" srcId="{81505252-908D-4FE6-9491-82CBC5FE36FF}" destId="{773A7C19-6FB1-439E-B6A5-93C0CB5E43CA}" srcOrd="2" destOrd="0" presId="urn:microsoft.com/office/officeart/2016/7/layout/RepeatingBendingProcessNew"/>
    <dgm:cxn modelId="{ECC5A8BE-1F2F-400D-BC6A-36027A301E03}" type="presParOf" srcId="{81505252-908D-4FE6-9491-82CBC5FE36FF}" destId="{FD980A1A-B52E-4AAF-A99E-DEDABE54206F}" srcOrd="3" destOrd="0" presId="urn:microsoft.com/office/officeart/2016/7/layout/RepeatingBendingProcessNew"/>
    <dgm:cxn modelId="{235AB5CF-5DF8-4948-97A0-F25EA0E3DA5B}" type="presParOf" srcId="{FD980A1A-B52E-4AAF-A99E-DEDABE54206F}" destId="{7080F596-87F7-4330-9ADA-CB14DE076D8E}" srcOrd="0" destOrd="0" presId="urn:microsoft.com/office/officeart/2016/7/layout/RepeatingBendingProcessNew"/>
    <dgm:cxn modelId="{CFF3DFAA-4237-4BAB-B075-9D380500BD44}" type="presParOf" srcId="{81505252-908D-4FE6-9491-82CBC5FE36FF}" destId="{C94F434C-3315-4E27-A031-954202124596}" srcOrd="4" destOrd="0" presId="urn:microsoft.com/office/officeart/2016/7/layout/RepeatingBendingProcessNew"/>
    <dgm:cxn modelId="{C01AEC00-E1A7-4CBC-AA5F-723D88EDB5F8}" type="presParOf" srcId="{81505252-908D-4FE6-9491-82CBC5FE36FF}" destId="{C2D9F637-A47F-4745-B9DE-60634E43D5DF}" srcOrd="5" destOrd="0" presId="urn:microsoft.com/office/officeart/2016/7/layout/RepeatingBendingProcessNew"/>
    <dgm:cxn modelId="{DF22A2BB-3F29-41DA-8E99-28DBB441A462}" type="presParOf" srcId="{C2D9F637-A47F-4745-B9DE-60634E43D5DF}" destId="{715926F5-0505-495E-9D53-9F1C391AD0D9}" srcOrd="0" destOrd="0" presId="urn:microsoft.com/office/officeart/2016/7/layout/RepeatingBendingProcessNew"/>
    <dgm:cxn modelId="{08D15145-DE55-44CC-9458-F700B5810904}" type="presParOf" srcId="{81505252-908D-4FE6-9491-82CBC5FE36FF}" destId="{374456EA-C5AA-4343-B9F0-FCACBD2599A4}" srcOrd="6" destOrd="0" presId="urn:microsoft.com/office/officeart/2016/7/layout/RepeatingBendingProcessNew"/>
    <dgm:cxn modelId="{1E08AA9C-B8B2-44F7-99FB-9F65A8654BBE}" type="presParOf" srcId="{81505252-908D-4FE6-9491-82CBC5FE36FF}" destId="{24D23A55-16C1-4AAB-9CEA-AB42AA7FEDEF}" srcOrd="7" destOrd="0" presId="urn:microsoft.com/office/officeart/2016/7/layout/RepeatingBendingProcessNew"/>
    <dgm:cxn modelId="{E80C2FEA-7934-454D-9F7F-BF0330F76259}" type="presParOf" srcId="{24D23A55-16C1-4AAB-9CEA-AB42AA7FEDEF}" destId="{788D29C4-07BC-4B37-ACCF-67A39EA40DDE}" srcOrd="0" destOrd="0" presId="urn:microsoft.com/office/officeart/2016/7/layout/RepeatingBendingProcessNew"/>
    <dgm:cxn modelId="{8CD7019F-E280-41B4-8170-70046DC3E5A3}" type="presParOf" srcId="{81505252-908D-4FE6-9491-82CBC5FE36FF}" destId="{8AA5AC93-38DB-44A1-8A77-AE6FE1905401}" srcOrd="8" destOrd="0" presId="urn:microsoft.com/office/officeart/2016/7/layout/RepeatingBendingProcessNew"/>
    <dgm:cxn modelId="{EBE60AD7-345D-49E9-9C59-AF5971A6E0C3}" type="presParOf" srcId="{81505252-908D-4FE6-9491-82CBC5FE36FF}" destId="{CFF9AFD2-CABE-4346-9392-6FD0BB6FD6BA}" srcOrd="9" destOrd="0" presId="urn:microsoft.com/office/officeart/2016/7/layout/RepeatingBendingProcessNew"/>
    <dgm:cxn modelId="{2D2B6E07-C730-4F30-B3BC-B3E6D95DEAFA}" type="presParOf" srcId="{CFF9AFD2-CABE-4346-9392-6FD0BB6FD6BA}" destId="{241E5384-1096-4D3B-9C1F-B60DDB445741}" srcOrd="0" destOrd="0" presId="urn:microsoft.com/office/officeart/2016/7/layout/RepeatingBendingProcessNew"/>
    <dgm:cxn modelId="{DA84D26D-F7F4-4BCE-9268-8518F540C216}" type="presParOf" srcId="{81505252-908D-4FE6-9491-82CBC5FE36FF}" destId="{A82D0B53-9C42-44E1-9088-A4E5E963B299}" srcOrd="10" destOrd="0" presId="urn:microsoft.com/office/officeart/2016/7/layout/RepeatingBendingProcessNew"/>
    <dgm:cxn modelId="{CBEE3791-CAC8-43E5-B7F2-3BBE6CB5CA67}" type="presParOf" srcId="{81505252-908D-4FE6-9491-82CBC5FE36FF}" destId="{A66BA302-F08F-43DC-A2B4-CC808ECF94C7}" srcOrd="11" destOrd="0" presId="urn:microsoft.com/office/officeart/2016/7/layout/RepeatingBendingProcessNew"/>
    <dgm:cxn modelId="{DCF9FEA3-2690-4882-8D57-585567C67EB4}" type="presParOf" srcId="{A66BA302-F08F-43DC-A2B4-CC808ECF94C7}" destId="{09451B45-81CC-42F8-8275-161C60072E6B}" srcOrd="0" destOrd="0" presId="urn:microsoft.com/office/officeart/2016/7/layout/RepeatingBendingProcessNew"/>
    <dgm:cxn modelId="{92825121-A3D5-4C11-899B-05CD776AE9AB}" type="presParOf" srcId="{81505252-908D-4FE6-9491-82CBC5FE36FF}" destId="{C0FD03FF-6C61-484D-AF39-88B97047778C}" srcOrd="12" destOrd="0" presId="urn:microsoft.com/office/officeart/2016/7/layout/RepeatingBendingProcessNew"/>
    <dgm:cxn modelId="{F57AC56D-6BDB-435D-A810-C6C84434F6D4}" type="presParOf" srcId="{81505252-908D-4FE6-9491-82CBC5FE36FF}" destId="{55617E8C-9588-43AD-86DC-51A84DA829B5}" srcOrd="13" destOrd="0" presId="urn:microsoft.com/office/officeart/2016/7/layout/RepeatingBendingProcessNew"/>
    <dgm:cxn modelId="{F8C2810B-6951-4F61-AE96-4DD7F5BCF038}" type="presParOf" srcId="{55617E8C-9588-43AD-86DC-51A84DA829B5}" destId="{E587BDF8-6AB7-4390-A4AA-C4956F735E84}" srcOrd="0" destOrd="0" presId="urn:microsoft.com/office/officeart/2016/7/layout/RepeatingBendingProcessNew"/>
    <dgm:cxn modelId="{787D4BC7-8447-453B-AB74-63466DDFCE4C}" type="presParOf" srcId="{81505252-908D-4FE6-9491-82CBC5FE36FF}" destId="{5AA0D7D6-A368-4826-8D97-25C59E28C2C9}"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63EBD7-8038-4E10-8DBD-9706E5ECADEE}"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5B7C2A85-FD3E-446F-BCE7-8527648B7F15}">
      <dgm:prSet/>
      <dgm:spPr/>
      <dgm:t>
        <a:bodyPr/>
        <a:lstStyle/>
        <a:p>
          <a:r>
            <a:rPr lang="en-GB"/>
            <a:t>43 Territorial police forces in England and Wales</a:t>
          </a:r>
          <a:endParaRPr lang="en-US"/>
        </a:p>
      </dgm:t>
    </dgm:pt>
    <dgm:pt modelId="{9879F1FD-58EE-4747-B96E-36FA1AED47D9}" type="parTrans" cxnId="{8A4640A3-DB00-4CF1-8F16-7EBDD9BED425}">
      <dgm:prSet/>
      <dgm:spPr/>
      <dgm:t>
        <a:bodyPr/>
        <a:lstStyle/>
        <a:p>
          <a:endParaRPr lang="en-US" sz="1800"/>
        </a:p>
      </dgm:t>
    </dgm:pt>
    <dgm:pt modelId="{CA9BA341-2DAC-4A6F-A04B-4E04E64D1A06}" type="sibTrans" cxnId="{8A4640A3-DB00-4CF1-8F16-7EBDD9BED425}">
      <dgm:prSet/>
      <dgm:spPr/>
      <dgm:t>
        <a:bodyPr/>
        <a:lstStyle/>
        <a:p>
          <a:endParaRPr lang="en-US"/>
        </a:p>
      </dgm:t>
    </dgm:pt>
    <dgm:pt modelId="{5F550DEC-5C64-4E9D-A878-9C5EF67CA967}">
      <dgm:prSet/>
      <dgm:spPr/>
      <dgm:t>
        <a:bodyPr/>
        <a:lstStyle/>
        <a:p>
          <a:r>
            <a:rPr lang="en-GB"/>
            <a:t>Built upon Peelian Principles</a:t>
          </a:r>
          <a:endParaRPr lang="en-US"/>
        </a:p>
      </dgm:t>
    </dgm:pt>
    <dgm:pt modelId="{BBF1A303-C6BA-4248-AFA1-89D2A9BCDEAB}" type="parTrans" cxnId="{8BF95CA1-3723-48BA-8A9D-A575C883380C}">
      <dgm:prSet/>
      <dgm:spPr/>
      <dgm:t>
        <a:bodyPr/>
        <a:lstStyle/>
        <a:p>
          <a:endParaRPr lang="en-US" sz="1800"/>
        </a:p>
      </dgm:t>
    </dgm:pt>
    <dgm:pt modelId="{9C4FEE50-B0D5-4D48-A548-CA871B30D313}" type="sibTrans" cxnId="{8BF95CA1-3723-48BA-8A9D-A575C883380C}">
      <dgm:prSet/>
      <dgm:spPr/>
      <dgm:t>
        <a:bodyPr/>
        <a:lstStyle/>
        <a:p>
          <a:endParaRPr lang="en-US"/>
        </a:p>
      </dgm:t>
    </dgm:pt>
    <dgm:pt modelId="{98ED14ED-F1F9-43A8-AF43-2FB9B107F7DD}">
      <dgm:prSet/>
      <dgm:spPr/>
      <dgm:t>
        <a:bodyPr/>
        <a:lstStyle/>
        <a:p>
          <a:r>
            <a:rPr lang="en-GB"/>
            <a:t>Concept of policing by consent</a:t>
          </a:r>
          <a:endParaRPr lang="en-US"/>
        </a:p>
      </dgm:t>
    </dgm:pt>
    <dgm:pt modelId="{A26CB3D5-A297-487C-B022-9755AFDA2A30}" type="parTrans" cxnId="{19DD8A27-E31A-4A45-B58B-E64D1E4619C0}">
      <dgm:prSet/>
      <dgm:spPr/>
      <dgm:t>
        <a:bodyPr/>
        <a:lstStyle/>
        <a:p>
          <a:endParaRPr lang="en-US" sz="1800"/>
        </a:p>
      </dgm:t>
    </dgm:pt>
    <dgm:pt modelId="{64843F29-7C08-4952-95F8-AA757F256DE1}" type="sibTrans" cxnId="{19DD8A27-E31A-4A45-B58B-E64D1E4619C0}">
      <dgm:prSet/>
      <dgm:spPr/>
      <dgm:t>
        <a:bodyPr/>
        <a:lstStyle/>
        <a:p>
          <a:endParaRPr lang="en-US"/>
        </a:p>
      </dgm:t>
    </dgm:pt>
    <dgm:pt modelId="{17BE29F7-DD4D-4889-A781-02813F910B10}">
      <dgm:prSet/>
      <dgm:spPr/>
      <dgm:t>
        <a:bodyPr/>
        <a:lstStyle/>
        <a:p>
          <a:r>
            <a:rPr lang="en-GB"/>
            <a:t>Emphasises community partnership</a:t>
          </a:r>
          <a:endParaRPr lang="en-US"/>
        </a:p>
      </dgm:t>
    </dgm:pt>
    <dgm:pt modelId="{7762F6BE-BF9C-4F8A-A6B6-B99CD755B267}" type="parTrans" cxnId="{F792BCAE-885C-4664-B59D-28A16DC439C6}">
      <dgm:prSet/>
      <dgm:spPr/>
      <dgm:t>
        <a:bodyPr/>
        <a:lstStyle/>
        <a:p>
          <a:endParaRPr lang="en-US" sz="1800"/>
        </a:p>
      </dgm:t>
    </dgm:pt>
    <dgm:pt modelId="{5D524369-5287-4847-849F-1AE6F09258CE}" type="sibTrans" cxnId="{F792BCAE-885C-4664-B59D-28A16DC439C6}">
      <dgm:prSet/>
      <dgm:spPr/>
      <dgm:t>
        <a:bodyPr/>
        <a:lstStyle/>
        <a:p>
          <a:endParaRPr lang="en-US"/>
        </a:p>
      </dgm:t>
    </dgm:pt>
    <dgm:pt modelId="{77A0B81A-3AB3-4373-BD0F-C08D0E5BC877}">
      <dgm:prSet/>
      <dgm:spPr/>
      <dgm:t>
        <a:bodyPr/>
        <a:lstStyle/>
        <a:p>
          <a:r>
            <a:rPr lang="en-GB"/>
            <a:t>Preventing crime through public support, not force</a:t>
          </a:r>
          <a:endParaRPr lang="en-US"/>
        </a:p>
      </dgm:t>
    </dgm:pt>
    <dgm:pt modelId="{6C1646A6-7C22-42F3-BE4A-907C250532DD}" type="parTrans" cxnId="{7A6131E1-C19C-4797-B0E6-F7FB12AF45EA}">
      <dgm:prSet/>
      <dgm:spPr/>
      <dgm:t>
        <a:bodyPr/>
        <a:lstStyle/>
        <a:p>
          <a:endParaRPr lang="en-US" sz="1800"/>
        </a:p>
      </dgm:t>
    </dgm:pt>
    <dgm:pt modelId="{0CF567A1-6FA4-462D-B5EF-CDD884FE4B4D}" type="sibTrans" cxnId="{7A6131E1-C19C-4797-B0E6-F7FB12AF45EA}">
      <dgm:prSet/>
      <dgm:spPr/>
      <dgm:t>
        <a:bodyPr/>
        <a:lstStyle/>
        <a:p>
          <a:endParaRPr lang="en-US"/>
        </a:p>
      </dgm:t>
    </dgm:pt>
    <dgm:pt modelId="{8271BF9A-78CD-4FA1-A5CB-DA8F8AD01673}">
      <dgm:prSet/>
      <dgm:spPr/>
      <dgm:t>
        <a:bodyPr/>
        <a:lstStyle/>
        <a:p>
          <a:r>
            <a:rPr lang="en-GB"/>
            <a:t>Ethical practices </a:t>
          </a:r>
          <a:endParaRPr lang="en-US"/>
        </a:p>
      </dgm:t>
    </dgm:pt>
    <dgm:pt modelId="{D6EA08F4-D183-4405-9C0F-C1CD5A385CED}" type="parTrans" cxnId="{31C0D4A8-6FB4-422A-A31E-B110955E9BCD}">
      <dgm:prSet/>
      <dgm:spPr/>
      <dgm:t>
        <a:bodyPr/>
        <a:lstStyle/>
        <a:p>
          <a:endParaRPr lang="en-US" sz="1800"/>
        </a:p>
      </dgm:t>
    </dgm:pt>
    <dgm:pt modelId="{C2F448EC-9ECF-4F83-A59D-3F2E14759471}" type="sibTrans" cxnId="{31C0D4A8-6FB4-422A-A31E-B110955E9BCD}">
      <dgm:prSet/>
      <dgm:spPr/>
      <dgm:t>
        <a:bodyPr/>
        <a:lstStyle/>
        <a:p>
          <a:endParaRPr lang="en-US"/>
        </a:p>
      </dgm:t>
    </dgm:pt>
    <dgm:pt modelId="{B5393DE4-1ACC-4494-BF26-DC4493209557}" type="pres">
      <dgm:prSet presAssocID="{3F63EBD7-8038-4E10-8DBD-9706E5ECADEE}" presName="diagram" presStyleCnt="0">
        <dgm:presLayoutVars>
          <dgm:dir/>
          <dgm:resizeHandles val="exact"/>
        </dgm:presLayoutVars>
      </dgm:prSet>
      <dgm:spPr/>
    </dgm:pt>
    <dgm:pt modelId="{68B277B0-B502-4233-8DAA-49F1C6321B21}" type="pres">
      <dgm:prSet presAssocID="{5B7C2A85-FD3E-446F-BCE7-8527648B7F15}" presName="node" presStyleLbl="node1" presStyleIdx="0" presStyleCnt="6">
        <dgm:presLayoutVars>
          <dgm:bulletEnabled val="1"/>
        </dgm:presLayoutVars>
      </dgm:prSet>
      <dgm:spPr/>
    </dgm:pt>
    <dgm:pt modelId="{41B00BB5-40BC-45F2-8518-321BA00D5CEB}" type="pres">
      <dgm:prSet presAssocID="{CA9BA341-2DAC-4A6F-A04B-4E04E64D1A06}" presName="sibTrans" presStyleCnt="0"/>
      <dgm:spPr/>
    </dgm:pt>
    <dgm:pt modelId="{4DE063B4-B371-4173-976C-D39407E1AB26}" type="pres">
      <dgm:prSet presAssocID="{5F550DEC-5C64-4E9D-A878-9C5EF67CA967}" presName="node" presStyleLbl="node1" presStyleIdx="1" presStyleCnt="6">
        <dgm:presLayoutVars>
          <dgm:bulletEnabled val="1"/>
        </dgm:presLayoutVars>
      </dgm:prSet>
      <dgm:spPr/>
    </dgm:pt>
    <dgm:pt modelId="{44F118E3-F9CC-4CD3-B2BE-B0EF447F2347}" type="pres">
      <dgm:prSet presAssocID="{9C4FEE50-B0D5-4D48-A548-CA871B30D313}" presName="sibTrans" presStyleCnt="0"/>
      <dgm:spPr/>
    </dgm:pt>
    <dgm:pt modelId="{82C33DA9-187D-4D10-A6C4-F414FBAB4E45}" type="pres">
      <dgm:prSet presAssocID="{98ED14ED-F1F9-43A8-AF43-2FB9B107F7DD}" presName="node" presStyleLbl="node1" presStyleIdx="2" presStyleCnt="6">
        <dgm:presLayoutVars>
          <dgm:bulletEnabled val="1"/>
        </dgm:presLayoutVars>
      </dgm:prSet>
      <dgm:spPr/>
    </dgm:pt>
    <dgm:pt modelId="{90D99104-DB16-4621-8CDE-40ED5CA38A5A}" type="pres">
      <dgm:prSet presAssocID="{64843F29-7C08-4952-95F8-AA757F256DE1}" presName="sibTrans" presStyleCnt="0"/>
      <dgm:spPr/>
    </dgm:pt>
    <dgm:pt modelId="{7AC73492-1F0A-48DC-ABDC-C0379AC3E85E}" type="pres">
      <dgm:prSet presAssocID="{17BE29F7-DD4D-4889-A781-02813F910B10}" presName="node" presStyleLbl="node1" presStyleIdx="3" presStyleCnt="6">
        <dgm:presLayoutVars>
          <dgm:bulletEnabled val="1"/>
        </dgm:presLayoutVars>
      </dgm:prSet>
      <dgm:spPr/>
    </dgm:pt>
    <dgm:pt modelId="{E186B750-83D9-4B90-9C23-E0DFDF1714B5}" type="pres">
      <dgm:prSet presAssocID="{5D524369-5287-4847-849F-1AE6F09258CE}" presName="sibTrans" presStyleCnt="0"/>
      <dgm:spPr/>
    </dgm:pt>
    <dgm:pt modelId="{9850BF91-7A7A-47E2-A051-4974E63F0989}" type="pres">
      <dgm:prSet presAssocID="{77A0B81A-3AB3-4373-BD0F-C08D0E5BC877}" presName="node" presStyleLbl="node1" presStyleIdx="4" presStyleCnt="6">
        <dgm:presLayoutVars>
          <dgm:bulletEnabled val="1"/>
        </dgm:presLayoutVars>
      </dgm:prSet>
      <dgm:spPr/>
    </dgm:pt>
    <dgm:pt modelId="{ED50B113-8190-4178-AFC9-CF261852E314}" type="pres">
      <dgm:prSet presAssocID="{0CF567A1-6FA4-462D-B5EF-CDD884FE4B4D}" presName="sibTrans" presStyleCnt="0"/>
      <dgm:spPr/>
    </dgm:pt>
    <dgm:pt modelId="{D1D0BBB3-FE79-499E-9565-CA9B78332C8B}" type="pres">
      <dgm:prSet presAssocID="{8271BF9A-78CD-4FA1-A5CB-DA8F8AD01673}" presName="node" presStyleLbl="node1" presStyleIdx="5" presStyleCnt="6">
        <dgm:presLayoutVars>
          <dgm:bulletEnabled val="1"/>
        </dgm:presLayoutVars>
      </dgm:prSet>
      <dgm:spPr/>
    </dgm:pt>
  </dgm:ptLst>
  <dgm:cxnLst>
    <dgm:cxn modelId="{18173F09-9488-45F8-BBB3-00C06CA2DB27}" type="presOf" srcId="{5B7C2A85-FD3E-446F-BCE7-8527648B7F15}" destId="{68B277B0-B502-4233-8DAA-49F1C6321B21}" srcOrd="0" destOrd="0" presId="urn:microsoft.com/office/officeart/2005/8/layout/default"/>
    <dgm:cxn modelId="{ADFAF310-10C7-45A1-8489-48B0D8F46A66}" type="presOf" srcId="{3F63EBD7-8038-4E10-8DBD-9706E5ECADEE}" destId="{B5393DE4-1ACC-4494-BF26-DC4493209557}" srcOrd="0" destOrd="0" presId="urn:microsoft.com/office/officeart/2005/8/layout/default"/>
    <dgm:cxn modelId="{19DD8A27-E31A-4A45-B58B-E64D1E4619C0}" srcId="{3F63EBD7-8038-4E10-8DBD-9706E5ECADEE}" destId="{98ED14ED-F1F9-43A8-AF43-2FB9B107F7DD}" srcOrd="2" destOrd="0" parTransId="{A26CB3D5-A297-487C-B022-9755AFDA2A30}" sibTransId="{64843F29-7C08-4952-95F8-AA757F256DE1}"/>
    <dgm:cxn modelId="{9F6DF95D-0C68-442F-94E7-F9AA21316EE3}" type="presOf" srcId="{77A0B81A-3AB3-4373-BD0F-C08D0E5BC877}" destId="{9850BF91-7A7A-47E2-A051-4974E63F0989}" srcOrd="0" destOrd="0" presId="urn:microsoft.com/office/officeart/2005/8/layout/default"/>
    <dgm:cxn modelId="{9FB60973-EE8D-4267-87D5-9084AB4128E0}" type="presOf" srcId="{17BE29F7-DD4D-4889-A781-02813F910B10}" destId="{7AC73492-1F0A-48DC-ABDC-C0379AC3E85E}" srcOrd="0" destOrd="0" presId="urn:microsoft.com/office/officeart/2005/8/layout/default"/>
    <dgm:cxn modelId="{9133F081-3C20-437E-B4F2-A49E413D5DBE}" type="presOf" srcId="{5F550DEC-5C64-4E9D-A878-9C5EF67CA967}" destId="{4DE063B4-B371-4173-976C-D39407E1AB26}" srcOrd="0" destOrd="0" presId="urn:microsoft.com/office/officeart/2005/8/layout/default"/>
    <dgm:cxn modelId="{C3BB3A8F-835A-4298-A76D-9FCB0A5A5C76}" type="presOf" srcId="{8271BF9A-78CD-4FA1-A5CB-DA8F8AD01673}" destId="{D1D0BBB3-FE79-499E-9565-CA9B78332C8B}" srcOrd="0" destOrd="0" presId="urn:microsoft.com/office/officeart/2005/8/layout/default"/>
    <dgm:cxn modelId="{8BF95CA1-3723-48BA-8A9D-A575C883380C}" srcId="{3F63EBD7-8038-4E10-8DBD-9706E5ECADEE}" destId="{5F550DEC-5C64-4E9D-A878-9C5EF67CA967}" srcOrd="1" destOrd="0" parTransId="{BBF1A303-C6BA-4248-AFA1-89D2A9BCDEAB}" sibTransId="{9C4FEE50-B0D5-4D48-A548-CA871B30D313}"/>
    <dgm:cxn modelId="{8A4640A3-DB00-4CF1-8F16-7EBDD9BED425}" srcId="{3F63EBD7-8038-4E10-8DBD-9706E5ECADEE}" destId="{5B7C2A85-FD3E-446F-BCE7-8527648B7F15}" srcOrd="0" destOrd="0" parTransId="{9879F1FD-58EE-4747-B96E-36FA1AED47D9}" sibTransId="{CA9BA341-2DAC-4A6F-A04B-4E04E64D1A06}"/>
    <dgm:cxn modelId="{31C0D4A8-6FB4-422A-A31E-B110955E9BCD}" srcId="{3F63EBD7-8038-4E10-8DBD-9706E5ECADEE}" destId="{8271BF9A-78CD-4FA1-A5CB-DA8F8AD01673}" srcOrd="5" destOrd="0" parTransId="{D6EA08F4-D183-4405-9C0F-C1CD5A385CED}" sibTransId="{C2F448EC-9ECF-4F83-A59D-3F2E14759471}"/>
    <dgm:cxn modelId="{F792BCAE-885C-4664-B59D-28A16DC439C6}" srcId="{3F63EBD7-8038-4E10-8DBD-9706E5ECADEE}" destId="{17BE29F7-DD4D-4889-A781-02813F910B10}" srcOrd="3" destOrd="0" parTransId="{7762F6BE-BF9C-4F8A-A6B6-B99CD755B267}" sibTransId="{5D524369-5287-4847-849F-1AE6F09258CE}"/>
    <dgm:cxn modelId="{F63DF5C3-AEB3-4235-B94F-2885B8E858C9}" type="presOf" srcId="{98ED14ED-F1F9-43A8-AF43-2FB9B107F7DD}" destId="{82C33DA9-187D-4D10-A6C4-F414FBAB4E45}" srcOrd="0" destOrd="0" presId="urn:microsoft.com/office/officeart/2005/8/layout/default"/>
    <dgm:cxn modelId="{7A6131E1-C19C-4797-B0E6-F7FB12AF45EA}" srcId="{3F63EBD7-8038-4E10-8DBD-9706E5ECADEE}" destId="{77A0B81A-3AB3-4373-BD0F-C08D0E5BC877}" srcOrd="4" destOrd="0" parTransId="{6C1646A6-7C22-42F3-BE4A-907C250532DD}" sibTransId="{0CF567A1-6FA4-462D-B5EF-CDD884FE4B4D}"/>
    <dgm:cxn modelId="{5A6277E6-9FC5-43C8-8D1D-384DD91FEAFF}" type="presParOf" srcId="{B5393DE4-1ACC-4494-BF26-DC4493209557}" destId="{68B277B0-B502-4233-8DAA-49F1C6321B21}" srcOrd="0" destOrd="0" presId="urn:microsoft.com/office/officeart/2005/8/layout/default"/>
    <dgm:cxn modelId="{37B20EE7-99DD-4771-8302-13497692C79F}" type="presParOf" srcId="{B5393DE4-1ACC-4494-BF26-DC4493209557}" destId="{41B00BB5-40BC-45F2-8518-321BA00D5CEB}" srcOrd="1" destOrd="0" presId="urn:microsoft.com/office/officeart/2005/8/layout/default"/>
    <dgm:cxn modelId="{C756A871-8639-4EB0-84B2-F54302695242}" type="presParOf" srcId="{B5393DE4-1ACC-4494-BF26-DC4493209557}" destId="{4DE063B4-B371-4173-976C-D39407E1AB26}" srcOrd="2" destOrd="0" presId="urn:microsoft.com/office/officeart/2005/8/layout/default"/>
    <dgm:cxn modelId="{6B87ECEF-ED22-4280-BB82-FBEF65178166}" type="presParOf" srcId="{B5393DE4-1ACC-4494-BF26-DC4493209557}" destId="{44F118E3-F9CC-4CD3-B2BE-B0EF447F2347}" srcOrd="3" destOrd="0" presId="urn:microsoft.com/office/officeart/2005/8/layout/default"/>
    <dgm:cxn modelId="{87A64D70-BF54-40E3-9023-51D45BF839F9}" type="presParOf" srcId="{B5393DE4-1ACC-4494-BF26-DC4493209557}" destId="{82C33DA9-187D-4D10-A6C4-F414FBAB4E45}" srcOrd="4" destOrd="0" presId="urn:microsoft.com/office/officeart/2005/8/layout/default"/>
    <dgm:cxn modelId="{A220148E-3E3C-45EF-9F1D-A09A54DDFEFC}" type="presParOf" srcId="{B5393DE4-1ACC-4494-BF26-DC4493209557}" destId="{90D99104-DB16-4621-8CDE-40ED5CA38A5A}" srcOrd="5" destOrd="0" presId="urn:microsoft.com/office/officeart/2005/8/layout/default"/>
    <dgm:cxn modelId="{67EAED0B-A73E-4C1C-AAD1-ACA72A0DB143}" type="presParOf" srcId="{B5393DE4-1ACC-4494-BF26-DC4493209557}" destId="{7AC73492-1F0A-48DC-ABDC-C0379AC3E85E}" srcOrd="6" destOrd="0" presId="urn:microsoft.com/office/officeart/2005/8/layout/default"/>
    <dgm:cxn modelId="{40AC653E-1709-46AE-A875-68857EECCACA}" type="presParOf" srcId="{B5393DE4-1ACC-4494-BF26-DC4493209557}" destId="{E186B750-83D9-4B90-9C23-E0DFDF1714B5}" srcOrd="7" destOrd="0" presId="urn:microsoft.com/office/officeart/2005/8/layout/default"/>
    <dgm:cxn modelId="{83376D60-DC80-4092-8BDC-766CCBFABBEE}" type="presParOf" srcId="{B5393DE4-1ACC-4494-BF26-DC4493209557}" destId="{9850BF91-7A7A-47E2-A051-4974E63F0989}" srcOrd="8" destOrd="0" presId="urn:microsoft.com/office/officeart/2005/8/layout/default"/>
    <dgm:cxn modelId="{6CFF7604-4668-4CBD-9B64-CDFCFBE85651}" type="presParOf" srcId="{B5393DE4-1ACC-4494-BF26-DC4493209557}" destId="{ED50B113-8190-4178-AFC9-CF261852E314}" srcOrd="9" destOrd="0" presId="urn:microsoft.com/office/officeart/2005/8/layout/default"/>
    <dgm:cxn modelId="{08EDCB71-504F-4F01-AE8F-FD57B73E9622}" type="presParOf" srcId="{B5393DE4-1ACC-4494-BF26-DC4493209557}" destId="{D1D0BBB3-FE79-499E-9565-CA9B78332C8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0A6B3E-C203-4016-8D19-368F1C21D9A9}"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5131B686-7F58-418E-9417-C129F290C279}">
      <dgm:prSet/>
      <dgm:spPr/>
      <dgm:t>
        <a:bodyPr/>
        <a:lstStyle/>
        <a:p>
          <a:r>
            <a:rPr lang="en-GB"/>
            <a:t>Next week </a:t>
          </a:r>
          <a:endParaRPr lang="en-US"/>
        </a:p>
      </dgm:t>
    </dgm:pt>
    <dgm:pt modelId="{A6360A63-CD79-4359-86A0-008A670224F2}" type="parTrans" cxnId="{2EF89BE4-D0C8-492D-85B2-78E6A07531F3}">
      <dgm:prSet/>
      <dgm:spPr/>
      <dgm:t>
        <a:bodyPr/>
        <a:lstStyle/>
        <a:p>
          <a:endParaRPr lang="en-US"/>
        </a:p>
      </dgm:t>
    </dgm:pt>
    <dgm:pt modelId="{8BA87610-BAAB-4F01-87B6-E82B152A67BC}" type="sibTrans" cxnId="{2EF89BE4-D0C8-492D-85B2-78E6A07531F3}">
      <dgm:prSet/>
      <dgm:spPr/>
      <dgm:t>
        <a:bodyPr/>
        <a:lstStyle/>
        <a:p>
          <a:endParaRPr lang="en-US"/>
        </a:p>
      </dgm:t>
    </dgm:pt>
    <dgm:pt modelId="{8E25931A-017E-4EB7-B973-EC600EB8CEDD}">
      <dgm:prSet/>
      <dgm:spPr/>
      <dgm:t>
        <a:bodyPr/>
        <a:lstStyle/>
        <a:p>
          <a:r>
            <a:rPr lang="en-GB"/>
            <a:t>What is policing by consent </a:t>
          </a:r>
          <a:endParaRPr lang="en-US"/>
        </a:p>
      </dgm:t>
    </dgm:pt>
    <dgm:pt modelId="{C137648F-11CF-40CD-B732-4197AFF2C764}" type="parTrans" cxnId="{64B16DE4-A3D6-4AC6-BC71-53545E10837A}">
      <dgm:prSet/>
      <dgm:spPr/>
      <dgm:t>
        <a:bodyPr/>
        <a:lstStyle/>
        <a:p>
          <a:endParaRPr lang="en-US"/>
        </a:p>
      </dgm:t>
    </dgm:pt>
    <dgm:pt modelId="{8A616301-26DA-4CF4-B461-263723021759}" type="sibTrans" cxnId="{64B16DE4-A3D6-4AC6-BC71-53545E10837A}">
      <dgm:prSet/>
      <dgm:spPr/>
      <dgm:t>
        <a:bodyPr/>
        <a:lstStyle/>
        <a:p>
          <a:endParaRPr lang="en-US"/>
        </a:p>
      </dgm:t>
    </dgm:pt>
    <dgm:pt modelId="{1DD67DA7-50F0-43B2-8FF3-7640DD7B9C82}">
      <dgm:prSet/>
      <dgm:spPr/>
      <dgm:t>
        <a:bodyPr/>
        <a:lstStyle/>
        <a:p>
          <a:r>
            <a:rPr lang="en-GB" dirty="0"/>
            <a:t>Define key terms</a:t>
          </a:r>
          <a:endParaRPr lang="en-US" dirty="0"/>
        </a:p>
      </dgm:t>
    </dgm:pt>
    <dgm:pt modelId="{7D1152AC-17F5-455D-8FC1-95149C817BC1}" type="parTrans" cxnId="{E3070BD7-E9FA-4362-9293-29ED2A0F5786}">
      <dgm:prSet/>
      <dgm:spPr/>
      <dgm:t>
        <a:bodyPr/>
        <a:lstStyle/>
        <a:p>
          <a:endParaRPr lang="en-US"/>
        </a:p>
      </dgm:t>
    </dgm:pt>
    <dgm:pt modelId="{F2F50C7F-96D4-4EEE-80B2-AC28EDA2EFE8}" type="sibTrans" cxnId="{E3070BD7-E9FA-4362-9293-29ED2A0F5786}">
      <dgm:prSet/>
      <dgm:spPr/>
      <dgm:t>
        <a:bodyPr/>
        <a:lstStyle/>
        <a:p>
          <a:endParaRPr lang="en-US"/>
        </a:p>
      </dgm:t>
    </dgm:pt>
    <dgm:pt modelId="{EAE4BE59-306D-465F-AEB1-10DDE5B06DD4}">
      <dgm:prSet/>
      <dgm:spPr/>
      <dgm:t>
        <a:bodyPr/>
        <a:lstStyle/>
        <a:p>
          <a:r>
            <a:rPr lang="en-GB" dirty="0"/>
            <a:t>Explore Modern social division events</a:t>
          </a:r>
          <a:endParaRPr lang="en-US" dirty="0"/>
        </a:p>
      </dgm:t>
    </dgm:pt>
    <dgm:pt modelId="{FB26F3FE-08B8-48A2-BB38-EC9B509258B7}" type="parTrans" cxnId="{BF79091A-17FA-4512-BFF8-9D1049D35946}">
      <dgm:prSet/>
      <dgm:spPr/>
      <dgm:t>
        <a:bodyPr/>
        <a:lstStyle/>
        <a:p>
          <a:endParaRPr lang="en-US"/>
        </a:p>
      </dgm:t>
    </dgm:pt>
    <dgm:pt modelId="{F0AC75BD-0FC2-4D51-80D3-3C6C4786B063}" type="sibTrans" cxnId="{BF79091A-17FA-4512-BFF8-9D1049D35946}">
      <dgm:prSet/>
      <dgm:spPr/>
      <dgm:t>
        <a:bodyPr/>
        <a:lstStyle/>
        <a:p>
          <a:endParaRPr lang="en-US"/>
        </a:p>
      </dgm:t>
    </dgm:pt>
    <dgm:pt modelId="{E80A5AD1-0614-4C71-973D-E3F1D36EDB33}" type="pres">
      <dgm:prSet presAssocID="{450A6B3E-C203-4016-8D19-368F1C21D9A9}" presName="linear" presStyleCnt="0">
        <dgm:presLayoutVars>
          <dgm:dir/>
          <dgm:animLvl val="lvl"/>
          <dgm:resizeHandles val="exact"/>
        </dgm:presLayoutVars>
      </dgm:prSet>
      <dgm:spPr/>
    </dgm:pt>
    <dgm:pt modelId="{F27D1ABC-02B2-4CC2-9345-A934ACCE99B7}" type="pres">
      <dgm:prSet presAssocID="{5131B686-7F58-418E-9417-C129F290C279}" presName="parentLin" presStyleCnt="0"/>
      <dgm:spPr/>
    </dgm:pt>
    <dgm:pt modelId="{34CB0824-B1B3-4A49-BB51-A150EED279B4}" type="pres">
      <dgm:prSet presAssocID="{5131B686-7F58-418E-9417-C129F290C279}" presName="parentLeftMargin" presStyleLbl="node1" presStyleIdx="0" presStyleCnt="1"/>
      <dgm:spPr/>
    </dgm:pt>
    <dgm:pt modelId="{227E572E-8608-4BA1-9FB1-53DBC3A3EE80}" type="pres">
      <dgm:prSet presAssocID="{5131B686-7F58-418E-9417-C129F290C279}" presName="parentText" presStyleLbl="node1" presStyleIdx="0" presStyleCnt="1" custLinFactX="190" custLinFactNeighborX="100000" custLinFactNeighborY="3731">
        <dgm:presLayoutVars>
          <dgm:chMax val="0"/>
          <dgm:bulletEnabled val="1"/>
        </dgm:presLayoutVars>
      </dgm:prSet>
      <dgm:spPr/>
    </dgm:pt>
    <dgm:pt modelId="{195392E9-1307-4299-B172-46DE68BAE863}" type="pres">
      <dgm:prSet presAssocID="{5131B686-7F58-418E-9417-C129F290C279}" presName="negativeSpace" presStyleCnt="0"/>
      <dgm:spPr/>
    </dgm:pt>
    <dgm:pt modelId="{ECB71061-7C08-47A8-BD48-BC34798C64E1}" type="pres">
      <dgm:prSet presAssocID="{5131B686-7F58-418E-9417-C129F290C279}" presName="childText" presStyleLbl="conFgAcc1" presStyleIdx="0" presStyleCnt="1">
        <dgm:presLayoutVars>
          <dgm:bulletEnabled val="1"/>
        </dgm:presLayoutVars>
      </dgm:prSet>
      <dgm:spPr/>
    </dgm:pt>
  </dgm:ptLst>
  <dgm:cxnLst>
    <dgm:cxn modelId="{BF79091A-17FA-4512-BFF8-9D1049D35946}" srcId="{5131B686-7F58-418E-9417-C129F290C279}" destId="{EAE4BE59-306D-465F-AEB1-10DDE5B06DD4}" srcOrd="2" destOrd="0" parTransId="{FB26F3FE-08B8-48A2-BB38-EC9B509258B7}" sibTransId="{F0AC75BD-0FC2-4D51-80D3-3C6C4786B063}"/>
    <dgm:cxn modelId="{BB91042A-51BC-4506-B2E6-833C97042F8C}" type="presOf" srcId="{5131B686-7F58-418E-9417-C129F290C279}" destId="{227E572E-8608-4BA1-9FB1-53DBC3A3EE80}" srcOrd="1" destOrd="0" presId="urn:microsoft.com/office/officeart/2005/8/layout/list1"/>
    <dgm:cxn modelId="{7EE0AEA7-578C-45C3-B630-45F166169F7B}" type="presOf" srcId="{450A6B3E-C203-4016-8D19-368F1C21D9A9}" destId="{E80A5AD1-0614-4C71-973D-E3F1D36EDB33}" srcOrd="0" destOrd="0" presId="urn:microsoft.com/office/officeart/2005/8/layout/list1"/>
    <dgm:cxn modelId="{4D4F9EBC-85BC-4EFA-B731-066D73222C5C}" type="presOf" srcId="{8E25931A-017E-4EB7-B973-EC600EB8CEDD}" destId="{ECB71061-7C08-47A8-BD48-BC34798C64E1}" srcOrd="0" destOrd="0" presId="urn:microsoft.com/office/officeart/2005/8/layout/list1"/>
    <dgm:cxn modelId="{E7FCE4C0-02A1-4CA0-A0CE-BBCFF0239031}" type="presOf" srcId="{1DD67DA7-50F0-43B2-8FF3-7640DD7B9C82}" destId="{ECB71061-7C08-47A8-BD48-BC34798C64E1}" srcOrd="0" destOrd="1" presId="urn:microsoft.com/office/officeart/2005/8/layout/list1"/>
    <dgm:cxn modelId="{E3070BD7-E9FA-4362-9293-29ED2A0F5786}" srcId="{5131B686-7F58-418E-9417-C129F290C279}" destId="{1DD67DA7-50F0-43B2-8FF3-7640DD7B9C82}" srcOrd="1" destOrd="0" parTransId="{7D1152AC-17F5-455D-8FC1-95149C817BC1}" sibTransId="{F2F50C7F-96D4-4EEE-80B2-AC28EDA2EFE8}"/>
    <dgm:cxn modelId="{E489EBD8-9C0E-43B8-A449-B7A3318AC406}" type="presOf" srcId="{EAE4BE59-306D-465F-AEB1-10DDE5B06DD4}" destId="{ECB71061-7C08-47A8-BD48-BC34798C64E1}" srcOrd="0" destOrd="2" presId="urn:microsoft.com/office/officeart/2005/8/layout/list1"/>
    <dgm:cxn modelId="{E575CDDE-0E34-4147-87EF-708766AFD704}" type="presOf" srcId="{5131B686-7F58-418E-9417-C129F290C279}" destId="{34CB0824-B1B3-4A49-BB51-A150EED279B4}" srcOrd="0" destOrd="0" presId="urn:microsoft.com/office/officeart/2005/8/layout/list1"/>
    <dgm:cxn modelId="{64B16DE4-A3D6-4AC6-BC71-53545E10837A}" srcId="{5131B686-7F58-418E-9417-C129F290C279}" destId="{8E25931A-017E-4EB7-B973-EC600EB8CEDD}" srcOrd="0" destOrd="0" parTransId="{C137648F-11CF-40CD-B732-4197AFF2C764}" sibTransId="{8A616301-26DA-4CF4-B461-263723021759}"/>
    <dgm:cxn modelId="{2EF89BE4-D0C8-492D-85B2-78E6A07531F3}" srcId="{450A6B3E-C203-4016-8D19-368F1C21D9A9}" destId="{5131B686-7F58-418E-9417-C129F290C279}" srcOrd="0" destOrd="0" parTransId="{A6360A63-CD79-4359-86A0-008A670224F2}" sibTransId="{8BA87610-BAAB-4F01-87B6-E82B152A67BC}"/>
    <dgm:cxn modelId="{B8BCF43E-5683-4157-A75C-E52EFDC0303B}" type="presParOf" srcId="{E80A5AD1-0614-4C71-973D-E3F1D36EDB33}" destId="{F27D1ABC-02B2-4CC2-9345-A934ACCE99B7}" srcOrd="0" destOrd="0" presId="urn:microsoft.com/office/officeart/2005/8/layout/list1"/>
    <dgm:cxn modelId="{96C91A8D-0E3A-4E6B-8E7C-022434375D3E}" type="presParOf" srcId="{F27D1ABC-02B2-4CC2-9345-A934ACCE99B7}" destId="{34CB0824-B1B3-4A49-BB51-A150EED279B4}" srcOrd="0" destOrd="0" presId="urn:microsoft.com/office/officeart/2005/8/layout/list1"/>
    <dgm:cxn modelId="{7FE7C0E7-4706-4193-917E-DF987D1B5750}" type="presParOf" srcId="{F27D1ABC-02B2-4CC2-9345-A934ACCE99B7}" destId="{227E572E-8608-4BA1-9FB1-53DBC3A3EE80}" srcOrd="1" destOrd="0" presId="urn:microsoft.com/office/officeart/2005/8/layout/list1"/>
    <dgm:cxn modelId="{CDF50135-2FD1-4DC3-9381-F14B7D71BF6A}" type="presParOf" srcId="{E80A5AD1-0614-4C71-973D-E3F1D36EDB33}" destId="{195392E9-1307-4299-B172-46DE68BAE863}" srcOrd="1" destOrd="0" presId="urn:microsoft.com/office/officeart/2005/8/layout/list1"/>
    <dgm:cxn modelId="{438A8C94-964D-4601-B9DE-A3C8E7AF52DD}" type="presParOf" srcId="{E80A5AD1-0614-4C71-973D-E3F1D36EDB33}" destId="{ECB71061-7C08-47A8-BD48-BC34798C64E1}"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D3006B-0A2D-4206-B3D8-F7B1AEB9A95B}">
      <dsp:nvSpPr>
        <dsp:cNvPr id="0" name=""/>
        <dsp:cNvSpPr/>
      </dsp:nvSpPr>
      <dsp:spPr>
        <a:xfrm>
          <a:off x="2944012" y="578921"/>
          <a:ext cx="445687" cy="91440"/>
        </a:xfrm>
        <a:custGeom>
          <a:avLst/>
          <a:gdLst/>
          <a:ahLst/>
          <a:cxnLst/>
          <a:rect l="0" t="0" r="0" b="0"/>
          <a:pathLst>
            <a:path>
              <a:moveTo>
                <a:pt x="0" y="45720"/>
              </a:moveTo>
              <a:lnTo>
                <a:pt x="445687"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4949" y="622259"/>
        <a:ext cx="23814" cy="4762"/>
      </dsp:txXfrm>
    </dsp:sp>
    <dsp:sp modelId="{AF73BD98-5281-44DB-AD66-6D2912DF3F2F}">
      <dsp:nvSpPr>
        <dsp:cNvPr id="0" name=""/>
        <dsp:cNvSpPr/>
      </dsp:nvSpPr>
      <dsp:spPr>
        <a:xfrm>
          <a:off x="874997" y="3396"/>
          <a:ext cx="2070815" cy="124248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472" tIns="106512" rIns="101472" bIns="106512" numCol="1" spcCol="1270" anchor="ctr" anchorCtr="0">
          <a:noAutofit/>
        </a:bodyPr>
        <a:lstStyle/>
        <a:p>
          <a:pPr marL="0" lvl="0" indent="0" algn="ctr" defTabSz="1066800">
            <a:lnSpc>
              <a:spcPct val="90000"/>
            </a:lnSpc>
            <a:spcBef>
              <a:spcPct val="0"/>
            </a:spcBef>
            <a:spcAft>
              <a:spcPct val="35000"/>
            </a:spcAft>
            <a:buNone/>
          </a:pPr>
          <a:r>
            <a:rPr lang="en-GB" sz="2400" kern="1200"/>
            <a:t>Introductions</a:t>
          </a:r>
          <a:endParaRPr lang="en-US" sz="2400" kern="1200"/>
        </a:p>
      </dsp:txBody>
      <dsp:txXfrm>
        <a:off x="874997" y="3396"/>
        <a:ext cx="2070815" cy="1242489"/>
      </dsp:txXfrm>
    </dsp:sp>
    <dsp:sp modelId="{FD980A1A-B52E-4AAF-A99E-DEDABE54206F}">
      <dsp:nvSpPr>
        <dsp:cNvPr id="0" name=""/>
        <dsp:cNvSpPr/>
      </dsp:nvSpPr>
      <dsp:spPr>
        <a:xfrm>
          <a:off x="1910404" y="1244085"/>
          <a:ext cx="2547103" cy="445687"/>
        </a:xfrm>
        <a:custGeom>
          <a:avLst/>
          <a:gdLst/>
          <a:ahLst/>
          <a:cxnLst/>
          <a:rect l="0" t="0" r="0" b="0"/>
          <a:pathLst>
            <a:path>
              <a:moveTo>
                <a:pt x="2547103" y="0"/>
              </a:moveTo>
              <a:lnTo>
                <a:pt x="2547103" y="239943"/>
              </a:lnTo>
              <a:lnTo>
                <a:pt x="0" y="239943"/>
              </a:lnTo>
              <a:lnTo>
                <a:pt x="0" y="445687"/>
              </a:lnTo>
            </a:path>
          </a:pathLst>
        </a:custGeom>
        <a:noFill/>
        <a:ln w="12700" cap="flat" cmpd="sng" algn="ctr">
          <a:solidFill>
            <a:schemeClr val="accent5">
              <a:hueOff val="-2025358"/>
              <a:satOff val="-138"/>
              <a:lumOff val="32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19175" y="1464548"/>
        <a:ext cx="129562" cy="4762"/>
      </dsp:txXfrm>
    </dsp:sp>
    <dsp:sp modelId="{773A7C19-6FB1-439E-B6A5-93C0CB5E43CA}">
      <dsp:nvSpPr>
        <dsp:cNvPr id="0" name=""/>
        <dsp:cNvSpPr/>
      </dsp:nvSpPr>
      <dsp:spPr>
        <a:xfrm>
          <a:off x="3422100" y="3396"/>
          <a:ext cx="2070815" cy="1242489"/>
        </a:xfrm>
        <a:prstGeom prst="rect">
          <a:avLst/>
        </a:prstGeom>
        <a:solidFill>
          <a:schemeClr val="accent5">
            <a:hueOff val="-1736021"/>
            <a:satOff val="-118"/>
            <a:lumOff val="2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472" tIns="106512" rIns="101472" bIns="106512" numCol="1" spcCol="1270" anchor="ctr" anchorCtr="0">
          <a:noAutofit/>
        </a:bodyPr>
        <a:lstStyle/>
        <a:p>
          <a:pPr marL="0" lvl="0" indent="0" algn="ctr" defTabSz="1066800">
            <a:lnSpc>
              <a:spcPct val="90000"/>
            </a:lnSpc>
            <a:spcBef>
              <a:spcPct val="0"/>
            </a:spcBef>
            <a:spcAft>
              <a:spcPct val="35000"/>
            </a:spcAft>
            <a:buNone/>
          </a:pPr>
          <a:r>
            <a:rPr lang="en-GB" sz="2400" kern="1200"/>
            <a:t>Module learning outcomes</a:t>
          </a:r>
          <a:endParaRPr lang="en-US" sz="2400" kern="1200"/>
        </a:p>
      </dsp:txBody>
      <dsp:txXfrm>
        <a:off x="3422100" y="3396"/>
        <a:ext cx="2070815" cy="1242489"/>
      </dsp:txXfrm>
    </dsp:sp>
    <dsp:sp modelId="{C2D9F637-A47F-4745-B9DE-60634E43D5DF}">
      <dsp:nvSpPr>
        <dsp:cNvPr id="0" name=""/>
        <dsp:cNvSpPr/>
      </dsp:nvSpPr>
      <dsp:spPr>
        <a:xfrm>
          <a:off x="2944012" y="2297698"/>
          <a:ext cx="445687" cy="91440"/>
        </a:xfrm>
        <a:custGeom>
          <a:avLst/>
          <a:gdLst/>
          <a:ahLst/>
          <a:cxnLst/>
          <a:rect l="0" t="0" r="0" b="0"/>
          <a:pathLst>
            <a:path>
              <a:moveTo>
                <a:pt x="0" y="45720"/>
              </a:moveTo>
              <a:lnTo>
                <a:pt x="445687" y="45720"/>
              </a:lnTo>
            </a:path>
          </a:pathLst>
        </a:custGeom>
        <a:noFill/>
        <a:ln w="12700" cap="flat" cmpd="sng" algn="ctr">
          <a:solidFill>
            <a:schemeClr val="accent5">
              <a:hueOff val="-4050717"/>
              <a:satOff val="-275"/>
              <a:lumOff val="65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4949" y="2341036"/>
        <a:ext cx="23814" cy="4762"/>
      </dsp:txXfrm>
    </dsp:sp>
    <dsp:sp modelId="{C94F434C-3315-4E27-A031-954202124596}">
      <dsp:nvSpPr>
        <dsp:cNvPr id="0" name=""/>
        <dsp:cNvSpPr/>
      </dsp:nvSpPr>
      <dsp:spPr>
        <a:xfrm>
          <a:off x="874997" y="1722173"/>
          <a:ext cx="2070815" cy="1242489"/>
        </a:xfrm>
        <a:prstGeom prst="rect">
          <a:avLst/>
        </a:prstGeom>
        <a:solidFill>
          <a:schemeClr val="accent5">
            <a:hueOff val="-3472043"/>
            <a:satOff val="-236"/>
            <a:lumOff val="5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472" tIns="106512" rIns="101472" bIns="106512" numCol="1" spcCol="1270" anchor="ctr" anchorCtr="0">
          <a:noAutofit/>
        </a:bodyPr>
        <a:lstStyle/>
        <a:p>
          <a:pPr marL="0" lvl="0" indent="0" algn="ctr" defTabSz="1066800">
            <a:lnSpc>
              <a:spcPct val="90000"/>
            </a:lnSpc>
            <a:spcBef>
              <a:spcPct val="0"/>
            </a:spcBef>
            <a:spcAft>
              <a:spcPct val="35000"/>
            </a:spcAft>
            <a:buNone/>
          </a:pPr>
          <a:r>
            <a:rPr lang="en-GB" sz="2400" kern="1200"/>
            <a:t>House keeping </a:t>
          </a:r>
          <a:endParaRPr lang="en-US" sz="2400" kern="1200"/>
        </a:p>
      </dsp:txBody>
      <dsp:txXfrm>
        <a:off x="874997" y="1722173"/>
        <a:ext cx="2070815" cy="1242489"/>
      </dsp:txXfrm>
    </dsp:sp>
    <dsp:sp modelId="{24D23A55-16C1-4AAB-9CEA-AB42AA7FEDEF}">
      <dsp:nvSpPr>
        <dsp:cNvPr id="0" name=""/>
        <dsp:cNvSpPr/>
      </dsp:nvSpPr>
      <dsp:spPr>
        <a:xfrm>
          <a:off x="1910404" y="2962862"/>
          <a:ext cx="2547103" cy="445687"/>
        </a:xfrm>
        <a:custGeom>
          <a:avLst/>
          <a:gdLst/>
          <a:ahLst/>
          <a:cxnLst/>
          <a:rect l="0" t="0" r="0" b="0"/>
          <a:pathLst>
            <a:path>
              <a:moveTo>
                <a:pt x="2547103" y="0"/>
              </a:moveTo>
              <a:lnTo>
                <a:pt x="2547103" y="239943"/>
              </a:lnTo>
              <a:lnTo>
                <a:pt x="0" y="239943"/>
              </a:lnTo>
              <a:lnTo>
                <a:pt x="0" y="445687"/>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19175" y="3183325"/>
        <a:ext cx="129562" cy="4762"/>
      </dsp:txXfrm>
    </dsp:sp>
    <dsp:sp modelId="{374456EA-C5AA-4343-B9F0-FCACBD2599A4}">
      <dsp:nvSpPr>
        <dsp:cNvPr id="0" name=""/>
        <dsp:cNvSpPr/>
      </dsp:nvSpPr>
      <dsp:spPr>
        <a:xfrm>
          <a:off x="3422100" y="1722173"/>
          <a:ext cx="2070815" cy="1242489"/>
        </a:xfrm>
        <a:prstGeom prst="rect">
          <a:avLst/>
        </a:prstGeom>
        <a:solidFill>
          <a:schemeClr val="accent5">
            <a:hueOff val="-5208064"/>
            <a:satOff val="-354"/>
            <a:lumOff val="8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472" tIns="106512" rIns="101472" bIns="106512" numCol="1" spcCol="1270" anchor="ctr" anchorCtr="0">
          <a:noAutofit/>
        </a:bodyPr>
        <a:lstStyle/>
        <a:p>
          <a:pPr marL="0" lvl="0" indent="0" algn="ctr" defTabSz="1066800">
            <a:lnSpc>
              <a:spcPct val="90000"/>
            </a:lnSpc>
            <a:spcBef>
              <a:spcPct val="0"/>
            </a:spcBef>
            <a:spcAft>
              <a:spcPct val="35000"/>
            </a:spcAft>
            <a:buNone/>
          </a:pPr>
          <a:r>
            <a:rPr lang="en-GB" sz="2400" kern="1200"/>
            <a:t>Assessments</a:t>
          </a:r>
          <a:endParaRPr lang="en-US" sz="2400" kern="1200"/>
        </a:p>
      </dsp:txBody>
      <dsp:txXfrm>
        <a:off x="3422100" y="1722173"/>
        <a:ext cx="2070815" cy="1242489"/>
      </dsp:txXfrm>
    </dsp:sp>
    <dsp:sp modelId="{CFF9AFD2-CABE-4346-9392-6FD0BB6FD6BA}">
      <dsp:nvSpPr>
        <dsp:cNvPr id="0" name=""/>
        <dsp:cNvSpPr/>
      </dsp:nvSpPr>
      <dsp:spPr>
        <a:xfrm>
          <a:off x="2944012" y="4016474"/>
          <a:ext cx="445687" cy="91440"/>
        </a:xfrm>
        <a:custGeom>
          <a:avLst/>
          <a:gdLst/>
          <a:ahLst/>
          <a:cxnLst/>
          <a:rect l="0" t="0" r="0" b="0"/>
          <a:pathLst>
            <a:path>
              <a:moveTo>
                <a:pt x="0" y="45720"/>
              </a:moveTo>
              <a:lnTo>
                <a:pt x="445687" y="45720"/>
              </a:lnTo>
            </a:path>
          </a:pathLst>
        </a:custGeom>
        <a:noFill/>
        <a:ln w="12700" cap="flat" cmpd="sng" algn="ctr">
          <a:solidFill>
            <a:schemeClr val="accent5">
              <a:hueOff val="-8101434"/>
              <a:satOff val="-551"/>
              <a:lumOff val="13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4949" y="4059813"/>
        <a:ext cx="23814" cy="4762"/>
      </dsp:txXfrm>
    </dsp:sp>
    <dsp:sp modelId="{8AA5AC93-38DB-44A1-8A77-AE6FE1905401}">
      <dsp:nvSpPr>
        <dsp:cNvPr id="0" name=""/>
        <dsp:cNvSpPr/>
      </dsp:nvSpPr>
      <dsp:spPr>
        <a:xfrm>
          <a:off x="874997" y="3440950"/>
          <a:ext cx="2070815" cy="1242489"/>
        </a:xfrm>
        <a:prstGeom prst="rect">
          <a:avLst/>
        </a:prstGeom>
        <a:solidFill>
          <a:schemeClr val="accent5">
            <a:hueOff val="-6944086"/>
            <a:satOff val="-472"/>
            <a:lumOff val="1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472" tIns="106512" rIns="101472" bIns="106512" numCol="1" spcCol="1270" anchor="ctr" anchorCtr="0">
          <a:noAutofit/>
        </a:bodyPr>
        <a:lstStyle/>
        <a:p>
          <a:pPr marL="0" lvl="0" indent="0" algn="ctr" defTabSz="1066800">
            <a:lnSpc>
              <a:spcPct val="90000"/>
            </a:lnSpc>
            <a:spcBef>
              <a:spcPct val="0"/>
            </a:spcBef>
            <a:spcAft>
              <a:spcPct val="35000"/>
            </a:spcAft>
            <a:buNone/>
          </a:pPr>
          <a:r>
            <a:rPr lang="en-GB" sz="2400" kern="1200"/>
            <a:t>Scheme of work</a:t>
          </a:r>
          <a:endParaRPr lang="en-US" sz="2400" kern="1200"/>
        </a:p>
      </dsp:txBody>
      <dsp:txXfrm>
        <a:off x="874997" y="3440950"/>
        <a:ext cx="2070815" cy="1242489"/>
      </dsp:txXfrm>
    </dsp:sp>
    <dsp:sp modelId="{A66BA302-F08F-43DC-A2B4-CC808ECF94C7}">
      <dsp:nvSpPr>
        <dsp:cNvPr id="0" name=""/>
        <dsp:cNvSpPr/>
      </dsp:nvSpPr>
      <dsp:spPr>
        <a:xfrm>
          <a:off x="1910404" y="4681639"/>
          <a:ext cx="2547103" cy="445687"/>
        </a:xfrm>
        <a:custGeom>
          <a:avLst/>
          <a:gdLst/>
          <a:ahLst/>
          <a:cxnLst/>
          <a:rect l="0" t="0" r="0" b="0"/>
          <a:pathLst>
            <a:path>
              <a:moveTo>
                <a:pt x="2547103" y="0"/>
              </a:moveTo>
              <a:lnTo>
                <a:pt x="2547103" y="239943"/>
              </a:lnTo>
              <a:lnTo>
                <a:pt x="0" y="239943"/>
              </a:lnTo>
              <a:lnTo>
                <a:pt x="0" y="445687"/>
              </a:lnTo>
            </a:path>
          </a:pathLst>
        </a:custGeom>
        <a:noFill/>
        <a:ln w="12700" cap="flat" cmpd="sng" algn="ctr">
          <a:solidFill>
            <a:schemeClr val="accent5">
              <a:hueOff val="-10126791"/>
              <a:satOff val="-688"/>
              <a:lumOff val="163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19175" y="4902101"/>
        <a:ext cx="129562" cy="4762"/>
      </dsp:txXfrm>
    </dsp:sp>
    <dsp:sp modelId="{A82D0B53-9C42-44E1-9088-A4E5E963B299}">
      <dsp:nvSpPr>
        <dsp:cNvPr id="0" name=""/>
        <dsp:cNvSpPr/>
      </dsp:nvSpPr>
      <dsp:spPr>
        <a:xfrm>
          <a:off x="3422100" y="3440950"/>
          <a:ext cx="2070815" cy="1242489"/>
        </a:xfrm>
        <a:prstGeom prst="rect">
          <a:avLst/>
        </a:prstGeom>
        <a:solidFill>
          <a:schemeClr val="accent5">
            <a:hueOff val="-8680107"/>
            <a:satOff val="-590"/>
            <a:lumOff val="14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472" tIns="106512" rIns="101472" bIns="106512" numCol="1" spcCol="1270" anchor="ctr" anchorCtr="0">
          <a:noAutofit/>
        </a:bodyPr>
        <a:lstStyle/>
        <a:p>
          <a:pPr marL="0" lvl="0" indent="0" algn="ctr" defTabSz="1066800">
            <a:lnSpc>
              <a:spcPct val="90000"/>
            </a:lnSpc>
            <a:spcBef>
              <a:spcPct val="0"/>
            </a:spcBef>
            <a:spcAft>
              <a:spcPct val="35000"/>
            </a:spcAft>
            <a:buNone/>
          </a:pPr>
          <a:r>
            <a:rPr lang="en-GB" sz="2400" kern="1200"/>
            <a:t>Question and Answer </a:t>
          </a:r>
          <a:endParaRPr lang="en-US" sz="2400" kern="1200"/>
        </a:p>
      </dsp:txBody>
      <dsp:txXfrm>
        <a:off x="3422100" y="3440950"/>
        <a:ext cx="2070815" cy="1242489"/>
      </dsp:txXfrm>
    </dsp:sp>
    <dsp:sp modelId="{55617E8C-9588-43AD-86DC-51A84DA829B5}">
      <dsp:nvSpPr>
        <dsp:cNvPr id="0" name=""/>
        <dsp:cNvSpPr/>
      </dsp:nvSpPr>
      <dsp:spPr>
        <a:xfrm>
          <a:off x="2944012" y="5735251"/>
          <a:ext cx="445687" cy="91440"/>
        </a:xfrm>
        <a:custGeom>
          <a:avLst/>
          <a:gdLst/>
          <a:ahLst/>
          <a:cxnLst/>
          <a:rect l="0" t="0" r="0" b="0"/>
          <a:pathLst>
            <a:path>
              <a:moveTo>
                <a:pt x="0" y="45720"/>
              </a:moveTo>
              <a:lnTo>
                <a:pt x="445687"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4949" y="5778590"/>
        <a:ext cx="23814" cy="4762"/>
      </dsp:txXfrm>
    </dsp:sp>
    <dsp:sp modelId="{C0FD03FF-6C61-484D-AF39-88B97047778C}">
      <dsp:nvSpPr>
        <dsp:cNvPr id="0" name=""/>
        <dsp:cNvSpPr/>
      </dsp:nvSpPr>
      <dsp:spPr>
        <a:xfrm>
          <a:off x="874997" y="5159727"/>
          <a:ext cx="2070815" cy="1242489"/>
        </a:xfrm>
        <a:prstGeom prst="rect">
          <a:avLst/>
        </a:prstGeom>
        <a:solidFill>
          <a:schemeClr val="accent5">
            <a:hueOff val="-10416129"/>
            <a:satOff val="-708"/>
            <a:lumOff val="16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472" tIns="106512" rIns="101472" bIns="106512" numCol="1" spcCol="1270" anchor="ctr" anchorCtr="0">
          <a:noAutofit/>
        </a:bodyPr>
        <a:lstStyle/>
        <a:p>
          <a:pPr marL="0" lvl="0" indent="0" algn="ctr" defTabSz="1066800">
            <a:lnSpc>
              <a:spcPct val="90000"/>
            </a:lnSpc>
            <a:spcBef>
              <a:spcPct val="0"/>
            </a:spcBef>
            <a:spcAft>
              <a:spcPct val="35000"/>
            </a:spcAft>
            <a:buNone/>
          </a:pPr>
          <a:r>
            <a:rPr lang="en-GB" sz="2400" kern="1200"/>
            <a:t>Short break</a:t>
          </a:r>
          <a:endParaRPr lang="en-US" sz="2400" kern="1200"/>
        </a:p>
      </dsp:txBody>
      <dsp:txXfrm>
        <a:off x="874997" y="5159727"/>
        <a:ext cx="2070815" cy="1242489"/>
      </dsp:txXfrm>
    </dsp:sp>
    <dsp:sp modelId="{5AA0D7D6-A368-4826-8D97-25C59E28C2C9}">
      <dsp:nvSpPr>
        <dsp:cNvPr id="0" name=""/>
        <dsp:cNvSpPr/>
      </dsp:nvSpPr>
      <dsp:spPr>
        <a:xfrm>
          <a:off x="3422100" y="5159727"/>
          <a:ext cx="2070815" cy="1242489"/>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472" tIns="106512" rIns="101472" bIns="106512" numCol="1" spcCol="1270" anchor="ctr" anchorCtr="0">
          <a:noAutofit/>
        </a:bodyPr>
        <a:lstStyle/>
        <a:p>
          <a:pPr marL="0" lvl="0" indent="0" algn="ctr" defTabSz="1066800">
            <a:lnSpc>
              <a:spcPct val="90000"/>
            </a:lnSpc>
            <a:spcBef>
              <a:spcPct val="0"/>
            </a:spcBef>
            <a:spcAft>
              <a:spcPct val="35000"/>
            </a:spcAft>
            <a:buNone/>
          </a:pPr>
          <a:r>
            <a:rPr lang="en-GB" sz="2400" kern="1200"/>
            <a:t>Policing history and foundations</a:t>
          </a:r>
          <a:endParaRPr lang="en-US" sz="2400" kern="1200"/>
        </a:p>
      </dsp:txBody>
      <dsp:txXfrm>
        <a:off x="3422100" y="5159727"/>
        <a:ext cx="2070815" cy="12424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B277B0-B502-4233-8DAA-49F1C6321B21}">
      <dsp:nvSpPr>
        <dsp:cNvPr id="0" name=""/>
        <dsp:cNvSpPr/>
      </dsp:nvSpPr>
      <dsp:spPr>
        <a:xfrm>
          <a:off x="0" y="39687"/>
          <a:ext cx="3286125" cy="197167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43 Territorial police forces in England and Wales</a:t>
          </a:r>
          <a:endParaRPr lang="en-US" sz="3100" kern="1200"/>
        </a:p>
      </dsp:txBody>
      <dsp:txXfrm>
        <a:off x="0" y="39687"/>
        <a:ext cx="3286125" cy="1971675"/>
      </dsp:txXfrm>
    </dsp:sp>
    <dsp:sp modelId="{4DE063B4-B371-4173-976C-D39407E1AB26}">
      <dsp:nvSpPr>
        <dsp:cNvPr id="0" name=""/>
        <dsp:cNvSpPr/>
      </dsp:nvSpPr>
      <dsp:spPr>
        <a:xfrm>
          <a:off x="3614737" y="39687"/>
          <a:ext cx="3286125" cy="1971675"/>
        </a:xfrm>
        <a:prstGeom prst="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Built upon Peelian Principles</a:t>
          </a:r>
          <a:endParaRPr lang="en-US" sz="3100" kern="1200"/>
        </a:p>
      </dsp:txBody>
      <dsp:txXfrm>
        <a:off x="3614737" y="39687"/>
        <a:ext cx="3286125" cy="1971675"/>
      </dsp:txXfrm>
    </dsp:sp>
    <dsp:sp modelId="{82C33DA9-187D-4D10-A6C4-F414FBAB4E45}">
      <dsp:nvSpPr>
        <dsp:cNvPr id="0" name=""/>
        <dsp:cNvSpPr/>
      </dsp:nvSpPr>
      <dsp:spPr>
        <a:xfrm>
          <a:off x="7229475" y="39687"/>
          <a:ext cx="3286125" cy="1971675"/>
        </a:xfrm>
        <a:prstGeom prst="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Concept of policing by consent</a:t>
          </a:r>
          <a:endParaRPr lang="en-US" sz="3100" kern="1200"/>
        </a:p>
      </dsp:txBody>
      <dsp:txXfrm>
        <a:off x="7229475" y="39687"/>
        <a:ext cx="3286125" cy="1971675"/>
      </dsp:txXfrm>
    </dsp:sp>
    <dsp:sp modelId="{7AC73492-1F0A-48DC-ABDC-C0379AC3E85E}">
      <dsp:nvSpPr>
        <dsp:cNvPr id="0" name=""/>
        <dsp:cNvSpPr/>
      </dsp:nvSpPr>
      <dsp:spPr>
        <a:xfrm>
          <a:off x="0" y="2339975"/>
          <a:ext cx="3286125" cy="1971675"/>
        </a:xfrm>
        <a:prstGeom prst="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Emphasises community partnership</a:t>
          </a:r>
          <a:endParaRPr lang="en-US" sz="3100" kern="1200"/>
        </a:p>
      </dsp:txBody>
      <dsp:txXfrm>
        <a:off x="0" y="2339975"/>
        <a:ext cx="3286125" cy="1971675"/>
      </dsp:txXfrm>
    </dsp:sp>
    <dsp:sp modelId="{9850BF91-7A7A-47E2-A051-4974E63F0989}">
      <dsp:nvSpPr>
        <dsp:cNvPr id="0" name=""/>
        <dsp:cNvSpPr/>
      </dsp:nvSpPr>
      <dsp:spPr>
        <a:xfrm>
          <a:off x="3614737" y="2339975"/>
          <a:ext cx="3286125" cy="1971675"/>
        </a:xfrm>
        <a:prstGeom prst="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Preventing crime through public support, not force</a:t>
          </a:r>
          <a:endParaRPr lang="en-US" sz="3100" kern="1200"/>
        </a:p>
      </dsp:txBody>
      <dsp:txXfrm>
        <a:off x="3614737" y="2339975"/>
        <a:ext cx="3286125" cy="1971675"/>
      </dsp:txXfrm>
    </dsp:sp>
    <dsp:sp modelId="{D1D0BBB3-FE79-499E-9565-CA9B78332C8B}">
      <dsp:nvSpPr>
        <dsp:cNvPr id="0" name=""/>
        <dsp:cNvSpPr/>
      </dsp:nvSpPr>
      <dsp:spPr>
        <a:xfrm>
          <a:off x="7229475" y="2339975"/>
          <a:ext cx="3286125" cy="1971675"/>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Ethical practices </a:t>
          </a:r>
          <a:endParaRPr lang="en-US" sz="3100" kern="1200"/>
        </a:p>
      </dsp:txBody>
      <dsp:txXfrm>
        <a:off x="7229475"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B71061-7C08-47A8-BD48-BC34798C64E1}">
      <dsp:nvSpPr>
        <dsp:cNvPr id="0" name=""/>
        <dsp:cNvSpPr/>
      </dsp:nvSpPr>
      <dsp:spPr>
        <a:xfrm>
          <a:off x="0" y="694709"/>
          <a:ext cx="7394491" cy="488565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3895" tIns="978916" rIns="573895" bIns="334264" numCol="1" spcCol="1270" anchor="t" anchorCtr="0">
          <a:noAutofit/>
        </a:bodyPr>
        <a:lstStyle/>
        <a:p>
          <a:pPr marL="285750" lvl="1" indent="-285750" algn="l" defTabSz="2089150">
            <a:lnSpc>
              <a:spcPct val="90000"/>
            </a:lnSpc>
            <a:spcBef>
              <a:spcPct val="0"/>
            </a:spcBef>
            <a:spcAft>
              <a:spcPct val="15000"/>
            </a:spcAft>
            <a:buChar char="•"/>
          </a:pPr>
          <a:r>
            <a:rPr lang="en-GB" sz="4700" kern="1200"/>
            <a:t>What is policing by consent </a:t>
          </a:r>
          <a:endParaRPr lang="en-US" sz="4700" kern="1200"/>
        </a:p>
        <a:p>
          <a:pPr marL="285750" lvl="1" indent="-285750" algn="l" defTabSz="2089150">
            <a:lnSpc>
              <a:spcPct val="90000"/>
            </a:lnSpc>
            <a:spcBef>
              <a:spcPct val="0"/>
            </a:spcBef>
            <a:spcAft>
              <a:spcPct val="15000"/>
            </a:spcAft>
            <a:buChar char="•"/>
          </a:pPr>
          <a:r>
            <a:rPr lang="en-GB" sz="4700" kern="1200" dirty="0"/>
            <a:t>Define key terms</a:t>
          </a:r>
          <a:endParaRPr lang="en-US" sz="4700" kern="1200" dirty="0"/>
        </a:p>
        <a:p>
          <a:pPr marL="285750" lvl="1" indent="-285750" algn="l" defTabSz="2089150">
            <a:lnSpc>
              <a:spcPct val="90000"/>
            </a:lnSpc>
            <a:spcBef>
              <a:spcPct val="0"/>
            </a:spcBef>
            <a:spcAft>
              <a:spcPct val="15000"/>
            </a:spcAft>
            <a:buChar char="•"/>
          </a:pPr>
          <a:r>
            <a:rPr lang="en-GB" sz="4700" kern="1200" dirty="0"/>
            <a:t>Explore Modern social division events</a:t>
          </a:r>
          <a:endParaRPr lang="en-US" sz="4700" kern="1200" dirty="0"/>
        </a:p>
      </dsp:txBody>
      <dsp:txXfrm>
        <a:off x="0" y="694709"/>
        <a:ext cx="7394491" cy="4885650"/>
      </dsp:txXfrm>
    </dsp:sp>
    <dsp:sp modelId="{227E572E-8608-4BA1-9FB1-53DBC3A3EE80}">
      <dsp:nvSpPr>
        <dsp:cNvPr id="0" name=""/>
        <dsp:cNvSpPr/>
      </dsp:nvSpPr>
      <dsp:spPr>
        <a:xfrm>
          <a:off x="749283" y="52754"/>
          <a:ext cx="5176143" cy="13874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5646" tIns="0" rIns="195646" bIns="0" numCol="1" spcCol="1270" anchor="ctr" anchorCtr="0">
          <a:noAutofit/>
        </a:bodyPr>
        <a:lstStyle/>
        <a:p>
          <a:pPr marL="0" lvl="0" indent="0" algn="l" defTabSz="2089150">
            <a:lnSpc>
              <a:spcPct val="90000"/>
            </a:lnSpc>
            <a:spcBef>
              <a:spcPct val="0"/>
            </a:spcBef>
            <a:spcAft>
              <a:spcPct val="35000"/>
            </a:spcAft>
            <a:buNone/>
          </a:pPr>
          <a:r>
            <a:rPr lang="en-GB" sz="4700" kern="1200"/>
            <a:t>Next week </a:t>
          </a:r>
          <a:endParaRPr lang="en-US" sz="4700" kern="1200"/>
        </a:p>
      </dsp:txBody>
      <dsp:txXfrm>
        <a:off x="817012" y="120483"/>
        <a:ext cx="5040685" cy="125198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1A27F4-31BF-4182-8119-F796C11F747D}" type="datetimeFigureOut">
              <a:rPr lang="en-GB" smtClean="0"/>
              <a:t>29/09/2025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53E0A3-626D-4CDC-9283-90D2041DEDD1}" type="slidenum">
              <a:rPr lang="en-GB" smtClean="0"/>
              <a:t>‹#›</a:t>
            </a:fld>
            <a:endParaRPr lang="en-GB"/>
          </a:p>
        </p:txBody>
      </p:sp>
    </p:spTree>
    <p:extLst>
      <p:ext uri="{BB962C8B-B14F-4D97-AF65-F5344CB8AC3E}">
        <p14:creationId xmlns:p14="http://schemas.microsoft.com/office/powerpoint/2010/main" val="1744000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53E0A3-626D-4CDC-9283-90D2041DEDD1}" type="slidenum">
              <a:rPr lang="en-GB" smtClean="0"/>
              <a:t>4</a:t>
            </a:fld>
            <a:endParaRPr lang="en-GB"/>
          </a:p>
        </p:txBody>
      </p:sp>
    </p:spTree>
    <p:extLst>
      <p:ext uri="{BB962C8B-B14F-4D97-AF65-F5344CB8AC3E}">
        <p14:creationId xmlns:p14="http://schemas.microsoft.com/office/powerpoint/2010/main" val="42778477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53E0A3-626D-4CDC-9283-90D2041DEDD1}" type="slidenum">
              <a:rPr lang="en-GB" smtClean="0"/>
              <a:t>15</a:t>
            </a:fld>
            <a:endParaRPr lang="en-GB"/>
          </a:p>
        </p:txBody>
      </p:sp>
    </p:spTree>
    <p:extLst>
      <p:ext uri="{BB962C8B-B14F-4D97-AF65-F5344CB8AC3E}">
        <p14:creationId xmlns:p14="http://schemas.microsoft.com/office/powerpoint/2010/main" val="2694551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
          <p:cNvSpPr>
            <a:spLocks noGrp="1" noRot="1" noChangeAspect="1" noChangeArrowheads="1" noTextEdit="1"/>
          </p:cNvSpPr>
          <p:nvPr>
            <p:ph type="sldImg"/>
          </p:nvPr>
        </p:nvSpPr>
        <p:spPr>
          <a:solidFill>
            <a:srgbClr val="FFFFFF"/>
          </a:solidFill>
          <a:ln/>
        </p:spPr>
      </p:sp>
      <p:sp>
        <p:nvSpPr>
          <p:cNvPr id="122883"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itchFamily="34" charset="-128"/>
              <a:sym typeface="Lucida Grande" pitchFamily="-112" charset="0"/>
            </a:endParaRPr>
          </a:p>
          <a:p>
            <a:pPr eaLnBrk="1" hangingPunct="1"/>
            <a:r>
              <a:rPr lang="en-US" altLang="en-US" sz="2200">
                <a:latin typeface="Lucida Grande" pitchFamily="-112" charset="0"/>
                <a:ea typeface="ＭＳ Ｐゴシック" pitchFamily="34" charset="-128"/>
                <a:sym typeface="Lucida Grande" pitchFamily="-112" charset="0"/>
              </a:rPr>
              <a:t>	</a:t>
            </a:r>
          </a:p>
        </p:txBody>
      </p:sp>
    </p:spTree>
    <p:extLst>
      <p:ext uri="{BB962C8B-B14F-4D97-AF65-F5344CB8AC3E}">
        <p14:creationId xmlns:p14="http://schemas.microsoft.com/office/powerpoint/2010/main" val="35740924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5EC74-E2E6-2028-02FF-4D53EC328D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5EDDCD6-8208-E3C0-1C9D-EF68D8B994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23FCE1-1F50-D3CA-06D3-6570F3CBB313}"/>
              </a:ext>
            </a:extLst>
          </p:cNvPr>
          <p:cNvSpPr>
            <a:spLocks noGrp="1"/>
          </p:cNvSpPr>
          <p:nvPr>
            <p:ph type="dt" sz="half" idx="10"/>
          </p:nvPr>
        </p:nvSpPr>
        <p:spPr/>
        <p:txBody>
          <a:bodyPr/>
          <a:lstStyle/>
          <a:p>
            <a:fld id="{D1D1EADE-8E88-4C7C-8AC5-FB148DE4940E}" type="datetime1">
              <a:rPr lang="en-US" smtClean="0"/>
              <a:t>9/29/2025</a:t>
            </a:fld>
            <a:endParaRPr lang="en-US"/>
          </a:p>
        </p:txBody>
      </p:sp>
      <p:sp>
        <p:nvSpPr>
          <p:cNvPr id="5" name="Footer Placeholder 4">
            <a:extLst>
              <a:ext uri="{FF2B5EF4-FFF2-40B4-BE49-F238E27FC236}">
                <a16:creationId xmlns:a16="http://schemas.microsoft.com/office/drawing/2014/main" id="{2335C4A3-3D81-1943-80AE-E453F270761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BFBAA3D-E13E-A13C-848E-C857F02B33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7668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91554-5D03-F975-E719-318EC33894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4C949A-FA13-F8AF-3390-5D1F66363C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5C0F7A-F19B-8413-DE54-7934B01405A2}"/>
              </a:ext>
            </a:extLst>
          </p:cNvPr>
          <p:cNvSpPr>
            <a:spLocks noGrp="1"/>
          </p:cNvSpPr>
          <p:nvPr>
            <p:ph type="dt" sz="half" idx="10"/>
          </p:nvPr>
        </p:nvSpPr>
        <p:spPr/>
        <p:txBody>
          <a:bodyPr/>
          <a:lstStyle/>
          <a:p>
            <a:fld id="{157B6794-849E-4626-908B-D15793550EFB}" type="datetime1">
              <a:rPr lang="en-US" smtClean="0"/>
              <a:t>9/29/2025</a:t>
            </a:fld>
            <a:endParaRPr lang="en-US"/>
          </a:p>
        </p:txBody>
      </p:sp>
      <p:sp>
        <p:nvSpPr>
          <p:cNvPr id="5" name="Footer Placeholder 4">
            <a:extLst>
              <a:ext uri="{FF2B5EF4-FFF2-40B4-BE49-F238E27FC236}">
                <a16:creationId xmlns:a16="http://schemas.microsoft.com/office/drawing/2014/main" id="{D7C5F012-5DE1-52AA-898C-1D18C16CBF4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173E1A7-CD47-432E-6257-46047A04ECC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96232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A0161-DD2F-434B-0867-74DE2915AD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8BC99C-2AA4-39EC-F5C9-126C59EEFCF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C7B994-0160-BDEE-DCA7-3B5CC33483EE}"/>
              </a:ext>
            </a:extLst>
          </p:cNvPr>
          <p:cNvSpPr>
            <a:spLocks noGrp="1"/>
          </p:cNvSpPr>
          <p:nvPr>
            <p:ph type="dt" sz="half" idx="10"/>
          </p:nvPr>
        </p:nvSpPr>
        <p:spPr/>
        <p:txBody>
          <a:bodyPr/>
          <a:lstStyle/>
          <a:p>
            <a:fld id="{63DB64E7-5594-42A3-ADBF-E95A7ACEAD64}" type="datetime1">
              <a:rPr lang="en-US" smtClean="0"/>
              <a:t>9/29/2025</a:t>
            </a:fld>
            <a:endParaRPr lang="en-US"/>
          </a:p>
        </p:txBody>
      </p:sp>
      <p:sp>
        <p:nvSpPr>
          <p:cNvPr id="5" name="Footer Placeholder 4">
            <a:extLst>
              <a:ext uri="{FF2B5EF4-FFF2-40B4-BE49-F238E27FC236}">
                <a16:creationId xmlns:a16="http://schemas.microsoft.com/office/drawing/2014/main" id="{DAA93C0C-1DE4-D78A-23CA-1FB8FD89F2A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0FE96C0-1042-D7CB-EA1B-0530773D75FC}"/>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78811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F8824-CEA8-4B3B-6BB2-73EF2A5D2E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349A7C-8794-0C8B-05A2-FFC9F4774A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381D81-56BF-2992-1F7B-C41C19CA3C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96E9D8-4942-3B72-73B9-B7E2AFC0DE86}"/>
              </a:ext>
            </a:extLst>
          </p:cNvPr>
          <p:cNvSpPr>
            <a:spLocks noGrp="1"/>
          </p:cNvSpPr>
          <p:nvPr>
            <p:ph type="dt" sz="half" idx="10"/>
          </p:nvPr>
        </p:nvSpPr>
        <p:spPr/>
        <p:txBody>
          <a:bodyPr/>
          <a:lstStyle/>
          <a:p>
            <a:fld id="{18462B0B-D248-4FFB-8695-AD7FA4B1284A}" type="datetime1">
              <a:rPr lang="en-US" smtClean="0"/>
              <a:t>9/29/2025</a:t>
            </a:fld>
            <a:endParaRPr lang="en-US"/>
          </a:p>
        </p:txBody>
      </p:sp>
      <p:sp>
        <p:nvSpPr>
          <p:cNvPr id="6" name="Footer Placeholder 5">
            <a:extLst>
              <a:ext uri="{FF2B5EF4-FFF2-40B4-BE49-F238E27FC236}">
                <a16:creationId xmlns:a16="http://schemas.microsoft.com/office/drawing/2014/main" id="{FB70660A-E8CF-35AC-F4B5-D2D1F495AE4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A33FE4-A71A-29A4-5BCA-2A5D014EB9E8}"/>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7830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E8CFA-28B5-7AEB-7097-B59F553111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68A391-84AA-1572-9556-5F069BFB22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ECAA84-4AD0-8DE2-F623-E8203B56A9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A0498F-49E1-D8D1-D1D3-98B4B65E30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7E98AF-5286-D35A-B3CB-63DCF5504A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1AFD37-62AC-8519-5710-C0A7C1B15B4F}"/>
              </a:ext>
            </a:extLst>
          </p:cNvPr>
          <p:cNvSpPr>
            <a:spLocks noGrp="1"/>
          </p:cNvSpPr>
          <p:nvPr>
            <p:ph type="dt" sz="half" idx="10"/>
          </p:nvPr>
        </p:nvSpPr>
        <p:spPr/>
        <p:txBody>
          <a:bodyPr/>
          <a:lstStyle/>
          <a:p>
            <a:fld id="{D0378EFB-9159-4510-B73F-4F0409ADE937}" type="datetime1">
              <a:rPr lang="en-US" smtClean="0"/>
              <a:t>9/29/2025</a:t>
            </a:fld>
            <a:endParaRPr lang="en-US"/>
          </a:p>
        </p:txBody>
      </p:sp>
      <p:sp>
        <p:nvSpPr>
          <p:cNvPr id="8" name="Footer Placeholder 7">
            <a:extLst>
              <a:ext uri="{FF2B5EF4-FFF2-40B4-BE49-F238E27FC236}">
                <a16:creationId xmlns:a16="http://schemas.microsoft.com/office/drawing/2014/main" id="{74EC4904-F61E-329A-9A9E-C96EC87144B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D22A51A-29C7-845E-76E6-72FD64EF5C6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77137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36C2-F7CB-1795-8B9B-13E0EAFBE3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D98089-D9E7-0F16-80D2-8FD0E1732705}"/>
              </a:ext>
            </a:extLst>
          </p:cNvPr>
          <p:cNvSpPr>
            <a:spLocks noGrp="1"/>
          </p:cNvSpPr>
          <p:nvPr>
            <p:ph type="dt" sz="half" idx="10"/>
          </p:nvPr>
        </p:nvSpPr>
        <p:spPr/>
        <p:txBody>
          <a:bodyPr/>
          <a:lstStyle/>
          <a:p>
            <a:fld id="{89BC9412-2452-4BED-A324-9D8C115361AD}" type="datetime1">
              <a:rPr lang="en-US" smtClean="0"/>
              <a:t>9/29/2025</a:t>
            </a:fld>
            <a:endParaRPr lang="en-US"/>
          </a:p>
        </p:txBody>
      </p:sp>
      <p:sp>
        <p:nvSpPr>
          <p:cNvPr id="4" name="Footer Placeholder 3">
            <a:extLst>
              <a:ext uri="{FF2B5EF4-FFF2-40B4-BE49-F238E27FC236}">
                <a16:creationId xmlns:a16="http://schemas.microsoft.com/office/drawing/2014/main" id="{BB262E0F-3B02-B444-1A0D-73A8F35372A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EEE1476-90FC-19D5-5549-63A3B63AEE7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01257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2849BF-76A4-DFE2-AE15-D17E49471C3E}"/>
              </a:ext>
            </a:extLst>
          </p:cNvPr>
          <p:cNvSpPr>
            <a:spLocks noGrp="1"/>
          </p:cNvSpPr>
          <p:nvPr>
            <p:ph type="dt" sz="half" idx="10"/>
          </p:nvPr>
        </p:nvSpPr>
        <p:spPr/>
        <p:txBody>
          <a:bodyPr/>
          <a:lstStyle/>
          <a:p>
            <a:fld id="{F5318F62-D251-40E8-A23C-F4CFE9FEAB41}" type="datetime1">
              <a:rPr lang="en-US" smtClean="0"/>
              <a:t>9/29/2025</a:t>
            </a:fld>
            <a:endParaRPr lang="en-US"/>
          </a:p>
        </p:txBody>
      </p:sp>
      <p:sp>
        <p:nvSpPr>
          <p:cNvPr id="3" name="Footer Placeholder 2">
            <a:extLst>
              <a:ext uri="{FF2B5EF4-FFF2-40B4-BE49-F238E27FC236}">
                <a16:creationId xmlns:a16="http://schemas.microsoft.com/office/drawing/2014/main" id="{7E789BEC-B94B-776B-38B4-6BB55117728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3561F1B-CD15-CADC-465A-CFB55593031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6316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3D77A-D6D1-B7A6-8F8C-CD4E26E05C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6F769A-BE3C-F6D7-C7AD-79AFAE9C74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9F23B2-762E-D577-AD30-01B092CCAF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1FA9E6-E2A9-5422-B363-EC266F0BE515}"/>
              </a:ext>
            </a:extLst>
          </p:cNvPr>
          <p:cNvSpPr>
            <a:spLocks noGrp="1"/>
          </p:cNvSpPr>
          <p:nvPr>
            <p:ph type="dt" sz="half" idx="10"/>
          </p:nvPr>
        </p:nvSpPr>
        <p:spPr/>
        <p:txBody>
          <a:bodyPr/>
          <a:lstStyle/>
          <a:p>
            <a:fld id="{44F76144-149E-4874-93A5-554A0357CF82}" type="datetime1">
              <a:rPr lang="en-US" smtClean="0"/>
              <a:t>9/29/2025</a:t>
            </a:fld>
            <a:endParaRPr lang="en-US"/>
          </a:p>
        </p:txBody>
      </p:sp>
      <p:sp>
        <p:nvSpPr>
          <p:cNvPr id="6" name="Footer Placeholder 5">
            <a:extLst>
              <a:ext uri="{FF2B5EF4-FFF2-40B4-BE49-F238E27FC236}">
                <a16:creationId xmlns:a16="http://schemas.microsoft.com/office/drawing/2014/main" id="{3BB9B545-E010-A9FC-1AD1-C860300105C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B751350-290F-F8E5-94AF-36C4BD52FB3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17224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F4433-7AD3-90D8-8AEF-2B344C761B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479AA34-C755-B82D-7A5A-0F3FA25E67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A7241D-56F7-9A54-E161-5C1D4A23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3490A4-1E49-57BA-4EA4-8D40504F357F}"/>
              </a:ext>
            </a:extLst>
          </p:cNvPr>
          <p:cNvSpPr>
            <a:spLocks noGrp="1"/>
          </p:cNvSpPr>
          <p:nvPr>
            <p:ph type="dt" sz="half" idx="10"/>
          </p:nvPr>
        </p:nvSpPr>
        <p:spPr/>
        <p:txBody>
          <a:bodyPr/>
          <a:lstStyle/>
          <a:p>
            <a:fld id="{50BA65D8-0540-4835-AE5C-25D29DBA01BE}" type="datetime1">
              <a:rPr lang="en-US" smtClean="0"/>
              <a:t>9/29/2025</a:t>
            </a:fld>
            <a:endParaRPr lang="en-US"/>
          </a:p>
        </p:txBody>
      </p:sp>
      <p:sp>
        <p:nvSpPr>
          <p:cNvPr id="6" name="Footer Placeholder 5">
            <a:extLst>
              <a:ext uri="{FF2B5EF4-FFF2-40B4-BE49-F238E27FC236}">
                <a16:creationId xmlns:a16="http://schemas.microsoft.com/office/drawing/2014/main" id="{7B83D5BA-6D92-F43A-B2AA-05260A78E43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1713EA9-4D08-321E-03E5-E0B9F48B3574}"/>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44908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AEECC-0532-6BFC-60E3-FED9E9732C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AE1783-352E-8481-B592-96AC4CEDE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844D30-EA2B-DDA0-9A84-929502169579}"/>
              </a:ext>
            </a:extLst>
          </p:cNvPr>
          <p:cNvSpPr>
            <a:spLocks noGrp="1"/>
          </p:cNvSpPr>
          <p:nvPr>
            <p:ph type="dt" sz="half" idx="10"/>
          </p:nvPr>
        </p:nvSpPr>
        <p:spPr/>
        <p:txBody>
          <a:bodyPr/>
          <a:lstStyle/>
          <a:p>
            <a:fld id="{EC3C8B9C-477D-492A-96AD-1FC2CC997A73}" type="datetime1">
              <a:rPr lang="en-US" smtClean="0"/>
              <a:t>9/29/2025</a:t>
            </a:fld>
            <a:endParaRPr lang="en-US"/>
          </a:p>
        </p:txBody>
      </p:sp>
      <p:sp>
        <p:nvSpPr>
          <p:cNvPr id="5" name="Footer Placeholder 4">
            <a:extLst>
              <a:ext uri="{FF2B5EF4-FFF2-40B4-BE49-F238E27FC236}">
                <a16:creationId xmlns:a16="http://schemas.microsoft.com/office/drawing/2014/main" id="{AE91D134-C684-4221-011E-57A8B76E61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7826B73-DC14-1CAA-A0FE-D13CB7B5700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70901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15F855-3851-F002-7626-86FEB0AAE7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43492E-AAEE-002D-0AE9-484BDD713D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3B2E78-2991-EB44-30C2-C7D1E6106328}"/>
              </a:ext>
            </a:extLst>
          </p:cNvPr>
          <p:cNvSpPr>
            <a:spLocks noGrp="1"/>
          </p:cNvSpPr>
          <p:nvPr>
            <p:ph type="dt" sz="half" idx="10"/>
          </p:nvPr>
        </p:nvSpPr>
        <p:spPr/>
        <p:txBody>
          <a:bodyPr/>
          <a:lstStyle/>
          <a:p>
            <a:fld id="{42D3AED5-E26D-4E29-B1B3-7847B6779594}" type="datetime1">
              <a:rPr lang="en-US" smtClean="0"/>
              <a:t>9/29/2025</a:t>
            </a:fld>
            <a:endParaRPr lang="en-US"/>
          </a:p>
        </p:txBody>
      </p:sp>
      <p:sp>
        <p:nvSpPr>
          <p:cNvPr id="5" name="Footer Placeholder 4">
            <a:extLst>
              <a:ext uri="{FF2B5EF4-FFF2-40B4-BE49-F238E27FC236}">
                <a16:creationId xmlns:a16="http://schemas.microsoft.com/office/drawing/2014/main" id="{4A2C4F66-AB99-8655-A870-DC1D315D32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5561667-5F54-F69C-CA5E-B694DE1C456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43540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191BEC-6DD9-3C0B-34D3-6C83ACD14E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3DF3E1-EC7A-E94C-1EA9-F2509E1DC1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A90EA9-2F97-5C88-E70E-E5AD41904C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9/29/2025</a:t>
            </a:fld>
            <a:endParaRPr lang="en-US"/>
          </a:p>
        </p:txBody>
      </p:sp>
      <p:sp>
        <p:nvSpPr>
          <p:cNvPr id="5" name="Footer Placeholder 4">
            <a:extLst>
              <a:ext uri="{FF2B5EF4-FFF2-40B4-BE49-F238E27FC236}">
                <a16:creationId xmlns:a16="http://schemas.microsoft.com/office/drawing/2014/main" id="{91E6079C-6447-CE6F-2DD0-4F9E136679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D1F6311D-E22D-6D4F-E887-8ECE29E05B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31187018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6" name="Group 35">
            <a:extLst>
              <a:ext uri="{FF2B5EF4-FFF2-40B4-BE49-F238E27FC236}">
                <a16:creationId xmlns:a16="http://schemas.microsoft.com/office/drawing/2014/main" id="{C291FB31-BA2D-4C80-8229-F0E34C8AEA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37" name="Color">
              <a:extLst>
                <a:ext uri="{FF2B5EF4-FFF2-40B4-BE49-F238E27FC236}">
                  <a16:creationId xmlns:a16="http://schemas.microsoft.com/office/drawing/2014/main" id="{E22877A0-D105-4005-84F8-4BCC429E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Color">
              <a:extLst>
                <a:ext uri="{FF2B5EF4-FFF2-40B4-BE49-F238E27FC236}">
                  <a16:creationId xmlns:a16="http://schemas.microsoft.com/office/drawing/2014/main" id="{B0B1E571-9D76-4678-B0AC-9BE9176A2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descr="A black background with white text&#10;&#10;AI-generated content may be incorrect.">
            <a:extLst>
              <a:ext uri="{FF2B5EF4-FFF2-40B4-BE49-F238E27FC236}">
                <a16:creationId xmlns:a16="http://schemas.microsoft.com/office/drawing/2014/main" id="{7C39C8C6-1C12-A3C9-6BE4-84BB318250CD}"/>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7200"/>
                    </a14:imgEffect>
                  </a14:imgLayer>
                </a14:imgProps>
              </a:ext>
            </a:extLst>
          </a:blip>
          <a:stretch>
            <a:fillRect/>
          </a:stretch>
        </p:blipFill>
        <p:spPr>
          <a:xfrm>
            <a:off x="641430" y="1415293"/>
            <a:ext cx="4730214" cy="2187251"/>
          </a:xfrm>
          <a:prstGeom prst="rect">
            <a:avLst/>
          </a:prstGeom>
          <a:noFill/>
        </p:spPr>
      </p:pic>
      <p:grpSp>
        <p:nvGrpSpPr>
          <p:cNvPr id="40" name="Group 3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1" name="Freeform: Shape 4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4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4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614C746-B885-C5A9-7251-3B5BFF8E63EA}"/>
              </a:ext>
            </a:extLst>
          </p:cNvPr>
          <p:cNvSpPr>
            <a:spLocks noGrp="1"/>
          </p:cNvSpPr>
          <p:nvPr>
            <p:ph type="ctrTitle"/>
          </p:nvPr>
        </p:nvSpPr>
        <p:spPr>
          <a:xfrm>
            <a:off x="6320110" y="2505946"/>
            <a:ext cx="5619066" cy="2782723"/>
          </a:xfrm>
        </p:spPr>
        <p:txBody>
          <a:bodyPr anchor="b">
            <a:noAutofit/>
          </a:bodyPr>
          <a:lstStyle/>
          <a:p>
            <a:pPr algn="l"/>
            <a:r>
              <a:rPr lang="en-GB" sz="5400" dirty="0"/>
              <a:t>Police, Policing and Society</a:t>
            </a:r>
            <a:br>
              <a:rPr lang="en-GB" sz="5400" dirty="0"/>
            </a:br>
            <a:br>
              <a:rPr lang="en-GB" sz="5400" dirty="0"/>
            </a:br>
            <a:r>
              <a:rPr lang="en-GB" sz="5400" dirty="0"/>
              <a:t>Week 1- Introductions</a:t>
            </a:r>
          </a:p>
        </p:txBody>
      </p:sp>
      <p:sp>
        <p:nvSpPr>
          <p:cNvPr id="3" name="Subtitle 2">
            <a:extLst>
              <a:ext uri="{FF2B5EF4-FFF2-40B4-BE49-F238E27FC236}">
                <a16:creationId xmlns:a16="http://schemas.microsoft.com/office/drawing/2014/main" id="{0BD5A6BC-A2EB-F36D-59D9-53A88652D5AC}"/>
              </a:ext>
            </a:extLst>
          </p:cNvPr>
          <p:cNvSpPr>
            <a:spLocks noGrp="1"/>
          </p:cNvSpPr>
          <p:nvPr>
            <p:ph type="subTitle" idx="1"/>
          </p:nvPr>
        </p:nvSpPr>
        <p:spPr>
          <a:xfrm>
            <a:off x="252824" y="4029673"/>
            <a:ext cx="4608767" cy="2374078"/>
          </a:xfrm>
        </p:spPr>
        <p:txBody>
          <a:bodyPr anchor="t">
            <a:normAutofit/>
          </a:bodyPr>
          <a:lstStyle/>
          <a:p>
            <a:pPr algn="l"/>
            <a:endParaRPr lang="en-GB" dirty="0"/>
          </a:p>
          <a:p>
            <a:pPr algn="l"/>
            <a:r>
              <a:rPr lang="en-GB" dirty="0"/>
              <a:t>BMLC5009</a:t>
            </a:r>
          </a:p>
          <a:p>
            <a:pPr algn="l"/>
            <a:r>
              <a:rPr lang="en-GB" dirty="0"/>
              <a:t>Michelle Hill</a:t>
            </a:r>
          </a:p>
          <a:p>
            <a:pPr algn="l"/>
            <a:r>
              <a:rPr lang="en-GB" dirty="0"/>
              <a:t>m.hill@uwtsd.ac.uk</a:t>
            </a:r>
          </a:p>
        </p:txBody>
      </p:sp>
    </p:spTree>
    <p:extLst>
      <p:ext uri="{BB962C8B-B14F-4D97-AF65-F5344CB8AC3E}">
        <p14:creationId xmlns:p14="http://schemas.microsoft.com/office/powerpoint/2010/main" val="3473352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7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5"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8" name="Group 2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9" name="Freeform: Shape 2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230C657-7710-A565-A8E7-CD1B14E6EFB7}"/>
              </a:ext>
            </a:extLst>
          </p:cNvPr>
          <p:cNvSpPr>
            <a:spLocks noGrp="1"/>
          </p:cNvSpPr>
          <p:nvPr>
            <p:ph type="title"/>
          </p:nvPr>
        </p:nvSpPr>
        <p:spPr>
          <a:xfrm>
            <a:off x="786385" y="841248"/>
            <a:ext cx="3515244" cy="5340097"/>
          </a:xfrm>
        </p:spPr>
        <p:txBody>
          <a:bodyPr anchor="ctr">
            <a:normAutofit/>
          </a:bodyPr>
          <a:lstStyle/>
          <a:p>
            <a:r>
              <a:rPr lang="en-GB" sz="4800">
                <a:solidFill>
                  <a:schemeClr val="bg1"/>
                </a:solidFill>
              </a:rPr>
              <a:t>Aims for the session</a:t>
            </a:r>
          </a:p>
        </p:txBody>
      </p:sp>
      <p:graphicFrame>
        <p:nvGraphicFramePr>
          <p:cNvPr id="15" name="Content Placeholder 2">
            <a:extLst>
              <a:ext uri="{FF2B5EF4-FFF2-40B4-BE49-F238E27FC236}">
                <a16:creationId xmlns:a16="http://schemas.microsoft.com/office/drawing/2014/main" id="{904FF325-8937-BFF2-8744-26750EB007BA}"/>
              </a:ext>
            </a:extLst>
          </p:cNvPr>
          <p:cNvGraphicFramePr>
            <a:graphicFrameLocks noGrp="1"/>
          </p:cNvGraphicFramePr>
          <p:nvPr>
            <p:ph idx="1"/>
            <p:extLst>
              <p:ext uri="{D42A27DB-BD31-4B8C-83A1-F6EECF244321}">
                <p14:modId xmlns:p14="http://schemas.microsoft.com/office/powerpoint/2010/main" val="1636431955"/>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9830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31">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33"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People shaking hands">
            <a:extLst>
              <a:ext uri="{FF2B5EF4-FFF2-40B4-BE49-F238E27FC236}">
                <a16:creationId xmlns:a16="http://schemas.microsoft.com/office/drawing/2014/main" id="{97296834-C724-8C52-3527-BFF79F571FEE}"/>
              </a:ext>
            </a:extLst>
          </p:cNvPr>
          <p:cNvPicPr>
            <a:picLocks noChangeAspect="1"/>
          </p:cNvPicPr>
          <p:nvPr/>
        </p:nvPicPr>
        <p:blipFill>
          <a:blip r:embed="rId2"/>
          <a:srcRect r="4702" b="-3"/>
          <a:stretch>
            <a:fillRect/>
          </a:stretch>
        </p:blipFill>
        <p:spPr>
          <a:xfrm>
            <a:off x="6803647" y="1567593"/>
            <a:ext cx="4730214" cy="3722813"/>
          </a:xfrm>
          <a:prstGeom prst="rect">
            <a:avLst/>
          </a:prstGeom>
        </p:spPr>
      </p:pic>
      <p:grpSp>
        <p:nvGrpSpPr>
          <p:cNvPr id="36" name="Group 3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7" name="Freeform: Shape 3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CF9256D-28CA-152B-2D75-6AFEEDCCB843}"/>
              </a:ext>
            </a:extLst>
          </p:cNvPr>
          <p:cNvSpPr>
            <a:spLocks noGrp="1"/>
          </p:cNvSpPr>
          <p:nvPr>
            <p:ph type="title"/>
          </p:nvPr>
        </p:nvSpPr>
        <p:spPr>
          <a:xfrm>
            <a:off x="786384" y="841250"/>
            <a:ext cx="5692953" cy="1549274"/>
          </a:xfrm>
        </p:spPr>
        <p:txBody>
          <a:bodyPr vert="horz" lIns="91440" tIns="45720" rIns="91440" bIns="45720" rtlCol="0" anchor="b">
            <a:normAutofit/>
          </a:bodyPr>
          <a:lstStyle/>
          <a:p>
            <a:r>
              <a:rPr lang="en-US" sz="5400" kern="1200" dirty="0">
                <a:solidFill>
                  <a:schemeClr val="bg1"/>
                </a:solidFill>
                <a:latin typeface="+mj-lt"/>
                <a:ea typeface="+mj-ea"/>
                <a:cs typeface="+mj-cs"/>
              </a:rPr>
              <a:t>Introductions</a:t>
            </a:r>
            <a:r>
              <a:rPr lang="en-US" sz="4800" kern="1200" dirty="0">
                <a:solidFill>
                  <a:schemeClr val="bg1"/>
                </a:solidFill>
                <a:latin typeface="+mj-lt"/>
                <a:ea typeface="+mj-ea"/>
                <a:cs typeface="+mj-cs"/>
              </a:rPr>
              <a:t> </a:t>
            </a:r>
          </a:p>
        </p:txBody>
      </p:sp>
      <p:sp>
        <p:nvSpPr>
          <p:cNvPr id="4" name="TextBox 3">
            <a:extLst>
              <a:ext uri="{FF2B5EF4-FFF2-40B4-BE49-F238E27FC236}">
                <a16:creationId xmlns:a16="http://schemas.microsoft.com/office/drawing/2014/main" id="{8BBBED4B-32FE-B364-1A69-A2CCFC74A9F5}"/>
              </a:ext>
            </a:extLst>
          </p:cNvPr>
          <p:cNvSpPr txBox="1"/>
          <p:nvPr/>
        </p:nvSpPr>
        <p:spPr>
          <a:xfrm>
            <a:off x="786383" y="3566810"/>
            <a:ext cx="5692953" cy="265111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dirty="0">
              <a:solidFill>
                <a:schemeClr val="tx2"/>
              </a:solidFill>
            </a:endParaRPr>
          </a:p>
          <a:p>
            <a:pPr>
              <a:lnSpc>
                <a:spcPct val="90000"/>
              </a:lnSpc>
              <a:spcAft>
                <a:spcPts val="600"/>
              </a:spcAft>
            </a:pPr>
            <a:r>
              <a:rPr lang="en-US" sz="3600" dirty="0">
                <a:solidFill>
                  <a:schemeClr val="tx2"/>
                </a:solidFill>
              </a:rPr>
              <a:t>-What is your name </a:t>
            </a:r>
          </a:p>
          <a:p>
            <a:pPr indent="-228600">
              <a:lnSpc>
                <a:spcPct val="90000"/>
              </a:lnSpc>
              <a:spcAft>
                <a:spcPts val="600"/>
              </a:spcAft>
              <a:buFont typeface="Arial" panose="020B0604020202020204" pitchFamily="34" charset="0"/>
              <a:buChar char="•"/>
            </a:pPr>
            <a:endParaRPr lang="en-US" sz="3600" dirty="0">
              <a:solidFill>
                <a:schemeClr val="tx2"/>
              </a:solidFill>
            </a:endParaRPr>
          </a:p>
          <a:p>
            <a:pPr>
              <a:lnSpc>
                <a:spcPct val="90000"/>
              </a:lnSpc>
              <a:spcAft>
                <a:spcPts val="600"/>
              </a:spcAft>
            </a:pPr>
            <a:r>
              <a:rPr lang="en-US" sz="3600" dirty="0">
                <a:solidFill>
                  <a:schemeClr val="tx2"/>
                </a:solidFill>
              </a:rPr>
              <a:t>-A little about you</a:t>
            </a:r>
          </a:p>
        </p:txBody>
      </p:sp>
    </p:spTree>
    <p:extLst>
      <p:ext uri="{BB962C8B-B14F-4D97-AF65-F5344CB8AC3E}">
        <p14:creationId xmlns:p14="http://schemas.microsoft.com/office/powerpoint/2010/main" val="2562450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5083E94-5333-3DE5-B869-07F963DA8457}"/>
              </a:ext>
            </a:extLst>
          </p:cNvPr>
          <p:cNvSpPr>
            <a:spLocks noGrp="1"/>
          </p:cNvSpPr>
          <p:nvPr>
            <p:ph type="title"/>
          </p:nvPr>
        </p:nvSpPr>
        <p:spPr>
          <a:xfrm>
            <a:off x="838200" y="668377"/>
            <a:ext cx="10515600" cy="1325563"/>
          </a:xfrm>
        </p:spPr>
        <p:txBody>
          <a:bodyPr>
            <a:normAutofit/>
          </a:bodyPr>
          <a:lstStyle/>
          <a:p>
            <a:r>
              <a:rPr lang="en-GB"/>
              <a:t>Learning rules </a:t>
            </a:r>
          </a:p>
        </p:txBody>
      </p:sp>
      <p:sp>
        <p:nvSpPr>
          <p:cNvPr id="6" name="Content Placeholder 5">
            <a:extLst>
              <a:ext uri="{FF2B5EF4-FFF2-40B4-BE49-F238E27FC236}">
                <a16:creationId xmlns:a16="http://schemas.microsoft.com/office/drawing/2014/main" id="{49EBB9C5-F4E1-BA31-7D81-8F492B8B78A8}"/>
              </a:ext>
            </a:extLst>
          </p:cNvPr>
          <p:cNvSpPr>
            <a:spLocks noGrp="1"/>
          </p:cNvSpPr>
          <p:nvPr>
            <p:ph sz="half" idx="1"/>
          </p:nvPr>
        </p:nvSpPr>
        <p:spPr>
          <a:xfrm>
            <a:off x="838200" y="2177456"/>
            <a:ext cx="5097780" cy="3795748"/>
          </a:xfrm>
        </p:spPr>
        <p:txBody>
          <a:bodyPr>
            <a:normAutofit fontScale="92500"/>
          </a:bodyPr>
          <a:lstStyle/>
          <a:p>
            <a:pPr marL="0" indent="0">
              <a:buNone/>
            </a:pPr>
            <a:r>
              <a:rPr lang="en-GB" sz="2400" dirty="0"/>
              <a:t>My role</a:t>
            </a:r>
          </a:p>
          <a:p>
            <a:endParaRPr lang="en-GB" sz="2400" dirty="0"/>
          </a:p>
          <a:p>
            <a:r>
              <a:rPr lang="en-GB" sz="2400" dirty="0"/>
              <a:t>Provide a safe and engaging learning environment </a:t>
            </a:r>
          </a:p>
          <a:p>
            <a:r>
              <a:rPr lang="en-GB" sz="2400" dirty="0"/>
              <a:t>Answer any questions and provide support</a:t>
            </a:r>
          </a:p>
          <a:p>
            <a:r>
              <a:rPr lang="en-GB" sz="2400" dirty="0"/>
              <a:t>Provide constructive and supportive feedback</a:t>
            </a:r>
          </a:p>
          <a:p>
            <a:r>
              <a:rPr lang="en-GB" sz="2400" dirty="0"/>
              <a:t>Respect for all  </a:t>
            </a:r>
          </a:p>
          <a:p>
            <a:pPr marL="0" indent="0">
              <a:buNone/>
            </a:pPr>
            <a:endParaRPr lang="en-GB" sz="2400" dirty="0"/>
          </a:p>
          <a:p>
            <a:endParaRPr lang="en-GB" sz="2400" dirty="0"/>
          </a:p>
          <a:p>
            <a:endParaRPr lang="en-GB" sz="2400" dirty="0"/>
          </a:p>
        </p:txBody>
      </p:sp>
      <p:sp>
        <p:nvSpPr>
          <p:cNvPr id="7" name="Content Placeholder 6">
            <a:extLst>
              <a:ext uri="{FF2B5EF4-FFF2-40B4-BE49-F238E27FC236}">
                <a16:creationId xmlns:a16="http://schemas.microsoft.com/office/drawing/2014/main" id="{2D79FD80-A223-2800-06E3-99C114EC7F8B}"/>
              </a:ext>
            </a:extLst>
          </p:cNvPr>
          <p:cNvSpPr>
            <a:spLocks noGrp="1"/>
          </p:cNvSpPr>
          <p:nvPr>
            <p:ph sz="half" idx="2"/>
          </p:nvPr>
        </p:nvSpPr>
        <p:spPr>
          <a:xfrm>
            <a:off x="6256020" y="2177456"/>
            <a:ext cx="5097780" cy="3795748"/>
          </a:xfrm>
        </p:spPr>
        <p:txBody>
          <a:bodyPr>
            <a:normAutofit fontScale="92500"/>
          </a:bodyPr>
          <a:lstStyle/>
          <a:p>
            <a:pPr marL="0" indent="0">
              <a:buNone/>
            </a:pPr>
            <a:r>
              <a:rPr lang="en-GB" sz="2400" dirty="0"/>
              <a:t>Your role </a:t>
            </a:r>
          </a:p>
          <a:p>
            <a:endParaRPr lang="en-GB" sz="2400" dirty="0"/>
          </a:p>
          <a:p>
            <a:r>
              <a:rPr lang="en-GB" sz="2400" dirty="0"/>
              <a:t>To attend and engage</a:t>
            </a:r>
          </a:p>
          <a:p>
            <a:r>
              <a:rPr lang="en-GB" sz="2400" dirty="0"/>
              <a:t>Show courtesy and respect to yourselves and others </a:t>
            </a:r>
          </a:p>
          <a:p>
            <a:r>
              <a:rPr lang="en-GB" sz="2400" dirty="0"/>
              <a:t>Explore beyond what is provided here</a:t>
            </a:r>
          </a:p>
          <a:p>
            <a:r>
              <a:rPr lang="en-GB" sz="2400" dirty="0"/>
              <a:t>Inform me via email if unable to attend</a:t>
            </a:r>
          </a:p>
          <a:p>
            <a:r>
              <a:rPr lang="en-GB" sz="2400" dirty="0"/>
              <a:t>If you need support, ask me! </a:t>
            </a:r>
          </a:p>
          <a:p>
            <a:r>
              <a:rPr lang="en-GB" sz="2400" dirty="0"/>
              <a:t>Enjoy! Ask questions! Be inquisitive! </a:t>
            </a:r>
          </a:p>
          <a:p>
            <a:endParaRPr lang="en-GB" sz="2200" dirty="0"/>
          </a:p>
        </p:txBody>
      </p:sp>
    </p:spTree>
    <p:extLst>
      <p:ext uri="{BB962C8B-B14F-4D97-AF65-F5344CB8AC3E}">
        <p14:creationId xmlns:p14="http://schemas.microsoft.com/office/powerpoint/2010/main" val="3431572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 name="Freeform: Shape 1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Box 1">
            <a:extLst>
              <a:ext uri="{FF2B5EF4-FFF2-40B4-BE49-F238E27FC236}">
                <a16:creationId xmlns:a16="http://schemas.microsoft.com/office/drawing/2014/main" id="{C2687EED-DC8D-099B-83A1-AAA7EA393A8D}"/>
              </a:ext>
            </a:extLst>
          </p:cNvPr>
          <p:cNvSpPr txBox="1"/>
          <p:nvPr/>
        </p:nvSpPr>
        <p:spPr>
          <a:xfrm>
            <a:off x="165928" y="312344"/>
            <a:ext cx="5961888" cy="27889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kern="1200" cap="all" spc="30" dirty="0">
                <a:solidFill>
                  <a:schemeClr val="bg1"/>
                </a:solidFill>
                <a:latin typeface="+mj-lt"/>
                <a:ea typeface="+mj-ea"/>
                <a:cs typeface="+mj-cs"/>
              </a:rPr>
              <a:t>Learning outcomes </a:t>
            </a:r>
          </a:p>
        </p:txBody>
      </p:sp>
      <p:sp>
        <p:nvSpPr>
          <p:cNvPr id="3" name="TextBox 2">
            <a:extLst>
              <a:ext uri="{FF2B5EF4-FFF2-40B4-BE49-F238E27FC236}">
                <a16:creationId xmlns:a16="http://schemas.microsoft.com/office/drawing/2014/main" id="{0845F914-DC1E-0E69-D33D-C4341ABD331B}"/>
              </a:ext>
            </a:extLst>
          </p:cNvPr>
          <p:cNvSpPr txBox="1"/>
          <p:nvPr/>
        </p:nvSpPr>
        <p:spPr>
          <a:xfrm>
            <a:off x="3599295" y="841247"/>
            <a:ext cx="8460118" cy="5120640"/>
          </a:xfrm>
          <a:prstGeom prst="rect">
            <a:avLst/>
          </a:prstGeom>
        </p:spPr>
        <p:txBody>
          <a:bodyPr vert="horz" lIns="91440" tIns="45720" rIns="91440" bIns="45720" rtlCol="0" anchor="ctr">
            <a:noAutofit/>
          </a:bodyPr>
          <a:lstStyle/>
          <a:p>
            <a:pPr marL="0" marR="0" lvl="0" indent="-228600" fontAlgn="auto">
              <a:lnSpc>
                <a:spcPct val="90000"/>
              </a:lnSpc>
              <a:spcBef>
                <a:spcPts val="1000"/>
              </a:spcBef>
              <a:spcAft>
                <a:spcPts val="0"/>
              </a:spcAft>
              <a:buClr>
                <a:srgbClr val="1F3864"/>
              </a:buClr>
              <a:buSzPct val="80000"/>
              <a:buFont typeface="Arial" panose="020B0604020202020204" pitchFamily="34" charset="0"/>
              <a:buChar char="•"/>
              <a:tabLst/>
              <a:defRPr/>
            </a:pPr>
            <a:r>
              <a:rPr kumimoji="0" lang="en-US" sz="2400" b="0" i="0" u="none" strike="noStrike" cap="none" spc="0" normalizeH="0" baseline="0" noProof="0" dirty="0">
                <a:ln>
                  <a:noFill/>
                </a:ln>
                <a:solidFill>
                  <a:schemeClr val="tx2"/>
                </a:solidFill>
                <a:effectLst/>
                <a:uLnTx/>
                <a:uFillTx/>
              </a:rPr>
              <a:t>Upon the successful completion of this module, the student   should be able to demonstrate the ability to:</a:t>
            </a:r>
            <a:br>
              <a:rPr kumimoji="0" lang="en-US" sz="2400" b="0" i="0" u="none" strike="noStrike" cap="none" spc="0" normalizeH="0" baseline="0" noProof="0" dirty="0">
                <a:ln>
                  <a:noFill/>
                </a:ln>
                <a:solidFill>
                  <a:schemeClr val="tx2"/>
                </a:solidFill>
                <a:effectLst/>
                <a:uLnTx/>
                <a:uFillTx/>
              </a:rPr>
            </a:br>
            <a:endParaRPr kumimoji="0" lang="en-US" sz="2400" b="0" i="0" u="none" strike="noStrike" cap="none" spc="0" normalizeH="0" baseline="0" noProof="0" dirty="0">
              <a:ln>
                <a:noFill/>
              </a:ln>
              <a:solidFill>
                <a:schemeClr val="tx2"/>
              </a:solidFill>
              <a:effectLst/>
              <a:uLnTx/>
              <a:uFillTx/>
            </a:endParaRPr>
          </a:p>
          <a:p>
            <a:pPr marL="742950" marR="0" lvl="1" indent="-228600" fontAlgn="auto">
              <a:lnSpc>
                <a:spcPct val="90000"/>
              </a:lnSpc>
              <a:spcBef>
                <a:spcPts val="1000"/>
              </a:spcBef>
              <a:spcAft>
                <a:spcPts val="0"/>
              </a:spcAft>
              <a:buClr>
                <a:srgbClr val="1F3864"/>
              </a:buClr>
              <a:buSzPct val="80000"/>
              <a:buFont typeface="Arial" panose="020B0604020202020204" pitchFamily="34" charset="0"/>
              <a:buChar char="•"/>
              <a:tabLst/>
              <a:defRPr/>
            </a:pPr>
            <a:r>
              <a:rPr kumimoji="0" lang="en-US" sz="2400" b="0" i="0" u="none" strike="noStrike" cap="none" spc="0" normalizeH="0" baseline="0" noProof="0" dirty="0">
                <a:ln>
                  <a:noFill/>
                </a:ln>
                <a:solidFill>
                  <a:schemeClr val="tx2"/>
                </a:solidFill>
                <a:effectLst/>
                <a:uLnTx/>
                <a:uFillTx/>
              </a:rPr>
              <a:t>recognise and comment upon the significance of different accounts of the emergence of modern police organisations, and of their role and function in society, </a:t>
            </a:r>
          </a:p>
          <a:p>
            <a:pPr marL="742950" marR="0" lvl="1" indent="-228600" fontAlgn="auto">
              <a:lnSpc>
                <a:spcPct val="90000"/>
              </a:lnSpc>
              <a:spcBef>
                <a:spcPts val="1000"/>
              </a:spcBef>
              <a:spcAft>
                <a:spcPts val="0"/>
              </a:spcAft>
              <a:buClr>
                <a:srgbClr val="1F3864"/>
              </a:buClr>
              <a:buSzPct val="80000"/>
              <a:buFont typeface="Arial" panose="020B0604020202020204" pitchFamily="34" charset="0"/>
              <a:buChar char="•"/>
              <a:tabLst/>
              <a:defRPr/>
            </a:pPr>
            <a:r>
              <a:rPr kumimoji="0" lang="en-US" sz="2400" b="0" i="0" u="none" strike="noStrike" cap="none" spc="0" normalizeH="0" baseline="0" noProof="0" dirty="0">
                <a:ln>
                  <a:noFill/>
                </a:ln>
                <a:solidFill>
                  <a:schemeClr val="tx2"/>
                </a:solidFill>
                <a:effectLst/>
                <a:uLnTx/>
                <a:uFillTx/>
              </a:rPr>
              <a:t>identify some of the different institutions which are involved in contemporary policing, and demonstrate an awareness of some of the challenges posed by an increasingly plural policing environment, and critically evaluate the idea that there is a distinctive ‘cop culture’,</a:t>
            </a:r>
          </a:p>
          <a:p>
            <a:pPr marL="742950" marR="0" lvl="1" indent="-228600" fontAlgn="auto">
              <a:lnSpc>
                <a:spcPct val="90000"/>
              </a:lnSpc>
              <a:spcBef>
                <a:spcPts val="1000"/>
              </a:spcBef>
              <a:spcAft>
                <a:spcPts val="0"/>
              </a:spcAft>
              <a:buClr>
                <a:srgbClr val="1F3864"/>
              </a:buClr>
              <a:buSzPct val="80000"/>
              <a:buFont typeface="Arial" panose="020B0604020202020204" pitchFamily="34" charset="0"/>
              <a:buChar char="•"/>
              <a:tabLst/>
              <a:defRPr/>
            </a:pPr>
            <a:r>
              <a:rPr kumimoji="0" lang="en-US" sz="2400" b="0" i="0" u="none" strike="noStrike" cap="none" spc="0" normalizeH="0" baseline="0" noProof="0" dirty="0">
                <a:ln>
                  <a:noFill/>
                </a:ln>
                <a:solidFill>
                  <a:schemeClr val="tx2"/>
                </a:solidFill>
                <a:effectLst/>
                <a:uLnTx/>
                <a:uFillTx/>
              </a:rPr>
              <a:t>recognise and comment upon the relevance of key social divisions (including class, gender and race) for thinking about policing and police organisations with an awareness of issues of police governance and accountability, including the significance of human rights.</a:t>
            </a:r>
          </a:p>
        </p:txBody>
      </p:sp>
    </p:spTree>
    <p:extLst>
      <p:ext uri="{BB962C8B-B14F-4D97-AF65-F5344CB8AC3E}">
        <p14:creationId xmlns:p14="http://schemas.microsoft.com/office/powerpoint/2010/main" val="2216082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69D6DC3-494D-CD9C-5185-B3C09654ADA5}"/>
              </a:ext>
            </a:extLst>
          </p:cNvPr>
          <p:cNvPicPr>
            <a:picLocks noGrp="1" noChangeAspect="1"/>
          </p:cNvPicPr>
          <p:nvPr>
            <p:ph idx="4294967295"/>
          </p:nvPr>
        </p:nvPicPr>
        <p:blipFill>
          <a:blip r:embed="rId2"/>
          <a:stretch>
            <a:fillRect/>
          </a:stretch>
        </p:blipFill>
        <p:spPr>
          <a:xfrm>
            <a:off x="0" y="285497"/>
            <a:ext cx="12070080" cy="5830004"/>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0755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A2B59B9-82C0-4646-C3ED-C2D96502FB31}"/>
              </a:ext>
            </a:extLst>
          </p:cNvPr>
          <p:cNvPicPr>
            <a:picLocks noGrp="1" noChangeAspect="1"/>
          </p:cNvPicPr>
          <p:nvPr>
            <p:ph idx="4294967295"/>
          </p:nvPr>
        </p:nvPicPr>
        <p:blipFill>
          <a:blip r:embed="rId2"/>
          <a:stretch>
            <a:fillRect/>
          </a:stretch>
        </p:blipFill>
        <p:spPr>
          <a:xfrm>
            <a:off x="0" y="288484"/>
            <a:ext cx="12192000" cy="6428199"/>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8242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ACBE2-45AD-6123-4643-C861C851EFA2}"/>
              </a:ext>
            </a:extLst>
          </p:cNvPr>
          <p:cNvSpPr>
            <a:spLocks noGrp="1"/>
          </p:cNvSpPr>
          <p:nvPr>
            <p:ph type="title"/>
          </p:nvPr>
        </p:nvSpPr>
        <p:spPr/>
        <p:txBody>
          <a:bodyPr/>
          <a:lstStyle/>
          <a:p>
            <a:r>
              <a:rPr lang="en-GB" dirty="0"/>
              <a:t>Level 5</a:t>
            </a:r>
          </a:p>
        </p:txBody>
      </p:sp>
      <p:sp>
        <p:nvSpPr>
          <p:cNvPr id="3" name="Content Placeholder 2">
            <a:extLst>
              <a:ext uri="{FF2B5EF4-FFF2-40B4-BE49-F238E27FC236}">
                <a16:creationId xmlns:a16="http://schemas.microsoft.com/office/drawing/2014/main" id="{0D4160E0-7931-DBBB-CA37-979268207D05}"/>
              </a:ext>
            </a:extLst>
          </p:cNvPr>
          <p:cNvSpPr>
            <a:spLocks noGrp="1"/>
          </p:cNvSpPr>
          <p:nvPr>
            <p:ph idx="1"/>
          </p:nvPr>
        </p:nvSpPr>
        <p:spPr/>
        <p:txBody>
          <a:bodyPr/>
          <a:lstStyle/>
          <a:p>
            <a:pPr marL="182880" marR="0" lvl="0" indent="-182880" algn="l" defTabSz="914400" rtl="0" eaLnBrk="1" fontAlgn="auto" latinLnBrk="0" hangingPunct="1">
              <a:lnSpc>
                <a:spcPct val="100000"/>
              </a:lnSpc>
              <a:spcBef>
                <a:spcPct val="20000"/>
              </a:spcBef>
              <a:spcAft>
                <a:spcPts val="0"/>
              </a:spcAft>
              <a:buClr>
                <a:srgbClr val="93A299"/>
              </a:buClr>
              <a:buSzPct val="85000"/>
              <a:buFont typeface="Arial" pitchFamily="34" charset="0"/>
              <a:buChar char="•"/>
              <a:tabLst/>
              <a:defRPr/>
            </a:pPr>
            <a:r>
              <a:rPr kumimoji="0" lang="en-US" sz="2800" b="0" i="0" u="none" strike="noStrike" kern="1200" cap="none" spc="0" normalizeH="0" baseline="0" noProof="0" dirty="0">
                <a:ln>
                  <a:noFill/>
                </a:ln>
                <a:solidFill>
                  <a:srgbClr val="292934"/>
                </a:solidFill>
                <a:effectLst/>
                <a:uLnTx/>
                <a:uFillTx/>
                <a:latin typeface="Arial"/>
                <a:ea typeface="+mn-ea"/>
                <a:cs typeface="+mn-cs"/>
              </a:rPr>
              <a:t>Level 5 reflects the ability </a:t>
            </a:r>
            <a:r>
              <a:rPr kumimoji="0" lang="en-US" sz="2800" b="1" i="0" u="none" strike="noStrike" kern="1200" cap="none" spc="0" normalizeH="0" baseline="0" noProof="0" dirty="0">
                <a:ln>
                  <a:noFill/>
                </a:ln>
                <a:solidFill>
                  <a:srgbClr val="292934"/>
                </a:solidFill>
                <a:effectLst/>
                <a:uLnTx/>
                <a:uFillTx/>
                <a:latin typeface="Arial"/>
                <a:ea typeface="+mn-ea"/>
                <a:cs typeface="+mn-cs"/>
              </a:rPr>
              <a:t>to identify and use relevant understanding, methods and skills </a:t>
            </a:r>
            <a:r>
              <a:rPr kumimoji="0" lang="en-US" sz="2800" b="0" i="0" u="none" strike="noStrike" kern="1200" cap="none" spc="0" normalizeH="0" baseline="0" noProof="0" dirty="0">
                <a:ln>
                  <a:noFill/>
                </a:ln>
                <a:solidFill>
                  <a:srgbClr val="292934"/>
                </a:solidFill>
                <a:effectLst/>
                <a:uLnTx/>
                <a:uFillTx/>
                <a:latin typeface="Arial"/>
                <a:ea typeface="+mn-ea"/>
                <a:cs typeface="+mn-cs"/>
              </a:rPr>
              <a:t>to address broadly-defined, complex problems. </a:t>
            </a:r>
          </a:p>
          <a:p>
            <a:pPr marL="182880" marR="0" lvl="0" indent="-182880" algn="l" defTabSz="914400" rtl="0" eaLnBrk="1" fontAlgn="auto" latinLnBrk="0" hangingPunct="1">
              <a:lnSpc>
                <a:spcPct val="100000"/>
              </a:lnSpc>
              <a:spcBef>
                <a:spcPct val="20000"/>
              </a:spcBef>
              <a:spcAft>
                <a:spcPts val="0"/>
              </a:spcAft>
              <a:buClr>
                <a:srgbClr val="93A299"/>
              </a:buClr>
              <a:buSzPct val="85000"/>
              <a:buFont typeface="Arial" pitchFamily="34" charset="0"/>
              <a:buChar char="•"/>
              <a:tabLst/>
              <a:defRPr/>
            </a:pPr>
            <a:r>
              <a:rPr kumimoji="0" lang="en-US" sz="2800" b="1" i="0" u="none" strike="noStrike" kern="1200" cap="none" spc="0" normalizeH="0" baseline="0" noProof="0" dirty="0">
                <a:ln>
                  <a:noFill/>
                </a:ln>
                <a:solidFill>
                  <a:srgbClr val="292934"/>
                </a:solidFill>
                <a:effectLst/>
                <a:uLnTx/>
                <a:uFillTx/>
                <a:latin typeface="Arial"/>
                <a:ea typeface="+mn-ea"/>
                <a:cs typeface="+mn-cs"/>
              </a:rPr>
              <a:t>Taking responsibility </a:t>
            </a:r>
            <a:r>
              <a:rPr kumimoji="0" lang="en-US" sz="2800" b="0" i="0" u="none" strike="noStrike" kern="1200" cap="none" spc="0" normalizeH="0" baseline="0" noProof="0" dirty="0">
                <a:ln>
                  <a:noFill/>
                </a:ln>
                <a:solidFill>
                  <a:srgbClr val="292934"/>
                </a:solidFill>
                <a:effectLst/>
                <a:uLnTx/>
                <a:uFillTx/>
                <a:latin typeface="Arial"/>
                <a:ea typeface="+mn-ea"/>
                <a:cs typeface="+mn-cs"/>
              </a:rPr>
              <a:t>for planning and developing courses of action as well as exercising autonomy and judgement within broad parameters. </a:t>
            </a:r>
          </a:p>
          <a:p>
            <a:pPr marL="182880" marR="0" lvl="0" indent="-182880" algn="l" defTabSz="914400" rtl="0" eaLnBrk="1" fontAlgn="auto" latinLnBrk="0" hangingPunct="1">
              <a:lnSpc>
                <a:spcPct val="100000"/>
              </a:lnSpc>
              <a:spcBef>
                <a:spcPct val="20000"/>
              </a:spcBef>
              <a:spcAft>
                <a:spcPts val="0"/>
              </a:spcAft>
              <a:buClr>
                <a:srgbClr val="93A299"/>
              </a:buClr>
              <a:buSzPct val="85000"/>
              <a:buFont typeface="Arial" pitchFamily="34" charset="0"/>
              <a:buChar char="•"/>
              <a:tabLst/>
              <a:defRPr/>
            </a:pPr>
            <a:r>
              <a:rPr kumimoji="0" lang="en-US" sz="2800" b="0" i="0" u="none" strike="noStrike" kern="1200" cap="none" spc="0" normalizeH="0" baseline="0" noProof="0" dirty="0">
                <a:ln>
                  <a:noFill/>
                </a:ln>
                <a:solidFill>
                  <a:srgbClr val="292934"/>
                </a:solidFill>
                <a:effectLst/>
                <a:uLnTx/>
                <a:uFillTx/>
                <a:latin typeface="Arial"/>
                <a:ea typeface="+mn-ea"/>
                <a:cs typeface="+mn-cs"/>
              </a:rPr>
              <a:t>Reflects understanding of </a:t>
            </a:r>
            <a:r>
              <a:rPr kumimoji="0" lang="en-US" sz="2800" b="1" i="0" u="none" strike="noStrike" kern="1200" cap="none" spc="0" normalizeH="0" baseline="0" noProof="0" dirty="0">
                <a:ln>
                  <a:noFill/>
                </a:ln>
                <a:solidFill>
                  <a:srgbClr val="292934"/>
                </a:solidFill>
                <a:effectLst/>
                <a:uLnTx/>
                <a:uFillTx/>
                <a:latin typeface="Arial"/>
                <a:ea typeface="+mn-ea"/>
                <a:cs typeface="+mn-cs"/>
              </a:rPr>
              <a:t>different perspectives</a:t>
            </a:r>
            <a:r>
              <a:rPr kumimoji="0" lang="en-US" sz="2800" b="0" i="0" u="none" strike="noStrike" kern="1200" cap="none" spc="0" normalizeH="0" baseline="0" noProof="0" dirty="0">
                <a:ln>
                  <a:noFill/>
                </a:ln>
                <a:solidFill>
                  <a:srgbClr val="292934"/>
                </a:solidFill>
                <a:effectLst/>
                <a:uLnTx/>
                <a:uFillTx/>
                <a:latin typeface="Arial"/>
                <a:ea typeface="+mn-ea"/>
                <a:cs typeface="+mn-cs"/>
              </a:rPr>
              <a:t>, approaches or schools of thought and the reasoning behind them. </a:t>
            </a:r>
          </a:p>
          <a:p>
            <a:endParaRPr lang="en-GB" dirty="0"/>
          </a:p>
        </p:txBody>
      </p:sp>
    </p:spTree>
    <p:extLst>
      <p:ext uri="{BB962C8B-B14F-4D97-AF65-F5344CB8AC3E}">
        <p14:creationId xmlns:p14="http://schemas.microsoft.com/office/powerpoint/2010/main" val="992589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407CF-E068-254C-0DB4-698337914F3D}"/>
              </a:ext>
            </a:extLst>
          </p:cNvPr>
          <p:cNvSpPr>
            <a:spLocks noGrp="1"/>
          </p:cNvSpPr>
          <p:nvPr>
            <p:ph type="title"/>
          </p:nvPr>
        </p:nvSpPr>
        <p:spPr/>
        <p:txBody>
          <a:bodyPr/>
          <a:lstStyle/>
          <a:p>
            <a:r>
              <a:rPr lang="en-GB" dirty="0"/>
              <a:t>Expectations	</a:t>
            </a:r>
          </a:p>
        </p:txBody>
      </p:sp>
      <p:sp>
        <p:nvSpPr>
          <p:cNvPr id="3" name="Content Placeholder 2">
            <a:extLst>
              <a:ext uri="{FF2B5EF4-FFF2-40B4-BE49-F238E27FC236}">
                <a16:creationId xmlns:a16="http://schemas.microsoft.com/office/drawing/2014/main" id="{D5173951-C7D3-A54C-CF9D-CC523B36E132}"/>
              </a:ext>
            </a:extLst>
          </p:cNvPr>
          <p:cNvSpPr>
            <a:spLocks noGrp="1"/>
          </p:cNvSpPr>
          <p:nvPr>
            <p:ph idx="1"/>
          </p:nvPr>
        </p:nvSpPr>
        <p:spPr/>
        <p:txBody>
          <a:bodyPr/>
          <a:lstStyle/>
          <a:p>
            <a:pPr marL="0" indent="0">
              <a:buNone/>
            </a:pPr>
            <a:r>
              <a:rPr lang="en-GB" dirty="0"/>
              <a:t>At this level you are expected</a:t>
            </a:r>
          </a:p>
          <a:p>
            <a:r>
              <a:rPr lang="en-GB" dirty="0"/>
              <a:t>To read widely and look beyond what is obvious</a:t>
            </a:r>
          </a:p>
          <a:p>
            <a:r>
              <a:rPr lang="en-GB" dirty="0"/>
              <a:t>Add in arguments and make points more evidently using evidence</a:t>
            </a:r>
          </a:p>
          <a:p>
            <a:r>
              <a:rPr lang="en-GB" dirty="0"/>
              <a:t>Engage with content, explore opinions and ask questions</a:t>
            </a:r>
          </a:p>
          <a:p>
            <a:r>
              <a:rPr lang="en-GB" dirty="0"/>
              <a:t>Attend!</a:t>
            </a:r>
          </a:p>
          <a:p>
            <a:endParaRPr lang="en-GB" dirty="0"/>
          </a:p>
          <a:p>
            <a:endParaRPr lang="en-GB" dirty="0"/>
          </a:p>
        </p:txBody>
      </p:sp>
    </p:spTree>
    <p:extLst>
      <p:ext uri="{BB962C8B-B14F-4D97-AF65-F5344CB8AC3E}">
        <p14:creationId xmlns:p14="http://schemas.microsoft.com/office/powerpoint/2010/main" val="20096629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 name="Group 28">
            <a:extLst>
              <a:ext uri="{FF2B5EF4-FFF2-40B4-BE49-F238E27FC236}">
                <a16:creationId xmlns:a16="http://schemas.microsoft.com/office/drawing/2014/main" id="{4D5934AA-9F35-4DC2-BDEF-C88AEF973F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0"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Color Cover">
              <a:extLst>
                <a:ext uri="{FF2B5EF4-FFF2-40B4-BE49-F238E27FC236}">
                  <a16:creationId xmlns:a16="http://schemas.microsoft.com/office/drawing/2014/main" id="{B2BC243A-AB39-4DEF-B708-A656BA5A6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2" name="Group 31">
            <a:extLst>
              <a:ext uri="{FF2B5EF4-FFF2-40B4-BE49-F238E27FC236}">
                <a16:creationId xmlns:a16="http://schemas.microsoft.com/office/drawing/2014/main" id="{D95590E9-5E18-4877-8515-94EBE05E1F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3" name="Color">
              <a:extLst>
                <a:ext uri="{FF2B5EF4-FFF2-40B4-BE49-F238E27FC236}">
                  <a16:creationId xmlns:a16="http://schemas.microsoft.com/office/drawing/2014/main" id="{8B4AF456-0671-432E-AD5B-FFAF8D6461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Color">
              <a:extLst>
                <a:ext uri="{FF2B5EF4-FFF2-40B4-BE49-F238E27FC236}">
                  <a16:creationId xmlns:a16="http://schemas.microsoft.com/office/drawing/2014/main" id="{3CE7848D-78F7-4020-9603-9ED2941664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Sticky notes with question marks">
            <a:extLst>
              <a:ext uri="{FF2B5EF4-FFF2-40B4-BE49-F238E27FC236}">
                <a16:creationId xmlns:a16="http://schemas.microsoft.com/office/drawing/2014/main" id="{F5BE4042-50B5-7B81-CCA5-81B9E6315BBD}"/>
              </a:ext>
            </a:extLst>
          </p:cNvPr>
          <p:cNvPicPr>
            <a:picLocks noChangeAspect="1"/>
          </p:cNvPicPr>
          <p:nvPr/>
        </p:nvPicPr>
        <p:blipFill>
          <a:blip r:embed="rId2"/>
          <a:srcRect l="26563" r="19813"/>
          <a:stretch>
            <a:fillRect/>
          </a:stretch>
        </p:blipFill>
        <p:spPr>
          <a:xfrm>
            <a:off x="7082810" y="841663"/>
            <a:ext cx="4166151" cy="5185923"/>
          </a:xfrm>
          <a:prstGeom prst="rect">
            <a:avLst/>
          </a:prstGeom>
        </p:spPr>
      </p:pic>
      <p:grpSp>
        <p:nvGrpSpPr>
          <p:cNvPr id="35" name="Group 34">
            <a:extLst>
              <a:ext uri="{FF2B5EF4-FFF2-40B4-BE49-F238E27FC236}">
                <a16:creationId xmlns:a16="http://schemas.microsoft.com/office/drawing/2014/main" id="{5CA0097F-05D8-41AA-ABF9-33C6987911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36" name="Freeform: Shape 35">
              <a:extLst>
                <a:ext uri="{FF2B5EF4-FFF2-40B4-BE49-F238E27FC236}">
                  <a16:creationId xmlns:a16="http://schemas.microsoft.com/office/drawing/2014/main" id="{F662F899-4295-416F-919F-934ED76978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955A3F4B-68DC-4F36-BCE6-C507ACC53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3483BE2D-C85A-4DE3-A6F4-AE65BB3EF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64C550A-7A80-4B73-B7BF-7426DD1C3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7D956BA8-D252-430A-9E58-C7F3D1AC9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E5345BF4-9F1D-4388-A778-56FAE2C42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022B00E1-8709-469F-A9F4-F974D3FED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FA62CF4-EF9A-3B29-2486-1959AA8A1ABA}"/>
              </a:ext>
            </a:extLst>
          </p:cNvPr>
          <p:cNvSpPr>
            <a:spLocks noGrp="1"/>
          </p:cNvSpPr>
          <p:nvPr>
            <p:ph type="title"/>
          </p:nvPr>
        </p:nvSpPr>
        <p:spPr>
          <a:xfrm>
            <a:off x="1012644" y="841664"/>
            <a:ext cx="5203990" cy="2782723"/>
          </a:xfrm>
        </p:spPr>
        <p:txBody>
          <a:bodyPr vert="horz" lIns="91440" tIns="45720" rIns="91440" bIns="45720" rtlCol="0" anchor="b">
            <a:normAutofit/>
          </a:bodyPr>
          <a:lstStyle/>
          <a:p>
            <a:r>
              <a:rPr lang="en-US" sz="4800">
                <a:solidFill>
                  <a:schemeClr val="bg1"/>
                </a:solidFill>
              </a:rPr>
              <a:t>Any questions? </a:t>
            </a:r>
          </a:p>
        </p:txBody>
      </p:sp>
    </p:spTree>
    <p:extLst>
      <p:ext uri="{BB962C8B-B14F-4D97-AF65-F5344CB8AC3E}">
        <p14:creationId xmlns:p14="http://schemas.microsoft.com/office/powerpoint/2010/main" val="212239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6" name="Rectangle 1035">
            <a:extLst>
              <a:ext uri="{FF2B5EF4-FFF2-40B4-BE49-F238E27FC236}">
                <a16:creationId xmlns:a16="http://schemas.microsoft.com/office/drawing/2014/main" id="{3A826B85-D58A-48FB-ABB8-881A5F8CC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154EC5A-F258-B2A4-29DE-3DF693B8821F}"/>
              </a:ext>
            </a:extLst>
          </p:cNvPr>
          <p:cNvSpPr>
            <a:spLocks noGrp="1"/>
          </p:cNvSpPr>
          <p:nvPr>
            <p:ph type="title"/>
          </p:nvPr>
        </p:nvSpPr>
        <p:spPr>
          <a:xfrm>
            <a:off x="960120" y="5419725"/>
            <a:ext cx="10271760" cy="936626"/>
          </a:xfrm>
        </p:spPr>
        <p:txBody>
          <a:bodyPr vert="horz" lIns="91440" tIns="45720" rIns="91440" bIns="45720" rtlCol="0">
            <a:normAutofit/>
          </a:bodyPr>
          <a:lstStyle/>
          <a:p>
            <a:pPr algn="ctr"/>
            <a:r>
              <a:rPr lang="en-US" sz="4000" kern="1200">
                <a:solidFill>
                  <a:schemeClr val="tx1">
                    <a:lumMod val="75000"/>
                    <a:lumOff val="25000"/>
                  </a:schemeClr>
                </a:solidFill>
                <a:latin typeface="+mj-lt"/>
                <a:ea typeface="+mj-ea"/>
                <a:cs typeface="+mj-cs"/>
              </a:rPr>
              <a:t>Short break 10 minutes</a:t>
            </a:r>
          </a:p>
        </p:txBody>
      </p:sp>
      <p:sp>
        <p:nvSpPr>
          <p:cNvPr id="1037" name="Rounded Rectangle 5">
            <a:extLst>
              <a:ext uri="{FF2B5EF4-FFF2-40B4-BE49-F238E27FC236}">
                <a16:creationId xmlns:a16="http://schemas.microsoft.com/office/drawing/2014/main" id="{20B579A7-44A3-4863-B4F6-E1E3D667A5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120" y="990600"/>
            <a:ext cx="10271760" cy="430530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oncept. Sick Figure Hold Banner ...">
            <a:extLst>
              <a:ext uri="{FF2B5EF4-FFF2-40B4-BE49-F238E27FC236}">
                <a16:creationId xmlns:a16="http://schemas.microsoft.com/office/drawing/2014/main" id="{F565F878-970B-CFC3-40EF-6B1A117946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3358"/>
          <a:stretch>
            <a:fillRect/>
          </a:stretch>
        </p:blipFill>
        <p:spPr bwMode="auto">
          <a:xfrm>
            <a:off x="1281684" y="1309878"/>
            <a:ext cx="9628632" cy="3666744"/>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1211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088DE0C-ECCA-8AC0-D81F-BE9A3AE23138}"/>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First discussion</a:t>
            </a:r>
          </a:p>
        </p:txBody>
      </p:sp>
      <p:sp>
        <p:nvSpPr>
          <p:cNvPr id="3" name="Content Placeholder 2">
            <a:extLst>
              <a:ext uri="{FF2B5EF4-FFF2-40B4-BE49-F238E27FC236}">
                <a16:creationId xmlns:a16="http://schemas.microsoft.com/office/drawing/2014/main" id="{482B1753-8439-A7F9-508F-38A2A3744C25}"/>
              </a:ext>
            </a:extLst>
          </p:cNvPr>
          <p:cNvSpPr>
            <a:spLocks noGrp="1"/>
          </p:cNvSpPr>
          <p:nvPr>
            <p:ph idx="1"/>
          </p:nvPr>
        </p:nvSpPr>
        <p:spPr>
          <a:xfrm>
            <a:off x="6464410" y="841247"/>
            <a:ext cx="5377820" cy="5340097"/>
          </a:xfrm>
        </p:spPr>
        <p:txBody>
          <a:bodyPr anchor="ctr">
            <a:normAutofit/>
          </a:bodyPr>
          <a:lstStyle/>
          <a:p>
            <a:r>
              <a:rPr lang="en-GB" sz="3200" dirty="0">
                <a:solidFill>
                  <a:schemeClr val="tx2"/>
                </a:solidFill>
              </a:rPr>
              <a:t>Are we free to live as we choose in England and Wales?</a:t>
            </a:r>
          </a:p>
          <a:p>
            <a:r>
              <a:rPr lang="en-GB" sz="3200" dirty="0">
                <a:solidFill>
                  <a:schemeClr val="tx2"/>
                </a:solidFill>
              </a:rPr>
              <a:t>What do you think of policing in England Wales today?</a:t>
            </a:r>
          </a:p>
          <a:p>
            <a:r>
              <a:rPr lang="en-GB" sz="3200" dirty="0">
                <a:solidFill>
                  <a:schemeClr val="tx2"/>
                </a:solidFill>
              </a:rPr>
              <a:t>Does anyone know about policing prior to 21</a:t>
            </a:r>
            <a:r>
              <a:rPr lang="en-GB" sz="3200" baseline="30000" dirty="0">
                <a:solidFill>
                  <a:schemeClr val="tx2"/>
                </a:solidFill>
              </a:rPr>
              <a:t>st</a:t>
            </a:r>
            <a:r>
              <a:rPr lang="en-GB" sz="3200" dirty="0">
                <a:solidFill>
                  <a:schemeClr val="tx2"/>
                </a:solidFill>
              </a:rPr>
              <a:t> century?</a:t>
            </a:r>
          </a:p>
        </p:txBody>
      </p:sp>
    </p:spTree>
    <p:extLst>
      <p:ext uri="{BB962C8B-B14F-4D97-AF65-F5344CB8AC3E}">
        <p14:creationId xmlns:p14="http://schemas.microsoft.com/office/powerpoint/2010/main" val="129805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6" name="Freeform: Shape 15">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itle 3">
            <a:extLst>
              <a:ext uri="{FF2B5EF4-FFF2-40B4-BE49-F238E27FC236}">
                <a16:creationId xmlns:a16="http://schemas.microsoft.com/office/drawing/2014/main" id="{7589BF33-C2A9-EA5C-941B-2FE4EDFB5F8E}"/>
              </a:ext>
            </a:extLst>
          </p:cNvPr>
          <p:cNvSpPr>
            <a:spLocks noGrp="1"/>
          </p:cNvSpPr>
          <p:nvPr>
            <p:ph type="title"/>
          </p:nvPr>
        </p:nvSpPr>
        <p:spPr>
          <a:xfrm>
            <a:off x="789708" y="666351"/>
            <a:ext cx="10558405" cy="3044335"/>
          </a:xfrm>
        </p:spPr>
        <p:txBody>
          <a:bodyPr vert="horz" lIns="91440" tIns="45720" rIns="91440" bIns="45720" rtlCol="0" anchor="b">
            <a:normAutofit/>
          </a:bodyPr>
          <a:lstStyle/>
          <a:p>
            <a:pPr algn="ctr"/>
            <a:r>
              <a:rPr lang="en-US" sz="4800" kern="1200" dirty="0">
                <a:solidFill>
                  <a:schemeClr val="bg1"/>
                </a:solidFill>
                <a:latin typeface="+mj-lt"/>
                <a:ea typeface="+mj-ea"/>
                <a:cs typeface="+mj-cs"/>
              </a:rPr>
              <a:t>Policing History and Foundations</a:t>
            </a:r>
          </a:p>
        </p:txBody>
      </p:sp>
    </p:spTree>
    <p:extLst>
      <p:ext uri="{BB962C8B-B14F-4D97-AF65-F5344CB8AC3E}">
        <p14:creationId xmlns:p14="http://schemas.microsoft.com/office/powerpoint/2010/main" val="3329442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5C640C-1CC8-394C-203C-F2FA7ED4F906}"/>
              </a:ext>
            </a:extLst>
          </p:cNvPr>
          <p:cNvSpPr>
            <a:spLocks noGrp="1"/>
          </p:cNvSpPr>
          <p:nvPr>
            <p:ph type="title"/>
          </p:nvPr>
        </p:nvSpPr>
        <p:spPr>
          <a:xfrm>
            <a:off x="572493" y="238539"/>
            <a:ext cx="11018520" cy="1434415"/>
          </a:xfrm>
        </p:spPr>
        <p:txBody>
          <a:bodyPr anchor="b">
            <a:normAutofit/>
          </a:bodyPr>
          <a:lstStyle/>
          <a:p>
            <a:r>
              <a:rPr lang="en-GB" sz="5400"/>
              <a:t>Policing before 1500</a:t>
            </a:r>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F77748-14A7-8FE8-E211-8B49CA05766B}"/>
              </a:ext>
            </a:extLst>
          </p:cNvPr>
          <p:cNvSpPr>
            <a:spLocks noGrp="1"/>
          </p:cNvSpPr>
          <p:nvPr>
            <p:ph idx="1"/>
          </p:nvPr>
        </p:nvSpPr>
        <p:spPr>
          <a:xfrm>
            <a:off x="232756" y="2071315"/>
            <a:ext cx="7232073" cy="4548145"/>
          </a:xfrm>
        </p:spPr>
        <p:txBody>
          <a:bodyPr anchor="t">
            <a:normAutofit/>
          </a:bodyPr>
          <a:lstStyle/>
          <a:p>
            <a:r>
              <a:rPr lang="en-GB" dirty="0"/>
              <a:t>Prior to 1500, catching criminals was the responsibility of the victim themselves, working in unison with the local community. Known as the hue and cry led by the constable</a:t>
            </a:r>
          </a:p>
          <a:p>
            <a:r>
              <a:rPr lang="en-GB" dirty="0"/>
              <a:t>There was a strong &amp; ancient tradition in England that a community should have the right to police itself &amp; all thoughts of instituting a regular police force were strongly opposed. </a:t>
            </a:r>
          </a:p>
          <a:p>
            <a:endParaRPr lang="en-GB" dirty="0"/>
          </a:p>
        </p:txBody>
      </p:sp>
      <p:pic>
        <p:nvPicPr>
          <p:cNvPr id="4" name="Picture 3">
            <a:extLst>
              <a:ext uri="{FF2B5EF4-FFF2-40B4-BE49-F238E27FC236}">
                <a16:creationId xmlns:a16="http://schemas.microsoft.com/office/drawing/2014/main" id="{4D76E0C5-E934-062D-B85F-B7E8F209D822}"/>
              </a:ext>
            </a:extLst>
          </p:cNvPr>
          <p:cNvPicPr>
            <a:picLocks noChangeAspect="1"/>
          </p:cNvPicPr>
          <p:nvPr/>
        </p:nvPicPr>
        <p:blipFill>
          <a:blip r:embed="rId2"/>
          <a:srcRect l="24856" r="23751"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0795982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Freeform: Shape 103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3CE426-EECD-079E-2D00-A51E07C75391}"/>
              </a:ext>
            </a:extLst>
          </p:cNvPr>
          <p:cNvSpPr>
            <a:spLocks noGrp="1"/>
          </p:cNvSpPr>
          <p:nvPr>
            <p:ph type="title"/>
          </p:nvPr>
        </p:nvSpPr>
        <p:spPr>
          <a:xfrm>
            <a:off x="1137034" y="609597"/>
            <a:ext cx="9392421" cy="1330841"/>
          </a:xfrm>
        </p:spPr>
        <p:txBody>
          <a:bodyPr>
            <a:normAutofit/>
          </a:bodyPr>
          <a:lstStyle/>
          <a:p>
            <a:r>
              <a:rPr lang="en-GB" dirty="0"/>
              <a:t>Ways the community policed itself</a:t>
            </a:r>
          </a:p>
        </p:txBody>
      </p:sp>
      <p:sp>
        <p:nvSpPr>
          <p:cNvPr id="3" name="Content Placeholder 2">
            <a:extLst>
              <a:ext uri="{FF2B5EF4-FFF2-40B4-BE49-F238E27FC236}">
                <a16:creationId xmlns:a16="http://schemas.microsoft.com/office/drawing/2014/main" id="{9564F22F-518D-ED4A-ED95-F43A60309C3E}"/>
              </a:ext>
            </a:extLst>
          </p:cNvPr>
          <p:cNvSpPr>
            <a:spLocks noGrp="1"/>
          </p:cNvSpPr>
          <p:nvPr>
            <p:ph idx="1"/>
          </p:nvPr>
        </p:nvSpPr>
        <p:spPr>
          <a:xfrm>
            <a:off x="-194872" y="2198362"/>
            <a:ext cx="6914238" cy="4290928"/>
          </a:xfrm>
        </p:spPr>
        <p:txBody>
          <a:bodyPr>
            <a:noAutofit/>
          </a:bodyPr>
          <a:lstStyle/>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endParaRPr kumimoji="0" lang="en-GB" sz="2200" b="0" i="0" u="none" strike="noStrike" kern="1200" cap="none" spc="0" normalizeH="0" baseline="0" noProof="0" dirty="0">
              <a:ln>
                <a:noFill/>
              </a:ln>
              <a:effectLst/>
              <a:uLnTx/>
              <a:uFillTx/>
              <a:latin typeface="Aptos" panose="02110004020202020204"/>
              <a:ea typeface="+mn-ea"/>
              <a:cs typeface="+mn-cs"/>
            </a:endParaRP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Aptos" panose="02110004020202020204"/>
                <a:ea typeface="+mn-ea"/>
                <a:cs typeface="+mn-cs"/>
              </a:rPr>
              <a:t>Areas were split up into smaller administrative areas and again into 10 tithings</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Aptos" panose="02110004020202020204"/>
                <a:ea typeface="+mn-ea"/>
                <a:cs typeface="+mn-cs"/>
              </a:rPr>
              <a:t>In each tithing males over 12 years were organised into groups of 10 households. It was the responsibility of </a:t>
            </a:r>
            <a:r>
              <a:rPr lang="en-GB" sz="2200" dirty="0">
                <a:latin typeface="Aptos" panose="02110004020202020204"/>
              </a:rPr>
              <a:t>each tithing to monitor their own</a:t>
            </a:r>
          </a:p>
          <a:p>
            <a:pPr lvl="1">
              <a:defRPr/>
            </a:pPr>
            <a:r>
              <a:rPr lang="en-GB" sz="2200" dirty="0"/>
              <a:t>If one member of the group broke the law, it was the members responsibility</a:t>
            </a:r>
            <a:r>
              <a:rPr kumimoji="0" lang="en-GB" sz="2200" b="0" i="0" u="none" strike="noStrike" kern="1200" cap="none" spc="0" normalizeH="0" baseline="0" noProof="0" dirty="0">
                <a:ln>
                  <a:noFill/>
                </a:ln>
                <a:effectLst/>
                <a:uLnTx/>
                <a:uFillTx/>
                <a:latin typeface="Aptos" panose="02110004020202020204"/>
                <a:ea typeface="+mn-ea"/>
                <a:cs typeface="+mn-cs"/>
              </a:rPr>
              <a:t> to catch him &amp; take him to court.</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Aptos" panose="02110004020202020204"/>
                <a:ea typeface="+mn-ea"/>
                <a:cs typeface="+mn-cs"/>
              </a:rPr>
              <a:t>Hue and cry- Loud calling for the pursuit &amp; capture of a criminal – the whole community is responsible</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lang="en-GB" sz="2200" dirty="0">
                <a:latin typeface="Aptos" panose="02110004020202020204"/>
              </a:rPr>
              <a:t>The community is law enforcement</a:t>
            </a:r>
            <a:endParaRPr kumimoji="0" lang="en-GB" sz="2200" b="0" i="0" u="none" strike="noStrike" kern="1200" cap="none" spc="0" normalizeH="0" baseline="0" noProof="0" dirty="0">
              <a:ln>
                <a:noFill/>
              </a:ln>
              <a:effectLst/>
              <a:uLnTx/>
              <a:uFillTx/>
              <a:latin typeface="Aptos" panose="02110004020202020204"/>
              <a:ea typeface="+mn-ea"/>
              <a:cs typeface="+mn-cs"/>
            </a:endParaRPr>
          </a:p>
          <a:p>
            <a:endParaRPr lang="en-GB" sz="2200" dirty="0"/>
          </a:p>
        </p:txBody>
      </p:sp>
      <p:pic>
        <p:nvPicPr>
          <p:cNvPr id="1026" name="Picture 2" descr="hue and cry' notice ...">
            <a:extLst>
              <a:ext uri="{FF2B5EF4-FFF2-40B4-BE49-F238E27FC236}">
                <a16:creationId xmlns:a16="http://schemas.microsoft.com/office/drawing/2014/main" id="{A1264288-8C9A-AF17-BB19-D557355DAA4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14238" y="2907999"/>
            <a:ext cx="4788505" cy="2455252"/>
          </a:xfrm>
          <a:prstGeom prst="rect">
            <a:avLst/>
          </a:prstGeom>
          <a:noFill/>
          <a:extLst>
            <a:ext uri="{909E8E84-426E-40DD-AFC4-6F175D3DCCD1}">
              <a14:hiddenFill xmlns:a14="http://schemas.microsoft.com/office/drawing/2010/main">
                <a:solidFill>
                  <a:srgbClr val="FFFFFF"/>
                </a:solidFill>
              </a14:hiddenFill>
            </a:ext>
          </a:extLst>
        </p:spPr>
      </p:pic>
      <p:sp>
        <p:nvSpPr>
          <p:cNvPr id="1035" name="Freeform: Shape 10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27777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C1A6A-B657-4371-F2E8-B2479BDF5643}"/>
              </a:ext>
            </a:extLst>
          </p:cNvPr>
          <p:cNvSpPr>
            <a:spLocks noGrp="1"/>
          </p:cNvSpPr>
          <p:nvPr>
            <p:ph type="title"/>
          </p:nvPr>
        </p:nvSpPr>
        <p:spPr/>
        <p:txBody>
          <a:bodyPr/>
          <a:lstStyle/>
          <a:p>
            <a:r>
              <a:rPr lang="en-GB" dirty="0"/>
              <a:t>Religious influence in guilt or innocence</a:t>
            </a:r>
          </a:p>
        </p:txBody>
      </p:sp>
      <p:sp>
        <p:nvSpPr>
          <p:cNvPr id="3" name="Content Placeholder 2">
            <a:extLst>
              <a:ext uri="{FF2B5EF4-FFF2-40B4-BE49-F238E27FC236}">
                <a16:creationId xmlns:a16="http://schemas.microsoft.com/office/drawing/2014/main" id="{91417874-E2B2-D39A-D0FF-8B1A483C726A}"/>
              </a:ext>
            </a:extLst>
          </p:cNvPr>
          <p:cNvSpPr>
            <a:spLocks noGrp="1"/>
          </p:cNvSpPr>
          <p:nvPr>
            <p:ph idx="1"/>
          </p:nvPr>
        </p:nvSpPr>
        <p:spPr>
          <a:xfrm>
            <a:off x="412955" y="1825625"/>
            <a:ext cx="10940845" cy="4351338"/>
          </a:xfrm>
        </p:spPr>
        <p:txBody>
          <a:bodyPr/>
          <a:lstStyle/>
          <a:p>
            <a:r>
              <a:rPr lang="en-GB" dirty="0"/>
              <a:t>Saxon justice relied heavily on religion to determine if a person was guilty of a crime</a:t>
            </a:r>
          </a:p>
          <a:p>
            <a:r>
              <a:rPr lang="en-GB" dirty="0"/>
              <a:t>Oaths were an important way of proving a person’s innocence</a:t>
            </a:r>
          </a:p>
          <a:p>
            <a:r>
              <a:rPr lang="en-GB" dirty="0"/>
              <a:t>Hearings would take place publicly giving the accused a chance to swear an oath to their innocence</a:t>
            </a:r>
          </a:p>
          <a:p>
            <a:r>
              <a:rPr lang="en-GB" dirty="0"/>
              <a:t>Had there been a witness to the crime the offender would not be allowed to swear their innocence</a:t>
            </a:r>
          </a:p>
          <a:p>
            <a:r>
              <a:rPr lang="en-GB" dirty="0"/>
              <a:t>If guilt could not be determined, the church would step in and hold its own trials – Trial by hot water, cold water trial by hot iron.</a:t>
            </a:r>
          </a:p>
        </p:txBody>
      </p:sp>
    </p:spTree>
    <p:extLst>
      <p:ext uri="{BB962C8B-B14F-4D97-AF65-F5344CB8AC3E}">
        <p14:creationId xmlns:p14="http://schemas.microsoft.com/office/powerpoint/2010/main" val="1993165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07" name="Rectangle 2106">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9" name="Rectangle 2108">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F41566-2ABF-F999-6796-03544CFA891C}"/>
              </a:ext>
            </a:extLst>
          </p:cNvPr>
          <p:cNvSpPr>
            <a:spLocks noGrp="1"/>
          </p:cNvSpPr>
          <p:nvPr>
            <p:ph type="title"/>
          </p:nvPr>
        </p:nvSpPr>
        <p:spPr>
          <a:xfrm>
            <a:off x="5046343" y="0"/>
            <a:ext cx="6781800" cy="1338696"/>
          </a:xfrm>
        </p:spPr>
        <p:txBody>
          <a:bodyPr>
            <a:normAutofit/>
          </a:bodyPr>
          <a:lstStyle/>
          <a:p>
            <a:r>
              <a:rPr lang="en-GB" dirty="0"/>
              <a:t>c.1500 to c.1700</a:t>
            </a:r>
          </a:p>
        </p:txBody>
      </p:sp>
      <p:pic>
        <p:nvPicPr>
          <p:cNvPr id="2050" name="Picture 2" descr="Watchman' wearing a hat and long coat, carrying a lantern and spear.">
            <a:extLst>
              <a:ext uri="{FF2B5EF4-FFF2-40B4-BE49-F238E27FC236}">
                <a16:creationId xmlns:a16="http://schemas.microsoft.com/office/drawing/2014/main" id="{C6E4ECAF-8A72-9E7C-CA22-5CF097252C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34" r="1433"/>
          <a:stretch>
            <a:fillRect/>
          </a:stretch>
        </p:blipFill>
        <p:spPr bwMode="auto">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D5B6E9E-12BA-6847-FC48-962AD5E65B81}"/>
              </a:ext>
            </a:extLst>
          </p:cNvPr>
          <p:cNvSpPr>
            <a:spLocks noGrp="1"/>
          </p:cNvSpPr>
          <p:nvPr>
            <p:ph idx="1"/>
          </p:nvPr>
        </p:nvSpPr>
        <p:spPr>
          <a:xfrm>
            <a:off x="3754759" y="1346560"/>
            <a:ext cx="8073384" cy="5519294"/>
          </a:xfrm>
        </p:spPr>
        <p:txBody>
          <a:bodyPr anchor="t">
            <a:noAutofit/>
          </a:bodyPr>
          <a:lstStyle/>
          <a:p>
            <a:r>
              <a:rPr lang="en-GB" sz="2400" dirty="0"/>
              <a:t>The Hue and cry remained a staple to law enforcement </a:t>
            </a:r>
          </a:p>
          <a:p>
            <a:r>
              <a:rPr lang="en-GB" sz="2400" dirty="0"/>
              <a:t>With many town growing rapidly, crime rates rose just as rapidly, and it became less effective</a:t>
            </a:r>
          </a:p>
          <a:p>
            <a:r>
              <a:rPr lang="en-GB" sz="2400" dirty="0"/>
              <a:t>To mitigate crime, larger towns employed watchmen to patrol </a:t>
            </a:r>
            <a:r>
              <a:rPr lang="en-GB" sz="2400" dirty="0" err="1"/>
              <a:t>10pm</a:t>
            </a:r>
            <a:r>
              <a:rPr lang="en-GB" sz="2400" dirty="0"/>
              <a:t>-dawn</a:t>
            </a:r>
          </a:p>
          <a:p>
            <a:r>
              <a:rPr lang="en-GB" sz="2400" dirty="0"/>
              <a:t>Non uniformed but were identifiable by their heavy coat, lantern and bell</a:t>
            </a:r>
          </a:p>
          <a:p>
            <a:r>
              <a:rPr lang="en-GB" sz="2400" dirty="0"/>
              <a:t>Watchmen were volunteers (unpaid) expectation for all men to volunteer – refusers would be held in stocks</a:t>
            </a:r>
          </a:p>
          <a:p>
            <a:r>
              <a:rPr lang="en-GB" sz="2400" dirty="0"/>
              <a:t>Their role- to act as a deterrent </a:t>
            </a:r>
          </a:p>
        </p:txBody>
      </p:sp>
    </p:spTree>
    <p:extLst>
      <p:ext uri="{BB962C8B-B14F-4D97-AF65-F5344CB8AC3E}">
        <p14:creationId xmlns:p14="http://schemas.microsoft.com/office/powerpoint/2010/main" val="399896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4" name="Rectangle 6153">
            <a:extLst>
              <a:ext uri="{FF2B5EF4-FFF2-40B4-BE49-F238E27FC236}">
                <a16:creationId xmlns:a16="http://schemas.microsoft.com/office/drawing/2014/main" id="{6897DEB4-4A88-4293-A935-9B25506C1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Freeform: Shape 6152">
            <a:extLst>
              <a:ext uri="{FF2B5EF4-FFF2-40B4-BE49-F238E27FC236}">
                <a16:creationId xmlns:a16="http://schemas.microsoft.com/office/drawing/2014/main" id="{FBE42BC3-6707-4CBF-9386-048B994A4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886" y="0"/>
            <a:ext cx="7538114" cy="6858000"/>
          </a:xfrm>
          <a:custGeom>
            <a:avLst/>
            <a:gdLst>
              <a:gd name="connsiteX0" fmla="*/ 366246 w 7538114"/>
              <a:gd name="connsiteY0" fmla="*/ 0 h 6858000"/>
              <a:gd name="connsiteX1" fmla="*/ 2830292 w 7538114"/>
              <a:gd name="connsiteY1" fmla="*/ 0 h 6858000"/>
              <a:gd name="connsiteX2" fmla="*/ 3903260 w 7538114"/>
              <a:gd name="connsiteY2" fmla="*/ 0 h 6858000"/>
              <a:gd name="connsiteX3" fmla="*/ 4597266 w 7538114"/>
              <a:gd name="connsiteY3" fmla="*/ 0 h 6858000"/>
              <a:gd name="connsiteX4" fmla="*/ 7192370 w 7538114"/>
              <a:gd name="connsiteY4" fmla="*/ 0 h 6858000"/>
              <a:gd name="connsiteX5" fmla="*/ 7538114 w 7538114"/>
              <a:gd name="connsiteY5" fmla="*/ 0 h 6858000"/>
              <a:gd name="connsiteX6" fmla="*/ 7538114 w 7538114"/>
              <a:gd name="connsiteY6" fmla="*/ 6858000 h 6858000"/>
              <a:gd name="connsiteX7" fmla="*/ 7192370 w 7538114"/>
              <a:gd name="connsiteY7" fmla="*/ 6858000 h 6858000"/>
              <a:gd name="connsiteX8" fmla="*/ 4597266 w 7538114"/>
              <a:gd name="connsiteY8" fmla="*/ 6858000 h 6858000"/>
              <a:gd name="connsiteX9" fmla="*/ 3903260 w 7538114"/>
              <a:gd name="connsiteY9" fmla="*/ 6858000 h 6858000"/>
              <a:gd name="connsiteX10" fmla="*/ 2830292 w 7538114"/>
              <a:gd name="connsiteY10" fmla="*/ 6858000 h 6858000"/>
              <a:gd name="connsiteX11" fmla="*/ 170314 w 7538114"/>
              <a:gd name="connsiteY11" fmla="*/ 6858000 h 6858000"/>
              <a:gd name="connsiteX12" fmla="*/ 170341 w 7538114"/>
              <a:gd name="connsiteY12" fmla="*/ 6857759 h 6858000"/>
              <a:gd name="connsiteX13" fmla="*/ 173485 w 7538114"/>
              <a:gd name="connsiteY13" fmla="*/ 6852129 h 6858000"/>
              <a:gd name="connsiteX14" fmla="*/ 167544 w 7538114"/>
              <a:gd name="connsiteY14" fmla="*/ 6830335 h 6858000"/>
              <a:gd name="connsiteX15" fmla="*/ 163472 w 7538114"/>
              <a:gd name="connsiteY15" fmla="*/ 6796707 h 6858000"/>
              <a:gd name="connsiteX16" fmla="*/ 160535 w 7538114"/>
              <a:gd name="connsiteY16" fmla="*/ 6780725 h 6858000"/>
              <a:gd name="connsiteX17" fmla="*/ 162318 w 7538114"/>
              <a:gd name="connsiteY17" fmla="*/ 6767829 h 6858000"/>
              <a:gd name="connsiteX18" fmla="*/ 162771 w 7538114"/>
              <a:gd name="connsiteY18" fmla="*/ 6694444 h 6858000"/>
              <a:gd name="connsiteX19" fmla="*/ 165604 w 7538114"/>
              <a:gd name="connsiteY19" fmla="*/ 6677569 h 6858000"/>
              <a:gd name="connsiteX20" fmla="*/ 171255 w 7538114"/>
              <a:gd name="connsiteY20" fmla="*/ 6669571 h 6858000"/>
              <a:gd name="connsiteX21" fmla="*/ 169240 w 7538114"/>
              <a:gd name="connsiteY21" fmla="*/ 6663304 h 6858000"/>
              <a:gd name="connsiteX22" fmla="*/ 169039 w 7538114"/>
              <a:gd name="connsiteY22" fmla="*/ 6618916 h 6858000"/>
              <a:gd name="connsiteX23" fmla="*/ 168392 w 7538114"/>
              <a:gd name="connsiteY23" fmla="*/ 6589960 h 6858000"/>
              <a:gd name="connsiteX24" fmla="*/ 160636 w 7538114"/>
              <a:gd name="connsiteY24" fmla="*/ 6588200 h 6858000"/>
              <a:gd name="connsiteX25" fmla="*/ 157872 w 7538114"/>
              <a:gd name="connsiteY25" fmla="*/ 6562416 h 6858000"/>
              <a:gd name="connsiteX26" fmla="*/ 162851 w 7538114"/>
              <a:gd name="connsiteY26" fmla="*/ 6534939 h 6858000"/>
              <a:gd name="connsiteX27" fmla="*/ 162153 w 7538114"/>
              <a:gd name="connsiteY27" fmla="*/ 6502552 h 6858000"/>
              <a:gd name="connsiteX28" fmla="*/ 161821 w 7538114"/>
              <a:gd name="connsiteY28" fmla="*/ 6483172 h 6858000"/>
              <a:gd name="connsiteX29" fmla="*/ 154586 w 7538114"/>
              <a:gd name="connsiteY29" fmla="*/ 6432309 h 6858000"/>
              <a:gd name="connsiteX30" fmla="*/ 127078 w 7538114"/>
              <a:gd name="connsiteY30" fmla="*/ 6349783 h 6858000"/>
              <a:gd name="connsiteX31" fmla="*/ 123181 w 7538114"/>
              <a:gd name="connsiteY31" fmla="*/ 6323872 h 6858000"/>
              <a:gd name="connsiteX32" fmla="*/ 124767 w 7538114"/>
              <a:gd name="connsiteY32" fmla="*/ 6319343 h 6858000"/>
              <a:gd name="connsiteX33" fmla="*/ 108246 w 7538114"/>
              <a:gd name="connsiteY33" fmla="*/ 6190348 h 6858000"/>
              <a:gd name="connsiteX34" fmla="*/ 107279 w 7538114"/>
              <a:gd name="connsiteY34" fmla="*/ 6167269 h 6858000"/>
              <a:gd name="connsiteX35" fmla="*/ 107883 w 7538114"/>
              <a:gd name="connsiteY35" fmla="*/ 6149986 h 6858000"/>
              <a:gd name="connsiteX36" fmla="*/ 102380 w 7538114"/>
              <a:gd name="connsiteY36" fmla="*/ 6108622 h 6858000"/>
              <a:gd name="connsiteX37" fmla="*/ 90314 w 7538114"/>
              <a:gd name="connsiteY37" fmla="*/ 6041155 h 6858000"/>
              <a:gd name="connsiteX38" fmla="*/ 88409 w 7538114"/>
              <a:gd name="connsiteY38" fmla="*/ 6026587 h 6858000"/>
              <a:gd name="connsiteX39" fmla="*/ 89403 w 7538114"/>
              <a:gd name="connsiteY39" fmla="*/ 6013265 h 6858000"/>
              <a:gd name="connsiteX40" fmla="*/ 91927 w 7538114"/>
              <a:gd name="connsiteY40" fmla="*/ 6009478 h 6858000"/>
              <a:gd name="connsiteX41" fmla="*/ 91302 w 7538114"/>
              <a:gd name="connsiteY41" fmla="*/ 6001336 h 6858000"/>
              <a:gd name="connsiteX42" fmla="*/ 91687 w 7538114"/>
              <a:gd name="connsiteY42" fmla="*/ 5999003 h 6858000"/>
              <a:gd name="connsiteX43" fmla="*/ 93336 w 7538114"/>
              <a:gd name="connsiteY43" fmla="*/ 5985795 h 6858000"/>
              <a:gd name="connsiteX44" fmla="*/ 83190 w 7538114"/>
              <a:gd name="connsiteY44" fmla="*/ 5961758 h 6858000"/>
              <a:gd name="connsiteX45" fmla="*/ 81952 w 7538114"/>
              <a:gd name="connsiteY45" fmla="*/ 5928761 h 6858000"/>
              <a:gd name="connsiteX46" fmla="*/ 67420 w 7538114"/>
              <a:gd name="connsiteY46" fmla="*/ 5787247 h 6858000"/>
              <a:gd name="connsiteX47" fmla="*/ 50760 w 7538114"/>
              <a:gd name="connsiteY47" fmla="*/ 5710700 h 6858000"/>
              <a:gd name="connsiteX48" fmla="*/ 42956 w 7538114"/>
              <a:gd name="connsiteY48" fmla="*/ 5641754 h 6858000"/>
              <a:gd name="connsiteX49" fmla="*/ 29695 w 7538114"/>
              <a:gd name="connsiteY49" fmla="*/ 5602326 h 6858000"/>
              <a:gd name="connsiteX50" fmla="*/ 18841 w 7538114"/>
              <a:gd name="connsiteY50" fmla="*/ 5570885 h 6858000"/>
              <a:gd name="connsiteX51" fmla="*/ 9977 w 7538114"/>
              <a:gd name="connsiteY51" fmla="*/ 5543492 h 6858000"/>
              <a:gd name="connsiteX52" fmla="*/ 5255 w 7538114"/>
              <a:gd name="connsiteY52" fmla="*/ 5531024 h 6858000"/>
              <a:gd name="connsiteX53" fmla="*/ 5447 w 7538114"/>
              <a:gd name="connsiteY53" fmla="*/ 5527845 h 6858000"/>
              <a:gd name="connsiteX54" fmla="*/ 0 w 7538114"/>
              <a:gd name="connsiteY54" fmla="*/ 5507724 h 6858000"/>
              <a:gd name="connsiteX55" fmla="*/ 435 w 7538114"/>
              <a:gd name="connsiteY55" fmla="*/ 5507045 h 6858000"/>
              <a:gd name="connsiteX56" fmla="*/ 1128 w 7538114"/>
              <a:gd name="connsiteY56" fmla="*/ 5499619 h 6858000"/>
              <a:gd name="connsiteX57" fmla="*/ 1291 w 7538114"/>
              <a:gd name="connsiteY57" fmla="*/ 5486342 h 6858000"/>
              <a:gd name="connsiteX58" fmla="*/ 7976 w 7538114"/>
              <a:gd name="connsiteY58" fmla="*/ 5450755 h 6858000"/>
              <a:gd name="connsiteX59" fmla="*/ 2355 w 7538114"/>
              <a:gd name="connsiteY59" fmla="*/ 5429732 h 6858000"/>
              <a:gd name="connsiteX60" fmla="*/ 1499 w 7538114"/>
              <a:gd name="connsiteY60" fmla="*/ 5370432 h 6858000"/>
              <a:gd name="connsiteX61" fmla="*/ 11483 w 7538114"/>
              <a:gd name="connsiteY61" fmla="*/ 5308330 h 6858000"/>
              <a:gd name="connsiteX62" fmla="*/ 12793 w 7538114"/>
              <a:gd name="connsiteY62" fmla="*/ 5246026 h 6858000"/>
              <a:gd name="connsiteX63" fmla="*/ 12525 w 7538114"/>
              <a:gd name="connsiteY63" fmla="*/ 5223468 h 6858000"/>
              <a:gd name="connsiteX64" fmla="*/ 15322 w 7538114"/>
              <a:gd name="connsiteY64" fmla="*/ 5183258 h 6858000"/>
              <a:gd name="connsiteX65" fmla="*/ 18633 w 7538114"/>
              <a:gd name="connsiteY65" fmla="*/ 5164842 h 6858000"/>
              <a:gd name="connsiteX66" fmla="*/ 18428 w 7538114"/>
              <a:gd name="connsiteY66" fmla="*/ 5164034 h 6858000"/>
              <a:gd name="connsiteX67" fmla="*/ 19854 w 7538114"/>
              <a:gd name="connsiteY67" fmla="*/ 5162388 h 6858000"/>
              <a:gd name="connsiteX68" fmla="*/ 20514 w 7538114"/>
              <a:gd name="connsiteY68" fmla="*/ 5158981 h 6858000"/>
              <a:gd name="connsiteX69" fmla="*/ 20089 w 7538114"/>
              <a:gd name="connsiteY69" fmla="*/ 5149681 h 6858000"/>
              <a:gd name="connsiteX70" fmla="*/ 19561 w 7538114"/>
              <a:gd name="connsiteY70" fmla="*/ 5146183 h 6858000"/>
              <a:gd name="connsiteX71" fmla="*/ 19571 w 7538114"/>
              <a:gd name="connsiteY71" fmla="*/ 5141065 h 6858000"/>
              <a:gd name="connsiteX72" fmla="*/ 19690 w 7538114"/>
              <a:gd name="connsiteY72" fmla="*/ 5140937 h 6858000"/>
              <a:gd name="connsiteX73" fmla="*/ 19471 w 7538114"/>
              <a:gd name="connsiteY73" fmla="*/ 5136144 h 6858000"/>
              <a:gd name="connsiteX74" fmla="*/ 16918 w 7538114"/>
              <a:gd name="connsiteY74" fmla="*/ 5112689 h 6858000"/>
              <a:gd name="connsiteX75" fmla="*/ 28071 w 7538114"/>
              <a:gd name="connsiteY75" fmla="*/ 5081696 h 6858000"/>
              <a:gd name="connsiteX76" fmla="*/ 30005 w 7538114"/>
              <a:gd name="connsiteY76" fmla="*/ 5068879 h 6858000"/>
              <a:gd name="connsiteX77" fmla="*/ 31661 w 7538114"/>
              <a:gd name="connsiteY77" fmla="*/ 5062033 h 6858000"/>
              <a:gd name="connsiteX78" fmla="*/ 32169 w 7538114"/>
              <a:gd name="connsiteY78" fmla="*/ 5061608 h 6858000"/>
              <a:gd name="connsiteX79" fmla="*/ 27436 w 7538114"/>
              <a:gd name="connsiteY79" fmla="*/ 5021480 h 6858000"/>
              <a:gd name="connsiteX80" fmla="*/ 26614 w 7538114"/>
              <a:gd name="connsiteY80" fmla="*/ 5013906 h 6858000"/>
              <a:gd name="connsiteX81" fmla="*/ 25056 w 7538114"/>
              <a:gd name="connsiteY81" fmla="*/ 5011767 h 6858000"/>
              <a:gd name="connsiteX82" fmla="*/ 24513 w 7538114"/>
              <a:gd name="connsiteY82" fmla="*/ 5000592 h 6858000"/>
              <a:gd name="connsiteX83" fmla="*/ 24951 w 7538114"/>
              <a:gd name="connsiteY83" fmla="*/ 4999307 h 6858000"/>
              <a:gd name="connsiteX84" fmla="*/ 22644 w 7538114"/>
              <a:gd name="connsiteY84" fmla="*/ 4990090 h 6858000"/>
              <a:gd name="connsiteX85" fmla="*/ 18465 w 7538114"/>
              <a:gd name="connsiteY85" fmla="*/ 4982366 h 6858000"/>
              <a:gd name="connsiteX86" fmla="*/ 20888 w 7538114"/>
              <a:gd name="connsiteY86" fmla="*/ 4887310 h 6858000"/>
              <a:gd name="connsiteX87" fmla="*/ 15781 w 7538114"/>
              <a:gd name="connsiteY87" fmla="*/ 4807298 h 6858000"/>
              <a:gd name="connsiteX88" fmla="*/ 19649 w 7538114"/>
              <a:gd name="connsiteY88" fmla="*/ 4779990 h 6858000"/>
              <a:gd name="connsiteX89" fmla="*/ 21858 w 7538114"/>
              <a:gd name="connsiteY89" fmla="*/ 4664237 h 6858000"/>
              <a:gd name="connsiteX90" fmla="*/ 13583 w 7538114"/>
              <a:gd name="connsiteY90" fmla="*/ 4598607 h 6858000"/>
              <a:gd name="connsiteX91" fmla="*/ 7118 w 7538114"/>
              <a:gd name="connsiteY91" fmla="*/ 4546768 h 6858000"/>
              <a:gd name="connsiteX92" fmla="*/ 14555 w 7538114"/>
              <a:gd name="connsiteY92" fmla="*/ 4522182 h 6858000"/>
              <a:gd name="connsiteX93" fmla="*/ 17290 w 7538114"/>
              <a:gd name="connsiteY93" fmla="*/ 4509768 h 6858000"/>
              <a:gd name="connsiteX94" fmla="*/ 17421 w 7538114"/>
              <a:gd name="connsiteY94" fmla="*/ 4494586 h 6858000"/>
              <a:gd name="connsiteX95" fmla="*/ 18193 w 7538114"/>
              <a:gd name="connsiteY95" fmla="*/ 4440649 h 6858000"/>
              <a:gd name="connsiteX96" fmla="*/ 16616 w 7538114"/>
              <a:gd name="connsiteY96" fmla="*/ 4431853 h 6858000"/>
              <a:gd name="connsiteX97" fmla="*/ 19246 w 7538114"/>
              <a:gd name="connsiteY97" fmla="*/ 4403141 h 6858000"/>
              <a:gd name="connsiteX98" fmla="*/ 19623 w 7538114"/>
              <a:gd name="connsiteY98" fmla="*/ 4356631 h 6858000"/>
              <a:gd name="connsiteX99" fmla="*/ 20293 w 7538114"/>
              <a:gd name="connsiteY99" fmla="*/ 4339937 h 6858000"/>
              <a:gd name="connsiteX100" fmla="*/ 18752 w 7538114"/>
              <a:gd name="connsiteY100" fmla="*/ 4331435 h 6858000"/>
              <a:gd name="connsiteX101" fmla="*/ 24901 w 7538114"/>
              <a:gd name="connsiteY101" fmla="*/ 4320990 h 6858000"/>
              <a:gd name="connsiteX102" fmla="*/ 23734 w 7538114"/>
              <a:gd name="connsiteY102" fmla="*/ 4309111 h 6858000"/>
              <a:gd name="connsiteX103" fmla="*/ 29040 w 7538114"/>
              <a:gd name="connsiteY103" fmla="*/ 4263489 h 6858000"/>
              <a:gd name="connsiteX104" fmla="*/ 29429 w 7538114"/>
              <a:gd name="connsiteY104" fmla="*/ 4258775 h 6858000"/>
              <a:gd name="connsiteX105" fmla="*/ 33702 w 7538114"/>
              <a:gd name="connsiteY105" fmla="*/ 4248512 h 6858000"/>
              <a:gd name="connsiteX106" fmla="*/ 37356 w 7538114"/>
              <a:gd name="connsiteY106" fmla="*/ 4228644 h 6858000"/>
              <a:gd name="connsiteX107" fmla="*/ 50107 w 7538114"/>
              <a:gd name="connsiteY107" fmla="*/ 4193665 h 6858000"/>
              <a:gd name="connsiteX108" fmla="*/ 56192 w 7538114"/>
              <a:gd name="connsiteY108" fmla="*/ 4173105 h 6858000"/>
              <a:gd name="connsiteX109" fmla="*/ 61800 w 7538114"/>
              <a:gd name="connsiteY109" fmla="*/ 4159194 h 6858000"/>
              <a:gd name="connsiteX110" fmla="*/ 69720 w 7538114"/>
              <a:gd name="connsiteY110" fmla="*/ 4118135 h 6858000"/>
              <a:gd name="connsiteX111" fmla="*/ 80190 w 7538114"/>
              <a:gd name="connsiteY111" fmla="*/ 4047713 h 6858000"/>
              <a:gd name="connsiteX112" fmla="*/ 96666 w 7538114"/>
              <a:gd name="connsiteY112" fmla="*/ 3980780 h 6858000"/>
              <a:gd name="connsiteX113" fmla="*/ 107651 w 7538114"/>
              <a:gd name="connsiteY113" fmla="*/ 3941872 h 6858000"/>
              <a:gd name="connsiteX114" fmla="*/ 118444 w 7538114"/>
              <a:gd name="connsiteY114" fmla="*/ 3897465 h 6858000"/>
              <a:gd name="connsiteX115" fmla="*/ 134545 w 7538114"/>
              <a:gd name="connsiteY115" fmla="*/ 3811132 h 6858000"/>
              <a:gd name="connsiteX116" fmla="*/ 145381 w 7538114"/>
              <a:gd name="connsiteY116" fmla="*/ 3746540 h 6858000"/>
              <a:gd name="connsiteX117" fmla="*/ 146587 w 7538114"/>
              <a:gd name="connsiteY117" fmla="*/ 3670275 h 6858000"/>
              <a:gd name="connsiteX118" fmla="*/ 165690 w 7538114"/>
              <a:gd name="connsiteY118" fmla="*/ 3580981 h 6858000"/>
              <a:gd name="connsiteX119" fmla="*/ 163175 w 7538114"/>
              <a:gd name="connsiteY119" fmla="*/ 3570960 h 6858000"/>
              <a:gd name="connsiteX120" fmla="*/ 162665 w 7538114"/>
              <a:gd name="connsiteY120" fmla="*/ 3560693 h 6858000"/>
              <a:gd name="connsiteX121" fmla="*/ 163299 w 7538114"/>
              <a:gd name="connsiteY121" fmla="*/ 3559743 h 6858000"/>
              <a:gd name="connsiteX122" fmla="*/ 164777 w 7538114"/>
              <a:gd name="connsiteY122" fmla="*/ 3548721 h 6858000"/>
              <a:gd name="connsiteX123" fmla="*/ 163708 w 7538114"/>
              <a:gd name="connsiteY123" fmla="*/ 3545693 h 6858000"/>
              <a:gd name="connsiteX124" fmla="*/ 164286 w 7538114"/>
              <a:gd name="connsiteY124" fmla="*/ 3537938 h 6858000"/>
              <a:gd name="connsiteX125" fmla="*/ 164247 w 7538114"/>
              <a:gd name="connsiteY125" fmla="*/ 3522141 h 6858000"/>
              <a:gd name="connsiteX126" fmla="*/ 165343 w 7538114"/>
              <a:gd name="connsiteY126" fmla="*/ 3519672 h 6858000"/>
              <a:gd name="connsiteX127" fmla="*/ 167001 w 7538114"/>
              <a:gd name="connsiteY127" fmla="*/ 3496604 h 6858000"/>
              <a:gd name="connsiteX128" fmla="*/ 167547 w 7538114"/>
              <a:gd name="connsiteY128" fmla="*/ 3496517 h 6858000"/>
              <a:gd name="connsiteX129" fmla="*/ 170301 w 7538114"/>
              <a:gd name="connsiteY129" fmla="*/ 3491023 h 6858000"/>
              <a:gd name="connsiteX130" fmla="*/ 174371 w 7538114"/>
              <a:gd name="connsiteY130" fmla="*/ 3479998 h 6858000"/>
              <a:gd name="connsiteX131" fmla="*/ 190228 w 7538114"/>
              <a:gd name="connsiteY131" fmla="*/ 3457434 h 6858000"/>
              <a:gd name="connsiteX132" fmla="*/ 192016 w 7538114"/>
              <a:gd name="connsiteY132" fmla="*/ 3433411 h 6858000"/>
              <a:gd name="connsiteX133" fmla="*/ 192663 w 7538114"/>
              <a:gd name="connsiteY133" fmla="*/ 3428691 h 6858000"/>
              <a:gd name="connsiteX134" fmla="*/ 192793 w 7538114"/>
              <a:gd name="connsiteY134" fmla="*/ 3428643 h 6858000"/>
              <a:gd name="connsiteX135" fmla="*/ 193710 w 7538114"/>
              <a:gd name="connsiteY135" fmla="*/ 3423760 h 6858000"/>
              <a:gd name="connsiteX136" fmla="*/ 193839 w 7538114"/>
              <a:gd name="connsiteY136" fmla="*/ 3420085 h 6858000"/>
              <a:gd name="connsiteX137" fmla="*/ 195094 w 7538114"/>
              <a:gd name="connsiteY137" fmla="*/ 3410930 h 6858000"/>
              <a:gd name="connsiteX138" fmla="*/ 196311 w 7538114"/>
              <a:gd name="connsiteY138" fmla="*/ 3408092 h 6858000"/>
              <a:gd name="connsiteX139" fmla="*/ 197928 w 7538114"/>
              <a:gd name="connsiteY139" fmla="*/ 3407419 h 6858000"/>
              <a:gd name="connsiteX140" fmla="*/ 197881 w 7538114"/>
              <a:gd name="connsiteY140" fmla="*/ 3406520 h 6858000"/>
              <a:gd name="connsiteX141" fmla="*/ 204222 w 7538114"/>
              <a:gd name="connsiteY141" fmla="*/ 3391015 h 6858000"/>
              <a:gd name="connsiteX142" fmla="*/ 213950 w 7538114"/>
              <a:gd name="connsiteY142" fmla="*/ 3354361 h 6858000"/>
              <a:gd name="connsiteX143" fmla="*/ 217699 w 7538114"/>
              <a:gd name="connsiteY143" fmla="*/ 3332639 h 6858000"/>
              <a:gd name="connsiteX144" fmla="*/ 229963 w 7538114"/>
              <a:gd name="connsiteY144" fmla="*/ 3273935 h 6858000"/>
              <a:gd name="connsiteX145" fmla="*/ 243785 w 7538114"/>
              <a:gd name="connsiteY145" fmla="*/ 3215621 h 6858000"/>
              <a:gd name="connsiteX146" fmla="*/ 259175 w 7538114"/>
              <a:gd name="connsiteY146" fmla="*/ 3189909 h 6858000"/>
              <a:gd name="connsiteX147" fmla="*/ 259988 w 7538114"/>
              <a:gd name="connsiteY147" fmla="*/ 3186579 h 6858000"/>
              <a:gd name="connsiteX148" fmla="*/ 259980 w 7538114"/>
              <a:gd name="connsiteY148" fmla="*/ 3177264 h 6858000"/>
              <a:gd name="connsiteX149" fmla="*/ 259609 w 7538114"/>
              <a:gd name="connsiteY149" fmla="*/ 3173723 h 6858000"/>
              <a:gd name="connsiteX150" fmla="*/ 259848 w 7538114"/>
              <a:gd name="connsiteY150" fmla="*/ 3168622 h 6858000"/>
              <a:gd name="connsiteX151" fmla="*/ 259971 w 7538114"/>
              <a:gd name="connsiteY151" fmla="*/ 3168508 h 6858000"/>
              <a:gd name="connsiteX152" fmla="*/ 259966 w 7538114"/>
              <a:gd name="connsiteY152" fmla="*/ 3163706 h 6858000"/>
              <a:gd name="connsiteX153" fmla="*/ 258467 w 7538114"/>
              <a:gd name="connsiteY153" fmla="*/ 3140064 h 6858000"/>
              <a:gd name="connsiteX154" fmla="*/ 270990 w 7538114"/>
              <a:gd name="connsiteY154" fmla="*/ 3110288 h 6858000"/>
              <a:gd name="connsiteX155" fmla="*/ 273494 w 7538114"/>
              <a:gd name="connsiteY155" fmla="*/ 3097704 h 6858000"/>
              <a:gd name="connsiteX156" fmla="*/ 275456 w 7538114"/>
              <a:gd name="connsiteY156" fmla="*/ 3091047 h 6858000"/>
              <a:gd name="connsiteX157" fmla="*/ 275980 w 7538114"/>
              <a:gd name="connsiteY157" fmla="*/ 3090672 h 6858000"/>
              <a:gd name="connsiteX158" fmla="*/ 274486 w 7538114"/>
              <a:gd name="connsiteY158" fmla="*/ 3068004 h 6858000"/>
              <a:gd name="connsiteX159" fmla="*/ 275226 w 7538114"/>
              <a:gd name="connsiteY159" fmla="*/ 3065087 h 6858000"/>
              <a:gd name="connsiteX160" fmla="*/ 273050 w 7538114"/>
              <a:gd name="connsiteY160" fmla="*/ 3050191 h 6858000"/>
              <a:gd name="connsiteX161" fmla="*/ 272566 w 7538114"/>
              <a:gd name="connsiteY161" fmla="*/ 3042559 h 6858000"/>
              <a:gd name="connsiteX162" fmla="*/ 271107 w 7538114"/>
              <a:gd name="connsiteY162" fmla="*/ 3040271 h 6858000"/>
              <a:gd name="connsiteX163" fmla="*/ 271065 w 7538114"/>
              <a:gd name="connsiteY163" fmla="*/ 3029072 h 6858000"/>
              <a:gd name="connsiteX164" fmla="*/ 271558 w 7538114"/>
              <a:gd name="connsiteY164" fmla="*/ 3027835 h 6858000"/>
              <a:gd name="connsiteX165" fmla="*/ 268717 w 7538114"/>
              <a:gd name="connsiteY165" fmla="*/ 2964245 h 6858000"/>
              <a:gd name="connsiteX166" fmla="*/ 272511 w 7538114"/>
              <a:gd name="connsiteY166" fmla="*/ 2915772 h 6858000"/>
              <a:gd name="connsiteX167" fmla="*/ 270356 w 7538114"/>
              <a:gd name="connsiteY167" fmla="*/ 2825842 h 6858000"/>
              <a:gd name="connsiteX168" fmla="*/ 273897 w 7538114"/>
              <a:gd name="connsiteY168" fmla="*/ 2734957 h 6858000"/>
              <a:gd name="connsiteX169" fmla="*/ 274458 w 7538114"/>
              <a:gd name="connsiteY169" fmla="*/ 2636572 h 6858000"/>
              <a:gd name="connsiteX170" fmla="*/ 279157 w 7538114"/>
              <a:gd name="connsiteY170" fmla="*/ 2604260 h 6858000"/>
              <a:gd name="connsiteX171" fmla="*/ 288131 w 7538114"/>
              <a:gd name="connsiteY171" fmla="*/ 2582747 h 6858000"/>
              <a:gd name="connsiteX172" fmla="*/ 282516 w 7538114"/>
              <a:gd name="connsiteY172" fmla="*/ 2478755 h 6858000"/>
              <a:gd name="connsiteX173" fmla="*/ 287359 w 7538114"/>
              <a:gd name="connsiteY173" fmla="*/ 2451804 h 6858000"/>
              <a:gd name="connsiteX174" fmla="*/ 289577 w 7538114"/>
              <a:gd name="connsiteY174" fmla="*/ 2408801 h 6858000"/>
              <a:gd name="connsiteX175" fmla="*/ 293203 w 7538114"/>
              <a:gd name="connsiteY175" fmla="*/ 2392670 h 6858000"/>
              <a:gd name="connsiteX176" fmla="*/ 304183 w 7538114"/>
              <a:gd name="connsiteY176" fmla="*/ 2330165 h 6858000"/>
              <a:gd name="connsiteX177" fmla="*/ 310900 w 7538114"/>
              <a:gd name="connsiteY177" fmla="*/ 2276363 h 6858000"/>
              <a:gd name="connsiteX178" fmla="*/ 303909 w 7538114"/>
              <a:gd name="connsiteY178" fmla="*/ 2236310 h 6858000"/>
              <a:gd name="connsiteX179" fmla="*/ 306187 w 7538114"/>
              <a:gd name="connsiteY179" fmla="*/ 2232984 h 6858000"/>
              <a:gd name="connsiteX180" fmla="*/ 307158 w 7538114"/>
              <a:gd name="connsiteY180" fmla="*/ 2205763 h 6858000"/>
              <a:gd name="connsiteX181" fmla="*/ 304860 w 7538114"/>
              <a:gd name="connsiteY181" fmla="*/ 2145703 h 6858000"/>
              <a:gd name="connsiteX182" fmla="*/ 304273 w 7538114"/>
              <a:gd name="connsiteY182" fmla="*/ 2092533 h 6858000"/>
              <a:gd name="connsiteX183" fmla="*/ 301642 w 7538114"/>
              <a:gd name="connsiteY183" fmla="*/ 2057359 h 6858000"/>
              <a:gd name="connsiteX184" fmla="*/ 306736 w 7538114"/>
              <a:gd name="connsiteY184" fmla="*/ 2016105 h 6858000"/>
              <a:gd name="connsiteX185" fmla="*/ 316234 w 7538114"/>
              <a:gd name="connsiteY185" fmla="*/ 1983129 h 6858000"/>
              <a:gd name="connsiteX186" fmla="*/ 318238 w 7538114"/>
              <a:gd name="connsiteY186" fmla="*/ 1956745 h 6858000"/>
              <a:gd name="connsiteX187" fmla="*/ 311341 w 7538114"/>
              <a:gd name="connsiteY187" fmla="*/ 1950160 h 6858000"/>
              <a:gd name="connsiteX188" fmla="*/ 323556 w 7538114"/>
              <a:gd name="connsiteY188" fmla="*/ 1879546 h 6858000"/>
              <a:gd name="connsiteX189" fmla="*/ 326085 w 7538114"/>
              <a:gd name="connsiteY189" fmla="*/ 1854893 h 6858000"/>
              <a:gd name="connsiteX190" fmla="*/ 335058 w 7538114"/>
              <a:gd name="connsiteY190" fmla="*/ 1787684 h 6858000"/>
              <a:gd name="connsiteX191" fmla="*/ 345620 w 7538114"/>
              <a:gd name="connsiteY191" fmla="*/ 1720464 h 6858000"/>
              <a:gd name="connsiteX192" fmla="*/ 360760 w 7538114"/>
              <a:gd name="connsiteY192" fmla="*/ 1681196 h 6858000"/>
              <a:gd name="connsiteX193" fmla="*/ 368483 w 7538114"/>
              <a:gd name="connsiteY193" fmla="*/ 1625881 h 6858000"/>
              <a:gd name="connsiteX194" fmla="*/ 371077 w 7538114"/>
              <a:gd name="connsiteY194" fmla="*/ 1616704 h 6858000"/>
              <a:gd name="connsiteX195" fmla="*/ 383008 w 7538114"/>
              <a:gd name="connsiteY195" fmla="*/ 1551493 h 6858000"/>
              <a:gd name="connsiteX196" fmla="*/ 384834 w 7538114"/>
              <a:gd name="connsiteY196" fmla="*/ 1475233 h 6858000"/>
              <a:gd name="connsiteX197" fmla="*/ 418371 w 7538114"/>
              <a:gd name="connsiteY197" fmla="*/ 1380155 h 6858000"/>
              <a:gd name="connsiteX198" fmla="*/ 469641 w 7538114"/>
              <a:gd name="connsiteY198" fmla="*/ 1210871 h 6858000"/>
              <a:gd name="connsiteX199" fmla="*/ 489701 w 7538114"/>
              <a:gd name="connsiteY199" fmla="*/ 1028427 h 6858000"/>
              <a:gd name="connsiteX200" fmla="*/ 486354 w 7538114"/>
              <a:gd name="connsiteY200" fmla="*/ 980383 h 6858000"/>
              <a:gd name="connsiteX201" fmla="*/ 479762 w 7538114"/>
              <a:gd name="connsiteY201" fmla="*/ 839699 h 6858000"/>
              <a:gd name="connsiteX202" fmla="*/ 445664 w 7538114"/>
              <a:gd name="connsiteY202" fmla="*/ 696545 h 6858000"/>
              <a:gd name="connsiteX203" fmla="*/ 440047 w 7538114"/>
              <a:gd name="connsiteY203" fmla="*/ 606615 h 6858000"/>
              <a:gd name="connsiteX204" fmla="*/ 431225 w 7538114"/>
              <a:gd name="connsiteY204" fmla="*/ 563889 h 6858000"/>
              <a:gd name="connsiteX205" fmla="*/ 430803 w 7538114"/>
              <a:gd name="connsiteY205" fmla="*/ 534294 h 6858000"/>
              <a:gd name="connsiteX206" fmla="*/ 429777 w 7538114"/>
              <a:gd name="connsiteY206" fmla="*/ 516548 h 6858000"/>
              <a:gd name="connsiteX207" fmla="*/ 415090 w 7538114"/>
              <a:gd name="connsiteY207" fmla="*/ 485808 h 6858000"/>
              <a:gd name="connsiteX208" fmla="*/ 410499 w 7538114"/>
              <a:gd name="connsiteY208" fmla="*/ 369873 h 6858000"/>
              <a:gd name="connsiteX209" fmla="*/ 425314 w 7538114"/>
              <a:gd name="connsiteY209" fmla="*/ 259180 h 6858000"/>
              <a:gd name="connsiteX210" fmla="*/ 383240 w 7538114"/>
              <a:gd name="connsiteY210" fmla="*/ 94173 h 6858000"/>
              <a:gd name="connsiteX211" fmla="*/ 379938 w 7538114"/>
              <a:gd name="connsiteY211" fmla="*/ 77267 h 6858000"/>
              <a:gd name="connsiteX212" fmla="*/ 373430 w 7538114"/>
              <a:gd name="connsiteY212" fmla="*/ 388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7538114" h="685800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6" name="Picture 2" descr="Charlie a London Watchman in the 18th Century">
            <a:extLst>
              <a:ext uri="{FF2B5EF4-FFF2-40B4-BE49-F238E27FC236}">
                <a16:creationId xmlns:a16="http://schemas.microsoft.com/office/drawing/2014/main" id="{5C6D7883-3DFD-31E5-30A9-B6283125415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9685" y="869430"/>
            <a:ext cx="3205927" cy="505067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3EE1D92-8372-BF27-8519-A2436EE70958}"/>
              </a:ext>
            </a:extLst>
          </p:cNvPr>
          <p:cNvSpPr>
            <a:spLocks noGrp="1"/>
          </p:cNvSpPr>
          <p:nvPr>
            <p:ph idx="4294967295"/>
          </p:nvPr>
        </p:nvSpPr>
        <p:spPr>
          <a:xfrm>
            <a:off x="5186597" y="869430"/>
            <a:ext cx="6505731" cy="5233257"/>
          </a:xfrm>
        </p:spPr>
        <p:txBody>
          <a:bodyPr vert="horz" lIns="91440" tIns="45720" rIns="91440" bIns="45720" rtlCol="0">
            <a:normAutofit/>
          </a:bodyPr>
          <a:lstStyle/>
          <a:p>
            <a:pPr>
              <a:defRPr/>
            </a:pPr>
            <a:r>
              <a:rPr lang="en-US" sz="2000" dirty="0"/>
              <a:t>Later they became known as Charlies after 1663 when Charles II set up a force of paid watchmen</a:t>
            </a:r>
          </a:p>
          <a:p>
            <a:pPr>
              <a:defRPr/>
            </a:pPr>
            <a:r>
              <a:rPr lang="en-US" sz="2000" dirty="0"/>
              <a:t>Marked the start of monarch involvement in community policing</a:t>
            </a:r>
          </a:p>
          <a:p>
            <a:pPr marL="0">
              <a:defRPr/>
            </a:pPr>
            <a:endParaRPr lang="en-US" sz="2000" dirty="0"/>
          </a:p>
          <a:p>
            <a:pPr marL="228600" marR="0" lvl="0" fontAlgn="auto">
              <a:spcBef>
                <a:spcPts val="1000"/>
              </a:spcBef>
              <a:spcAft>
                <a:spcPts val="0"/>
              </a:spcAft>
              <a:buClrTx/>
              <a:buSzTx/>
              <a:tabLst/>
              <a:defRPr/>
            </a:pPr>
            <a:r>
              <a:rPr kumimoji="0" lang="en-US" sz="2000" b="0" i="0" u="none" strike="noStrike" cap="none" spc="0" normalizeH="0" baseline="0" noProof="0" dirty="0">
                <a:ln>
                  <a:noFill/>
                </a:ln>
                <a:effectLst/>
                <a:uLnTx/>
                <a:uFillTx/>
              </a:rPr>
              <a:t>Although the pay was low it marked a change that moved away from communities policing themselves to a more ‘looked after’ </a:t>
            </a:r>
            <a:r>
              <a:rPr lang="en-US" sz="2000" dirty="0"/>
              <a:t>and ‘state funded’ </a:t>
            </a:r>
            <a:r>
              <a:rPr kumimoji="0" lang="en-US" sz="2000" b="0" i="0" u="none" strike="noStrike" cap="none" spc="0" normalizeH="0" baseline="0" noProof="0" dirty="0">
                <a:ln>
                  <a:noFill/>
                </a:ln>
                <a:effectLst/>
                <a:uLnTx/>
                <a:uFillTx/>
              </a:rPr>
              <a:t>form of law keeping</a:t>
            </a:r>
          </a:p>
          <a:p>
            <a:pPr marL="228600" marR="0" lvl="0" fontAlgn="auto">
              <a:spcBef>
                <a:spcPts val="1000"/>
              </a:spcBef>
              <a:spcAft>
                <a:spcPts val="0"/>
              </a:spcAft>
              <a:buClrTx/>
              <a:buSzTx/>
              <a:tabLst/>
              <a:defRPr/>
            </a:pPr>
            <a:r>
              <a:rPr kumimoji="0" lang="en-US" sz="2000" b="0" i="0" u="none" strike="noStrike" cap="none" spc="0" normalizeH="0" baseline="0" noProof="0" dirty="0">
                <a:ln>
                  <a:noFill/>
                </a:ln>
                <a:effectLst/>
                <a:uLnTx/>
                <a:uFillTx/>
              </a:rPr>
              <a:t>Eventually they became a source of ridicule – usually drunk, ineffective, incompetent and ill- equipped</a:t>
            </a:r>
          </a:p>
          <a:p>
            <a:endParaRPr lang="en-US" sz="2000" dirty="0"/>
          </a:p>
        </p:txBody>
      </p:sp>
    </p:spTree>
    <p:extLst>
      <p:ext uri="{BB962C8B-B14F-4D97-AF65-F5344CB8AC3E}">
        <p14:creationId xmlns:p14="http://schemas.microsoft.com/office/powerpoint/2010/main" val="32585674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C291FB31-BA2D-4C80-8229-F0E34C8AEA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34" name="Color">
              <a:extLst>
                <a:ext uri="{FF2B5EF4-FFF2-40B4-BE49-F238E27FC236}">
                  <a16:creationId xmlns:a16="http://schemas.microsoft.com/office/drawing/2014/main" id="{E22877A0-D105-4005-84F8-4BCC429E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Color">
              <a:extLst>
                <a:ext uri="{FF2B5EF4-FFF2-40B4-BE49-F238E27FC236}">
                  <a16:creationId xmlns:a16="http://schemas.microsoft.com/office/drawing/2014/main" id="{B0B1E571-9D76-4678-B0AC-9BE9176A2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Content Placeholder 3">
            <a:extLst>
              <a:ext uri="{FF2B5EF4-FFF2-40B4-BE49-F238E27FC236}">
                <a16:creationId xmlns:a16="http://schemas.microsoft.com/office/drawing/2014/main" id="{1526B7B4-1EBD-C86D-89AA-C8E9CC872CBD}"/>
              </a:ext>
            </a:extLst>
          </p:cNvPr>
          <p:cNvPicPr>
            <a:picLocks noChangeAspect="1"/>
          </p:cNvPicPr>
          <p:nvPr/>
        </p:nvPicPr>
        <p:blipFill>
          <a:blip r:embed="rId2"/>
          <a:srcRect t="1868" r="-2" b="6099"/>
          <a:stretch>
            <a:fillRect/>
          </a:stretch>
        </p:blipFill>
        <p:spPr>
          <a:xfrm>
            <a:off x="7287597" y="653615"/>
            <a:ext cx="3762313" cy="5540004"/>
          </a:xfrm>
          <a:prstGeom prst="rect">
            <a:avLst/>
          </a:prstGeom>
        </p:spPr>
      </p:pic>
      <p:grpSp>
        <p:nvGrpSpPr>
          <p:cNvPr id="37" name="Group 3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8" name="Freeform: Shape 3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48">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D509C86-8CD2-6A06-A95B-20E9D2CCBCE1}"/>
              </a:ext>
            </a:extLst>
          </p:cNvPr>
          <p:cNvSpPr>
            <a:spLocks noGrp="1"/>
          </p:cNvSpPr>
          <p:nvPr>
            <p:ph type="title"/>
          </p:nvPr>
        </p:nvSpPr>
        <p:spPr>
          <a:xfrm>
            <a:off x="1012644" y="841664"/>
            <a:ext cx="4608768" cy="2782723"/>
          </a:xfrm>
        </p:spPr>
        <p:txBody>
          <a:bodyPr vert="horz" lIns="91440" tIns="45720" rIns="91440" bIns="45720" rtlCol="0" anchor="b">
            <a:normAutofit/>
          </a:bodyPr>
          <a:lstStyle/>
          <a:p>
            <a:r>
              <a:rPr lang="en-US" sz="4800" kern="1200">
                <a:solidFill>
                  <a:schemeClr val="bg1"/>
                </a:solidFill>
                <a:latin typeface="+mj-lt"/>
                <a:ea typeface="+mj-ea"/>
                <a:cs typeface="+mj-cs"/>
              </a:rPr>
              <a:t>Charlie Rouse</a:t>
            </a:r>
          </a:p>
        </p:txBody>
      </p:sp>
      <p:sp>
        <p:nvSpPr>
          <p:cNvPr id="24" name="Content Placeholder 7">
            <a:extLst>
              <a:ext uri="{FF2B5EF4-FFF2-40B4-BE49-F238E27FC236}">
                <a16:creationId xmlns:a16="http://schemas.microsoft.com/office/drawing/2014/main" id="{FFD1FBF7-9305-A37F-14A8-E12DF1924EC8}"/>
              </a:ext>
            </a:extLst>
          </p:cNvPr>
          <p:cNvSpPr>
            <a:spLocks noGrp="1"/>
          </p:cNvSpPr>
          <p:nvPr>
            <p:ph idx="1"/>
          </p:nvPr>
        </p:nvSpPr>
        <p:spPr>
          <a:xfrm>
            <a:off x="1012643" y="3764655"/>
            <a:ext cx="4608767" cy="2374078"/>
          </a:xfrm>
        </p:spPr>
        <p:txBody>
          <a:bodyPr vert="horz" lIns="91440" tIns="45720" rIns="91440" bIns="45720" rtlCol="0" anchor="t">
            <a:normAutofit/>
          </a:bodyPr>
          <a:lstStyle/>
          <a:p>
            <a:pPr marL="0" indent="0">
              <a:buNone/>
            </a:pPr>
            <a:r>
              <a:rPr lang="en-US" sz="2400" kern="1200">
                <a:solidFill>
                  <a:schemeClr val="bg1"/>
                </a:solidFill>
                <a:latin typeface="+mn-lt"/>
                <a:ea typeface="+mn-ea"/>
                <a:cs typeface="+mn-cs"/>
              </a:rPr>
              <a:t>Known as the last London Watchman c.1850’s</a:t>
            </a:r>
          </a:p>
        </p:txBody>
      </p:sp>
    </p:spTree>
    <p:extLst>
      <p:ext uri="{BB962C8B-B14F-4D97-AF65-F5344CB8AC3E}">
        <p14:creationId xmlns:p14="http://schemas.microsoft.com/office/powerpoint/2010/main" val="39848079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B4E175-CC86-1CB7-4841-104C6C518228}"/>
              </a:ext>
            </a:extLst>
          </p:cNvPr>
          <p:cNvSpPr>
            <a:spLocks noGrp="1"/>
          </p:cNvSpPr>
          <p:nvPr>
            <p:ph type="title"/>
          </p:nvPr>
        </p:nvSpPr>
        <p:spPr>
          <a:xfrm>
            <a:off x="3219971" y="315886"/>
            <a:ext cx="9129969" cy="814646"/>
          </a:xfrm>
        </p:spPr>
        <p:txBody>
          <a:bodyPr>
            <a:normAutofit fontScale="90000"/>
          </a:bodyPr>
          <a:lstStyle/>
          <a:p>
            <a:r>
              <a:rPr lang="en-GB" sz="3600" dirty="0"/>
              <a:t>Constables- responsible for day-to-day law and order</a:t>
            </a:r>
            <a:br>
              <a:rPr lang="en-GB" sz="2800" dirty="0"/>
            </a:br>
            <a:endParaRPr lang="en-GB" sz="2800" dirty="0"/>
          </a:p>
        </p:txBody>
      </p:sp>
      <p:pic>
        <p:nvPicPr>
          <p:cNvPr id="5" name="Picture 4">
            <a:extLst>
              <a:ext uri="{FF2B5EF4-FFF2-40B4-BE49-F238E27FC236}">
                <a16:creationId xmlns:a16="http://schemas.microsoft.com/office/drawing/2014/main" id="{CB49BD57-7DFA-BF87-C3DE-864D2E05F72A}"/>
              </a:ext>
            </a:extLst>
          </p:cNvPr>
          <p:cNvPicPr>
            <a:picLocks noChangeAspect="1"/>
          </p:cNvPicPr>
          <p:nvPr/>
        </p:nvPicPr>
        <p:blipFill>
          <a:blip r:embed="rId2"/>
          <a:srcRect r="1" b="5936"/>
          <a:stretch>
            <a:fillRect/>
          </a:stretch>
        </p:blipFill>
        <p:spPr>
          <a:xfrm>
            <a:off x="20" y="10"/>
            <a:ext cx="3566313"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541785FC-96A1-A79D-5113-631808D754DD}"/>
              </a:ext>
            </a:extLst>
          </p:cNvPr>
          <p:cNvSpPr>
            <a:spLocks noGrp="1"/>
          </p:cNvSpPr>
          <p:nvPr>
            <p:ph idx="1"/>
          </p:nvPr>
        </p:nvSpPr>
        <p:spPr>
          <a:xfrm>
            <a:off x="3566334" y="1130532"/>
            <a:ext cx="8437244" cy="5436524"/>
          </a:xfrm>
        </p:spPr>
        <p:txBody>
          <a:bodyPr anchor="t">
            <a:noAutofit/>
          </a:bodyPr>
          <a:lstStyle/>
          <a:p>
            <a:pPr marL="0" indent="0">
              <a:buNone/>
            </a:pPr>
            <a:r>
              <a:rPr lang="en-GB" dirty="0"/>
              <a:t>The Parish, or 'Petty', Constable was expected to perform all of the main duties associated with local policing, oversaw the watchmen</a:t>
            </a:r>
          </a:p>
          <a:p>
            <a:r>
              <a:rPr lang="en-GB" dirty="0"/>
              <a:t>Unpaid and in addition to their trade</a:t>
            </a:r>
          </a:p>
          <a:p>
            <a:r>
              <a:rPr lang="en-GB" dirty="0"/>
              <a:t>keep order in inns and ale houses</a:t>
            </a:r>
          </a:p>
          <a:p>
            <a:r>
              <a:rPr lang="en-GB" dirty="0"/>
              <a:t>keep the peace in the parish</a:t>
            </a:r>
          </a:p>
          <a:p>
            <a:r>
              <a:rPr lang="en-GB" dirty="0"/>
              <a:t>arrest people who have committed crimes</a:t>
            </a:r>
          </a:p>
          <a:p>
            <a:r>
              <a:rPr lang="en-GB" dirty="0"/>
              <a:t>prevent crimes such as trespassing and poaching</a:t>
            </a:r>
          </a:p>
          <a:p>
            <a:r>
              <a:rPr lang="en-GB" dirty="0"/>
              <a:t>carry out punishments such as whipping vagabonds</a:t>
            </a:r>
          </a:p>
          <a:p>
            <a:r>
              <a:rPr lang="en-GB" dirty="0"/>
              <a:t>watch the behaviour of apprentices</a:t>
            </a:r>
          </a:p>
          <a:p>
            <a:r>
              <a:rPr lang="en-GB" dirty="0"/>
              <a:t>look out for vagabonds</a:t>
            </a:r>
          </a:p>
        </p:txBody>
      </p:sp>
    </p:spTree>
    <p:extLst>
      <p:ext uri="{BB962C8B-B14F-4D97-AF65-F5344CB8AC3E}">
        <p14:creationId xmlns:p14="http://schemas.microsoft.com/office/powerpoint/2010/main" val="3008228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9" name="Rectangle 717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99A8C6-8971-9C25-EE13-BC04291CC1F6}"/>
              </a:ext>
            </a:extLst>
          </p:cNvPr>
          <p:cNvSpPr>
            <a:spLocks noGrp="1"/>
          </p:cNvSpPr>
          <p:nvPr>
            <p:ph type="title"/>
          </p:nvPr>
        </p:nvSpPr>
        <p:spPr>
          <a:xfrm>
            <a:off x="838201" y="365125"/>
            <a:ext cx="5251316" cy="1807305"/>
          </a:xfrm>
        </p:spPr>
        <p:txBody>
          <a:bodyPr>
            <a:normAutofit/>
          </a:bodyPr>
          <a:lstStyle/>
          <a:p>
            <a:r>
              <a:rPr lang="en-GB"/>
              <a:t>Limitations</a:t>
            </a:r>
            <a:endParaRPr lang="en-GB" dirty="0"/>
          </a:p>
        </p:txBody>
      </p:sp>
      <p:sp>
        <p:nvSpPr>
          <p:cNvPr id="3" name="Content Placeholder 2">
            <a:extLst>
              <a:ext uri="{FF2B5EF4-FFF2-40B4-BE49-F238E27FC236}">
                <a16:creationId xmlns:a16="http://schemas.microsoft.com/office/drawing/2014/main" id="{6B3D954C-B160-5843-D593-98847C52F4F2}"/>
              </a:ext>
            </a:extLst>
          </p:cNvPr>
          <p:cNvSpPr>
            <a:spLocks noGrp="1"/>
          </p:cNvSpPr>
          <p:nvPr>
            <p:ph idx="1"/>
          </p:nvPr>
        </p:nvSpPr>
        <p:spPr>
          <a:xfrm>
            <a:off x="206506" y="2172430"/>
            <a:ext cx="6194294" cy="4004533"/>
          </a:xfrm>
        </p:spPr>
        <p:txBody>
          <a:bodyPr>
            <a:normAutofit/>
          </a:bodyPr>
          <a:lstStyle/>
          <a:p>
            <a:r>
              <a:rPr lang="en-GB" sz="2400" dirty="0"/>
              <a:t>They were not dedicated law enforcers, had other roles e.g. road sweeping, their own businesses </a:t>
            </a:r>
          </a:p>
          <a:p>
            <a:r>
              <a:rPr lang="en-GB" sz="2400" dirty="0"/>
              <a:t>They were limited on their powers of arrest</a:t>
            </a:r>
          </a:p>
          <a:p>
            <a:r>
              <a:rPr lang="en-GB" sz="2400" dirty="0"/>
              <a:t>Didn’t have weapons </a:t>
            </a:r>
          </a:p>
          <a:p>
            <a:r>
              <a:rPr lang="en-GB" sz="2400" dirty="0"/>
              <a:t>They were often too old or too lazy </a:t>
            </a:r>
          </a:p>
          <a:p>
            <a:r>
              <a:rPr lang="en-GB" sz="2400" dirty="0"/>
              <a:t>Didn’t patrol all streets </a:t>
            </a:r>
          </a:p>
          <a:p>
            <a:r>
              <a:rPr lang="en-GB" sz="2400" dirty="0"/>
              <a:t>Many would be drunk while on duty (Mainly watchmen)</a:t>
            </a:r>
          </a:p>
        </p:txBody>
      </p:sp>
      <p:pic>
        <p:nvPicPr>
          <p:cNvPr id="7170" name="Picture 2" descr="Exploring GB">
            <a:extLst>
              <a:ext uri="{FF2B5EF4-FFF2-40B4-BE49-F238E27FC236}">
                <a16:creationId xmlns:a16="http://schemas.microsoft.com/office/drawing/2014/main" id="{802B3B3C-71F8-4E3E-8ED0-CAA3BBA516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652" r="9402"/>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5786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9D1F9C-A5A1-046C-60FE-0810CAC647CC}"/>
              </a:ext>
            </a:extLst>
          </p:cNvPr>
          <p:cNvSpPr>
            <a:spLocks noGrp="1"/>
          </p:cNvSpPr>
          <p:nvPr>
            <p:ph type="title"/>
          </p:nvPr>
        </p:nvSpPr>
        <p:spPr>
          <a:xfrm>
            <a:off x="1616053" y="1156139"/>
            <a:ext cx="8959893" cy="681644"/>
          </a:xfrm>
        </p:spPr>
        <p:txBody>
          <a:bodyPr anchor="b">
            <a:noAutofit/>
          </a:bodyPr>
          <a:lstStyle/>
          <a:p>
            <a:pPr algn="ctr"/>
            <a:br>
              <a:rPr lang="en-GB" sz="3600" dirty="0">
                <a:solidFill>
                  <a:schemeClr val="tx1">
                    <a:lumMod val="65000"/>
                    <a:lumOff val="35000"/>
                  </a:schemeClr>
                </a:solidFill>
              </a:rPr>
            </a:br>
            <a:br>
              <a:rPr lang="en-GB" sz="3600" dirty="0">
                <a:solidFill>
                  <a:schemeClr val="tx1">
                    <a:lumMod val="65000"/>
                    <a:lumOff val="35000"/>
                  </a:schemeClr>
                </a:solidFill>
              </a:rPr>
            </a:br>
            <a:br>
              <a:rPr lang="en-GB" sz="3600" dirty="0">
                <a:solidFill>
                  <a:schemeClr val="tx1">
                    <a:lumMod val="65000"/>
                    <a:lumOff val="35000"/>
                  </a:schemeClr>
                </a:solidFill>
              </a:rPr>
            </a:br>
            <a:br>
              <a:rPr lang="en-GB" sz="3600" dirty="0">
                <a:solidFill>
                  <a:schemeClr val="tx1">
                    <a:lumMod val="65000"/>
                    <a:lumOff val="35000"/>
                  </a:schemeClr>
                </a:solidFill>
              </a:rPr>
            </a:br>
            <a:r>
              <a:rPr lang="en-GB" sz="3600" dirty="0">
                <a:solidFill>
                  <a:schemeClr val="tx1">
                    <a:lumMod val="65000"/>
                    <a:lumOff val="35000"/>
                  </a:schemeClr>
                </a:solidFill>
              </a:rPr>
              <a:t>Protection became murky as towns continued to grow </a:t>
            </a:r>
          </a:p>
        </p:txBody>
      </p:sp>
      <p:sp>
        <p:nvSpPr>
          <p:cNvPr id="3" name="Content Placeholder 2">
            <a:extLst>
              <a:ext uri="{FF2B5EF4-FFF2-40B4-BE49-F238E27FC236}">
                <a16:creationId xmlns:a16="http://schemas.microsoft.com/office/drawing/2014/main" id="{68BDF7C4-A024-D352-188A-E89E98CA4EE3}"/>
              </a:ext>
            </a:extLst>
          </p:cNvPr>
          <p:cNvSpPr>
            <a:spLocks noGrp="1"/>
          </p:cNvSpPr>
          <p:nvPr>
            <p:ph idx="1"/>
          </p:nvPr>
        </p:nvSpPr>
        <p:spPr>
          <a:xfrm>
            <a:off x="858982" y="1026622"/>
            <a:ext cx="10474036" cy="5486400"/>
          </a:xfrm>
        </p:spPr>
        <p:txBody>
          <a:bodyPr anchor="t">
            <a:noAutofit/>
          </a:bodyPr>
          <a:lstStyle/>
          <a:p>
            <a:endParaRPr lang="en-GB" dirty="0">
              <a:solidFill>
                <a:schemeClr val="tx1">
                  <a:lumMod val="65000"/>
                  <a:lumOff val="35000"/>
                </a:schemeClr>
              </a:solidFill>
            </a:endParaRPr>
          </a:p>
          <a:p>
            <a:endParaRPr lang="en-GB" dirty="0">
              <a:solidFill>
                <a:schemeClr val="tx1">
                  <a:lumMod val="65000"/>
                  <a:lumOff val="35000"/>
                </a:schemeClr>
              </a:solidFill>
            </a:endParaRPr>
          </a:p>
          <a:p>
            <a:r>
              <a:rPr lang="en-GB" dirty="0">
                <a:solidFill>
                  <a:schemeClr val="tx1">
                    <a:lumMod val="65000"/>
                    <a:lumOff val="35000"/>
                  </a:schemeClr>
                </a:solidFill>
              </a:rPr>
              <a:t>Although Constables and Watchmen patrolled the nights</a:t>
            </a:r>
          </a:p>
          <a:p>
            <a:r>
              <a:rPr lang="en-GB" dirty="0">
                <a:solidFill>
                  <a:schemeClr val="tx1">
                    <a:lumMod val="65000"/>
                    <a:lumOff val="35000"/>
                  </a:schemeClr>
                </a:solidFill>
              </a:rPr>
              <a:t>Ordinary people were also given powers to deal with crimes themselves- able to obtain arrest warrants from the Justice of the peace (now known as magistrates)</a:t>
            </a:r>
          </a:p>
          <a:p>
            <a:r>
              <a:rPr lang="en-GB" dirty="0">
                <a:solidFill>
                  <a:schemeClr val="tx1">
                    <a:lumMod val="65000"/>
                    <a:lumOff val="35000"/>
                  </a:schemeClr>
                </a:solidFill>
              </a:rPr>
              <a:t>Rewards were given for arresting criminals – usually money </a:t>
            </a:r>
          </a:p>
          <a:p>
            <a:r>
              <a:rPr lang="en-GB" dirty="0">
                <a:solidFill>
                  <a:schemeClr val="tx1">
                    <a:lumMod val="65000"/>
                    <a:lumOff val="35000"/>
                  </a:schemeClr>
                </a:solidFill>
              </a:rPr>
              <a:t>Those who were wealthier would hire personal protection- armed guards</a:t>
            </a:r>
          </a:p>
          <a:p>
            <a:pPr marL="0" indent="0">
              <a:buNone/>
            </a:pPr>
            <a:endParaRPr lang="en-GB" dirty="0">
              <a:solidFill>
                <a:schemeClr val="tx1">
                  <a:lumMod val="65000"/>
                  <a:lumOff val="35000"/>
                </a:schemeClr>
              </a:solidFill>
            </a:endParaRPr>
          </a:p>
        </p:txBody>
      </p:sp>
    </p:spTree>
    <p:extLst>
      <p:ext uri="{BB962C8B-B14F-4D97-AF65-F5344CB8AC3E}">
        <p14:creationId xmlns:p14="http://schemas.microsoft.com/office/powerpoint/2010/main" val="3603072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976085-1737-5110-8450-2CE8D12FF5B8}"/>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68743D4-082F-3465-3EE5-4CCB23DF5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E793AAF-512B-7E05-D143-A1DB304CDC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AFC358E-7342-0F73-CBE2-415DF4EBC4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C99E51-8592-635E-2741-6871FA91738A}"/>
              </a:ext>
            </a:extLst>
          </p:cNvPr>
          <p:cNvSpPr>
            <a:spLocks noGrp="1"/>
          </p:cNvSpPr>
          <p:nvPr>
            <p:ph type="title"/>
          </p:nvPr>
        </p:nvSpPr>
        <p:spPr>
          <a:xfrm>
            <a:off x="1616053" y="1156139"/>
            <a:ext cx="8959893" cy="681644"/>
          </a:xfrm>
        </p:spPr>
        <p:txBody>
          <a:bodyPr anchor="b">
            <a:noAutofit/>
          </a:bodyPr>
          <a:lstStyle/>
          <a:p>
            <a:pPr algn="ctr"/>
            <a:br>
              <a:rPr lang="en-GB" sz="3600" dirty="0">
                <a:solidFill>
                  <a:schemeClr val="tx1">
                    <a:lumMod val="65000"/>
                    <a:lumOff val="35000"/>
                  </a:schemeClr>
                </a:solidFill>
              </a:rPr>
            </a:br>
            <a:br>
              <a:rPr lang="en-GB" sz="3600" dirty="0">
                <a:solidFill>
                  <a:schemeClr val="tx1">
                    <a:lumMod val="65000"/>
                    <a:lumOff val="35000"/>
                  </a:schemeClr>
                </a:solidFill>
              </a:rPr>
            </a:br>
            <a:br>
              <a:rPr lang="en-GB" sz="3600" dirty="0">
                <a:solidFill>
                  <a:schemeClr val="tx1">
                    <a:lumMod val="65000"/>
                    <a:lumOff val="35000"/>
                  </a:schemeClr>
                </a:solidFill>
              </a:rPr>
            </a:br>
            <a:br>
              <a:rPr lang="en-GB" sz="3600" dirty="0">
                <a:solidFill>
                  <a:schemeClr val="tx1">
                    <a:lumMod val="65000"/>
                    <a:lumOff val="35000"/>
                  </a:schemeClr>
                </a:solidFill>
              </a:rPr>
            </a:br>
            <a:r>
              <a:rPr lang="en-GB" sz="3600" dirty="0">
                <a:solidFill>
                  <a:schemeClr val="tx1">
                    <a:lumMod val="65000"/>
                    <a:lumOff val="35000"/>
                  </a:schemeClr>
                </a:solidFill>
              </a:rPr>
              <a:t>Protection became murky as towns continued to grow </a:t>
            </a:r>
          </a:p>
        </p:txBody>
      </p:sp>
      <p:sp>
        <p:nvSpPr>
          <p:cNvPr id="3" name="Content Placeholder 2">
            <a:extLst>
              <a:ext uri="{FF2B5EF4-FFF2-40B4-BE49-F238E27FC236}">
                <a16:creationId xmlns:a16="http://schemas.microsoft.com/office/drawing/2014/main" id="{5081BF35-82E0-02E3-854B-E4D850C717B7}"/>
              </a:ext>
            </a:extLst>
          </p:cNvPr>
          <p:cNvSpPr>
            <a:spLocks noGrp="1"/>
          </p:cNvSpPr>
          <p:nvPr>
            <p:ph idx="1"/>
          </p:nvPr>
        </p:nvSpPr>
        <p:spPr>
          <a:xfrm>
            <a:off x="858982" y="1026622"/>
            <a:ext cx="10474036" cy="5486400"/>
          </a:xfrm>
        </p:spPr>
        <p:txBody>
          <a:bodyPr anchor="t">
            <a:noAutofit/>
          </a:bodyPr>
          <a:lstStyle/>
          <a:p>
            <a:endParaRPr lang="en-GB" dirty="0">
              <a:solidFill>
                <a:schemeClr val="tx1">
                  <a:lumMod val="65000"/>
                  <a:lumOff val="35000"/>
                </a:schemeClr>
              </a:solidFill>
            </a:endParaRPr>
          </a:p>
          <a:p>
            <a:endParaRPr lang="en-GB" dirty="0">
              <a:solidFill>
                <a:schemeClr val="tx1">
                  <a:lumMod val="65000"/>
                  <a:lumOff val="35000"/>
                </a:schemeClr>
              </a:solidFill>
            </a:endParaRPr>
          </a:p>
          <a:p>
            <a:endParaRPr lang="en-GB" dirty="0">
              <a:solidFill>
                <a:schemeClr val="tx1">
                  <a:lumMod val="65000"/>
                  <a:lumOff val="35000"/>
                </a:schemeClr>
              </a:solidFill>
            </a:endParaRPr>
          </a:p>
        </p:txBody>
      </p:sp>
      <p:sp>
        <p:nvSpPr>
          <p:cNvPr id="4" name="TextBox 3">
            <a:extLst>
              <a:ext uri="{FF2B5EF4-FFF2-40B4-BE49-F238E27FC236}">
                <a16:creationId xmlns:a16="http://schemas.microsoft.com/office/drawing/2014/main" id="{BEF34DAE-CFA6-336E-BD7B-B47A28A97865}"/>
              </a:ext>
            </a:extLst>
          </p:cNvPr>
          <p:cNvSpPr txBox="1"/>
          <p:nvPr/>
        </p:nvSpPr>
        <p:spPr>
          <a:xfrm>
            <a:off x="858981" y="2271252"/>
            <a:ext cx="10335045" cy="3194144"/>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lumMod val="65000"/>
                  <a:lumOff val="35000"/>
                </a:prstClr>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lumMod val="65000"/>
                    <a:lumOff val="35000"/>
                  </a:prstClr>
                </a:solidFill>
                <a:effectLst/>
                <a:uLnTx/>
                <a:uFillTx/>
                <a:latin typeface="Aptos" panose="02110004020202020204"/>
                <a:ea typeface="+mn-ea"/>
                <a:cs typeface="+mn-cs"/>
              </a:rPr>
              <a:t>As victims had to pay to prosecute criminals, many people turned to professional thief takers to reclaim their properties-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800" dirty="0">
                <a:solidFill>
                  <a:prstClr val="black">
                    <a:lumMod val="65000"/>
                    <a:lumOff val="35000"/>
                  </a:prstClr>
                </a:solidFill>
                <a:latin typeface="Aptos" panose="02110004020202020204"/>
              </a:rPr>
              <a:t>Thief takers would charge a commission for finding the stolen good</a:t>
            </a:r>
            <a:endParaRPr kumimoji="0" lang="en-GB" sz="2800" b="0" i="0" u="none" strike="noStrike" kern="1200" cap="none" spc="0" normalizeH="0" baseline="0" noProof="0" dirty="0">
              <a:ln>
                <a:noFill/>
              </a:ln>
              <a:solidFill>
                <a:prstClr val="black">
                  <a:lumMod val="65000"/>
                  <a:lumOff val="35000"/>
                </a:prstClr>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lumMod val="65000"/>
                    <a:lumOff val="35000"/>
                  </a:prstClr>
                </a:solidFill>
                <a:effectLst/>
                <a:uLnTx/>
                <a:uFillTx/>
                <a:latin typeface="Aptos" panose="02110004020202020204"/>
                <a:ea typeface="+mn-ea"/>
                <a:cs typeface="+mn-cs"/>
              </a:rPr>
              <a:t>This system was riddled with corruption, as often the thief takers were also the criminals.</a:t>
            </a:r>
          </a:p>
        </p:txBody>
      </p:sp>
    </p:spTree>
    <p:extLst>
      <p:ext uri="{BB962C8B-B14F-4D97-AF65-F5344CB8AC3E}">
        <p14:creationId xmlns:p14="http://schemas.microsoft.com/office/powerpoint/2010/main" val="1778320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3" name="Rectangle 8202">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4" name="Rectangle 8203">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68674-241A-C385-0063-51FE28B77EA3}"/>
              </a:ext>
            </a:extLst>
          </p:cNvPr>
          <p:cNvSpPr>
            <a:spLocks noGrp="1"/>
          </p:cNvSpPr>
          <p:nvPr>
            <p:ph type="title"/>
          </p:nvPr>
        </p:nvSpPr>
        <p:spPr>
          <a:xfrm>
            <a:off x="2892828" y="166221"/>
            <a:ext cx="6095999" cy="737333"/>
          </a:xfrm>
        </p:spPr>
        <p:txBody>
          <a:bodyPr anchor="b">
            <a:normAutofit fontScale="90000"/>
          </a:bodyPr>
          <a:lstStyle/>
          <a:p>
            <a:pPr algn="ctr"/>
            <a:r>
              <a:rPr lang="en-GB" sz="6000" dirty="0">
                <a:solidFill>
                  <a:srgbClr val="595959"/>
                </a:solidFill>
              </a:rPr>
              <a:t>Working both sides </a:t>
            </a:r>
            <a:r>
              <a:rPr lang="en-GB" sz="3200" dirty="0">
                <a:solidFill>
                  <a:srgbClr val="595959"/>
                </a:solidFill>
              </a:rPr>
              <a:t>	</a:t>
            </a:r>
          </a:p>
        </p:txBody>
      </p:sp>
      <p:sp>
        <p:nvSpPr>
          <p:cNvPr id="8205" name="Content Placeholder 2">
            <a:extLst>
              <a:ext uri="{FF2B5EF4-FFF2-40B4-BE49-F238E27FC236}">
                <a16:creationId xmlns:a16="http://schemas.microsoft.com/office/drawing/2014/main" id="{8C8351F6-B807-9EE2-EB86-69C5132FAA93}"/>
              </a:ext>
            </a:extLst>
          </p:cNvPr>
          <p:cNvSpPr>
            <a:spLocks noGrp="1"/>
          </p:cNvSpPr>
          <p:nvPr>
            <p:ph idx="1"/>
          </p:nvPr>
        </p:nvSpPr>
        <p:spPr>
          <a:xfrm>
            <a:off x="155170" y="439387"/>
            <a:ext cx="5785658" cy="5343897"/>
          </a:xfrm>
        </p:spPr>
        <p:txBody>
          <a:bodyPr anchor="t">
            <a:noAutofit/>
          </a:bodyPr>
          <a:lstStyle/>
          <a:p>
            <a:pPr marL="0" indent="0">
              <a:buNone/>
            </a:pPr>
            <a:endParaRPr lang="en-GB" dirty="0">
              <a:solidFill>
                <a:srgbClr val="595959"/>
              </a:solidFill>
            </a:endParaRPr>
          </a:p>
          <a:p>
            <a:r>
              <a:rPr lang="en-GB" dirty="0">
                <a:solidFill>
                  <a:srgbClr val="595959"/>
                </a:solidFill>
              </a:rPr>
              <a:t>Arrived in London as a poor buckle maker</a:t>
            </a:r>
          </a:p>
          <a:p>
            <a:r>
              <a:rPr lang="en-GB" dirty="0">
                <a:solidFill>
                  <a:srgbClr val="595959"/>
                </a:solidFill>
              </a:rPr>
              <a:t>resulted in him being arrested for debt – 4 years in compter where he learnt about the criminal underworld</a:t>
            </a:r>
          </a:p>
          <a:p>
            <a:r>
              <a:rPr lang="en-GB" dirty="0">
                <a:solidFill>
                  <a:srgbClr val="595959"/>
                </a:solidFill>
              </a:rPr>
              <a:t>Began a career as a receiver of stolen goods by creating a gang of thieves to commit crimes controlling London’s underground criminal world</a:t>
            </a:r>
          </a:p>
          <a:p>
            <a:r>
              <a:rPr lang="en-GB" dirty="0">
                <a:solidFill>
                  <a:srgbClr val="595959"/>
                </a:solidFill>
              </a:rPr>
              <a:t>Self proclaimed as thief taker general -selling goods back to victims</a:t>
            </a:r>
          </a:p>
        </p:txBody>
      </p:sp>
      <p:pic>
        <p:nvPicPr>
          <p:cNvPr id="8194" name="Picture 2" descr="Jonathan Wild English Criminal Informer Hanged Editorial Stock Photo -  Stock Image | Shutterstock Editorial">
            <a:extLst>
              <a:ext uri="{FF2B5EF4-FFF2-40B4-BE49-F238E27FC236}">
                <a16:creationId xmlns:a16="http://schemas.microsoft.com/office/drawing/2014/main" id="{86940C5E-BD56-3BE3-C831-C1733B6CD0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99387" y="1069775"/>
            <a:ext cx="4289225" cy="497301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E86808C-6331-CA07-177A-1B289921A2E3}"/>
              </a:ext>
            </a:extLst>
          </p:cNvPr>
          <p:cNvSpPr txBox="1"/>
          <p:nvPr/>
        </p:nvSpPr>
        <p:spPr>
          <a:xfrm>
            <a:off x="7109361" y="6209078"/>
            <a:ext cx="4797631" cy="482633"/>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595959"/>
                </a:solidFill>
                <a:effectLst/>
                <a:uLnTx/>
                <a:uFillTx/>
                <a:latin typeface="Aptos" panose="02110004020202020204"/>
                <a:ea typeface="+mn-ea"/>
                <a:cs typeface="+mn-cs"/>
              </a:rPr>
              <a:t>Jonathan Wild 1682-1725</a:t>
            </a:r>
          </a:p>
        </p:txBody>
      </p:sp>
    </p:spTree>
    <p:extLst>
      <p:ext uri="{BB962C8B-B14F-4D97-AF65-F5344CB8AC3E}">
        <p14:creationId xmlns:p14="http://schemas.microsoft.com/office/powerpoint/2010/main" val="35260125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9E881A4-A468-403A-9941-F8FFD5C68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AC8E06E-AFDF-8B94-D0E2-28563087642B}"/>
              </a:ext>
            </a:extLst>
          </p:cNvPr>
          <p:cNvPicPr>
            <a:picLocks noChangeAspect="1"/>
          </p:cNvPicPr>
          <p:nvPr/>
        </p:nvPicPr>
        <p:blipFill>
          <a:blip r:embed="rId2"/>
          <a:srcRect t="6358" r="2" b="19147"/>
          <a:stretch>
            <a:fillRect/>
          </a:stretch>
        </p:blipFill>
        <p:spPr>
          <a:xfrm>
            <a:off x="878011" y="600582"/>
            <a:ext cx="3019248" cy="4898003"/>
          </a:xfrm>
          <a:prstGeom prst="rect">
            <a:avLst/>
          </a:prstGeom>
        </p:spPr>
      </p:pic>
      <p:sp>
        <p:nvSpPr>
          <p:cNvPr id="20" name="Rectangle 19">
            <a:extLst>
              <a:ext uri="{FF2B5EF4-FFF2-40B4-BE49-F238E27FC236}">
                <a16:creationId xmlns:a16="http://schemas.microsoft.com/office/drawing/2014/main" id="{6F168544-607B-491A-8601-3087D0FCE1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8703" y="1"/>
            <a:ext cx="7423298"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21F1767C-3C9C-C3CF-7BC4-88778551B632}"/>
              </a:ext>
            </a:extLst>
          </p:cNvPr>
          <p:cNvSpPr>
            <a:spLocks noGrp="1"/>
          </p:cNvSpPr>
          <p:nvPr>
            <p:ph type="title"/>
          </p:nvPr>
        </p:nvSpPr>
        <p:spPr>
          <a:xfrm>
            <a:off x="5653287" y="329721"/>
            <a:ext cx="5667269" cy="541722"/>
          </a:xfrm>
        </p:spPr>
        <p:txBody>
          <a:bodyPr anchor="b">
            <a:normAutofit/>
          </a:bodyPr>
          <a:lstStyle/>
          <a:p>
            <a:pPr algn="ctr"/>
            <a:r>
              <a:rPr lang="en-GB" sz="3200" dirty="0">
                <a:solidFill>
                  <a:srgbClr val="595959"/>
                </a:solidFill>
              </a:rPr>
              <a:t>Wild’s downfall </a:t>
            </a:r>
          </a:p>
        </p:txBody>
      </p:sp>
      <p:sp>
        <p:nvSpPr>
          <p:cNvPr id="3" name="Content Placeholder 2">
            <a:extLst>
              <a:ext uri="{FF2B5EF4-FFF2-40B4-BE49-F238E27FC236}">
                <a16:creationId xmlns:a16="http://schemas.microsoft.com/office/drawing/2014/main" id="{51DC253F-8357-342B-95CC-1596F649E04A}"/>
              </a:ext>
            </a:extLst>
          </p:cNvPr>
          <p:cNvSpPr>
            <a:spLocks noGrp="1"/>
          </p:cNvSpPr>
          <p:nvPr>
            <p:ph idx="1"/>
          </p:nvPr>
        </p:nvSpPr>
        <p:spPr>
          <a:xfrm>
            <a:off x="5087389" y="979999"/>
            <a:ext cx="6916189" cy="5548280"/>
          </a:xfrm>
        </p:spPr>
        <p:txBody>
          <a:bodyPr anchor="t">
            <a:normAutofit lnSpcReduction="10000"/>
          </a:bodyPr>
          <a:lstStyle/>
          <a:p>
            <a:r>
              <a:rPr lang="en-GB" dirty="0">
                <a:solidFill>
                  <a:srgbClr val="595959"/>
                </a:solidFill>
              </a:rPr>
              <a:t>Wild would often abandon some of his criminals to the government in exchange for higher rewards</a:t>
            </a:r>
          </a:p>
          <a:p>
            <a:r>
              <a:rPr lang="en-GB" dirty="0">
                <a:solidFill>
                  <a:srgbClr val="595959"/>
                </a:solidFill>
              </a:rPr>
              <a:t>In 1725 Wild caused a riot in order to help a gang member escape arrest as he feared he would turn Crown’s evidence</a:t>
            </a:r>
          </a:p>
          <a:p>
            <a:r>
              <a:rPr lang="en-GB" dirty="0">
                <a:solidFill>
                  <a:srgbClr val="595959"/>
                </a:solidFill>
              </a:rPr>
              <a:t>His informants and criminal network revealed the extent of his crimes </a:t>
            </a:r>
          </a:p>
          <a:p>
            <a:r>
              <a:rPr lang="en-GB" dirty="0">
                <a:solidFill>
                  <a:srgbClr val="595959"/>
                </a:solidFill>
              </a:rPr>
              <a:t>He was arrested and tried for a vast array of offenses </a:t>
            </a:r>
          </a:p>
          <a:p>
            <a:r>
              <a:rPr lang="en-GB" dirty="0">
                <a:solidFill>
                  <a:srgbClr val="595959"/>
                </a:solidFill>
              </a:rPr>
              <a:t>In May 1725 Jonathan Wild was hung for his crimes</a:t>
            </a:r>
          </a:p>
          <a:p>
            <a:r>
              <a:rPr lang="en-GB" dirty="0">
                <a:solidFill>
                  <a:srgbClr val="595959"/>
                </a:solidFill>
              </a:rPr>
              <a:t>Was this the birth of organised crime as we know it today?</a:t>
            </a:r>
          </a:p>
        </p:txBody>
      </p:sp>
      <p:sp>
        <p:nvSpPr>
          <p:cNvPr id="5" name="TextBox 4">
            <a:extLst>
              <a:ext uri="{FF2B5EF4-FFF2-40B4-BE49-F238E27FC236}">
                <a16:creationId xmlns:a16="http://schemas.microsoft.com/office/drawing/2014/main" id="{54744FC3-9CEB-5E3F-2E38-3FD42712CF00}"/>
              </a:ext>
            </a:extLst>
          </p:cNvPr>
          <p:cNvSpPr txBox="1"/>
          <p:nvPr/>
        </p:nvSpPr>
        <p:spPr>
          <a:xfrm>
            <a:off x="66503" y="5716627"/>
            <a:ext cx="4635698" cy="923330"/>
          </a:xfrm>
          <a:prstGeom prst="rect">
            <a:avLst/>
          </a:prstGeom>
          <a:noFill/>
        </p:spPr>
        <p:txBody>
          <a:bodyPr wrap="square" rtlCol="0">
            <a:spAutoFit/>
          </a:bodyPr>
          <a:lstStyle/>
          <a:p>
            <a:r>
              <a:rPr lang="en-GB" dirty="0"/>
              <a:t>His body was dug up and sold to for dissection. It was acquired by London’s Royal college of Surgeons in 1749</a:t>
            </a:r>
          </a:p>
        </p:txBody>
      </p:sp>
    </p:spTree>
    <p:extLst>
      <p:ext uri="{BB962C8B-B14F-4D97-AF65-F5344CB8AC3E}">
        <p14:creationId xmlns:p14="http://schemas.microsoft.com/office/powerpoint/2010/main" val="14307867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5" name="Rectangle 309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8C0B6-17E3-12CD-E2E7-7941B2742E81}"/>
              </a:ext>
            </a:extLst>
          </p:cNvPr>
          <p:cNvSpPr>
            <a:spLocks noGrp="1"/>
          </p:cNvSpPr>
          <p:nvPr>
            <p:ph type="title"/>
          </p:nvPr>
        </p:nvSpPr>
        <p:spPr>
          <a:xfrm>
            <a:off x="216132" y="365125"/>
            <a:ext cx="6584854" cy="1287135"/>
          </a:xfrm>
        </p:spPr>
        <p:txBody>
          <a:bodyPr>
            <a:normAutofit/>
          </a:bodyPr>
          <a:lstStyle/>
          <a:p>
            <a:r>
              <a:rPr lang="en-GB" dirty="0"/>
              <a:t>Bow Street Runners </a:t>
            </a:r>
            <a:r>
              <a:rPr lang="en-GB" dirty="0" err="1"/>
              <a:t>c.1749</a:t>
            </a:r>
            <a:endParaRPr lang="en-GB" dirty="0"/>
          </a:p>
        </p:txBody>
      </p:sp>
      <p:sp>
        <p:nvSpPr>
          <p:cNvPr id="3" name="Content Placeholder 2">
            <a:extLst>
              <a:ext uri="{FF2B5EF4-FFF2-40B4-BE49-F238E27FC236}">
                <a16:creationId xmlns:a16="http://schemas.microsoft.com/office/drawing/2014/main" id="{2B504CE9-6803-10CB-8A8F-4E6CC1FB409D}"/>
              </a:ext>
            </a:extLst>
          </p:cNvPr>
          <p:cNvSpPr>
            <a:spLocks noGrp="1"/>
          </p:cNvSpPr>
          <p:nvPr>
            <p:ph idx="1"/>
          </p:nvPr>
        </p:nvSpPr>
        <p:spPr>
          <a:xfrm>
            <a:off x="349136" y="1652260"/>
            <a:ext cx="6001788" cy="4840615"/>
          </a:xfrm>
        </p:spPr>
        <p:txBody>
          <a:bodyPr>
            <a:normAutofit/>
          </a:bodyPr>
          <a:lstStyle/>
          <a:p>
            <a:r>
              <a:rPr lang="en-GB" sz="2400" dirty="0"/>
              <a:t>Established by Henry Fielding a chief magistrate at Bow street court</a:t>
            </a:r>
          </a:p>
          <a:p>
            <a:r>
              <a:rPr lang="en-GB" sz="2400" dirty="0"/>
              <a:t>Concerned about London’s rising crime rate</a:t>
            </a:r>
          </a:p>
          <a:p>
            <a:r>
              <a:rPr lang="en-GB" sz="2400" dirty="0"/>
              <a:t>Set up London’s first organised professional and paid police force</a:t>
            </a:r>
          </a:p>
          <a:p>
            <a:r>
              <a:rPr lang="en-GB" sz="2400" dirty="0"/>
              <a:t>They were trained, worked full time, were equipped and paid by government funds </a:t>
            </a:r>
          </a:p>
          <a:p>
            <a:r>
              <a:rPr lang="en-GB" sz="2400" dirty="0"/>
              <a:t>Originally only 6, by 1800, there were 68</a:t>
            </a:r>
          </a:p>
          <a:p>
            <a:r>
              <a:rPr lang="en-GB" sz="2400" dirty="0"/>
              <a:t>Begun the concept of public appeals to solve crimes- The quarterly Pursuit later named The Public Hue and Cry</a:t>
            </a:r>
          </a:p>
        </p:txBody>
      </p:sp>
      <p:pic>
        <p:nvPicPr>
          <p:cNvPr id="3074" name="Picture 2" descr="A portrait of Henry Fielding.">
            <a:extLst>
              <a:ext uri="{FF2B5EF4-FFF2-40B4-BE49-F238E27FC236}">
                <a16:creationId xmlns:a16="http://schemas.microsoft.com/office/drawing/2014/main" id="{B77581E7-5FE7-4569-CF94-8E2BFFD7EB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15754"/>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25252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7" name="Rectangle 4126">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8" name="Rectangle 4127">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1648C-E33A-5C74-E7D1-82B4A4CB6FD1}"/>
              </a:ext>
            </a:extLst>
          </p:cNvPr>
          <p:cNvSpPr>
            <a:spLocks noGrp="1"/>
          </p:cNvSpPr>
          <p:nvPr>
            <p:ph type="title"/>
          </p:nvPr>
        </p:nvSpPr>
        <p:spPr>
          <a:xfrm>
            <a:off x="4618261" y="217714"/>
            <a:ext cx="6564574" cy="827314"/>
          </a:xfrm>
        </p:spPr>
        <p:txBody>
          <a:bodyPr>
            <a:normAutofit/>
          </a:bodyPr>
          <a:lstStyle/>
          <a:p>
            <a:r>
              <a:rPr lang="en-GB" dirty="0"/>
              <a:t>Their effectiveness</a:t>
            </a:r>
          </a:p>
        </p:txBody>
      </p:sp>
      <p:pic>
        <p:nvPicPr>
          <p:cNvPr id="4098" name="Picture 2" descr="Bow Street Runners to Bobbies | Big ...">
            <a:extLst>
              <a:ext uri="{FF2B5EF4-FFF2-40B4-BE49-F238E27FC236}">
                <a16:creationId xmlns:a16="http://schemas.microsoft.com/office/drawing/2014/main" id="{8B300189-4AFB-8264-787B-50CCD5D33B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46" r="4380"/>
          <a:stretch>
            <a:fillRect/>
          </a:stretch>
        </p:blipFill>
        <p:spPr bwMode="auto">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Bow Street Runners">
            <a:extLst>
              <a:ext uri="{FF2B5EF4-FFF2-40B4-BE49-F238E27FC236}">
                <a16:creationId xmlns:a16="http://schemas.microsoft.com/office/drawing/2014/main" id="{E5228B6A-1806-6B1D-A4A1-1A4336B094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926" r="213" b="-4"/>
          <a:stretch>
            <a:fillRect/>
          </a:stretch>
        </p:blipFill>
        <p:spPr bwMode="auto">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B655114-8E16-782C-F510-D3E5D5BC9E50}"/>
              </a:ext>
            </a:extLst>
          </p:cNvPr>
          <p:cNvSpPr>
            <a:spLocks noGrp="1"/>
          </p:cNvSpPr>
          <p:nvPr>
            <p:ph idx="1"/>
          </p:nvPr>
        </p:nvSpPr>
        <p:spPr>
          <a:xfrm>
            <a:off x="4251366" y="1425038"/>
            <a:ext cx="7735587" cy="5215247"/>
          </a:xfrm>
        </p:spPr>
        <p:txBody>
          <a:bodyPr>
            <a:normAutofit/>
          </a:bodyPr>
          <a:lstStyle/>
          <a:p>
            <a:r>
              <a:rPr lang="en-GB" sz="2400" dirty="0"/>
              <a:t>Unlike the Constables and Watchmen, Bow street runners were effective</a:t>
            </a:r>
          </a:p>
          <a:p>
            <a:r>
              <a:rPr lang="en-GB" sz="2400" dirty="0"/>
              <a:t>Used organised methods of dealing with crimes</a:t>
            </a:r>
          </a:p>
          <a:p>
            <a:r>
              <a:rPr lang="en-GB" sz="2400" dirty="0"/>
              <a:t>Created a formal work setting and law enforcement system </a:t>
            </a:r>
          </a:p>
          <a:p>
            <a:r>
              <a:rPr lang="en-GB" sz="2400" dirty="0"/>
              <a:t>Crime rates fell in the area while convictions rates increased</a:t>
            </a:r>
          </a:p>
          <a:p>
            <a:r>
              <a:rPr lang="en-GB" sz="2400" dirty="0"/>
              <a:t>Set up - Covent Garden Journal that published criminal information to help solve future crimes and improve relations between the law and the public</a:t>
            </a:r>
          </a:p>
          <a:p>
            <a:r>
              <a:rPr lang="en-GB" sz="2400" dirty="0"/>
              <a:t>John Feilding continued his work after his death 1754</a:t>
            </a:r>
          </a:p>
          <a:p>
            <a:r>
              <a:rPr lang="en-GB" sz="2400" dirty="0"/>
              <a:t>Was this the birth of information sharing and collaboration?</a:t>
            </a:r>
          </a:p>
        </p:txBody>
      </p:sp>
    </p:spTree>
    <p:extLst>
      <p:ext uri="{BB962C8B-B14F-4D97-AF65-F5344CB8AC3E}">
        <p14:creationId xmlns:p14="http://schemas.microsoft.com/office/powerpoint/2010/main" val="28118565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54" name="Rectangle 515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7D4882-EA4A-A7DE-B6CD-4D6823103185}"/>
              </a:ext>
            </a:extLst>
          </p:cNvPr>
          <p:cNvSpPr>
            <a:spLocks noGrp="1"/>
          </p:cNvSpPr>
          <p:nvPr>
            <p:ph type="title"/>
          </p:nvPr>
        </p:nvSpPr>
        <p:spPr>
          <a:xfrm>
            <a:off x="166255" y="502020"/>
            <a:ext cx="7780712" cy="462256"/>
          </a:xfrm>
        </p:spPr>
        <p:txBody>
          <a:bodyPr anchor="b">
            <a:normAutofit fontScale="90000"/>
          </a:bodyPr>
          <a:lstStyle/>
          <a:p>
            <a:r>
              <a:rPr lang="en-GB" sz="4000" dirty="0"/>
              <a:t>The birth of the Metropolitan police 1829</a:t>
            </a:r>
          </a:p>
        </p:txBody>
      </p:sp>
      <p:sp>
        <p:nvSpPr>
          <p:cNvPr id="3" name="Content Placeholder 2">
            <a:extLst>
              <a:ext uri="{FF2B5EF4-FFF2-40B4-BE49-F238E27FC236}">
                <a16:creationId xmlns:a16="http://schemas.microsoft.com/office/drawing/2014/main" id="{8FC5C9C0-2B41-E185-66AA-C3DD9DE4A0FA}"/>
              </a:ext>
            </a:extLst>
          </p:cNvPr>
          <p:cNvSpPr>
            <a:spLocks noGrp="1"/>
          </p:cNvSpPr>
          <p:nvPr>
            <p:ph idx="1"/>
          </p:nvPr>
        </p:nvSpPr>
        <p:spPr>
          <a:xfrm>
            <a:off x="299258" y="1396537"/>
            <a:ext cx="7647709" cy="5286895"/>
          </a:xfrm>
        </p:spPr>
        <p:txBody>
          <a:bodyPr anchor="t">
            <a:normAutofit/>
          </a:bodyPr>
          <a:lstStyle/>
          <a:p>
            <a:r>
              <a:rPr lang="en-GB" sz="2400" dirty="0"/>
              <a:t>Founded by the Home Secretary Sir Robert Peel through the Metropolitan Police Act</a:t>
            </a:r>
          </a:p>
          <a:p>
            <a:r>
              <a:rPr lang="en-GB" sz="2400" dirty="0"/>
              <a:t>Established the first modern, centralised police force in London</a:t>
            </a:r>
          </a:p>
          <a:p>
            <a:r>
              <a:rPr lang="en-GB" sz="2400" dirty="0"/>
              <a:t>Constables were paid 1 guinea (£1.05) a week and worked 12 hours shifts, 6 days a week</a:t>
            </a:r>
          </a:p>
          <a:p>
            <a:r>
              <a:rPr lang="en-GB" sz="2400" dirty="0"/>
              <a:t>Constables wore uniforms </a:t>
            </a:r>
          </a:p>
          <a:p>
            <a:r>
              <a:rPr lang="en-GB" sz="2400" dirty="0"/>
              <a:t>The focus was on preventing crime through presence and order </a:t>
            </a:r>
          </a:p>
          <a:p>
            <a:r>
              <a:rPr lang="en-GB" sz="2400" dirty="0"/>
              <a:t>Marked the start of the state’s formal responsibility for law and order</a:t>
            </a:r>
          </a:p>
          <a:p>
            <a:r>
              <a:rPr lang="en-GB" sz="2400" dirty="0"/>
              <a:t>Its eventual success provided the blueprint for the birth of other forces around the country</a:t>
            </a:r>
          </a:p>
        </p:txBody>
      </p:sp>
      <p:sp>
        <p:nvSpPr>
          <p:cNvPr id="5156" name="Rectangle 515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58" name="Rectangle 515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60" name="Rectangle 515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62" name="Rectangle 516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GCSE History Revision ...">
            <a:extLst>
              <a:ext uri="{FF2B5EF4-FFF2-40B4-BE49-F238E27FC236}">
                <a16:creationId xmlns:a16="http://schemas.microsoft.com/office/drawing/2014/main" id="{386267FD-B4BB-8D02-D0E0-6E11053A28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507" r="9936"/>
          <a:stretch>
            <a:fillRect/>
          </a:stretch>
        </p:blipFill>
        <p:spPr bwMode="auto">
          <a:xfrm>
            <a:off x="8222128" y="1975199"/>
            <a:ext cx="3871076" cy="2907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65073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icture">
            <a:extLst>
              <a:ext uri="{FF2B5EF4-FFF2-40B4-BE49-F238E27FC236}">
                <a16:creationId xmlns:a16="http://schemas.microsoft.com/office/drawing/2014/main" id="{FF19AEE9-AB97-5DDD-2A7F-C922BB41F8C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43467" y="866309"/>
            <a:ext cx="10905066" cy="5125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28499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FF0C6-7890-6EDD-7A65-F610427A21D4}"/>
              </a:ext>
            </a:extLst>
          </p:cNvPr>
          <p:cNvSpPr>
            <a:spLocks noGrp="1"/>
          </p:cNvSpPr>
          <p:nvPr>
            <p:ph type="title"/>
          </p:nvPr>
        </p:nvSpPr>
        <p:spPr/>
        <p:txBody>
          <a:bodyPr/>
          <a:lstStyle/>
          <a:p>
            <a:r>
              <a:rPr lang="en-GB" dirty="0"/>
              <a:t>Peels core ideas</a:t>
            </a:r>
          </a:p>
        </p:txBody>
      </p:sp>
      <p:pic>
        <p:nvPicPr>
          <p:cNvPr id="4" name="Picture 3">
            <a:extLst>
              <a:ext uri="{FF2B5EF4-FFF2-40B4-BE49-F238E27FC236}">
                <a16:creationId xmlns:a16="http://schemas.microsoft.com/office/drawing/2014/main" id="{83C916B1-8C57-8D3B-7848-41836320A465}"/>
              </a:ext>
            </a:extLst>
          </p:cNvPr>
          <p:cNvPicPr>
            <a:picLocks noChangeAspect="1"/>
          </p:cNvPicPr>
          <p:nvPr/>
        </p:nvPicPr>
        <p:blipFill>
          <a:blip r:embed="rId2"/>
          <a:stretch>
            <a:fillRect/>
          </a:stretch>
        </p:blipFill>
        <p:spPr>
          <a:xfrm>
            <a:off x="8481778" y="2287743"/>
            <a:ext cx="3143250" cy="3171824"/>
          </a:xfrm>
          <a:prstGeom prst="rect">
            <a:avLst/>
          </a:prstGeom>
        </p:spPr>
      </p:pic>
      <p:pic>
        <p:nvPicPr>
          <p:cNvPr id="5" name="Picture 4">
            <a:extLst>
              <a:ext uri="{FF2B5EF4-FFF2-40B4-BE49-F238E27FC236}">
                <a16:creationId xmlns:a16="http://schemas.microsoft.com/office/drawing/2014/main" id="{21B4A81B-A590-E573-49B5-B0B927D28846}"/>
              </a:ext>
            </a:extLst>
          </p:cNvPr>
          <p:cNvPicPr>
            <a:picLocks noChangeAspect="1"/>
          </p:cNvPicPr>
          <p:nvPr/>
        </p:nvPicPr>
        <p:blipFill>
          <a:blip r:embed="rId3"/>
          <a:stretch>
            <a:fillRect/>
          </a:stretch>
        </p:blipFill>
        <p:spPr>
          <a:xfrm>
            <a:off x="4524375" y="2268692"/>
            <a:ext cx="3143250" cy="3190875"/>
          </a:xfrm>
          <a:prstGeom prst="rect">
            <a:avLst/>
          </a:prstGeom>
        </p:spPr>
      </p:pic>
      <p:pic>
        <p:nvPicPr>
          <p:cNvPr id="7" name="Content Placeholder 6">
            <a:extLst>
              <a:ext uri="{FF2B5EF4-FFF2-40B4-BE49-F238E27FC236}">
                <a16:creationId xmlns:a16="http://schemas.microsoft.com/office/drawing/2014/main" id="{8C6D54F6-2F2F-0834-E4D0-F797AC2E1A16}"/>
              </a:ext>
            </a:extLst>
          </p:cNvPr>
          <p:cNvPicPr>
            <a:picLocks noGrp="1" noChangeAspect="1"/>
          </p:cNvPicPr>
          <p:nvPr>
            <p:ph idx="1"/>
          </p:nvPr>
        </p:nvPicPr>
        <p:blipFill>
          <a:blip r:embed="rId4"/>
          <a:stretch>
            <a:fillRect/>
          </a:stretch>
        </p:blipFill>
        <p:spPr>
          <a:xfrm>
            <a:off x="621936" y="2287743"/>
            <a:ext cx="3238500" cy="3190875"/>
          </a:xfrm>
          <a:prstGeom prst="rect">
            <a:avLst/>
          </a:prstGeom>
        </p:spPr>
      </p:pic>
    </p:spTree>
    <p:extLst>
      <p:ext uri="{BB962C8B-B14F-4D97-AF65-F5344CB8AC3E}">
        <p14:creationId xmlns:p14="http://schemas.microsoft.com/office/powerpoint/2010/main" val="45873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E4624-C148-86DC-23A6-1A18EB2C4956}"/>
              </a:ext>
            </a:extLst>
          </p:cNvPr>
          <p:cNvSpPr>
            <a:spLocks noGrp="1"/>
          </p:cNvSpPr>
          <p:nvPr>
            <p:ph type="title"/>
          </p:nvPr>
        </p:nvSpPr>
        <p:spPr>
          <a:xfrm>
            <a:off x="838200" y="0"/>
            <a:ext cx="10515600" cy="715530"/>
          </a:xfrm>
        </p:spPr>
        <p:txBody>
          <a:bodyPr/>
          <a:lstStyle/>
          <a:p>
            <a:pPr algn="ctr"/>
            <a:r>
              <a:rPr lang="en-GB"/>
              <a:t>The father of modern policing created</a:t>
            </a:r>
            <a:endParaRPr lang="en-GB" dirty="0"/>
          </a:p>
        </p:txBody>
      </p:sp>
      <p:pic>
        <p:nvPicPr>
          <p:cNvPr id="4" name="Content Placeholder 3">
            <a:extLst>
              <a:ext uri="{FF2B5EF4-FFF2-40B4-BE49-F238E27FC236}">
                <a16:creationId xmlns:a16="http://schemas.microsoft.com/office/drawing/2014/main" id="{ABFBFEE9-2067-8F2D-C2B9-2B4871687D86}"/>
              </a:ext>
            </a:extLst>
          </p:cNvPr>
          <p:cNvPicPr>
            <a:picLocks noGrp="1" noChangeAspect="1"/>
          </p:cNvPicPr>
          <p:nvPr>
            <p:ph idx="1"/>
          </p:nvPr>
        </p:nvPicPr>
        <p:blipFill>
          <a:blip r:embed="rId2"/>
          <a:stretch>
            <a:fillRect/>
          </a:stretch>
        </p:blipFill>
        <p:spPr>
          <a:xfrm>
            <a:off x="1212273" y="990353"/>
            <a:ext cx="10141527" cy="5683557"/>
          </a:xfrm>
          <a:prstGeom prst="rect">
            <a:avLst/>
          </a:prstGeom>
        </p:spPr>
      </p:pic>
    </p:spTree>
    <p:extLst>
      <p:ext uri="{BB962C8B-B14F-4D97-AF65-F5344CB8AC3E}">
        <p14:creationId xmlns:p14="http://schemas.microsoft.com/office/powerpoint/2010/main" val="25832242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33170-8200-8F62-90F6-E740459CAAAA}"/>
              </a:ext>
            </a:extLst>
          </p:cNvPr>
          <p:cNvSpPr>
            <a:spLocks noGrp="1"/>
          </p:cNvSpPr>
          <p:nvPr>
            <p:ph type="title"/>
          </p:nvPr>
        </p:nvSpPr>
        <p:spPr/>
        <p:txBody>
          <a:bodyPr/>
          <a:lstStyle/>
          <a:p>
            <a:r>
              <a:rPr lang="en-GB" dirty="0"/>
              <a:t>Peel also believed in reform </a:t>
            </a:r>
          </a:p>
        </p:txBody>
      </p:sp>
      <p:sp>
        <p:nvSpPr>
          <p:cNvPr id="3" name="Content Placeholder 2">
            <a:extLst>
              <a:ext uri="{FF2B5EF4-FFF2-40B4-BE49-F238E27FC236}">
                <a16:creationId xmlns:a16="http://schemas.microsoft.com/office/drawing/2014/main" id="{BC2498CF-D6F9-E389-999D-75B0ECDBD2C7}"/>
              </a:ext>
            </a:extLst>
          </p:cNvPr>
          <p:cNvSpPr>
            <a:spLocks noGrp="1"/>
          </p:cNvSpPr>
          <p:nvPr>
            <p:ph idx="1"/>
          </p:nvPr>
        </p:nvSpPr>
        <p:spPr/>
        <p:txBody>
          <a:bodyPr/>
          <a:lstStyle/>
          <a:p>
            <a:r>
              <a:rPr lang="en-GB" dirty="0"/>
              <a:t>He believed offenders should be reformed and not just punished</a:t>
            </a:r>
          </a:p>
          <a:p>
            <a:r>
              <a:rPr lang="en-GB" dirty="0"/>
              <a:t>His penal reforms reduced the number of crimes punishable by death by 100, including by removing many minor crimes</a:t>
            </a:r>
          </a:p>
          <a:p>
            <a:r>
              <a:rPr lang="en-GB" dirty="0"/>
              <a:t>Dismantled the ‘bloody code’ by 1841</a:t>
            </a:r>
          </a:p>
        </p:txBody>
      </p:sp>
    </p:spTree>
    <p:extLst>
      <p:ext uri="{BB962C8B-B14F-4D97-AF65-F5344CB8AC3E}">
        <p14:creationId xmlns:p14="http://schemas.microsoft.com/office/powerpoint/2010/main" val="99657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7C1E5815-D54C-487F-A054-6D4930ADE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A policeman wearing a dark blue overcoat and top hat. He is shouting and waving a rattle. A truncheon and handcuffs are attached to his belt.">
            <a:extLst>
              <a:ext uri="{FF2B5EF4-FFF2-40B4-BE49-F238E27FC236}">
                <a16:creationId xmlns:a16="http://schemas.microsoft.com/office/drawing/2014/main" id="{84BE7562-C4C7-18BC-5A31-0D8F09003AC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031418" y="643468"/>
            <a:ext cx="6464137" cy="5571066"/>
          </a:xfrm>
          <a:prstGeom prst="rect">
            <a:avLst/>
          </a:prstGeom>
          <a:noFill/>
          <a:extLst>
            <a:ext uri="{909E8E84-426E-40DD-AFC4-6F175D3DCCD1}">
              <a14:hiddenFill xmlns:a14="http://schemas.microsoft.com/office/drawing/2010/main">
                <a:solidFill>
                  <a:srgbClr val="FFFFFF"/>
                </a:solidFill>
              </a14:hiddenFill>
            </a:ext>
          </a:extLst>
        </p:spPr>
      </p:pic>
      <p:sp>
        <p:nvSpPr>
          <p:cNvPr id="5129" name="Freeform: Shape 5128">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208496"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Tree>
    <p:extLst>
      <p:ext uri="{BB962C8B-B14F-4D97-AF65-F5344CB8AC3E}">
        <p14:creationId xmlns:p14="http://schemas.microsoft.com/office/powerpoint/2010/main" val="9458021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90A52802-40B0-9580-1276-74D5E5987154}"/>
              </a:ext>
            </a:extLst>
          </p:cNvPr>
          <p:cNvGraphicFramePr>
            <a:graphicFrameLocks noGrp="1"/>
          </p:cNvGraphicFramePr>
          <p:nvPr>
            <p:ph idx="1"/>
            <p:extLst>
              <p:ext uri="{D42A27DB-BD31-4B8C-83A1-F6EECF244321}">
                <p14:modId xmlns:p14="http://schemas.microsoft.com/office/powerpoint/2010/main" val="2061094264"/>
              </p:ext>
            </p:extLst>
          </p:nvPr>
        </p:nvGraphicFramePr>
        <p:xfrm>
          <a:off x="643467" y="877724"/>
          <a:ext cx="10905067" cy="5102552"/>
        </p:xfrm>
        <a:graphic>
          <a:graphicData uri="http://schemas.openxmlformats.org/drawingml/2006/table">
            <a:tbl>
              <a:tblPr/>
              <a:tblGrid>
                <a:gridCol w="5190864">
                  <a:extLst>
                    <a:ext uri="{9D8B030D-6E8A-4147-A177-3AD203B41FA5}">
                      <a16:colId xmlns:a16="http://schemas.microsoft.com/office/drawing/2014/main" val="2370111366"/>
                    </a:ext>
                  </a:extLst>
                </a:gridCol>
                <a:gridCol w="5714203">
                  <a:extLst>
                    <a:ext uri="{9D8B030D-6E8A-4147-A177-3AD203B41FA5}">
                      <a16:colId xmlns:a16="http://schemas.microsoft.com/office/drawing/2014/main" val="3677169096"/>
                    </a:ext>
                  </a:extLst>
                </a:gridCol>
              </a:tblGrid>
              <a:tr h="596606">
                <a:tc>
                  <a:txBody>
                    <a:bodyPr/>
                    <a:lstStyle/>
                    <a:p>
                      <a:pPr fontAlgn="base">
                        <a:buNone/>
                      </a:pPr>
                      <a:r>
                        <a:rPr lang="en-GB" sz="2300">
                          <a:effectLst/>
                        </a:rPr>
                        <a:t>Act</a:t>
                      </a:r>
                    </a:p>
                  </a:txBody>
                  <a:tcPr marL="98126" marR="98126" marT="98126" marB="98126" anchor="ctr">
                    <a:lnL w="9525" cap="flat" cmpd="sng" algn="ctr">
                      <a:solidFill>
                        <a:srgbClr val="8A8C8E"/>
                      </a:solidFill>
                      <a:prstDash val="solid"/>
                      <a:round/>
                      <a:headEnd type="none" w="med" len="med"/>
                      <a:tailEnd type="none" w="med" len="med"/>
                    </a:lnL>
                    <a:lnR w="9525" cap="flat" cmpd="sng" algn="ctr">
                      <a:solidFill>
                        <a:srgbClr val="8A8C8E"/>
                      </a:solidFill>
                      <a:prstDash val="solid"/>
                      <a:round/>
                      <a:headEnd type="none" w="med" len="med"/>
                      <a:tailEnd type="none" w="med" len="med"/>
                    </a:lnR>
                    <a:lnT w="9525" cap="flat" cmpd="sng" algn="ctr">
                      <a:solidFill>
                        <a:srgbClr val="8A8C8E"/>
                      </a:solidFill>
                      <a:prstDash val="solid"/>
                      <a:round/>
                      <a:headEnd type="none" w="med" len="med"/>
                      <a:tailEnd type="none" w="med" len="med"/>
                    </a:lnT>
                    <a:lnB w="9525" cap="flat" cmpd="sng" algn="ctr">
                      <a:solidFill>
                        <a:srgbClr val="8A8C8E"/>
                      </a:solidFill>
                      <a:prstDash val="solid"/>
                      <a:round/>
                      <a:headEnd type="none" w="med" len="med"/>
                      <a:tailEnd type="none" w="med" len="med"/>
                    </a:lnB>
                    <a:solidFill>
                      <a:srgbClr val="FFFFFF"/>
                    </a:solidFill>
                  </a:tcPr>
                </a:tc>
                <a:tc>
                  <a:txBody>
                    <a:bodyPr/>
                    <a:lstStyle/>
                    <a:p>
                      <a:pPr fontAlgn="base">
                        <a:buNone/>
                      </a:pPr>
                      <a:r>
                        <a:rPr lang="en-GB" sz="2300">
                          <a:effectLst/>
                        </a:rPr>
                        <a:t>Development</a:t>
                      </a:r>
                    </a:p>
                  </a:txBody>
                  <a:tcPr marL="98126" marR="98126" marT="98126" marB="98126" anchor="ctr">
                    <a:lnL w="9525" cap="flat" cmpd="sng" algn="ctr">
                      <a:solidFill>
                        <a:srgbClr val="8A8C8E"/>
                      </a:solidFill>
                      <a:prstDash val="solid"/>
                      <a:round/>
                      <a:headEnd type="none" w="med" len="med"/>
                      <a:tailEnd type="none" w="med" len="med"/>
                    </a:lnL>
                    <a:lnR w="9525" cap="flat" cmpd="sng" algn="ctr">
                      <a:solidFill>
                        <a:srgbClr val="8A8C8E"/>
                      </a:solidFill>
                      <a:prstDash val="solid"/>
                      <a:round/>
                      <a:headEnd type="none" w="med" len="med"/>
                      <a:tailEnd type="none" w="med" len="med"/>
                    </a:lnR>
                    <a:lnT w="9525" cap="flat" cmpd="sng" algn="ctr">
                      <a:solidFill>
                        <a:srgbClr val="8A8C8E"/>
                      </a:solidFill>
                      <a:prstDash val="solid"/>
                      <a:round/>
                      <a:headEnd type="none" w="med" len="med"/>
                      <a:tailEnd type="none" w="med" len="med"/>
                    </a:lnT>
                    <a:lnB w="9525" cap="flat" cmpd="sng" algn="ctr">
                      <a:solidFill>
                        <a:srgbClr val="8A8C8E"/>
                      </a:solidFill>
                      <a:prstDash val="solid"/>
                      <a:round/>
                      <a:headEnd type="none" w="med" len="med"/>
                      <a:tailEnd type="none" w="med" len="med"/>
                    </a:lnB>
                    <a:solidFill>
                      <a:srgbClr val="FFFFFF"/>
                    </a:solidFill>
                  </a:tcPr>
                </a:tc>
                <a:extLst>
                  <a:ext uri="{0D108BD9-81ED-4DB2-BD59-A6C34878D82A}">
                    <a16:rowId xmlns:a16="http://schemas.microsoft.com/office/drawing/2014/main" val="3180016201"/>
                  </a:ext>
                </a:extLst>
              </a:tr>
              <a:tr h="949860">
                <a:tc>
                  <a:txBody>
                    <a:bodyPr/>
                    <a:lstStyle/>
                    <a:p>
                      <a:pPr fontAlgn="base">
                        <a:buNone/>
                      </a:pPr>
                      <a:r>
                        <a:rPr lang="en-GB" sz="2300">
                          <a:effectLst/>
                        </a:rPr>
                        <a:t>1835 Municipal Corporations Act</a:t>
                      </a:r>
                    </a:p>
                  </a:txBody>
                  <a:tcPr marL="98126" marR="98126" marT="98126" marB="98126" anchor="ctr">
                    <a:lnL w="9525" cap="flat" cmpd="sng" algn="ctr">
                      <a:solidFill>
                        <a:srgbClr val="8A8C8E"/>
                      </a:solidFill>
                      <a:prstDash val="solid"/>
                      <a:round/>
                      <a:headEnd type="none" w="med" len="med"/>
                      <a:tailEnd type="none" w="med" len="med"/>
                    </a:lnL>
                    <a:lnR w="9525" cap="flat" cmpd="sng" algn="ctr">
                      <a:solidFill>
                        <a:srgbClr val="8A8C8E"/>
                      </a:solidFill>
                      <a:prstDash val="solid"/>
                      <a:round/>
                      <a:headEnd type="none" w="med" len="med"/>
                      <a:tailEnd type="none" w="med" len="med"/>
                    </a:lnR>
                    <a:lnT w="9525" cap="flat" cmpd="sng" algn="ctr">
                      <a:solidFill>
                        <a:srgbClr val="8A8C8E"/>
                      </a:solidFill>
                      <a:prstDash val="solid"/>
                      <a:round/>
                      <a:headEnd type="none" w="med" len="med"/>
                      <a:tailEnd type="none" w="med" len="med"/>
                    </a:lnT>
                    <a:lnB w="9525" cap="flat" cmpd="sng" algn="ctr">
                      <a:solidFill>
                        <a:srgbClr val="8A8C8E"/>
                      </a:solidFill>
                      <a:prstDash val="solid"/>
                      <a:round/>
                      <a:headEnd type="none" w="med" len="med"/>
                      <a:tailEnd type="none" w="med" len="med"/>
                    </a:lnB>
                    <a:solidFill>
                      <a:srgbClr val="FFFFFF"/>
                    </a:solidFill>
                  </a:tcPr>
                </a:tc>
                <a:tc>
                  <a:txBody>
                    <a:bodyPr/>
                    <a:lstStyle/>
                    <a:p>
                      <a:pPr fontAlgn="base">
                        <a:buNone/>
                      </a:pPr>
                      <a:r>
                        <a:rPr lang="en-GB" sz="2300">
                          <a:effectLst/>
                        </a:rPr>
                        <a:t>Gave towns outside of London the power to set up their own police force</a:t>
                      </a:r>
                    </a:p>
                  </a:txBody>
                  <a:tcPr marL="98126" marR="98126" marT="98126" marB="98126" anchor="ctr">
                    <a:lnL w="9525" cap="flat" cmpd="sng" algn="ctr">
                      <a:solidFill>
                        <a:srgbClr val="8A8C8E"/>
                      </a:solidFill>
                      <a:prstDash val="solid"/>
                      <a:round/>
                      <a:headEnd type="none" w="med" len="med"/>
                      <a:tailEnd type="none" w="med" len="med"/>
                    </a:lnL>
                    <a:lnR w="9525" cap="flat" cmpd="sng" algn="ctr">
                      <a:solidFill>
                        <a:srgbClr val="8A8C8E"/>
                      </a:solidFill>
                      <a:prstDash val="solid"/>
                      <a:round/>
                      <a:headEnd type="none" w="med" len="med"/>
                      <a:tailEnd type="none" w="med" len="med"/>
                    </a:lnR>
                    <a:lnT w="9525" cap="flat" cmpd="sng" algn="ctr">
                      <a:solidFill>
                        <a:srgbClr val="8A8C8E"/>
                      </a:solidFill>
                      <a:prstDash val="solid"/>
                      <a:round/>
                      <a:headEnd type="none" w="med" len="med"/>
                      <a:tailEnd type="none" w="med" len="med"/>
                    </a:lnT>
                    <a:lnB w="9525" cap="flat" cmpd="sng" algn="ctr">
                      <a:solidFill>
                        <a:srgbClr val="8A8C8E"/>
                      </a:solidFill>
                      <a:prstDash val="solid"/>
                      <a:round/>
                      <a:headEnd type="none" w="med" len="med"/>
                      <a:tailEnd type="none" w="med" len="med"/>
                    </a:lnB>
                    <a:solidFill>
                      <a:srgbClr val="FFFFFF"/>
                    </a:solidFill>
                  </a:tcPr>
                </a:tc>
                <a:extLst>
                  <a:ext uri="{0D108BD9-81ED-4DB2-BD59-A6C34878D82A}">
                    <a16:rowId xmlns:a16="http://schemas.microsoft.com/office/drawing/2014/main" val="2674343145"/>
                  </a:ext>
                </a:extLst>
              </a:tr>
              <a:tr h="1303113">
                <a:tc>
                  <a:txBody>
                    <a:bodyPr/>
                    <a:lstStyle/>
                    <a:p>
                      <a:pPr fontAlgn="base">
                        <a:buNone/>
                      </a:pPr>
                      <a:r>
                        <a:rPr lang="en-GB" sz="2300">
                          <a:effectLst/>
                        </a:rPr>
                        <a:t>1839 Metropolitan Police Act</a:t>
                      </a:r>
                    </a:p>
                  </a:txBody>
                  <a:tcPr marL="98126" marR="98126" marT="98126" marB="98126" anchor="ctr">
                    <a:lnL w="9525" cap="flat" cmpd="sng" algn="ctr">
                      <a:solidFill>
                        <a:srgbClr val="8A8C8E"/>
                      </a:solidFill>
                      <a:prstDash val="solid"/>
                      <a:round/>
                      <a:headEnd type="none" w="med" len="med"/>
                      <a:tailEnd type="none" w="med" len="med"/>
                    </a:lnL>
                    <a:lnR w="9525" cap="flat" cmpd="sng" algn="ctr">
                      <a:solidFill>
                        <a:srgbClr val="8A8C8E"/>
                      </a:solidFill>
                      <a:prstDash val="solid"/>
                      <a:round/>
                      <a:headEnd type="none" w="med" len="med"/>
                      <a:tailEnd type="none" w="med" len="med"/>
                    </a:lnR>
                    <a:lnT w="9525" cap="flat" cmpd="sng" algn="ctr">
                      <a:solidFill>
                        <a:srgbClr val="8A8C8E"/>
                      </a:solidFill>
                      <a:prstDash val="solid"/>
                      <a:round/>
                      <a:headEnd type="none" w="med" len="med"/>
                      <a:tailEnd type="none" w="med" len="med"/>
                    </a:lnT>
                    <a:lnB w="9525" cap="flat" cmpd="sng" algn="ctr">
                      <a:solidFill>
                        <a:srgbClr val="8A8C8E"/>
                      </a:solidFill>
                      <a:prstDash val="solid"/>
                      <a:round/>
                      <a:headEnd type="none" w="med" len="med"/>
                      <a:tailEnd type="none" w="med" len="med"/>
                    </a:lnB>
                    <a:solidFill>
                      <a:srgbClr val="FFFFFF"/>
                    </a:solidFill>
                  </a:tcPr>
                </a:tc>
                <a:tc>
                  <a:txBody>
                    <a:bodyPr/>
                    <a:lstStyle/>
                    <a:p>
                      <a:pPr fontAlgn="base">
                        <a:buNone/>
                      </a:pPr>
                      <a:r>
                        <a:rPr lang="en-GB" sz="2300">
                          <a:effectLst/>
                        </a:rPr>
                        <a:t>Extended the area covered by the Metropolitan Police to a 15-mile radius from the centre</a:t>
                      </a:r>
                    </a:p>
                  </a:txBody>
                  <a:tcPr marL="98126" marR="98126" marT="98126" marB="98126" anchor="ctr">
                    <a:lnL w="9525" cap="flat" cmpd="sng" algn="ctr">
                      <a:solidFill>
                        <a:srgbClr val="8A8C8E"/>
                      </a:solidFill>
                      <a:prstDash val="solid"/>
                      <a:round/>
                      <a:headEnd type="none" w="med" len="med"/>
                      <a:tailEnd type="none" w="med" len="med"/>
                    </a:lnL>
                    <a:lnR w="9525" cap="flat" cmpd="sng" algn="ctr">
                      <a:solidFill>
                        <a:srgbClr val="8A8C8E"/>
                      </a:solidFill>
                      <a:prstDash val="solid"/>
                      <a:round/>
                      <a:headEnd type="none" w="med" len="med"/>
                      <a:tailEnd type="none" w="med" len="med"/>
                    </a:lnR>
                    <a:lnT w="9525" cap="flat" cmpd="sng" algn="ctr">
                      <a:solidFill>
                        <a:srgbClr val="8A8C8E"/>
                      </a:solidFill>
                      <a:prstDash val="solid"/>
                      <a:round/>
                      <a:headEnd type="none" w="med" len="med"/>
                      <a:tailEnd type="none" w="med" len="med"/>
                    </a:lnT>
                    <a:lnB w="9525" cap="flat" cmpd="sng" algn="ctr">
                      <a:solidFill>
                        <a:srgbClr val="8A8C8E"/>
                      </a:solidFill>
                      <a:prstDash val="solid"/>
                      <a:round/>
                      <a:headEnd type="none" w="med" len="med"/>
                      <a:tailEnd type="none" w="med" len="med"/>
                    </a:lnB>
                    <a:solidFill>
                      <a:srgbClr val="FFFFFF"/>
                    </a:solidFill>
                  </a:tcPr>
                </a:tc>
                <a:extLst>
                  <a:ext uri="{0D108BD9-81ED-4DB2-BD59-A6C34878D82A}">
                    <a16:rowId xmlns:a16="http://schemas.microsoft.com/office/drawing/2014/main" val="4079561393"/>
                  </a:ext>
                </a:extLst>
              </a:tr>
              <a:tr h="949860">
                <a:tc>
                  <a:txBody>
                    <a:bodyPr/>
                    <a:lstStyle/>
                    <a:p>
                      <a:pPr fontAlgn="base">
                        <a:buNone/>
                      </a:pPr>
                      <a:r>
                        <a:rPr lang="en-GB" sz="2300">
                          <a:effectLst/>
                        </a:rPr>
                        <a:t>1839 County Police Act</a:t>
                      </a:r>
                    </a:p>
                  </a:txBody>
                  <a:tcPr marL="98126" marR="98126" marT="98126" marB="98126" anchor="ctr">
                    <a:lnL w="9525" cap="flat" cmpd="sng" algn="ctr">
                      <a:solidFill>
                        <a:srgbClr val="8A8C8E"/>
                      </a:solidFill>
                      <a:prstDash val="solid"/>
                      <a:round/>
                      <a:headEnd type="none" w="med" len="med"/>
                      <a:tailEnd type="none" w="med" len="med"/>
                    </a:lnL>
                    <a:lnR w="9525" cap="flat" cmpd="sng" algn="ctr">
                      <a:solidFill>
                        <a:srgbClr val="8A8C8E"/>
                      </a:solidFill>
                      <a:prstDash val="solid"/>
                      <a:round/>
                      <a:headEnd type="none" w="med" len="med"/>
                      <a:tailEnd type="none" w="med" len="med"/>
                    </a:lnR>
                    <a:lnT w="9525" cap="flat" cmpd="sng" algn="ctr">
                      <a:solidFill>
                        <a:srgbClr val="8A8C8E"/>
                      </a:solidFill>
                      <a:prstDash val="solid"/>
                      <a:round/>
                      <a:headEnd type="none" w="med" len="med"/>
                      <a:tailEnd type="none" w="med" len="med"/>
                    </a:lnT>
                    <a:lnB w="9525" cap="flat" cmpd="sng" algn="ctr">
                      <a:solidFill>
                        <a:srgbClr val="8A8C8E"/>
                      </a:solidFill>
                      <a:prstDash val="solid"/>
                      <a:round/>
                      <a:headEnd type="none" w="med" len="med"/>
                      <a:tailEnd type="none" w="med" len="med"/>
                    </a:lnB>
                    <a:solidFill>
                      <a:srgbClr val="FFFFFF"/>
                    </a:solidFill>
                  </a:tcPr>
                </a:tc>
                <a:tc>
                  <a:txBody>
                    <a:bodyPr/>
                    <a:lstStyle/>
                    <a:p>
                      <a:pPr fontAlgn="base">
                        <a:buNone/>
                      </a:pPr>
                      <a:r>
                        <a:rPr lang="en-GB" sz="2300">
                          <a:effectLst/>
                        </a:rPr>
                        <a:t>Gave each county the power to set up their own police force</a:t>
                      </a:r>
                    </a:p>
                  </a:txBody>
                  <a:tcPr marL="98126" marR="98126" marT="98126" marB="98126" anchor="ctr">
                    <a:lnL w="9525" cap="flat" cmpd="sng" algn="ctr">
                      <a:solidFill>
                        <a:srgbClr val="8A8C8E"/>
                      </a:solidFill>
                      <a:prstDash val="solid"/>
                      <a:round/>
                      <a:headEnd type="none" w="med" len="med"/>
                      <a:tailEnd type="none" w="med" len="med"/>
                    </a:lnL>
                    <a:lnR w="9525" cap="flat" cmpd="sng" algn="ctr">
                      <a:solidFill>
                        <a:srgbClr val="8A8C8E"/>
                      </a:solidFill>
                      <a:prstDash val="solid"/>
                      <a:round/>
                      <a:headEnd type="none" w="med" len="med"/>
                      <a:tailEnd type="none" w="med" len="med"/>
                    </a:lnR>
                    <a:lnT w="9525" cap="flat" cmpd="sng" algn="ctr">
                      <a:solidFill>
                        <a:srgbClr val="8A8C8E"/>
                      </a:solidFill>
                      <a:prstDash val="solid"/>
                      <a:round/>
                      <a:headEnd type="none" w="med" len="med"/>
                      <a:tailEnd type="none" w="med" len="med"/>
                    </a:lnT>
                    <a:lnB w="9525" cap="flat" cmpd="sng" algn="ctr">
                      <a:solidFill>
                        <a:srgbClr val="8A8C8E"/>
                      </a:solidFill>
                      <a:prstDash val="solid"/>
                      <a:round/>
                      <a:headEnd type="none" w="med" len="med"/>
                      <a:tailEnd type="none" w="med" len="med"/>
                    </a:lnB>
                    <a:solidFill>
                      <a:srgbClr val="FFFFFF"/>
                    </a:solidFill>
                  </a:tcPr>
                </a:tc>
                <a:extLst>
                  <a:ext uri="{0D108BD9-81ED-4DB2-BD59-A6C34878D82A}">
                    <a16:rowId xmlns:a16="http://schemas.microsoft.com/office/drawing/2014/main" val="1649056945"/>
                  </a:ext>
                </a:extLst>
              </a:tr>
              <a:tr h="1303113">
                <a:tc>
                  <a:txBody>
                    <a:bodyPr/>
                    <a:lstStyle/>
                    <a:p>
                      <a:pPr fontAlgn="base">
                        <a:buNone/>
                      </a:pPr>
                      <a:r>
                        <a:rPr lang="en-GB" sz="2300">
                          <a:effectLst/>
                        </a:rPr>
                        <a:t>1856 County and Borough Police Act</a:t>
                      </a:r>
                    </a:p>
                  </a:txBody>
                  <a:tcPr marL="98126" marR="98126" marT="98126" marB="98126" anchor="ctr">
                    <a:lnL w="9525" cap="flat" cmpd="sng" algn="ctr">
                      <a:solidFill>
                        <a:srgbClr val="8A8C8E"/>
                      </a:solidFill>
                      <a:prstDash val="solid"/>
                      <a:round/>
                      <a:headEnd type="none" w="med" len="med"/>
                      <a:tailEnd type="none" w="med" len="med"/>
                    </a:lnL>
                    <a:lnR w="9525" cap="flat" cmpd="sng" algn="ctr">
                      <a:solidFill>
                        <a:srgbClr val="8A8C8E"/>
                      </a:solidFill>
                      <a:prstDash val="solid"/>
                      <a:round/>
                      <a:headEnd type="none" w="med" len="med"/>
                      <a:tailEnd type="none" w="med" len="med"/>
                    </a:lnR>
                    <a:lnT w="9525" cap="flat" cmpd="sng" algn="ctr">
                      <a:solidFill>
                        <a:srgbClr val="8A8C8E"/>
                      </a:solidFill>
                      <a:prstDash val="solid"/>
                      <a:round/>
                      <a:headEnd type="none" w="med" len="med"/>
                      <a:tailEnd type="none" w="med" len="med"/>
                    </a:lnT>
                    <a:lnB w="9525" cap="flat" cmpd="sng" algn="ctr">
                      <a:solidFill>
                        <a:srgbClr val="8A8C8E"/>
                      </a:solidFill>
                      <a:prstDash val="solid"/>
                      <a:round/>
                      <a:headEnd type="none" w="med" len="med"/>
                      <a:tailEnd type="none" w="med" len="med"/>
                    </a:lnB>
                    <a:solidFill>
                      <a:srgbClr val="FFFFFF"/>
                    </a:solidFill>
                  </a:tcPr>
                </a:tc>
                <a:tc>
                  <a:txBody>
                    <a:bodyPr/>
                    <a:lstStyle/>
                    <a:p>
                      <a:pPr fontAlgn="base">
                        <a:buNone/>
                      </a:pPr>
                      <a:r>
                        <a:rPr lang="en-GB" sz="2300">
                          <a:effectLst/>
                        </a:rPr>
                        <a:t>Made it compulsory for all towns and counties in England and Wales to set up a proper full-time, paid police force</a:t>
                      </a:r>
                    </a:p>
                  </a:txBody>
                  <a:tcPr marL="98126" marR="98126" marT="98126" marB="98126" anchor="ctr">
                    <a:lnL w="9525" cap="flat" cmpd="sng" algn="ctr">
                      <a:solidFill>
                        <a:srgbClr val="8A8C8E"/>
                      </a:solidFill>
                      <a:prstDash val="solid"/>
                      <a:round/>
                      <a:headEnd type="none" w="med" len="med"/>
                      <a:tailEnd type="none" w="med" len="med"/>
                    </a:lnL>
                    <a:lnR w="9525" cap="flat" cmpd="sng" algn="ctr">
                      <a:solidFill>
                        <a:srgbClr val="8A8C8E"/>
                      </a:solidFill>
                      <a:prstDash val="solid"/>
                      <a:round/>
                      <a:headEnd type="none" w="med" len="med"/>
                      <a:tailEnd type="none" w="med" len="med"/>
                    </a:lnR>
                    <a:lnT w="9525" cap="flat" cmpd="sng" algn="ctr">
                      <a:solidFill>
                        <a:srgbClr val="8A8C8E"/>
                      </a:solidFill>
                      <a:prstDash val="solid"/>
                      <a:round/>
                      <a:headEnd type="none" w="med" len="med"/>
                      <a:tailEnd type="none" w="med" len="med"/>
                    </a:lnT>
                    <a:lnB w="9525" cap="flat" cmpd="sng" algn="ctr">
                      <a:solidFill>
                        <a:srgbClr val="8A8C8E"/>
                      </a:solidFill>
                      <a:prstDash val="solid"/>
                      <a:round/>
                      <a:headEnd type="none" w="med" len="med"/>
                      <a:tailEnd type="none" w="med" len="med"/>
                    </a:lnB>
                    <a:solidFill>
                      <a:srgbClr val="FFFFFF"/>
                    </a:solidFill>
                  </a:tcPr>
                </a:tc>
                <a:extLst>
                  <a:ext uri="{0D108BD9-81ED-4DB2-BD59-A6C34878D82A}">
                    <a16:rowId xmlns:a16="http://schemas.microsoft.com/office/drawing/2014/main" val="2477188415"/>
                  </a:ext>
                </a:extLst>
              </a:tr>
            </a:tbl>
          </a:graphicData>
        </a:graphic>
      </p:graphicFrame>
    </p:spTree>
    <p:extLst>
      <p:ext uri="{BB962C8B-B14F-4D97-AF65-F5344CB8AC3E}">
        <p14:creationId xmlns:p14="http://schemas.microsoft.com/office/powerpoint/2010/main" val="16670885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A37F6-07AD-7CFE-A7CB-431A13BDE2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7ADE9D-D9E6-8A12-DBF7-27CECF54EA8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704772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9155" name="Rectangle 2"/>
          <p:cNvSpPr>
            <a:spLocks noGrp="1" noChangeArrowheads="1"/>
          </p:cNvSpPr>
          <p:nvPr>
            <p:ph type="title"/>
          </p:nvPr>
        </p:nvSpPr>
        <p:spPr>
          <a:xfrm>
            <a:off x="2849562" y="816636"/>
            <a:ext cx="6424440" cy="1113763"/>
          </a:xfrm>
        </p:spPr>
        <p:txBody>
          <a:bodyPr>
            <a:noAutofit/>
          </a:bodyPr>
          <a:lstStyle/>
          <a:p>
            <a:pPr algn="ctr">
              <a:lnSpc>
                <a:spcPct val="90000"/>
              </a:lnSpc>
              <a:defRPr/>
            </a:pPr>
            <a:r>
              <a:rPr lang="en-US" altLang="en-US" sz="4000">
                <a:solidFill>
                  <a:schemeClr val="tx1"/>
                </a:solidFill>
                <a:latin typeface="Aptos" panose="020B0004020202020204" pitchFamily="34" charset="0"/>
                <a:sym typeface="Copperplate Bold" charset="0"/>
              </a:rPr>
              <a:t>Criticism and opposition of a  ‘New Police’</a:t>
            </a:r>
            <a:br>
              <a:rPr lang="en-US" altLang="en-US" sz="4000">
                <a:latin typeface="Copperplate Bold" charset="0"/>
                <a:sym typeface="Copperplate Bold" charset="0"/>
              </a:rPr>
            </a:br>
            <a:br>
              <a:rPr lang="en-US" altLang="en-US" sz="4000">
                <a:latin typeface="Copperplate Bold" charset="0"/>
                <a:sym typeface="Copperplate Bold" charset="0"/>
              </a:rPr>
            </a:br>
            <a:endParaRPr lang="en-US" altLang="en-US" sz="4000" dirty="0">
              <a:latin typeface="Copperplate Bold" charset="0"/>
              <a:ea typeface="ヒラギノ明朝 ProN W6" pitchFamily="-112" charset="-128"/>
              <a:sym typeface="Copperplate Bold" charset="0"/>
            </a:endParaRPr>
          </a:p>
        </p:txBody>
      </p:sp>
      <p:sp>
        <p:nvSpPr>
          <p:cNvPr id="75777" name="Rectangle 1"/>
          <p:cNvSpPr>
            <a:spLocks noGrp="1" noChangeArrowheads="1"/>
          </p:cNvSpPr>
          <p:nvPr>
            <p:ph idx="1"/>
          </p:nvPr>
        </p:nvSpPr>
        <p:spPr>
          <a:xfrm>
            <a:off x="524656" y="1798820"/>
            <a:ext cx="11377534" cy="4242543"/>
          </a:xfrm>
        </p:spPr>
        <p:txBody>
          <a:bodyPr>
            <a:normAutofit lnSpcReduction="10000"/>
          </a:bodyPr>
          <a:lstStyle/>
          <a:p>
            <a:pPr marL="566922" indent="-457200">
              <a:spcBef>
                <a:spcPts val="400"/>
              </a:spcBef>
              <a:defRPr/>
            </a:pPr>
            <a:r>
              <a:rPr lang="en-US" altLang="en-US" dirty="0">
                <a:latin typeface="+mj-lt"/>
                <a:sym typeface="Baskerville Bold" charset="0"/>
              </a:rPr>
              <a:t>Threat to civil liberties </a:t>
            </a:r>
          </a:p>
          <a:p>
            <a:pPr marL="566922" indent="-457200">
              <a:spcBef>
                <a:spcPts val="400"/>
              </a:spcBef>
              <a:defRPr/>
            </a:pPr>
            <a:endParaRPr lang="en-US" altLang="en-US" dirty="0">
              <a:latin typeface="+mj-lt"/>
              <a:ea typeface="ヒラギノ明朝 ProN W6" pitchFamily="-112" charset="-128"/>
              <a:sym typeface="Baskerville Bold" charset="0"/>
            </a:endParaRPr>
          </a:p>
          <a:p>
            <a:pPr marL="566922" indent="-457200">
              <a:spcBef>
                <a:spcPts val="400"/>
              </a:spcBef>
              <a:defRPr/>
            </a:pPr>
            <a:r>
              <a:rPr lang="en-US" altLang="en-US" dirty="0">
                <a:latin typeface="+mj-lt"/>
                <a:ea typeface="ヒラギノ明朝 ProN W6" pitchFamily="-112" charset="-128"/>
                <a:sym typeface="Baskerville Bold" charset="0"/>
              </a:rPr>
              <a:t>Felt that they would be spied upon – intrusion on private matters</a:t>
            </a:r>
          </a:p>
          <a:p>
            <a:pPr marL="566922" indent="-457200">
              <a:spcBef>
                <a:spcPts val="400"/>
              </a:spcBef>
              <a:defRPr/>
            </a:pPr>
            <a:endParaRPr lang="en-US" altLang="en-US" dirty="0">
              <a:latin typeface="+mj-lt"/>
              <a:ea typeface="ヒラギノ明朝 ProN W6" pitchFamily="-112" charset="-128"/>
              <a:sym typeface="Baskerville Bold" charset="0"/>
            </a:endParaRPr>
          </a:p>
          <a:p>
            <a:pPr marL="566922" indent="-457200">
              <a:spcBef>
                <a:spcPts val="400"/>
              </a:spcBef>
              <a:defRPr/>
            </a:pPr>
            <a:r>
              <a:rPr lang="en-US" altLang="en-US" dirty="0">
                <a:latin typeface="+mj-lt"/>
                <a:ea typeface="ヒラギノ明朝 ProN W6" pitchFamily="-112" charset="-128"/>
                <a:sym typeface="Baskerville Bold" charset="0"/>
              </a:rPr>
              <a:t>Increases in taxation as the police were paid by the government</a:t>
            </a:r>
          </a:p>
          <a:p>
            <a:pPr marL="566922" indent="-457200">
              <a:spcBef>
                <a:spcPts val="1793"/>
              </a:spcBef>
              <a:defRPr/>
            </a:pPr>
            <a:r>
              <a:rPr lang="en-US" altLang="en-US" dirty="0">
                <a:latin typeface="+mj-lt"/>
                <a:sym typeface="Baskerville Bold" charset="0"/>
              </a:rPr>
              <a:t>Fears of potential abuse -</a:t>
            </a:r>
            <a:r>
              <a:rPr lang="en-US" altLang="en-US" dirty="0">
                <a:sym typeface="Baskerville Bold" charset="0"/>
              </a:rPr>
              <a:t> often force was used</a:t>
            </a:r>
            <a:endParaRPr lang="en-US" altLang="en-US" dirty="0">
              <a:ea typeface="ヒラギノ明朝 ProN W6" pitchFamily="-112" charset="-128"/>
              <a:sym typeface="Baskerville Bold" charset="0"/>
            </a:endParaRPr>
          </a:p>
          <a:p>
            <a:pPr marL="566922" indent="-457200">
              <a:spcBef>
                <a:spcPts val="1793"/>
              </a:spcBef>
              <a:defRPr/>
            </a:pPr>
            <a:r>
              <a:rPr lang="en-US" altLang="en-US" dirty="0">
                <a:latin typeface="+mj-lt"/>
                <a:sym typeface="Baskerville Bold" charset="0"/>
              </a:rPr>
              <a:t>Echoed army appearance – Despite a different uniform, fears they would be used much like an army</a:t>
            </a:r>
            <a:endParaRPr lang="en-US" altLang="en-US" dirty="0">
              <a:latin typeface="+mj-lt"/>
              <a:ea typeface="ヒラギノ明朝 ProN W6" pitchFamily="-112" charset="-128"/>
              <a:sym typeface="Baskerville Bold" charset="0"/>
            </a:endParaRPr>
          </a:p>
          <a:p>
            <a:pPr marL="566922" indent="-457200">
              <a:spcBef>
                <a:spcPts val="1793"/>
              </a:spcBef>
              <a:defRPr/>
            </a:pPr>
            <a:r>
              <a:rPr lang="en-US" altLang="en-US" dirty="0">
                <a:latin typeface="+mj-lt"/>
                <a:sym typeface="Baskerville Bold" charset="0"/>
              </a:rPr>
              <a:t>Poor quality recruits  - high turnover due to working hours and poor pay</a:t>
            </a:r>
          </a:p>
        </p:txBody>
      </p:sp>
    </p:spTree>
    <p:extLst>
      <p:ext uri="{BB962C8B-B14F-4D97-AF65-F5344CB8AC3E}">
        <p14:creationId xmlns:p14="http://schemas.microsoft.com/office/powerpoint/2010/main" val="3436875567"/>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577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577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5777">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577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5777">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7577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7" grpId="0" build="p" bldLvl="5"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Freeform: Shape 2056">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C75A1E-60E9-73DF-7DF5-ACEDCC12D8EE}"/>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dirty="0">
                <a:solidFill>
                  <a:schemeClr val="tx1"/>
                </a:solidFill>
                <a:latin typeface="+mj-lt"/>
                <a:ea typeface="+mj-ea"/>
                <a:cs typeface="+mj-cs"/>
              </a:rPr>
              <a:t>Aberystwyth's fight against policing 1850</a:t>
            </a:r>
          </a:p>
        </p:txBody>
      </p:sp>
      <p:pic>
        <p:nvPicPr>
          <p:cNvPr id="2050" name="Picture 2" descr="Aberystwyth Police | BPH">
            <a:extLst>
              <a:ext uri="{FF2B5EF4-FFF2-40B4-BE49-F238E27FC236}">
                <a16:creationId xmlns:a16="http://schemas.microsoft.com/office/drawing/2014/main" id="{B2A5FFAB-F327-5377-275D-6FBDE9AE2C1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626356" y="578738"/>
            <a:ext cx="4247438" cy="5670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92997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A15AD1-F789-D9D4-599D-0CA5723E5E4D}"/>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6100" kern="1200">
                <a:solidFill>
                  <a:schemeClr val="tx1"/>
                </a:solidFill>
                <a:latin typeface="+mj-lt"/>
                <a:ea typeface="+mj-ea"/>
                <a:cs typeface="+mj-cs"/>
              </a:rPr>
              <a:t>How does modern policing fit into the principles?</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91857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BA87B2FE-FE70-877C-3FFE-622D34519537}"/>
              </a:ext>
            </a:extLst>
          </p:cNvPr>
          <p:cNvPicPr>
            <a:picLocks noChangeAspect="1"/>
          </p:cNvPicPr>
          <p:nvPr/>
        </p:nvPicPr>
        <p:blipFill>
          <a:blip r:embed="rId2">
            <a:duotone>
              <a:schemeClr val="bg2">
                <a:shade val="45000"/>
                <a:satMod val="135000"/>
              </a:schemeClr>
              <a:prstClr val="white"/>
            </a:duotone>
          </a:blip>
          <a:srcRect b="12791"/>
          <a:stretch>
            <a:fillRect/>
          </a:stretch>
        </p:blipFill>
        <p:spPr>
          <a:xfrm>
            <a:off x="20" y="10"/>
            <a:ext cx="12191980" cy="6857990"/>
          </a:xfrm>
          <a:prstGeom prst="rect">
            <a:avLst/>
          </a:prstGeom>
        </p:spPr>
      </p:pic>
      <p:sp>
        <p:nvSpPr>
          <p:cNvPr id="37" name="Rectangle 3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33DC23-F389-BCF9-0D40-FD84D3FB2A7F}"/>
              </a:ext>
            </a:extLst>
          </p:cNvPr>
          <p:cNvSpPr>
            <a:spLocks noGrp="1"/>
          </p:cNvSpPr>
          <p:nvPr>
            <p:ph type="title"/>
          </p:nvPr>
        </p:nvSpPr>
        <p:spPr>
          <a:xfrm>
            <a:off x="838200" y="365125"/>
            <a:ext cx="10515600" cy="1325563"/>
          </a:xfrm>
        </p:spPr>
        <p:txBody>
          <a:bodyPr>
            <a:normAutofit/>
          </a:bodyPr>
          <a:lstStyle/>
          <a:p>
            <a:r>
              <a:rPr lang="en-GB"/>
              <a:t>Today’s police force</a:t>
            </a:r>
          </a:p>
        </p:txBody>
      </p:sp>
      <p:graphicFrame>
        <p:nvGraphicFramePr>
          <p:cNvPr id="16" name="Content Placeholder 2">
            <a:extLst>
              <a:ext uri="{FF2B5EF4-FFF2-40B4-BE49-F238E27FC236}">
                <a16:creationId xmlns:a16="http://schemas.microsoft.com/office/drawing/2014/main" id="{2456965C-57BD-3BE1-FF58-0B518A612254}"/>
              </a:ext>
            </a:extLst>
          </p:cNvPr>
          <p:cNvGraphicFramePr>
            <a:graphicFrameLocks noGrp="1"/>
          </p:cNvGraphicFramePr>
          <p:nvPr>
            <p:ph idx="1"/>
            <p:extLst>
              <p:ext uri="{D42A27DB-BD31-4B8C-83A1-F6EECF244321}">
                <p14:modId xmlns:p14="http://schemas.microsoft.com/office/powerpoint/2010/main" val="139471149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07270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8" name="Group 47">
            <a:extLst>
              <a:ext uri="{FF2B5EF4-FFF2-40B4-BE49-F238E27FC236}">
                <a16:creationId xmlns:a16="http://schemas.microsoft.com/office/drawing/2014/main" id="{EC2D6DD8-FAD6-401D-9DE6-71DD04C980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49" name="Color">
              <a:extLst>
                <a:ext uri="{FF2B5EF4-FFF2-40B4-BE49-F238E27FC236}">
                  <a16:creationId xmlns:a16="http://schemas.microsoft.com/office/drawing/2014/main" id="{1BAD33E9-3181-4B0F-B82D-384777D81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Color">
              <a:extLst>
                <a:ext uri="{FF2B5EF4-FFF2-40B4-BE49-F238E27FC236}">
                  <a16:creationId xmlns:a16="http://schemas.microsoft.com/office/drawing/2014/main" id="{CF64871D-491F-4731-8BF2-391FF2F06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2" name="Group 51">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3" name="Freeform: Shape 52">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5" name="Freeform: Shape 54">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9DEB3AA-869B-B1AE-506E-CEBC7CC1709E}"/>
              </a:ext>
            </a:extLst>
          </p:cNvPr>
          <p:cNvSpPr>
            <a:spLocks noGrp="1"/>
          </p:cNvSpPr>
          <p:nvPr>
            <p:ph type="title"/>
          </p:nvPr>
        </p:nvSpPr>
        <p:spPr>
          <a:xfrm>
            <a:off x="586478" y="1683756"/>
            <a:ext cx="3897925" cy="2396359"/>
          </a:xfrm>
        </p:spPr>
        <p:txBody>
          <a:bodyPr vert="horz" lIns="91440" tIns="45720" rIns="91440" bIns="45720" rtlCol="0" anchor="b">
            <a:noAutofit/>
          </a:bodyPr>
          <a:lstStyle/>
          <a:p>
            <a:r>
              <a:rPr lang="en-US" sz="6000" kern="1200" dirty="0">
                <a:solidFill>
                  <a:srgbClr val="FFFFFF"/>
                </a:solidFill>
                <a:latin typeface="+mj-lt"/>
                <a:ea typeface="+mj-ea"/>
                <a:cs typeface="+mj-cs"/>
              </a:rPr>
              <a:t>Any Questions?</a:t>
            </a:r>
          </a:p>
        </p:txBody>
      </p:sp>
      <p:graphicFrame>
        <p:nvGraphicFramePr>
          <p:cNvPr id="25" name="TextBox 3">
            <a:extLst>
              <a:ext uri="{FF2B5EF4-FFF2-40B4-BE49-F238E27FC236}">
                <a16:creationId xmlns:a16="http://schemas.microsoft.com/office/drawing/2014/main" id="{C8A49B34-381A-650D-1E47-CD1DC1283BDF}"/>
              </a:ext>
            </a:extLst>
          </p:cNvPr>
          <p:cNvGraphicFramePr/>
          <p:nvPr>
            <p:extLst>
              <p:ext uri="{D42A27DB-BD31-4B8C-83A1-F6EECF244321}">
                <p14:modId xmlns:p14="http://schemas.microsoft.com/office/powerpoint/2010/main" val="325244922"/>
              </p:ext>
            </p:extLst>
          </p:nvPr>
        </p:nvGraphicFramePr>
        <p:xfrm>
          <a:off x="4487451" y="750439"/>
          <a:ext cx="7394491" cy="558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7377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5" grpId="0">
        <p:bldAsOne/>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92b1b52a1f27cc5a41ca32d1f84d555e">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ab4364e419edd26c621ddb93649f4ed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1B20C979-1205-4612-8F4A-58E0D7507000}">
  <ds:schemaRefs>
    <ds:schemaRef ds:uri="http://schemas.microsoft.com/sharepoint/v3/contenttype/forms"/>
  </ds:schemaRefs>
</ds:datastoreItem>
</file>

<file path=customXml/itemProps2.xml><?xml version="1.0" encoding="utf-8"?>
<ds:datastoreItem xmlns:ds="http://schemas.openxmlformats.org/officeDocument/2006/customXml" ds:itemID="{31DAAD45-0A40-4C35-ACAB-B975073F07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B1C3A8D-6290-4768-A6E4-1A1D2DC59C2E}">
  <ds:schemaRefs>
    <ds:schemaRef ds:uri="http://schemas.microsoft.com/office/2006/documentManagement/types"/>
    <ds:schemaRef ds:uri="http://purl.org/dc/elements/1.1/"/>
    <ds:schemaRef ds:uri="http://schemas.microsoft.com/office/2006/metadata/properties"/>
    <ds:schemaRef ds:uri="http://schemas.microsoft.com/office/infopath/2007/PartnerControls"/>
    <ds:schemaRef ds:uri="0e7fbce4-8ae7-4085-8b0a-9efa4c7cae6d"/>
    <ds:schemaRef ds:uri="http://schemas.openxmlformats.org/package/2006/metadata/core-properties"/>
    <ds:schemaRef ds:uri="http://purl.org/dc/terms/"/>
    <ds:schemaRef ds:uri="4eb0a523-77d0-454a-93a8-50ca111d3c44"/>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3043</TotalTime>
  <Words>1803</Words>
  <Application>Microsoft Office PowerPoint</Application>
  <PresentationFormat>Widescreen</PresentationFormat>
  <Paragraphs>198</Paragraphs>
  <Slides>40</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Aptos</vt:lpstr>
      <vt:lpstr>Aptos Display</vt:lpstr>
      <vt:lpstr>Arial</vt:lpstr>
      <vt:lpstr>Baskerville Bold</vt:lpstr>
      <vt:lpstr>Calibri</vt:lpstr>
      <vt:lpstr>Copperplate Bold</vt:lpstr>
      <vt:lpstr>Lucida Grande</vt:lpstr>
      <vt:lpstr>ヒラギノ明朝 ProN W6</vt:lpstr>
      <vt:lpstr>Office Theme</vt:lpstr>
      <vt:lpstr>Police, Policing and Society  Week 1- Introductions</vt:lpstr>
      <vt:lpstr>Aims for the session</vt:lpstr>
      <vt:lpstr>Introductions </vt:lpstr>
      <vt:lpstr>Learning rules </vt:lpstr>
      <vt:lpstr>PowerPoint Presentation</vt:lpstr>
      <vt:lpstr>PowerPoint Presentation</vt:lpstr>
      <vt:lpstr>PowerPoint Presentation</vt:lpstr>
      <vt:lpstr>Level 5</vt:lpstr>
      <vt:lpstr>Expectations </vt:lpstr>
      <vt:lpstr>Any questions? </vt:lpstr>
      <vt:lpstr>Short break 10 minutes</vt:lpstr>
      <vt:lpstr>First discussion</vt:lpstr>
      <vt:lpstr>Policing History and Foundations</vt:lpstr>
      <vt:lpstr>Policing before 1500</vt:lpstr>
      <vt:lpstr>Ways the community policed itself</vt:lpstr>
      <vt:lpstr>Religious influence in guilt or innocence</vt:lpstr>
      <vt:lpstr>c.1500 to c.1700</vt:lpstr>
      <vt:lpstr>PowerPoint Presentation</vt:lpstr>
      <vt:lpstr>Charlie Rouse</vt:lpstr>
      <vt:lpstr>Constables- responsible for day-to-day law and order </vt:lpstr>
      <vt:lpstr>Limitations</vt:lpstr>
      <vt:lpstr>    Protection became murky as towns continued to grow </vt:lpstr>
      <vt:lpstr>    Protection became murky as towns continued to grow </vt:lpstr>
      <vt:lpstr>Working both sides  </vt:lpstr>
      <vt:lpstr>Wild’s downfall </vt:lpstr>
      <vt:lpstr>Bow Street Runners c.1749</vt:lpstr>
      <vt:lpstr>Their effectiveness</vt:lpstr>
      <vt:lpstr>The birth of the Metropolitan police 1829</vt:lpstr>
      <vt:lpstr>PowerPoint Presentation</vt:lpstr>
      <vt:lpstr>Peels core ideas</vt:lpstr>
      <vt:lpstr>The father of modern policing created</vt:lpstr>
      <vt:lpstr>Peel also believed in reform </vt:lpstr>
      <vt:lpstr>PowerPoint Presentation</vt:lpstr>
      <vt:lpstr>PowerPoint Presentation</vt:lpstr>
      <vt:lpstr>PowerPoint Presentation</vt:lpstr>
      <vt:lpstr>Criticism and opposition of a  ‘New Police’  </vt:lpstr>
      <vt:lpstr>Aberystwyth's fight against policing 1850</vt:lpstr>
      <vt:lpstr>How does modern policing fit into the principles?</vt:lpstr>
      <vt:lpstr>Today’s police force</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2</cp:revision>
  <dcterms:created xsi:type="dcterms:W3CDTF">2025-08-26T13:47:12Z</dcterms:created>
  <dcterms:modified xsi:type="dcterms:W3CDTF">2025-09-29T19:22:56Z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