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Canva Sans" panose="020B0503030501040103" pitchFamily="34" charset="0"/>
      <p:regular r:id="rId12"/>
    </p:embeddedFont>
    <p:embeddedFont>
      <p:font typeface="Canva Sans Bold" panose="020B0803030501040103" pitchFamily="34" charset="0"/>
      <p:regular r:id="rId13"/>
      <p:bold r:id="rId14"/>
    </p:embeddedFont>
    <p:embeddedFont>
      <p:font typeface="DM Sans" pitchFamily="2" charset="77"/>
      <p:regular r:id="rId15"/>
      <p:bold r:id="rId16"/>
      <p:italic r:id="rId17"/>
      <p:boldItalic r:id="rId18"/>
    </p:embeddedFont>
    <p:embeddedFont>
      <p:font typeface="DM Sans Bold" pitchFamily="2" charset="77"/>
      <p:regular r:id="rId19"/>
      <p:bold r:id="rId20"/>
    </p:embeddedFont>
    <p:embeddedFont>
      <p:font typeface="Georgia Pro Light" panose="02040302050405020303" pitchFamily="18"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autoAdjust="0"/>
    <p:restoredTop sz="94627" autoAdjust="0"/>
  </p:normalViewPr>
  <p:slideViewPr>
    <p:cSldViewPr>
      <p:cViewPr varScale="1">
        <p:scale>
          <a:sx n="62" d="100"/>
          <a:sy n="62" d="100"/>
        </p:scale>
        <p:origin x="58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A0E290-3802-7140-A383-AA19B48B063C}" type="datetimeFigureOut">
              <a:rPr lang="en-US" smtClean="0"/>
              <a:t>12/1/25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003804-F088-B745-A384-A4C898C57773}" type="slidenum">
              <a:rPr lang="en-US" smtClean="0"/>
              <a:t>‹#›</a:t>
            </a:fld>
            <a:endParaRPr lang="en-US"/>
          </a:p>
        </p:txBody>
      </p:sp>
    </p:spTree>
    <p:extLst>
      <p:ext uri="{BB962C8B-B14F-4D97-AF65-F5344CB8AC3E}">
        <p14:creationId xmlns:p14="http://schemas.microsoft.com/office/powerpoint/2010/main" val="3617109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003804-F088-B745-A384-A4C898C57773}" type="slidenum">
              <a:rPr lang="en-US" smtClean="0"/>
              <a:t>6</a:t>
            </a:fld>
            <a:endParaRPr lang="en-US"/>
          </a:p>
        </p:txBody>
      </p:sp>
    </p:spTree>
    <p:extLst>
      <p:ext uri="{BB962C8B-B14F-4D97-AF65-F5344CB8AC3E}">
        <p14:creationId xmlns:p14="http://schemas.microsoft.com/office/powerpoint/2010/main" val="2576700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8991600" cy="10287000"/>
            <a:chOff x="0" y="0"/>
            <a:chExt cx="1035548" cy="1184737"/>
          </a:xfrm>
        </p:grpSpPr>
        <p:sp>
          <p:nvSpPr>
            <p:cNvPr id="3" name="Freeform 3"/>
            <p:cNvSpPr/>
            <p:nvPr/>
          </p:nvSpPr>
          <p:spPr>
            <a:xfrm>
              <a:off x="0" y="0"/>
              <a:ext cx="1035548" cy="1184737"/>
            </a:xfrm>
            <a:custGeom>
              <a:avLst/>
              <a:gdLst/>
              <a:ahLst/>
              <a:cxnLst/>
              <a:rect l="l" t="t" r="r" b="b"/>
              <a:pathLst>
                <a:path w="1035548" h="1184737">
                  <a:moveTo>
                    <a:pt x="0" y="0"/>
                  </a:moveTo>
                  <a:lnTo>
                    <a:pt x="1035548" y="0"/>
                  </a:lnTo>
                  <a:lnTo>
                    <a:pt x="1035548" y="1184737"/>
                  </a:lnTo>
                  <a:lnTo>
                    <a:pt x="0" y="1184737"/>
                  </a:lnTo>
                  <a:close/>
                </a:path>
              </a:pathLst>
            </a:custGeom>
            <a:blipFill>
              <a:blip r:embed="rId2"/>
              <a:stretch>
                <a:fillRect t="-378" b="-378"/>
              </a:stretch>
            </a:blipFill>
          </p:spPr>
        </p:sp>
      </p:grpSp>
      <p:grpSp>
        <p:nvGrpSpPr>
          <p:cNvPr id="4" name="Group 4"/>
          <p:cNvGrpSpPr/>
          <p:nvPr/>
        </p:nvGrpSpPr>
        <p:grpSpPr>
          <a:xfrm>
            <a:off x="9303751" y="212909"/>
            <a:ext cx="6877050" cy="585084"/>
            <a:chOff x="0" y="0"/>
            <a:chExt cx="9169400" cy="780112"/>
          </a:xfrm>
        </p:grpSpPr>
        <p:sp>
          <p:nvSpPr>
            <p:cNvPr id="5" name="Freeform 5"/>
            <p:cNvSpPr/>
            <p:nvPr/>
          </p:nvSpPr>
          <p:spPr>
            <a:xfrm rot="-5400000" flipH="1">
              <a:off x="36553" y="74861"/>
              <a:ext cx="555143" cy="628248"/>
            </a:xfrm>
            <a:custGeom>
              <a:avLst/>
              <a:gdLst/>
              <a:ahLst/>
              <a:cxnLst/>
              <a:rect l="l" t="t" r="r" b="b"/>
              <a:pathLst>
                <a:path w="555143" h="628248">
                  <a:moveTo>
                    <a:pt x="555143" y="0"/>
                  </a:moveTo>
                  <a:lnTo>
                    <a:pt x="0" y="0"/>
                  </a:lnTo>
                  <a:lnTo>
                    <a:pt x="0" y="628248"/>
                  </a:lnTo>
                  <a:lnTo>
                    <a:pt x="555143" y="628248"/>
                  </a:lnTo>
                  <a:lnTo>
                    <a:pt x="555143"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95304" y="95250"/>
              <a:ext cx="8374096" cy="684862"/>
            </a:xfrm>
            <a:prstGeom prst="rect">
              <a:avLst/>
            </a:prstGeom>
          </p:spPr>
          <p:txBody>
            <a:bodyPr lIns="0" tIns="0" rIns="0" bIns="0" rtlCol="0" anchor="t">
              <a:spAutoFit/>
            </a:bodyPr>
            <a:lstStyle/>
            <a:p>
              <a:pPr marL="0" lvl="0" indent="0" algn="l">
                <a:lnSpc>
                  <a:spcPts val="3555"/>
                </a:lnSpc>
              </a:pPr>
              <a:r>
                <a:rPr lang="en-US" sz="3864" spc="-77">
                  <a:solidFill>
                    <a:srgbClr val="FFFFFF"/>
                  </a:solidFill>
                  <a:latin typeface="Georgia Pro Light"/>
                  <a:ea typeface="Georgia Pro Light"/>
                  <a:cs typeface="Georgia Pro Light"/>
                  <a:sym typeface="Georgia Pro Light"/>
                </a:rPr>
                <a:t>Red Bull</a:t>
              </a:r>
            </a:p>
          </p:txBody>
        </p:sp>
      </p:grpSp>
      <p:grpSp>
        <p:nvGrpSpPr>
          <p:cNvPr id="7" name="Group 7"/>
          <p:cNvGrpSpPr/>
          <p:nvPr/>
        </p:nvGrpSpPr>
        <p:grpSpPr>
          <a:xfrm>
            <a:off x="9144000" y="1028700"/>
            <a:ext cx="9144000" cy="6277698"/>
            <a:chOff x="0" y="0"/>
            <a:chExt cx="12192000" cy="8370264"/>
          </a:xfrm>
        </p:grpSpPr>
        <p:sp>
          <p:nvSpPr>
            <p:cNvPr id="8" name="TextBox 8"/>
            <p:cNvSpPr txBox="1"/>
            <p:nvPr/>
          </p:nvSpPr>
          <p:spPr>
            <a:xfrm>
              <a:off x="0" y="95250"/>
              <a:ext cx="12192000" cy="5653636"/>
            </a:xfrm>
            <a:prstGeom prst="rect">
              <a:avLst/>
            </a:prstGeom>
          </p:spPr>
          <p:txBody>
            <a:bodyPr lIns="0" tIns="0" rIns="0" bIns="0" rtlCol="0" anchor="t">
              <a:spAutoFit/>
            </a:bodyPr>
            <a:lstStyle/>
            <a:p>
              <a:pPr marL="0" lvl="0" indent="0" algn="l">
                <a:lnSpc>
                  <a:spcPts val="5500"/>
                </a:lnSpc>
              </a:pPr>
              <a:r>
                <a:rPr lang="en-US" sz="5500">
                  <a:solidFill>
                    <a:srgbClr val="FFFFFF"/>
                  </a:solidFill>
                  <a:latin typeface="Georgia Pro Light"/>
                  <a:ea typeface="Georgia Pro Light"/>
                  <a:cs typeface="Georgia Pro Light"/>
                  <a:sym typeface="Georgia Pro Light"/>
                </a:rPr>
                <a:t>Human Resource Management Challenges at Red Bull: Diversity, Equity &amp; Inclusion (DEI) and International Team &amp; Assignment Management</a:t>
              </a:r>
            </a:p>
          </p:txBody>
        </p:sp>
        <p:sp>
          <p:nvSpPr>
            <p:cNvPr id="9" name="TextBox 9"/>
            <p:cNvSpPr txBox="1"/>
            <p:nvPr/>
          </p:nvSpPr>
          <p:spPr>
            <a:xfrm>
              <a:off x="0" y="7574609"/>
              <a:ext cx="9528212" cy="795655"/>
            </a:xfrm>
            <a:prstGeom prst="rect">
              <a:avLst/>
            </a:prstGeom>
          </p:spPr>
          <p:txBody>
            <a:bodyPr lIns="0" tIns="0" rIns="0" bIns="0" rtlCol="0" anchor="t">
              <a:spAutoFit/>
            </a:bodyPr>
            <a:lstStyle/>
            <a:p>
              <a:pPr marL="0" lvl="0" indent="0" algn="l">
                <a:lnSpc>
                  <a:spcPts val="5039"/>
                </a:lnSpc>
              </a:pPr>
              <a:endParaRPr/>
            </a:p>
          </p:txBody>
        </p:sp>
      </p:grpSp>
      <p:grpSp>
        <p:nvGrpSpPr>
          <p:cNvPr id="10" name="Group 10"/>
          <p:cNvGrpSpPr/>
          <p:nvPr/>
        </p:nvGrpSpPr>
        <p:grpSpPr>
          <a:xfrm>
            <a:off x="14762810" y="8475100"/>
            <a:ext cx="3525190" cy="1723318"/>
            <a:chOff x="0" y="0"/>
            <a:chExt cx="4700253" cy="2297758"/>
          </a:xfrm>
        </p:grpSpPr>
        <p:sp>
          <p:nvSpPr>
            <p:cNvPr id="11" name="TextBox 11"/>
            <p:cNvSpPr txBox="1"/>
            <p:nvPr/>
          </p:nvSpPr>
          <p:spPr>
            <a:xfrm>
              <a:off x="0" y="938225"/>
              <a:ext cx="4700253" cy="1359533"/>
            </a:xfrm>
            <a:prstGeom prst="rect">
              <a:avLst/>
            </a:prstGeom>
          </p:spPr>
          <p:txBody>
            <a:bodyPr lIns="0" tIns="0" rIns="0" bIns="0" rtlCol="0" anchor="t">
              <a:spAutoFit/>
            </a:bodyPr>
            <a:lstStyle/>
            <a:p>
              <a:pPr marL="0" lvl="0" indent="0" algn="l">
                <a:lnSpc>
                  <a:spcPts val="4148"/>
                </a:lnSpc>
                <a:spcBef>
                  <a:spcPct val="0"/>
                </a:spcBef>
              </a:pPr>
              <a:r>
                <a:rPr lang="en-US" sz="2963">
                  <a:solidFill>
                    <a:srgbClr val="FFFFFF"/>
                  </a:solidFill>
                  <a:latin typeface="DM Sans"/>
                  <a:ea typeface="DM Sans"/>
                  <a:cs typeface="DM Sans"/>
                  <a:sym typeface="DM Sans"/>
                </a:rPr>
                <a:t>Shubham Yadav</a:t>
              </a:r>
            </a:p>
            <a:p>
              <a:pPr marL="0" lvl="0" indent="0" algn="l">
                <a:lnSpc>
                  <a:spcPts val="4148"/>
                </a:lnSpc>
                <a:spcBef>
                  <a:spcPct val="0"/>
                </a:spcBef>
              </a:pPr>
              <a:r>
                <a:rPr lang="en-US" sz="2963">
                  <a:solidFill>
                    <a:srgbClr val="FFFFFF"/>
                  </a:solidFill>
                  <a:latin typeface="DM Sans"/>
                  <a:ea typeface="DM Sans"/>
                  <a:cs typeface="DM Sans"/>
                  <a:sym typeface="DM Sans"/>
                </a:rPr>
                <a:t>2504020</a:t>
              </a:r>
            </a:p>
          </p:txBody>
        </p:sp>
        <p:sp>
          <p:nvSpPr>
            <p:cNvPr id="12" name="TextBox 12"/>
            <p:cNvSpPr txBox="1"/>
            <p:nvPr/>
          </p:nvSpPr>
          <p:spPr>
            <a:xfrm>
              <a:off x="0" y="-76200"/>
              <a:ext cx="4700253" cy="778711"/>
            </a:xfrm>
            <a:prstGeom prst="rect">
              <a:avLst/>
            </a:prstGeom>
          </p:spPr>
          <p:txBody>
            <a:bodyPr lIns="0" tIns="0" rIns="0" bIns="0" rtlCol="0" anchor="t">
              <a:spAutoFit/>
            </a:bodyPr>
            <a:lstStyle/>
            <a:p>
              <a:pPr marL="0" lvl="0" indent="0" algn="l">
                <a:lnSpc>
                  <a:spcPts val="4903"/>
                </a:lnSpc>
                <a:spcBef>
                  <a:spcPct val="0"/>
                </a:spcBef>
              </a:pPr>
              <a:r>
                <a:rPr lang="en-US" sz="3502" b="1">
                  <a:solidFill>
                    <a:srgbClr val="FFFFFF"/>
                  </a:solidFill>
                  <a:latin typeface="DM Sans Bold"/>
                  <a:ea typeface="DM Sans Bold"/>
                  <a:cs typeface="DM Sans Bold"/>
                  <a:sym typeface="DM Sans Bold"/>
                </a:rPr>
                <a:t>PRESENTED BY</a:t>
              </a:r>
            </a:p>
          </p:txBody>
        </p:sp>
      </p:grpSp>
      <p:sp>
        <p:nvSpPr>
          <p:cNvPr id="13" name="TextBox 13"/>
          <p:cNvSpPr txBox="1"/>
          <p:nvPr/>
        </p:nvSpPr>
        <p:spPr>
          <a:xfrm>
            <a:off x="9144000" y="5812118"/>
            <a:ext cx="8984249" cy="2044976"/>
          </a:xfrm>
          <a:prstGeom prst="rect">
            <a:avLst/>
          </a:prstGeom>
        </p:spPr>
        <p:txBody>
          <a:bodyPr lIns="0" tIns="0" rIns="0" bIns="0" rtlCol="0" anchor="t">
            <a:spAutoFit/>
          </a:bodyPr>
          <a:lstStyle/>
          <a:p>
            <a:pPr algn="ctr">
              <a:lnSpc>
                <a:spcPts val="5409"/>
              </a:lnSpc>
              <a:spcBef>
                <a:spcPct val="0"/>
              </a:spcBef>
            </a:pPr>
            <a:r>
              <a:rPr lang="en-US" sz="3864" spc="-77">
                <a:solidFill>
                  <a:srgbClr val="FFFFFF"/>
                </a:solidFill>
                <a:latin typeface="Georgia Pro Light"/>
                <a:ea typeface="Georgia Pro Light"/>
                <a:cs typeface="Georgia Pro Light"/>
                <a:sym typeface="Georgia Pro Light"/>
              </a:rPr>
              <a:t>A critical analysis of Red Bull’s DEI practices and international mobility systems, with strategic recommendations.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0" y="0"/>
            <a:ext cx="7024175" cy="10287000"/>
          </a:xfrm>
          <a:custGeom>
            <a:avLst/>
            <a:gdLst/>
            <a:ahLst/>
            <a:cxnLst/>
            <a:rect l="l" t="t" r="r" b="b"/>
            <a:pathLst>
              <a:path w="7024175" h="10287000">
                <a:moveTo>
                  <a:pt x="0" y="0"/>
                </a:moveTo>
                <a:lnTo>
                  <a:pt x="7024175" y="0"/>
                </a:lnTo>
                <a:lnTo>
                  <a:pt x="7024175" y="10287000"/>
                </a:lnTo>
                <a:lnTo>
                  <a:pt x="0" y="10287000"/>
                </a:lnTo>
                <a:lnTo>
                  <a:pt x="0" y="0"/>
                </a:lnTo>
                <a:close/>
              </a:path>
            </a:pathLst>
          </a:custGeom>
          <a:blipFill>
            <a:blip r:embed="rId2"/>
            <a:stretch>
              <a:fillRect l="-44376" r="-75438"/>
            </a:stretch>
          </a:blipFill>
        </p:spPr>
      </p:sp>
      <p:sp>
        <p:nvSpPr>
          <p:cNvPr id="3" name="TextBox 3"/>
          <p:cNvSpPr txBox="1"/>
          <p:nvPr/>
        </p:nvSpPr>
        <p:spPr>
          <a:xfrm>
            <a:off x="7024175" y="137541"/>
            <a:ext cx="11263825" cy="9898648"/>
          </a:xfrm>
          <a:prstGeom prst="rect">
            <a:avLst/>
          </a:prstGeom>
        </p:spPr>
        <p:txBody>
          <a:bodyPr lIns="0" tIns="0" rIns="0" bIns="0" rtlCol="0" anchor="t">
            <a:spAutoFit/>
          </a:bodyPr>
          <a:lstStyle/>
          <a:p>
            <a:pPr algn="ctr">
              <a:lnSpc>
                <a:spcPts val="3030"/>
              </a:lnSpc>
              <a:spcBef>
                <a:spcPct val="0"/>
              </a:spcBef>
            </a:pPr>
            <a:r>
              <a:rPr lang="en-US" sz="2164" b="1">
                <a:solidFill>
                  <a:srgbClr val="000000"/>
                </a:solidFill>
                <a:latin typeface="DM Sans Bold"/>
                <a:ea typeface="DM Sans Bold"/>
                <a:cs typeface="DM Sans Bold"/>
                <a:sym typeface="DM Sans Bold"/>
              </a:rPr>
              <a:t>Integrated Introduction: Red Bull, DEI &amp; International Mobility </a:t>
            </a:r>
          </a:p>
          <a:p>
            <a:pPr algn="ctr">
              <a:lnSpc>
                <a:spcPts val="3030"/>
              </a:lnSpc>
              <a:spcBef>
                <a:spcPct val="0"/>
              </a:spcBef>
            </a:pPr>
            <a:endParaRPr lang="en-US" sz="2164" b="1">
              <a:solidFill>
                <a:srgbClr val="000000"/>
              </a:solidFill>
              <a:latin typeface="DM Sans Bold"/>
              <a:ea typeface="DM Sans Bold"/>
              <a:cs typeface="DM Sans Bold"/>
              <a:sym typeface="DM Sans Bold"/>
            </a:endParaRPr>
          </a:p>
          <a:p>
            <a:pPr algn="ctr">
              <a:lnSpc>
                <a:spcPts val="3030"/>
              </a:lnSpc>
              <a:spcBef>
                <a:spcPct val="0"/>
              </a:spcBef>
            </a:pPr>
            <a:r>
              <a:rPr lang="en-US" sz="2164">
                <a:solidFill>
                  <a:srgbClr val="000000"/>
                </a:solidFill>
                <a:latin typeface="DM Sans"/>
                <a:ea typeface="DM Sans"/>
                <a:cs typeface="DM Sans"/>
                <a:sym typeface="DM Sans"/>
              </a:rPr>
              <a:t>Red Bull operates as a highly diversified global enterprise, spanning beverage production, Formula 1, extreme sports, and digital media, positioning it as a complex multi sector organisation (Euromonitor, 2023).</a:t>
            </a:r>
          </a:p>
          <a:p>
            <a:pPr algn="ctr">
              <a:lnSpc>
                <a:spcPts val="3030"/>
              </a:lnSpc>
              <a:spcBef>
                <a:spcPct val="0"/>
              </a:spcBef>
            </a:pPr>
            <a:r>
              <a:rPr lang="en-US" sz="2164">
                <a:solidFill>
                  <a:srgbClr val="000000"/>
                </a:solidFill>
                <a:latin typeface="DM Sans"/>
                <a:ea typeface="DM Sans"/>
                <a:cs typeface="DM Sans"/>
                <a:sym typeface="DM Sans"/>
              </a:rPr>
              <a:t>The organisation’s talent base is inherently diverse ranging from creatives and engineers to athletes and event specialists requiring substantial international mobility to coordinate global initiatives and specialist expertise (Tarique &amp; Schuler, 2018, p. 92).</a:t>
            </a:r>
          </a:p>
          <a:p>
            <a:pPr algn="ctr">
              <a:lnSpc>
                <a:spcPts val="3030"/>
              </a:lnSpc>
              <a:spcBef>
                <a:spcPct val="0"/>
              </a:spcBef>
            </a:pPr>
            <a:r>
              <a:rPr lang="en-US" sz="2164">
                <a:solidFill>
                  <a:srgbClr val="000000"/>
                </a:solidFill>
                <a:latin typeface="DM Sans"/>
                <a:ea typeface="DM Sans"/>
                <a:cs typeface="DM Sans"/>
                <a:sym typeface="DM Sans"/>
              </a:rPr>
              <a:t>DEI considerations are particularly salient given the brand’s historical association with high-risk, male dominated sporting cultures, which has contributed to persistent representation imbalances and embedded cultural biases (Andrews &amp; Silk, 2018, p. 144). A critical perspective suggests these structural issues may undermine Red Bull’s efforts to present itself as an inclusive global brand.</a:t>
            </a:r>
          </a:p>
          <a:p>
            <a:pPr algn="ctr">
              <a:lnSpc>
                <a:spcPts val="3030"/>
              </a:lnSpc>
              <a:spcBef>
                <a:spcPct val="0"/>
              </a:spcBef>
            </a:pPr>
            <a:r>
              <a:rPr lang="en-US" sz="2164">
                <a:solidFill>
                  <a:srgbClr val="000000"/>
                </a:solidFill>
                <a:latin typeface="DM Sans"/>
                <a:ea typeface="DM Sans"/>
                <a:cs typeface="DM Sans"/>
                <a:sym typeface="DM Sans"/>
              </a:rPr>
              <a:t>From an International HRM standpoint, Red Bull’s expansion strategy and the competitive pressures of Formula 1 necessitate continuous cross border knowledge transfer, making effective global mobility a foundational capability (Briscoe, Tarique &amp; Schuler, 2012, p. 38).</a:t>
            </a:r>
          </a:p>
          <a:p>
            <a:pPr algn="ctr">
              <a:lnSpc>
                <a:spcPts val="3030"/>
              </a:lnSpc>
              <a:spcBef>
                <a:spcPct val="0"/>
              </a:spcBef>
            </a:pPr>
            <a:r>
              <a:rPr lang="en-US" sz="2164">
                <a:solidFill>
                  <a:srgbClr val="000000"/>
                </a:solidFill>
                <a:latin typeface="DM Sans"/>
                <a:ea typeface="DM Sans"/>
                <a:cs typeface="DM Sans"/>
                <a:sym typeface="DM Sans"/>
              </a:rPr>
              <a:t>Strategically, strengthening DEI not only supports brand legitimacy but also enhances global stakeholder trust, while high quality mobility systems remain essential for sustaining competitive performance and executing global event portfolios (Mellahi &amp; Collings, 2010, p. 143).</a:t>
            </a:r>
          </a:p>
          <a:p>
            <a:pPr algn="ctr">
              <a:lnSpc>
                <a:spcPts val="3030"/>
              </a:lnSpc>
              <a:spcBef>
                <a:spcPct val="0"/>
              </a:spcBef>
            </a:pPr>
            <a:r>
              <a:rPr lang="en-US" sz="2164">
                <a:solidFill>
                  <a:srgbClr val="000000"/>
                </a:solidFill>
                <a:latin typeface="DM Sans"/>
                <a:ea typeface="DM Sans"/>
                <a:cs typeface="DM Sans"/>
                <a:sym typeface="DM Sans"/>
              </a:rPr>
              <a:t>A critical gap persists: the organisation’s HR systems appear fragmented, with DEI and mobility initiatives operating in relative isolation. This lack of strategic integration contributes to inconsistent implementation across Red Bull’s presence in over 170 countries, weakening both policy coherence and global workforce alignment (Edwards &amp; Rees, 2017, p. 105).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11931042" y="0"/>
            <a:ext cx="6356958" cy="10287000"/>
          </a:xfrm>
          <a:custGeom>
            <a:avLst/>
            <a:gdLst/>
            <a:ahLst/>
            <a:cxnLst/>
            <a:rect l="l" t="t" r="r" b="b"/>
            <a:pathLst>
              <a:path w="6356958" h="10287000">
                <a:moveTo>
                  <a:pt x="0" y="0"/>
                </a:moveTo>
                <a:lnTo>
                  <a:pt x="6356958" y="0"/>
                </a:lnTo>
                <a:lnTo>
                  <a:pt x="6356958" y="10287000"/>
                </a:lnTo>
                <a:lnTo>
                  <a:pt x="0" y="10287000"/>
                </a:lnTo>
                <a:lnTo>
                  <a:pt x="0" y="0"/>
                </a:lnTo>
                <a:close/>
              </a:path>
            </a:pathLst>
          </a:custGeom>
          <a:blipFill>
            <a:blip r:embed="rId2"/>
            <a:stretch>
              <a:fillRect l="-30911" r="-30911"/>
            </a:stretch>
          </a:blipFill>
        </p:spPr>
      </p:sp>
      <p:sp>
        <p:nvSpPr>
          <p:cNvPr id="3" name="TextBox 3"/>
          <p:cNvSpPr txBox="1"/>
          <p:nvPr/>
        </p:nvSpPr>
        <p:spPr>
          <a:xfrm>
            <a:off x="0" y="170143"/>
            <a:ext cx="11931042" cy="9899088"/>
          </a:xfrm>
          <a:prstGeom prst="rect">
            <a:avLst/>
          </a:prstGeom>
        </p:spPr>
        <p:txBody>
          <a:bodyPr lIns="0" tIns="0" rIns="0" bIns="0" rtlCol="0" anchor="t">
            <a:spAutoFit/>
          </a:bodyPr>
          <a:lstStyle/>
          <a:p>
            <a:pPr algn="ctr">
              <a:lnSpc>
                <a:spcPts val="3005"/>
              </a:lnSpc>
              <a:spcBef>
                <a:spcPct val="0"/>
              </a:spcBef>
            </a:pPr>
            <a:r>
              <a:rPr lang="en-US" sz="2147" b="1">
                <a:solidFill>
                  <a:srgbClr val="FFFFFF"/>
                </a:solidFill>
                <a:latin typeface="DM Sans Bold"/>
                <a:ea typeface="DM Sans Bold"/>
                <a:cs typeface="DM Sans Bold"/>
                <a:sym typeface="DM Sans Bold"/>
              </a:rPr>
              <a:t>Current HR Policies &amp; Practices (DEI + International Mobility) </a:t>
            </a:r>
          </a:p>
          <a:p>
            <a:pPr algn="ctr">
              <a:lnSpc>
                <a:spcPts val="3005"/>
              </a:lnSpc>
              <a:spcBef>
                <a:spcPct val="0"/>
              </a:spcBef>
            </a:pPr>
            <a:endParaRPr lang="en-US" sz="2147" b="1">
              <a:solidFill>
                <a:srgbClr val="FFFFFF"/>
              </a:solidFill>
              <a:latin typeface="DM Sans Bold"/>
              <a:ea typeface="DM Sans Bold"/>
              <a:cs typeface="DM Sans Bold"/>
              <a:sym typeface="DM Sans Bold"/>
            </a:endParaRPr>
          </a:p>
          <a:p>
            <a:pPr algn="ctr">
              <a:lnSpc>
                <a:spcPts val="3005"/>
              </a:lnSpc>
              <a:spcBef>
                <a:spcPct val="0"/>
              </a:spcBef>
            </a:pPr>
            <a:r>
              <a:rPr lang="en-US" sz="2147">
                <a:solidFill>
                  <a:srgbClr val="FFFFFF"/>
                </a:solidFill>
                <a:latin typeface="DM Sans"/>
                <a:ea typeface="DM Sans"/>
                <a:cs typeface="DM Sans"/>
                <a:sym typeface="DM Sans"/>
              </a:rPr>
              <a:t>Red Bull operates through a decentralised HR structure in which the global headquarters provides overarching guidelines, but local teams interpret and implement DEI and mobility policies in divergent ways. This creates substantial variation in practice across countries and weakens global alignment (Ferner et al., 2011, p. 79).</a:t>
            </a:r>
          </a:p>
          <a:p>
            <a:pPr algn="ctr">
              <a:lnSpc>
                <a:spcPts val="3005"/>
              </a:lnSpc>
              <a:spcBef>
                <a:spcPct val="0"/>
              </a:spcBef>
            </a:pPr>
            <a:r>
              <a:rPr lang="en-US" sz="2147">
                <a:solidFill>
                  <a:srgbClr val="FFFFFF"/>
                </a:solidFill>
                <a:latin typeface="DM Sans"/>
                <a:ea typeface="DM Sans"/>
                <a:cs typeface="DM Sans"/>
                <a:sym typeface="DM Sans"/>
              </a:rPr>
              <a:t>The organisation currently demonstrates limited formalisation in its DEI agenda: public reporting is minimal, diversity metrics are sparse, and there are no clearly articulated inclusion or representation targets. This reflects a reactive rather than strategic approach to DEI (Thomas, 2006, p. 52).</a:t>
            </a:r>
          </a:p>
          <a:p>
            <a:pPr algn="ctr">
              <a:lnSpc>
                <a:spcPts val="3005"/>
              </a:lnSpc>
              <a:spcBef>
                <a:spcPct val="0"/>
              </a:spcBef>
            </a:pPr>
            <a:r>
              <a:rPr lang="en-US" sz="2147">
                <a:solidFill>
                  <a:srgbClr val="FFFFFF"/>
                </a:solidFill>
                <a:latin typeface="DM Sans"/>
                <a:ea typeface="DM Sans"/>
                <a:cs typeface="DM Sans"/>
                <a:sym typeface="DM Sans"/>
              </a:rPr>
              <a:t>International mobility is predominantly driven by project needs, particularly within Formula 1, media production, and extreme sports events. As a result, mobility patterns are heavily focused on short-term travel, event-based deployments, and rotational assignments rather than long-term strategic postings (Shaffer et al., 2012, p. 1284).</a:t>
            </a:r>
          </a:p>
          <a:p>
            <a:pPr algn="ctr">
              <a:lnSpc>
                <a:spcPts val="3005"/>
              </a:lnSpc>
              <a:spcBef>
                <a:spcPct val="0"/>
              </a:spcBef>
            </a:pPr>
            <a:r>
              <a:rPr lang="en-US" sz="2147">
                <a:solidFill>
                  <a:srgbClr val="FFFFFF"/>
                </a:solidFill>
                <a:latin typeface="DM Sans"/>
                <a:ea typeface="DM Sans"/>
                <a:cs typeface="DM Sans"/>
                <a:sym typeface="DM Sans"/>
              </a:rPr>
              <a:t>Selection for international roles tends to rely on informal managerial judgement rather than transparent, competency-based criteria. This informality increases the risk of bias and limits the organisation’s ability to ensure equitable access to global opportunities (Harris &amp; Brewster, 1999, p. 491).</a:t>
            </a:r>
          </a:p>
          <a:p>
            <a:pPr algn="ctr">
              <a:lnSpc>
                <a:spcPts val="3005"/>
              </a:lnSpc>
              <a:spcBef>
                <a:spcPct val="0"/>
              </a:spcBef>
            </a:pPr>
            <a:r>
              <a:rPr lang="en-US" sz="2147">
                <a:solidFill>
                  <a:srgbClr val="FFFFFF"/>
                </a:solidFill>
                <a:latin typeface="DM Sans"/>
                <a:ea typeface="DM Sans"/>
                <a:cs typeface="DM Sans"/>
                <a:sym typeface="DM Sans"/>
              </a:rPr>
              <a:t>While mobility is positioned as a developmental tool to build global mindset and cross-cultural capabilities, the inconsistency of support systems such as pre-departure training, mentorship, or reintegration planning reduces the developmental impact of these assignments (Ng, Van Dyne &amp; Ang, 2009, p. 516).</a:t>
            </a:r>
          </a:p>
          <a:p>
            <a:pPr algn="ctr">
              <a:lnSpc>
                <a:spcPts val="3005"/>
              </a:lnSpc>
              <a:spcBef>
                <a:spcPct val="0"/>
              </a:spcBef>
            </a:pPr>
            <a:r>
              <a:rPr lang="en-US" sz="2147">
                <a:solidFill>
                  <a:srgbClr val="FFFFFF"/>
                </a:solidFill>
                <a:latin typeface="DM Sans"/>
                <a:ea typeface="DM Sans"/>
                <a:cs typeface="DM Sans"/>
                <a:sym typeface="DM Sans"/>
              </a:rPr>
              <a:t>Cultural inclusion remains weakly embedded in several areas, particularly in creative departments and in sports functions dominated by masculine subcultures. These persistent behavioural and cultural norms hinder efforts to cultivate inclusive team dynamics (Ainsworth, 2014, p. 280).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0" y="0"/>
            <a:ext cx="6098315" cy="10287000"/>
          </a:xfrm>
          <a:custGeom>
            <a:avLst/>
            <a:gdLst/>
            <a:ahLst/>
            <a:cxnLst/>
            <a:rect l="l" t="t" r="r" b="b"/>
            <a:pathLst>
              <a:path w="6098315" h="10287000">
                <a:moveTo>
                  <a:pt x="0" y="0"/>
                </a:moveTo>
                <a:lnTo>
                  <a:pt x="6098315" y="0"/>
                </a:lnTo>
                <a:lnTo>
                  <a:pt x="6098315" y="10287000"/>
                </a:lnTo>
                <a:lnTo>
                  <a:pt x="0" y="10287000"/>
                </a:lnTo>
                <a:lnTo>
                  <a:pt x="0" y="0"/>
                </a:lnTo>
                <a:close/>
              </a:path>
            </a:pathLst>
          </a:custGeom>
          <a:blipFill>
            <a:blip r:embed="rId2"/>
            <a:stretch>
              <a:fillRect t="-2806" r="-169420" b="-2806"/>
            </a:stretch>
          </a:blipFill>
        </p:spPr>
      </p:sp>
      <p:sp>
        <p:nvSpPr>
          <p:cNvPr id="3" name="TextBox 3"/>
          <p:cNvSpPr txBox="1"/>
          <p:nvPr/>
        </p:nvSpPr>
        <p:spPr>
          <a:xfrm>
            <a:off x="6098315" y="21807"/>
            <a:ext cx="12189685" cy="10150893"/>
          </a:xfrm>
          <a:prstGeom prst="rect">
            <a:avLst/>
          </a:prstGeom>
        </p:spPr>
        <p:txBody>
          <a:bodyPr lIns="0" tIns="0" rIns="0" bIns="0" rtlCol="0" anchor="t">
            <a:spAutoFit/>
          </a:bodyPr>
          <a:lstStyle/>
          <a:p>
            <a:pPr algn="ctr">
              <a:lnSpc>
                <a:spcPts val="2975"/>
              </a:lnSpc>
              <a:spcBef>
                <a:spcPct val="0"/>
              </a:spcBef>
            </a:pPr>
            <a:r>
              <a:rPr lang="en-US" sz="2125" b="1" dirty="0">
                <a:solidFill>
                  <a:srgbClr val="000000"/>
                </a:solidFill>
                <a:latin typeface="Canva Sans Bold"/>
                <a:ea typeface="Canva Sans Bold"/>
                <a:cs typeface="Canva Sans Bold"/>
                <a:sym typeface="Canva Sans Bold"/>
              </a:rPr>
              <a:t>Role of Line Managers in DEI &amp; International Assignment Implementation</a:t>
            </a:r>
          </a:p>
          <a:p>
            <a:pPr algn="ctr">
              <a:lnSpc>
                <a:spcPts val="2975"/>
              </a:lnSpc>
              <a:spcBef>
                <a:spcPct val="0"/>
              </a:spcBef>
            </a:pPr>
            <a:endParaRPr lang="en-US" sz="2125" b="1" dirty="0">
              <a:solidFill>
                <a:srgbClr val="000000"/>
              </a:solidFill>
              <a:latin typeface="Canva Sans Bold"/>
              <a:ea typeface="Canva Sans Bold"/>
              <a:cs typeface="Canva Sans Bold"/>
              <a:sym typeface="Canva Sans Bold"/>
            </a:endParaRPr>
          </a:p>
          <a:p>
            <a:pPr algn="ctr">
              <a:lnSpc>
                <a:spcPts val="2975"/>
              </a:lnSpc>
              <a:spcBef>
                <a:spcPct val="0"/>
              </a:spcBef>
            </a:pPr>
            <a:r>
              <a:rPr lang="en-US" sz="2125" dirty="0">
                <a:solidFill>
                  <a:srgbClr val="000000"/>
                </a:solidFill>
                <a:latin typeface="Canva Sans"/>
                <a:ea typeface="Canva Sans"/>
                <a:cs typeface="Canva Sans"/>
                <a:sym typeface="Canva Sans"/>
              </a:rPr>
              <a:t>Line managers operate as pivotal gatekeepers, controlling access to project placements, overseas assignments, and broader developmental pathways. Their discretionary power significantly shapes who benefits from mobility opportunities (Dickmann &amp; Doherty, 2008, p. 122).</a:t>
            </a:r>
          </a:p>
          <a:p>
            <a:pPr algn="ctr">
              <a:lnSpc>
                <a:spcPts val="2975"/>
              </a:lnSpc>
              <a:spcBef>
                <a:spcPct val="0"/>
              </a:spcBef>
            </a:pPr>
            <a:r>
              <a:rPr lang="en-US" sz="2125" dirty="0">
                <a:solidFill>
                  <a:srgbClr val="000000"/>
                </a:solidFill>
                <a:latin typeface="Canva Sans"/>
                <a:ea typeface="Canva Sans"/>
                <a:cs typeface="Canva Sans"/>
                <a:sym typeface="Canva Sans"/>
              </a:rPr>
              <a:t>They also act as key architects of team culture, with their </a:t>
            </a:r>
            <a:r>
              <a:rPr lang="en-US" sz="2125" dirty="0" err="1">
                <a:solidFill>
                  <a:srgbClr val="000000"/>
                </a:solidFill>
                <a:latin typeface="Canva Sans"/>
                <a:ea typeface="Canva Sans"/>
                <a:cs typeface="Canva Sans"/>
                <a:sym typeface="Canva Sans"/>
              </a:rPr>
              <a:t>behaviours</a:t>
            </a:r>
            <a:r>
              <a:rPr lang="en-US" sz="2125" dirty="0">
                <a:solidFill>
                  <a:srgbClr val="000000"/>
                </a:solidFill>
                <a:latin typeface="Canva Sans"/>
                <a:ea typeface="Canva Sans"/>
                <a:cs typeface="Canva Sans"/>
                <a:sym typeface="Canva Sans"/>
              </a:rPr>
              <a:t> directly influencing levels of inclusion, psychological safety, and intercultural trust within their teams. A manager’s interpersonal style can therefore either enable or constrain inclusive practices (Nishii &amp; Mayer, 2009, p. 180).</a:t>
            </a:r>
          </a:p>
          <a:p>
            <a:pPr algn="ctr">
              <a:lnSpc>
                <a:spcPts val="2975"/>
              </a:lnSpc>
              <a:spcBef>
                <a:spcPct val="0"/>
              </a:spcBef>
            </a:pPr>
            <a:r>
              <a:rPr lang="en-US" sz="2125" dirty="0">
                <a:solidFill>
                  <a:srgbClr val="000000"/>
                </a:solidFill>
                <a:latin typeface="Canva Sans"/>
                <a:ea typeface="Canva Sans"/>
                <a:cs typeface="Canva Sans"/>
                <a:sym typeface="Canva Sans"/>
              </a:rPr>
              <a:t>In the context of international assignments, managers are responsible for overseeing expatriate performance, coordinating cross-border collaboration, and ensuring that global project objectives are met to a high standard (Fang et al., 2018, p. 65).</a:t>
            </a:r>
          </a:p>
          <a:p>
            <a:pPr algn="ctr">
              <a:lnSpc>
                <a:spcPts val="2975"/>
              </a:lnSpc>
              <a:spcBef>
                <a:spcPct val="0"/>
              </a:spcBef>
            </a:pPr>
            <a:r>
              <a:rPr lang="en-US" sz="2125" dirty="0">
                <a:solidFill>
                  <a:srgbClr val="000000"/>
                </a:solidFill>
                <a:latin typeface="Canva Sans"/>
                <a:ea typeface="Canva Sans"/>
                <a:cs typeface="Canva Sans"/>
                <a:sym typeface="Canva Sans"/>
              </a:rPr>
              <a:t>Managers furthermore play a central role in cultural sensemaking; they interpret Red Bull’s global, extreme-sports-driven identity and translate it into local norms and expectations. This process can inadvertently reinforce or challenge existing DEI practices at local levels (Vaara et al., 2012, p. 178).</a:t>
            </a:r>
          </a:p>
          <a:p>
            <a:pPr algn="ctr">
              <a:lnSpc>
                <a:spcPts val="2975"/>
              </a:lnSpc>
              <a:spcBef>
                <a:spcPct val="0"/>
              </a:spcBef>
            </a:pPr>
            <a:r>
              <a:rPr lang="en-US" sz="2125" dirty="0">
                <a:solidFill>
                  <a:srgbClr val="000000"/>
                </a:solidFill>
                <a:latin typeface="Canva Sans"/>
                <a:ea typeface="Canva Sans"/>
                <a:cs typeface="Canva Sans"/>
                <a:sym typeface="Canva Sans"/>
              </a:rPr>
              <a:t>Across Red Bull’s extensive global footprint, manager capability is highly uneven. Many lack structured training in DEI principles and cross-cultural leadership, resulting in inconsistent implementation of corporate policies across more than 170 countries (Reiche et al., 2019, p. 652).</a:t>
            </a:r>
          </a:p>
          <a:p>
            <a:pPr algn="ctr">
              <a:lnSpc>
                <a:spcPts val="2975"/>
              </a:lnSpc>
              <a:spcBef>
                <a:spcPct val="0"/>
              </a:spcBef>
            </a:pPr>
            <a:r>
              <a:rPr lang="en-US" sz="2125" dirty="0">
                <a:solidFill>
                  <a:srgbClr val="000000"/>
                </a:solidFill>
                <a:latin typeface="Canva Sans"/>
                <a:ea typeface="Canva Sans"/>
                <a:cs typeface="Canva Sans"/>
                <a:sym typeface="Canva Sans"/>
              </a:rPr>
              <a:t>Their responsibilities also extend to risk management and compliance, including health and safety issues, immigration requirements, </a:t>
            </a:r>
            <a:r>
              <a:rPr lang="en-US" sz="2125" dirty="0" err="1">
                <a:solidFill>
                  <a:srgbClr val="000000"/>
                </a:solidFill>
                <a:latin typeface="Canva Sans"/>
                <a:ea typeface="Canva Sans"/>
                <a:cs typeface="Canva Sans"/>
                <a:sym typeface="Canva Sans"/>
              </a:rPr>
              <a:t>behavioural</a:t>
            </a:r>
            <a:r>
              <a:rPr lang="en-US" sz="2125" dirty="0">
                <a:solidFill>
                  <a:srgbClr val="000000"/>
                </a:solidFill>
                <a:latin typeface="Canva Sans"/>
                <a:ea typeface="Canva Sans"/>
                <a:cs typeface="Canva Sans"/>
                <a:sym typeface="Canva Sans"/>
              </a:rPr>
              <a:t> conduct, and operational risks during events and Formula 1 travel schedules (Brookfield Global Mobility Trends, 2021).</a:t>
            </a:r>
          </a:p>
          <a:p>
            <a:pPr algn="ctr">
              <a:lnSpc>
                <a:spcPts val="2975"/>
              </a:lnSpc>
              <a:spcBef>
                <a:spcPct val="0"/>
              </a:spcBef>
            </a:pPr>
            <a:r>
              <a:rPr lang="en-US" sz="2125" dirty="0">
                <a:solidFill>
                  <a:srgbClr val="000000"/>
                </a:solidFill>
                <a:latin typeface="Canva Sans"/>
                <a:ea typeface="Canva Sans"/>
                <a:cs typeface="Canva Sans"/>
                <a:sym typeface="Canva Sans"/>
              </a:rPr>
              <a:t>A critical issue persists: bias within managerial decision-making processes continues to disadvantage employees from underrepresented groups, particularly in the allocation of international assignments a key lever of career advancement (Shortland, 2020, p. 414).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11396357" y="0"/>
            <a:ext cx="6891643" cy="10287000"/>
          </a:xfrm>
          <a:custGeom>
            <a:avLst/>
            <a:gdLst/>
            <a:ahLst/>
            <a:cxnLst/>
            <a:rect l="l" t="t" r="r" b="b"/>
            <a:pathLst>
              <a:path w="6891643" h="10287000">
                <a:moveTo>
                  <a:pt x="0" y="0"/>
                </a:moveTo>
                <a:lnTo>
                  <a:pt x="6891643" y="0"/>
                </a:lnTo>
                <a:lnTo>
                  <a:pt x="6891643" y="10287000"/>
                </a:lnTo>
                <a:lnTo>
                  <a:pt x="0" y="10287000"/>
                </a:lnTo>
                <a:lnTo>
                  <a:pt x="0" y="0"/>
                </a:lnTo>
                <a:close/>
              </a:path>
            </a:pathLst>
          </a:custGeom>
          <a:blipFill>
            <a:blip r:embed="rId2"/>
            <a:stretch>
              <a:fillRect l="-3042" t="-204" b="-204"/>
            </a:stretch>
          </a:blipFill>
        </p:spPr>
      </p:sp>
      <p:sp>
        <p:nvSpPr>
          <p:cNvPr id="3" name="TextBox 3"/>
          <p:cNvSpPr txBox="1"/>
          <p:nvPr/>
        </p:nvSpPr>
        <p:spPr>
          <a:xfrm>
            <a:off x="0" y="119978"/>
            <a:ext cx="11396357" cy="9999419"/>
          </a:xfrm>
          <a:prstGeom prst="rect">
            <a:avLst/>
          </a:prstGeom>
        </p:spPr>
        <p:txBody>
          <a:bodyPr lIns="0" tIns="0" rIns="0" bIns="0" rtlCol="0" anchor="t">
            <a:spAutoFit/>
          </a:bodyPr>
          <a:lstStyle/>
          <a:p>
            <a:pPr algn="ctr">
              <a:lnSpc>
                <a:spcPts val="2829"/>
              </a:lnSpc>
              <a:spcBef>
                <a:spcPct val="0"/>
              </a:spcBef>
            </a:pPr>
            <a:r>
              <a:rPr lang="en-US" sz="2021" b="1">
                <a:solidFill>
                  <a:srgbClr val="FFFFFF"/>
                </a:solidFill>
                <a:latin typeface="Canva Sans Bold"/>
                <a:ea typeface="Canva Sans Bold"/>
                <a:cs typeface="Canva Sans Bold"/>
                <a:sym typeface="Canva Sans Bold"/>
              </a:rPr>
              <a:t>Key HR Challenges  Integrated Perspective </a:t>
            </a:r>
          </a:p>
          <a:p>
            <a:pPr algn="ctr">
              <a:lnSpc>
                <a:spcPts val="2829"/>
              </a:lnSpc>
              <a:spcBef>
                <a:spcPct val="0"/>
              </a:spcBef>
            </a:pPr>
            <a:endParaRPr lang="en-US" sz="2021" b="1">
              <a:solidFill>
                <a:srgbClr val="FFFFFF"/>
              </a:solidFill>
              <a:latin typeface="Canva Sans Bold"/>
              <a:ea typeface="Canva Sans Bold"/>
              <a:cs typeface="Canva Sans Bold"/>
              <a:sym typeface="Canva Sans Bold"/>
            </a:endParaRPr>
          </a:p>
          <a:p>
            <a:pPr algn="ctr">
              <a:lnSpc>
                <a:spcPts val="2829"/>
              </a:lnSpc>
              <a:spcBef>
                <a:spcPct val="0"/>
              </a:spcBef>
            </a:pPr>
            <a:r>
              <a:rPr lang="en-US" sz="2021">
                <a:solidFill>
                  <a:srgbClr val="FFFFFF"/>
                </a:solidFill>
                <a:latin typeface="Canva Sans"/>
                <a:ea typeface="Canva Sans"/>
                <a:cs typeface="Canva Sans"/>
                <a:sym typeface="Canva Sans"/>
              </a:rPr>
              <a:t>A persistent leadership accountability gap continues to weaken Red Bull’s DEI legitimacy. Instances of inappropriate senior conduct undermine organisational credibility and erode employee trust in inclusion initiatives (Ibarra, Ely &amp; Kolb, 2013, p. 44).</a:t>
            </a:r>
          </a:p>
          <a:p>
            <a:pPr algn="ctr">
              <a:lnSpc>
                <a:spcPts val="2829"/>
              </a:lnSpc>
              <a:spcBef>
                <a:spcPct val="0"/>
              </a:spcBef>
            </a:pPr>
            <a:r>
              <a:rPr lang="en-US" sz="2021">
                <a:solidFill>
                  <a:srgbClr val="FFFFFF"/>
                </a:solidFill>
                <a:latin typeface="Canva Sans"/>
                <a:ea typeface="Canva Sans"/>
                <a:cs typeface="Canva Sans"/>
                <a:sym typeface="Canva Sans"/>
              </a:rPr>
              <a:t>Significant underrepresentation persists in core talent pipelines, particularly for women and minority groups in elite sport, media production, and technical roles. These disparities reflect entrenched structural barriers within traditionally male-dominated environments (IOC, 2018, p. 12).</a:t>
            </a:r>
          </a:p>
          <a:p>
            <a:pPr algn="ctr">
              <a:lnSpc>
                <a:spcPts val="2829"/>
              </a:lnSpc>
              <a:spcBef>
                <a:spcPct val="0"/>
              </a:spcBef>
            </a:pPr>
            <a:r>
              <a:rPr lang="en-US" sz="2021">
                <a:solidFill>
                  <a:srgbClr val="FFFFFF"/>
                </a:solidFill>
                <a:latin typeface="Canva Sans"/>
                <a:ea typeface="Canva Sans"/>
                <a:cs typeface="Canva Sans"/>
                <a:sym typeface="Canva Sans"/>
              </a:rPr>
              <a:t>Selection for international assignments remains vulnerable to informal bias. Managerial discretion frequently prioritises personal networks over demonstrated capability, resulting in uneven and inequitable access to global development opportunities (Mercer, 2022).</a:t>
            </a:r>
          </a:p>
          <a:p>
            <a:pPr algn="ctr">
              <a:lnSpc>
                <a:spcPts val="2829"/>
              </a:lnSpc>
              <a:spcBef>
                <a:spcPct val="0"/>
              </a:spcBef>
            </a:pPr>
            <a:r>
              <a:rPr lang="en-US" sz="2021">
                <a:solidFill>
                  <a:srgbClr val="FFFFFF"/>
                </a:solidFill>
                <a:latin typeface="Canva Sans"/>
                <a:ea typeface="Canva Sans"/>
                <a:cs typeface="Canva Sans"/>
                <a:sym typeface="Canva Sans"/>
              </a:rPr>
              <a:t>Cross-cultural adjustment challenges are heightened by Red Bull’s reliance on short-term deployments, which can elevate stress levels, reduce task performance, and limit effective adaptation in foreign environments (OECD, 2019, para. 4).</a:t>
            </a:r>
          </a:p>
          <a:p>
            <a:pPr algn="ctr">
              <a:lnSpc>
                <a:spcPts val="2829"/>
              </a:lnSpc>
              <a:spcBef>
                <a:spcPct val="0"/>
              </a:spcBef>
            </a:pPr>
            <a:r>
              <a:rPr lang="en-US" sz="2021">
                <a:solidFill>
                  <a:srgbClr val="FFFFFF"/>
                </a:solidFill>
                <a:latin typeface="Canva Sans"/>
                <a:ea typeface="Canva Sans"/>
                <a:cs typeface="Canva Sans"/>
                <a:sym typeface="Canva Sans"/>
              </a:rPr>
              <a:t>Repatriation processes are weak, leaving returning employees at risk of diminished status or underutilised expertise. This not only heightens attrition risks but can also contribute to organisational knowledge loss (Ibarra, Ely &amp; Kolb, 2013, p. 49).</a:t>
            </a:r>
          </a:p>
          <a:p>
            <a:pPr algn="ctr">
              <a:lnSpc>
                <a:spcPts val="2829"/>
              </a:lnSpc>
              <a:spcBef>
                <a:spcPct val="0"/>
              </a:spcBef>
            </a:pPr>
            <a:r>
              <a:rPr lang="en-US" sz="2021">
                <a:solidFill>
                  <a:srgbClr val="FFFFFF"/>
                </a:solidFill>
                <a:latin typeface="Canva Sans"/>
                <a:ea typeface="Canva Sans"/>
                <a:cs typeface="Canva Sans"/>
                <a:sym typeface="Canva Sans"/>
              </a:rPr>
              <a:t>International operations face substantial compliance and logistical complexities, including visas, tax obligations, insurance requirements, and safety protocols particularly relevant for athlete travel and event operations creating significant operational risks (PwC, 2021, p. 18).</a:t>
            </a:r>
          </a:p>
          <a:p>
            <a:pPr algn="ctr">
              <a:lnSpc>
                <a:spcPts val="2829"/>
              </a:lnSpc>
              <a:spcBef>
                <a:spcPct val="0"/>
              </a:spcBef>
            </a:pPr>
            <a:r>
              <a:rPr lang="en-US" sz="2021">
                <a:solidFill>
                  <a:srgbClr val="FFFFFF"/>
                </a:solidFill>
                <a:latin typeface="Canva Sans"/>
                <a:ea typeface="Canva Sans"/>
                <a:cs typeface="Canva Sans"/>
                <a:sym typeface="Canva Sans"/>
              </a:rPr>
              <a:t>Red Bull continues to face a cost capability dilemma. Budget pressures encourage the use of short-term assignments, yet these often fail to deliver the deep capability transfer associated with longer postings, compromising long-term strategic talent development (Mercer, 2022).</a:t>
            </a:r>
          </a:p>
          <a:p>
            <a:pPr algn="ctr">
              <a:lnSpc>
                <a:spcPts val="2829"/>
              </a:lnSpc>
              <a:spcBef>
                <a:spcPct val="0"/>
              </a:spcBef>
            </a:pPr>
            <a:r>
              <a:rPr lang="en-US" sz="2021">
                <a:solidFill>
                  <a:srgbClr val="FFFFFF"/>
                </a:solidFill>
                <a:latin typeface="Canva Sans"/>
                <a:ea typeface="Canva Sans"/>
                <a:cs typeface="Canva Sans"/>
                <a:sym typeface="Canva Sans"/>
              </a:rPr>
              <a:t>DEI and mobility data remain fragmented, limiting organisational visibility and impeding evidence-based decision-making. Without robust, transparent metrics, targeted interventions are difficult to design or evaluate (OECD, 2019, para. 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0" y="0"/>
            <a:ext cx="7555555" cy="10287000"/>
          </a:xfrm>
          <a:custGeom>
            <a:avLst/>
            <a:gdLst/>
            <a:ahLst/>
            <a:cxnLst/>
            <a:rect l="l" t="t" r="r" b="b"/>
            <a:pathLst>
              <a:path w="7555555" h="10287000">
                <a:moveTo>
                  <a:pt x="0" y="0"/>
                </a:moveTo>
                <a:lnTo>
                  <a:pt x="7555555" y="0"/>
                </a:lnTo>
                <a:lnTo>
                  <a:pt x="7555555" y="10287000"/>
                </a:lnTo>
                <a:lnTo>
                  <a:pt x="0" y="10287000"/>
                </a:lnTo>
                <a:lnTo>
                  <a:pt x="0" y="0"/>
                </a:lnTo>
                <a:close/>
              </a:path>
            </a:pathLst>
          </a:custGeom>
          <a:blipFill>
            <a:blip r:embed="rId3"/>
            <a:stretch>
              <a:fillRect l="-46603" r="-58135"/>
            </a:stretch>
          </a:blipFill>
        </p:spPr>
      </p:sp>
      <p:sp>
        <p:nvSpPr>
          <p:cNvPr id="3" name="TextBox 3"/>
          <p:cNvSpPr txBox="1"/>
          <p:nvPr/>
        </p:nvSpPr>
        <p:spPr>
          <a:xfrm>
            <a:off x="7555555" y="0"/>
            <a:ext cx="10732445" cy="9932089"/>
          </a:xfrm>
          <a:prstGeom prst="rect">
            <a:avLst/>
          </a:prstGeom>
        </p:spPr>
        <p:txBody>
          <a:bodyPr lIns="0" tIns="0" rIns="0" bIns="0" rtlCol="0" anchor="t">
            <a:spAutoFit/>
          </a:bodyPr>
          <a:lstStyle/>
          <a:p>
            <a:pPr algn="ctr">
              <a:lnSpc>
                <a:spcPts val="2762"/>
              </a:lnSpc>
              <a:spcBef>
                <a:spcPct val="0"/>
              </a:spcBef>
            </a:pPr>
            <a:r>
              <a:rPr lang="en-US" sz="1972" b="1" dirty="0">
                <a:solidFill>
                  <a:srgbClr val="000000"/>
                </a:solidFill>
                <a:latin typeface="Canva Sans Bold"/>
                <a:ea typeface="Canva Sans Bold"/>
                <a:cs typeface="Canva Sans Bold"/>
                <a:sym typeface="Canva Sans Bold"/>
              </a:rPr>
              <a:t>Strategic Alignment of HR Practices With Red Bull’s Global Goals</a:t>
            </a:r>
          </a:p>
          <a:p>
            <a:pPr algn="ctr">
              <a:lnSpc>
                <a:spcPts val="2762"/>
              </a:lnSpc>
              <a:spcBef>
                <a:spcPct val="0"/>
              </a:spcBef>
            </a:pPr>
            <a:endParaRPr lang="en-US" sz="1972" b="1" dirty="0">
              <a:solidFill>
                <a:srgbClr val="000000"/>
              </a:solidFill>
              <a:latin typeface="Canva Sans Bold"/>
              <a:ea typeface="Canva Sans Bold"/>
              <a:cs typeface="Canva Sans Bold"/>
              <a:sym typeface="Canva Sans Bold"/>
            </a:endParaRPr>
          </a:p>
          <a:p>
            <a:pPr algn="ctr">
              <a:lnSpc>
                <a:spcPts val="2762"/>
              </a:lnSpc>
              <a:spcBef>
                <a:spcPct val="0"/>
              </a:spcBef>
            </a:pPr>
            <a:r>
              <a:rPr lang="en-US" sz="1972" dirty="0">
                <a:solidFill>
                  <a:srgbClr val="000000"/>
                </a:solidFill>
                <a:latin typeface="Canva Sans"/>
                <a:ea typeface="Canva Sans"/>
                <a:cs typeface="Canva Sans"/>
                <a:sym typeface="Canva Sans"/>
              </a:rPr>
              <a:t>Ensuring alignment between HR practices and Red Bull’s brand identity is essential: DEI initiatives reinforce the </a:t>
            </a:r>
            <a:r>
              <a:rPr lang="en-US" sz="1972" dirty="0" err="1">
                <a:solidFill>
                  <a:srgbClr val="000000"/>
                </a:solidFill>
                <a:latin typeface="Canva Sans"/>
                <a:ea typeface="Canva Sans"/>
                <a:cs typeface="Canva Sans"/>
                <a:sym typeface="Canva Sans"/>
              </a:rPr>
              <a:t>organisation’s</a:t>
            </a:r>
            <a:r>
              <a:rPr lang="en-US" sz="1972" dirty="0">
                <a:solidFill>
                  <a:srgbClr val="000000"/>
                </a:solidFill>
                <a:latin typeface="Canva Sans"/>
                <a:ea typeface="Canva Sans"/>
                <a:cs typeface="Canva Sans"/>
                <a:sym typeface="Canva Sans"/>
              </a:rPr>
              <a:t> positioning as a youthful, globally connected brand, while international mobility enables consistent delivery of brand experiences across diverse markets and large-scale events (Kapferer, 2012, p. 119).</a:t>
            </a:r>
          </a:p>
          <a:p>
            <a:pPr algn="ctr">
              <a:lnSpc>
                <a:spcPts val="2762"/>
              </a:lnSpc>
              <a:spcBef>
                <a:spcPct val="0"/>
              </a:spcBef>
            </a:pPr>
            <a:r>
              <a:rPr lang="en-US" sz="1972" dirty="0">
                <a:solidFill>
                  <a:srgbClr val="000000"/>
                </a:solidFill>
                <a:latin typeface="Canva Sans"/>
                <a:ea typeface="Canva Sans"/>
                <a:cs typeface="Canva Sans"/>
                <a:sym typeface="Canva Sans"/>
              </a:rPr>
              <a:t>Red Bull’s competitive edge in innovation particularly within Formula 1 and the Media House relies on the movement of talent across borders. Such rotational mobility enhances creative problem-solving and knowledge recombination, supporting sustained high performance (Nonaka &amp; Takeuchi, 1995, p. 72).</a:t>
            </a:r>
          </a:p>
          <a:p>
            <a:pPr algn="ctr">
              <a:lnSpc>
                <a:spcPts val="2762"/>
              </a:lnSpc>
              <a:spcBef>
                <a:spcPct val="0"/>
              </a:spcBef>
            </a:pPr>
            <a:r>
              <a:rPr lang="en-US" sz="1972" dirty="0">
                <a:solidFill>
                  <a:srgbClr val="000000"/>
                </a:solidFill>
                <a:latin typeface="Canva Sans"/>
                <a:ea typeface="Canva Sans"/>
                <a:cs typeface="Canva Sans"/>
                <a:sym typeface="Canva Sans"/>
              </a:rPr>
              <a:t>The company’s speed-to-market strategy depends heavily on rapid deployment of </a:t>
            </a:r>
            <a:r>
              <a:rPr lang="en-US" sz="1972" dirty="0" err="1">
                <a:solidFill>
                  <a:srgbClr val="000000"/>
                </a:solidFill>
                <a:latin typeface="Canva Sans"/>
                <a:ea typeface="Canva Sans"/>
                <a:cs typeface="Canva Sans"/>
                <a:sym typeface="Canva Sans"/>
              </a:rPr>
              <a:t>specialised</a:t>
            </a:r>
            <a:r>
              <a:rPr lang="en-US" sz="1972" dirty="0">
                <a:solidFill>
                  <a:srgbClr val="000000"/>
                </a:solidFill>
                <a:latin typeface="Canva Sans"/>
                <a:ea typeface="Canva Sans"/>
                <a:cs typeface="Canva Sans"/>
                <a:sym typeface="Canva Sans"/>
              </a:rPr>
              <a:t> teams worldwide. International mobility therefore functions as an operational accelerator, ensuring timely execution of global events and campaigns (</a:t>
            </a:r>
            <a:r>
              <a:rPr lang="en-US" sz="1972" dirty="0" err="1">
                <a:solidFill>
                  <a:srgbClr val="000000"/>
                </a:solidFill>
                <a:latin typeface="Canva Sans"/>
                <a:ea typeface="Canva Sans"/>
                <a:cs typeface="Canva Sans"/>
                <a:sym typeface="Canva Sans"/>
              </a:rPr>
              <a:t>Huselid</a:t>
            </a:r>
            <a:r>
              <a:rPr lang="en-US" sz="1972" dirty="0">
                <a:solidFill>
                  <a:srgbClr val="000000"/>
                </a:solidFill>
                <a:latin typeface="Canva Sans"/>
                <a:ea typeface="Canva Sans"/>
                <a:cs typeface="Canva Sans"/>
                <a:sym typeface="Canva Sans"/>
              </a:rPr>
              <a:t> et al., 2005, p. 133).</a:t>
            </a:r>
          </a:p>
          <a:p>
            <a:pPr algn="ctr">
              <a:lnSpc>
                <a:spcPts val="2762"/>
              </a:lnSpc>
              <a:spcBef>
                <a:spcPct val="0"/>
              </a:spcBef>
            </a:pPr>
            <a:r>
              <a:rPr lang="en-US" sz="1972" dirty="0">
                <a:solidFill>
                  <a:srgbClr val="000000"/>
                </a:solidFill>
                <a:latin typeface="Canva Sans"/>
                <a:ea typeface="Canva Sans"/>
                <a:cs typeface="Canva Sans"/>
                <a:sym typeface="Canva Sans"/>
              </a:rPr>
              <a:t>Inclusive representation across sporting and marketing outputs strengthens the brand’s global resonance. Visibility of diverse identities enhances audience connection and broadens Red Bull’s international consumer appeal (Cunningham, 2019, p. 613).</a:t>
            </a:r>
          </a:p>
          <a:p>
            <a:pPr algn="ctr">
              <a:lnSpc>
                <a:spcPts val="2762"/>
              </a:lnSpc>
              <a:spcBef>
                <a:spcPct val="0"/>
              </a:spcBef>
            </a:pPr>
            <a:r>
              <a:rPr lang="en-US" sz="1972" dirty="0">
                <a:solidFill>
                  <a:srgbClr val="000000"/>
                </a:solidFill>
                <a:latin typeface="Canva Sans"/>
                <a:ea typeface="Canva Sans"/>
                <a:cs typeface="Canva Sans"/>
                <a:sym typeface="Canva Sans"/>
              </a:rPr>
              <a:t>International assignments facilitate the transfer and integration of critical knowledge, particularly within the highly technical F1 engineering environment where rapid innovation cycles demand seamless global collaboration (Bartlett &amp; Ghoshal, 2002, p. 91).</a:t>
            </a:r>
          </a:p>
          <a:p>
            <a:pPr algn="ctr">
              <a:lnSpc>
                <a:spcPts val="2762"/>
              </a:lnSpc>
              <a:spcBef>
                <a:spcPct val="0"/>
              </a:spcBef>
            </a:pPr>
            <a:r>
              <a:rPr lang="en-US" sz="1972" dirty="0">
                <a:solidFill>
                  <a:srgbClr val="000000"/>
                </a:solidFill>
                <a:latin typeface="Canva Sans"/>
                <a:ea typeface="Canva Sans"/>
                <a:cs typeface="Canva Sans"/>
                <a:sym typeface="Canva Sans"/>
              </a:rPr>
              <a:t>However, strategic misalignment remains a significant risk. Weak DEI governance structures and informal mobility selection processes undermine global consistency, potentially threatening Red Bull’s brand coherence across its 170+ markets (Gooderham &amp; Nordhaug, 2011, p. 76).</a:t>
            </a:r>
          </a:p>
          <a:p>
            <a:pPr algn="ctr">
              <a:lnSpc>
                <a:spcPts val="2762"/>
              </a:lnSpc>
              <a:spcBef>
                <a:spcPct val="0"/>
              </a:spcBef>
            </a:pPr>
            <a:r>
              <a:rPr lang="en-US" sz="1972" dirty="0">
                <a:solidFill>
                  <a:srgbClr val="000000"/>
                </a:solidFill>
                <a:latin typeface="Canva Sans"/>
                <a:ea typeface="Canva Sans"/>
                <a:cs typeface="Canva Sans"/>
                <a:sym typeface="Canva Sans"/>
              </a:rPr>
              <a:t>Strengthening alignment between HR practices, DEI, and mobility supports talent sustainability by enhancing employee retention, fostering long-term capability development, and enabling continued market expansion across regions (Scullion &amp; Collings, 2006, p. 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12315840" y="0"/>
            <a:ext cx="5972160" cy="10287000"/>
          </a:xfrm>
          <a:custGeom>
            <a:avLst/>
            <a:gdLst/>
            <a:ahLst/>
            <a:cxnLst/>
            <a:rect l="l" t="t" r="r" b="b"/>
            <a:pathLst>
              <a:path w="5972160" h="10287000">
                <a:moveTo>
                  <a:pt x="0" y="0"/>
                </a:moveTo>
                <a:lnTo>
                  <a:pt x="5972160" y="0"/>
                </a:lnTo>
                <a:lnTo>
                  <a:pt x="5972160" y="10287000"/>
                </a:lnTo>
                <a:lnTo>
                  <a:pt x="0" y="10287000"/>
                </a:lnTo>
                <a:lnTo>
                  <a:pt x="0" y="0"/>
                </a:lnTo>
                <a:close/>
              </a:path>
            </a:pathLst>
          </a:custGeom>
          <a:blipFill>
            <a:blip r:embed="rId2"/>
            <a:stretch>
              <a:fillRect l="-25574" r="-29786" b="-12743"/>
            </a:stretch>
          </a:blipFill>
        </p:spPr>
      </p:sp>
      <p:sp>
        <p:nvSpPr>
          <p:cNvPr id="3" name="TextBox 3"/>
          <p:cNvSpPr txBox="1"/>
          <p:nvPr/>
        </p:nvSpPr>
        <p:spPr>
          <a:xfrm>
            <a:off x="0" y="0"/>
            <a:ext cx="12315840" cy="10387972"/>
          </a:xfrm>
          <a:prstGeom prst="rect">
            <a:avLst/>
          </a:prstGeom>
        </p:spPr>
        <p:txBody>
          <a:bodyPr lIns="0" tIns="0" rIns="0" bIns="0" rtlCol="0" anchor="t">
            <a:spAutoFit/>
          </a:bodyPr>
          <a:lstStyle/>
          <a:p>
            <a:pPr algn="ctr">
              <a:lnSpc>
                <a:spcPts val="2886"/>
              </a:lnSpc>
              <a:spcBef>
                <a:spcPct val="0"/>
              </a:spcBef>
            </a:pPr>
            <a:r>
              <a:rPr lang="en-US" sz="2050" b="1" dirty="0">
                <a:solidFill>
                  <a:srgbClr val="FFFFFF"/>
                </a:solidFill>
                <a:latin typeface="Canva Sans Bold"/>
                <a:ea typeface="Canva Sans Bold"/>
                <a:cs typeface="Canva Sans Bold"/>
                <a:sym typeface="Canva Sans Bold"/>
              </a:rPr>
              <a:t>Integrated Practical Recommendations for Red Bull </a:t>
            </a:r>
          </a:p>
          <a:p>
            <a:pPr algn="ctr">
              <a:lnSpc>
                <a:spcPts val="2886"/>
              </a:lnSpc>
              <a:spcBef>
                <a:spcPct val="0"/>
              </a:spcBef>
            </a:pPr>
            <a:endParaRPr lang="en-US" sz="2050" b="1" dirty="0">
              <a:solidFill>
                <a:srgbClr val="FFFFFF"/>
              </a:solidFill>
              <a:latin typeface="Canva Sans Bold"/>
              <a:ea typeface="Canva Sans Bold"/>
              <a:cs typeface="Canva Sans Bold"/>
              <a:sym typeface="Canva Sans Bold"/>
            </a:endParaRPr>
          </a:p>
          <a:p>
            <a:pPr algn="ctr">
              <a:lnSpc>
                <a:spcPts val="2886"/>
              </a:lnSpc>
              <a:spcBef>
                <a:spcPct val="0"/>
              </a:spcBef>
            </a:pPr>
            <a:r>
              <a:rPr lang="en-US" sz="2050" dirty="0">
                <a:solidFill>
                  <a:srgbClr val="FFFFFF"/>
                </a:solidFill>
                <a:latin typeface="Canva Sans"/>
                <a:ea typeface="Canva Sans"/>
                <a:cs typeface="Canva Sans"/>
                <a:sym typeface="Canva Sans"/>
              </a:rPr>
              <a:t>Establish a structured DEI governance framework that includes formal reporting mechanisms, clear metrics, and annual public diversity disclosures. This would enhance transparency, strengthen </a:t>
            </a:r>
            <a:r>
              <a:rPr lang="en-US" sz="2050" dirty="0" err="1">
                <a:solidFill>
                  <a:srgbClr val="FFFFFF"/>
                </a:solidFill>
                <a:latin typeface="Canva Sans"/>
                <a:ea typeface="Canva Sans"/>
                <a:cs typeface="Canva Sans"/>
                <a:sym typeface="Canva Sans"/>
              </a:rPr>
              <a:t>organisational</a:t>
            </a:r>
            <a:r>
              <a:rPr lang="en-US" sz="2050" dirty="0">
                <a:solidFill>
                  <a:srgbClr val="FFFFFF"/>
                </a:solidFill>
                <a:latin typeface="Canva Sans"/>
                <a:ea typeface="Canva Sans"/>
                <a:cs typeface="Canva Sans"/>
                <a:sym typeface="Canva Sans"/>
              </a:rPr>
              <a:t> accountability, and signal a long-term commitment to equity (EY, 2020).</a:t>
            </a:r>
          </a:p>
          <a:p>
            <a:pPr algn="ctr">
              <a:lnSpc>
                <a:spcPts val="2886"/>
              </a:lnSpc>
              <a:spcBef>
                <a:spcPct val="0"/>
              </a:spcBef>
            </a:pPr>
            <a:r>
              <a:rPr lang="en-US" sz="2050" dirty="0">
                <a:solidFill>
                  <a:srgbClr val="FFFFFF"/>
                </a:solidFill>
                <a:latin typeface="Canva Sans"/>
                <a:ea typeface="Canva Sans"/>
                <a:cs typeface="Canva Sans"/>
                <a:sym typeface="Canva Sans"/>
              </a:rPr>
              <a:t>Implement a competency-based approach for international assignment selection, replacing informal, manager-driven decisions with transparent, </a:t>
            </a:r>
            <a:r>
              <a:rPr lang="en-US" sz="2050" dirty="0" err="1">
                <a:solidFill>
                  <a:srgbClr val="FFFFFF"/>
                </a:solidFill>
                <a:latin typeface="Canva Sans"/>
                <a:ea typeface="Canva Sans"/>
                <a:cs typeface="Canva Sans"/>
                <a:sym typeface="Canva Sans"/>
              </a:rPr>
              <a:t>standardised</a:t>
            </a:r>
            <a:r>
              <a:rPr lang="en-US" sz="2050" dirty="0">
                <a:solidFill>
                  <a:srgbClr val="FFFFFF"/>
                </a:solidFill>
                <a:latin typeface="Canva Sans"/>
                <a:ea typeface="Canva Sans"/>
                <a:cs typeface="Canva Sans"/>
                <a:sym typeface="Canva Sans"/>
              </a:rPr>
              <a:t> criteria. Such a shift would reduce the influence of bias and broaden access to global opportunities (CIPD, 2021, p. 19).</a:t>
            </a:r>
          </a:p>
          <a:p>
            <a:pPr algn="ctr">
              <a:lnSpc>
                <a:spcPts val="2886"/>
              </a:lnSpc>
              <a:spcBef>
                <a:spcPct val="0"/>
              </a:spcBef>
            </a:pPr>
            <a:r>
              <a:rPr lang="en-US" sz="2050" dirty="0">
                <a:solidFill>
                  <a:srgbClr val="FFFFFF"/>
                </a:solidFill>
                <a:latin typeface="Canva Sans"/>
                <a:ea typeface="Canva Sans"/>
                <a:cs typeface="Canva Sans"/>
                <a:sym typeface="Canva Sans"/>
              </a:rPr>
              <a:t>Introduce mandatory inclusive leadership training for all line managers to enhance their capability in leading diverse, globally distributed teams and navigating cross-cultural dynamics. Strengthening these competencies is critical given managers’ gatekeeping role (Catalyst, 2020, p. 7).</a:t>
            </a:r>
          </a:p>
          <a:p>
            <a:pPr algn="ctr">
              <a:lnSpc>
                <a:spcPts val="2886"/>
              </a:lnSpc>
              <a:spcBef>
                <a:spcPct val="0"/>
              </a:spcBef>
            </a:pPr>
            <a:r>
              <a:rPr lang="en-US" sz="2050" dirty="0">
                <a:solidFill>
                  <a:srgbClr val="FFFFFF"/>
                </a:solidFill>
                <a:latin typeface="Canva Sans"/>
                <a:ea typeface="Canva Sans"/>
                <a:cs typeface="Canva Sans"/>
                <a:sym typeface="Canva Sans"/>
              </a:rPr>
              <a:t>Expand pre-departure preparation and cross-cultural training, equipping employees with the skills needed to operate effectively in extreme-sport settings, high-pressure F1 environments, and multinational collaborative structures (Black &amp; Gregersen, 1999, p. 61).</a:t>
            </a:r>
          </a:p>
          <a:p>
            <a:pPr algn="ctr">
              <a:lnSpc>
                <a:spcPts val="2886"/>
              </a:lnSpc>
              <a:spcBef>
                <a:spcPct val="0"/>
              </a:spcBef>
            </a:pPr>
            <a:r>
              <a:rPr lang="en-US" sz="2050" dirty="0">
                <a:solidFill>
                  <a:srgbClr val="FFFFFF"/>
                </a:solidFill>
                <a:latin typeface="Canva Sans"/>
                <a:ea typeface="Canva Sans"/>
                <a:cs typeface="Canva Sans"/>
                <a:sym typeface="Canva Sans"/>
              </a:rPr>
              <a:t>Develop structured repatriation pathways that guarantee meaningful post-assignment roles and support ongoing internal mobility. Such measures would help retain high-value returnees and prevent knowledge drain following international assignments (Jassawalla &amp; </a:t>
            </a:r>
            <a:r>
              <a:rPr lang="en-US" sz="2050" dirty="0" err="1">
                <a:solidFill>
                  <a:srgbClr val="FFFFFF"/>
                </a:solidFill>
                <a:latin typeface="Canva Sans"/>
                <a:ea typeface="Canva Sans"/>
                <a:cs typeface="Canva Sans"/>
                <a:sym typeface="Canva Sans"/>
              </a:rPr>
              <a:t>Sashittal</a:t>
            </a:r>
            <a:r>
              <a:rPr lang="en-US" sz="2050" dirty="0">
                <a:solidFill>
                  <a:srgbClr val="FFFFFF"/>
                </a:solidFill>
                <a:latin typeface="Canva Sans"/>
                <a:ea typeface="Canva Sans"/>
                <a:cs typeface="Canva Sans"/>
                <a:sym typeface="Canva Sans"/>
              </a:rPr>
              <a:t>, 2009, p. 199).</a:t>
            </a:r>
          </a:p>
          <a:p>
            <a:pPr algn="ctr">
              <a:lnSpc>
                <a:spcPts val="2886"/>
              </a:lnSpc>
              <a:spcBef>
                <a:spcPct val="0"/>
              </a:spcBef>
            </a:pPr>
            <a:r>
              <a:rPr lang="en-US" sz="2050" dirty="0">
                <a:solidFill>
                  <a:srgbClr val="FFFFFF"/>
                </a:solidFill>
                <a:latin typeface="Canva Sans"/>
                <a:ea typeface="Canva Sans"/>
                <a:cs typeface="Canva Sans"/>
                <a:sym typeface="Canva Sans"/>
              </a:rPr>
              <a:t>Create a comprehensive global mobility framework to </a:t>
            </a:r>
            <a:r>
              <a:rPr lang="en-US" sz="2050" dirty="0" err="1">
                <a:solidFill>
                  <a:srgbClr val="FFFFFF"/>
                </a:solidFill>
                <a:latin typeface="Canva Sans"/>
                <a:ea typeface="Canva Sans"/>
                <a:cs typeface="Canva Sans"/>
                <a:sym typeface="Canva Sans"/>
              </a:rPr>
              <a:t>standardise</a:t>
            </a:r>
            <a:r>
              <a:rPr lang="en-US" sz="2050" dirty="0">
                <a:solidFill>
                  <a:srgbClr val="FFFFFF"/>
                </a:solidFill>
                <a:latin typeface="Canva Sans"/>
                <a:ea typeface="Canva Sans"/>
                <a:cs typeface="Canva Sans"/>
                <a:sym typeface="Canva Sans"/>
              </a:rPr>
              <a:t> policies related to visas, taxation, safety, and insurance particularly for sports and event deployments where logistical risk is high (KPMG, 2022).</a:t>
            </a:r>
          </a:p>
          <a:p>
            <a:pPr algn="ctr">
              <a:lnSpc>
                <a:spcPts val="2886"/>
              </a:lnSpc>
              <a:spcBef>
                <a:spcPct val="0"/>
              </a:spcBef>
            </a:pPr>
            <a:r>
              <a:rPr lang="en-US" sz="2050" dirty="0">
                <a:solidFill>
                  <a:srgbClr val="FFFFFF"/>
                </a:solidFill>
                <a:latin typeface="Canva Sans"/>
                <a:ea typeface="Canva Sans"/>
                <a:cs typeface="Canva Sans"/>
                <a:sym typeface="Canva Sans"/>
              </a:rPr>
              <a:t>Strengthen inclusive representation across marketing outputs and sporting talent pipelines by setting clear diversity targets for athletes, content creators, and media representation. This aligns brand visibility with global audience expectations (UN Women, 2021, p. 2).</a:t>
            </a:r>
          </a:p>
          <a:p>
            <a:pPr algn="ctr">
              <a:lnSpc>
                <a:spcPts val="2886"/>
              </a:lnSpc>
              <a:spcBef>
                <a:spcPct val="0"/>
              </a:spcBef>
            </a:pPr>
            <a:r>
              <a:rPr lang="en-US" sz="2050" dirty="0">
                <a:solidFill>
                  <a:srgbClr val="FFFFFF"/>
                </a:solidFill>
                <a:latin typeface="Canva Sans"/>
                <a:ea typeface="Canva Sans"/>
                <a:cs typeface="Canva Sans"/>
                <a:sym typeface="Canva Sans"/>
              </a:rPr>
              <a:t>Integrate DEI metrics into global talent management processes, embedding inclusion into performance evaluations, leadership development, and succession planning. This ensures DEI becomes a strategic driver rather than a peripheral initiative (Bourke &amp; Dillon, 2018, p. 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B2026"/>
        </a:solidFill>
        <a:effectLst/>
      </p:bgPr>
    </p:bg>
    <p:spTree>
      <p:nvGrpSpPr>
        <p:cNvPr id="1" name=""/>
        <p:cNvGrpSpPr/>
        <p:nvPr/>
      </p:nvGrpSpPr>
      <p:grpSpPr>
        <a:xfrm>
          <a:off x="0" y="0"/>
          <a:ext cx="0" cy="0"/>
          <a:chOff x="0" y="0"/>
          <a:chExt cx="0" cy="0"/>
        </a:xfrm>
      </p:grpSpPr>
      <p:sp>
        <p:nvSpPr>
          <p:cNvPr id="2" name="Freeform 2"/>
          <p:cNvSpPr/>
          <p:nvPr/>
        </p:nvSpPr>
        <p:spPr>
          <a:xfrm>
            <a:off x="0" y="0"/>
            <a:ext cx="7096663" cy="10287000"/>
          </a:xfrm>
          <a:custGeom>
            <a:avLst/>
            <a:gdLst/>
            <a:ahLst/>
            <a:cxnLst/>
            <a:rect l="l" t="t" r="r" b="b"/>
            <a:pathLst>
              <a:path w="7096663" h="10287000">
                <a:moveTo>
                  <a:pt x="0" y="0"/>
                </a:moveTo>
                <a:lnTo>
                  <a:pt x="7096663" y="0"/>
                </a:lnTo>
                <a:lnTo>
                  <a:pt x="7096663" y="10287000"/>
                </a:lnTo>
                <a:lnTo>
                  <a:pt x="0" y="10287000"/>
                </a:lnTo>
                <a:lnTo>
                  <a:pt x="0" y="0"/>
                </a:lnTo>
                <a:close/>
              </a:path>
            </a:pathLst>
          </a:custGeom>
          <a:blipFill>
            <a:blip r:embed="rId2"/>
            <a:stretch>
              <a:fillRect l="-68876" r="-73220"/>
            </a:stretch>
          </a:blipFill>
        </p:spPr>
      </p:sp>
      <p:sp>
        <p:nvSpPr>
          <p:cNvPr id="3" name="TextBox 3"/>
          <p:cNvSpPr txBox="1"/>
          <p:nvPr/>
        </p:nvSpPr>
        <p:spPr>
          <a:xfrm>
            <a:off x="7096663" y="124385"/>
            <a:ext cx="11191337" cy="9990604"/>
          </a:xfrm>
          <a:prstGeom prst="rect">
            <a:avLst/>
          </a:prstGeom>
        </p:spPr>
        <p:txBody>
          <a:bodyPr lIns="0" tIns="0" rIns="0" bIns="0" rtlCol="0" anchor="t">
            <a:spAutoFit/>
          </a:bodyPr>
          <a:lstStyle/>
          <a:p>
            <a:pPr algn="ctr">
              <a:lnSpc>
                <a:spcPts val="3211"/>
              </a:lnSpc>
              <a:spcBef>
                <a:spcPct val="0"/>
              </a:spcBef>
            </a:pPr>
            <a:r>
              <a:rPr lang="en-US" sz="2294" b="1">
                <a:solidFill>
                  <a:srgbClr val="000000"/>
                </a:solidFill>
                <a:latin typeface="Canva Sans Bold"/>
                <a:ea typeface="Canva Sans Bold"/>
                <a:cs typeface="Canva Sans Bold"/>
                <a:sym typeface="Canva Sans Bold"/>
              </a:rPr>
              <a:t>Connecting DEI &amp; Global Mobility for Organisational Impact </a:t>
            </a:r>
          </a:p>
          <a:p>
            <a:pPr algn="ctr">
              <a:lnSpc>
                <a:spcPts val="3211"/>
              </a:lnSpc>
              <a:spcBef>
                <a:spcPct val="0"/>
              </a:spcBef>
            </a:pPr>
            <a:endParaRPr lang="en-US" sz="2294" b="1">
              <a:solidFill>
                <a:srgbClr val="000000"/>
              </a:solidFill>
              <a:latin typeface="Canva Sans Bold"/>
              <a:ea typeface="Canva Sans Bold"/>
              <a:cs typeface="Canva Sans Bold"/>
              <a:sym typeface="Canva Sans Bold"/>
            </a:endParaRPr>
          </a:p>
          <a:p>
            <a:pPr algn="ctr">
              <a:lnSpc>
                <a:spcPts val="3211"/>
              </a:lnSpc>
              <a:spcBef>
                <a:spcPct val="0"/>
              </a:spcBef>
            </a:pPr>
            <a:r>
              <a:rPr lang="en-US" sz="2294">
                <a:solidFill>
                  <a:srgbClr val="000000"/>
                </a:solidFill>
                <a:latin typeface="Canva Sans"/>
                <a:ea typeface="Canva Sans"/>
                <a:cs typeface="Canva Sans"/>
                <a:sym typeface="Canva Sans"/>
              </a:rPr>
              <a:t>DEI and global mobility are fundamentally interconnected: inclusive DEI systems directly shape who gains access to international assignments, influencing long-term talent fairness and representation across the organisation (ILO, 2021, p. 11).</a:t>
            </a:r>
          </a:p>
          <a:p>
            <a:pPr algn="ctr">
              <a:lnSpc>
                <a:spcPts val="3211"/>
              </a:lnSpc>
              <a:spcBef>
                <a:spcPct val="0"/>
              </a:spcBef>
            </a:pPr>
            <a:r>
              <a:rPr lang="en-US" sz="2294">
                <a:solidFill>
                  <a:srgbClr val="000000"/>
                </a:solidFill>
                <a:latin typeface="Canva Sans"/>
                <a:ea typeface="Canva Sans"/>
                <a:cs typeface="Canva Sans"/>
                <a:sym typeface="Canva Sans"/>
              </a:rPr>
              <a:t>When distributed transparently, international assignments can act as engines of inclusion. By broadening global exposure and cultivating intercultural competence, mobility experiences have the potential to mitigate structural inequalities within the workforce (UNESCO, 2020, p. 6).</a:t>
            </a:r>
          </a:p>
          <a:p>
            <a:pPr algn="ctr">
              <a:lnSpc>
                <a:spcPts val="3211"/>
              </a:lnSpc>
              <a:spcBef>
                <a:spcPct val="0"/>
              </a:spcBef>
            </a:pPr>
            <a:r>
              <a:rPr lang="en-US" sz="2294">
                <a:solidFill>
                  <a:srgbClr val="000000"/>
                </a:solidFill>
                <a:latin typeface="Canva Sans"/>
                <a:ea typeface="Canva Sans"/>
                <a:cs typeface="Canva Sans"/>
                <a:sym typeface="Canva Sans"/>
              </a:rPr>
              <a:t>Diverse international teams strengthen organisational capability by enhancing creativity, problem-solving, and innovation qualities that are especially crucial in Red Bull’s high-performance environments such as Formula 1 engineering and the Media House (Page, 2017, p. 29).</a:t>
            </a:r>
          </a:p>
          <a:p>
            <a:pPr algn="ctr">
              <a:lnSpc>
                <a:spcPts val="3211"/>
              </a:lnSpc>
              <a:spcBef>
                <a:spcPct val="0"/>
              </a:spcBef>
            </a:pPr>
            <a:r>
              <a:rPr lang="en-US" sz="2294">
                <a:solidFill>
                  <a:srgbClr val="000000"/>
                </a:solidFill>
                <a:latin typeface="Canva Sans"/>
                <a:ea typeface="Canva Sans"/>
                <a:cs typeface="Canva Sans"/>
                <a:sym typeface="Canva Sans"/>
              </a:rPr>
              <a:t>Aligning mobility and DEI also contributes to a stronger global employer brand. When employees see equitable access to global opportunities, it reinforces Red Bull’s identity as a progressive, connected, and fair employer (Randstad, 2022).</a:t>
            </a:r>
          </a:p>
          <a:p>
            <a:pPr algn="ctr">
              <a:lnSpc>
                <a:spcPts val="3211"/>
              </a:lnSpc>
              <a:spcBef>
                <a:spcPct val="0"/>
              </a:spcBef>
            </a:pPr>
            <a:r>
              <a:rPr lang="en-US" sz="2294">
                <a:solidFill>
                  <a:srgbClr val="000000"/>
                </a:solidFill>
                <a:latin typeface="Canva Sans"/>
                <a:ea typeface="Canva Sans"/>
                <a:cs typeface="Canva Sans"/>
                <a:sym typeface="Canva Sans"/>
              </a:rPr>
              <a:t>To realise this integration, Red Bull needs a scalable HR architecture that links DEI metrics with mobility planning. Unified frameworks are essential for ensuring consistent practice across more than 170 countries and preventing fragmentation (World Economic Forum, 2021, p. 15).</a:t>
            </a:r>
          </a:p>
          <a:p>
            <a:pPr algn="ctr">
              <a:lnSpc>
                <a:spcPts val="3211"/>
              </a:lnSpc>
              <a:spcBef>
                <a:spcPct val="0"/>
              </a:spcBef>
            </a:pPr>
            <a:r>
              <a:rPr lang="en-US" sz="2294">
                <a:solidFill>
                  <a:srgbClr val="000000"/>
                </a:solidFill>
                <a:latin typeface="Canva Sans"/>
                <a:ea typeface="Canva Sans"/>
                <a:cs typeface="Canva Sans"/>
                <a:sym typeface="Canva Sans"/>
              </a:rPr>
              <a:t>The forward trajectory involves examining how a fully integrated HR system can enhance global expansion, elevate employee experience, and support sustainable capability development in a competitive, multinational environment.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01625"/>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106" t="-18250" r="-106"/>
            </a:stretch>
          </a:blipFill>
        </p:spPr>
      </p:sp>
      <p:sp>
        <p:nvSpPr>
          <p:cNvPr id="3" name="TextBox 3"/>
          <p:cNvSpPr txBox="1"/>
          <p:nvPr/>
        </p:nvSpPr>
        <p:spPr>
          <a:xfrm>
            <a:off x="0" y="178856"/>
            <a:ext cx="18288000" cy="9881663"/>
          </a:xfrm>
          <a:prstGeom prst="rect">
            <a:avLst/>
          </a:prstGeom>
        </p:spPr>
        <p:txBody>
          <a:bodyPr lIns="0" tIns="0" rIns="0" bIns="0" rtlCol="0" anchor="t">
            <a:spAutoFit/>
          </a:bodyPr>
          <a:lstStyle/>
          <a:p>
            <a:pPr algn="ctr">
              <a:lnSpc>
                <a:spcPts val="3966"/>
              </a:lnSpc>
              <a:spcBef>
                <a:spcPct val="0"/>
              </a:spcBef>
            </a:pPr>
            <a:r>
              <a:rPr lang="en-US" sz="2833" b="1">
                <a:solidFill>
                  <a:srgbClr val="FFFFFF"/>
                </a:solidFill>
                <a:latin typeface="Canva Sans Bold"/>
                <a:ea typeface="Canva Sans Bold"/>
                <a:cs typeface="Canva Sans Bold"/>
                <a:sym typeface="Canva Sans Bold"/>
              </a:rPr>
              <a:t>Conclusion Integrating DEI &amp; Global Mobility for Strategic Advantage </a:t>
            </a:r>
          </a:p>
          <a:p>
            <a:pPr algn="ctr">
              <a:lnSpc>
                <a:spcPts val="3966"/>
              </a:lnSpc>
              <a:spcBef>
                <a:spcPct val="0"/>
              </a:spcBef>
            </a:pPr>
            <a:endParaRPr lang="en-US" sz="2833" b="1">
              <a:solidFill>
                <a:srgbClr val="FFFFFF"/>
              </a:solidFill>
              <a:latin typeface="Canva Sans Bold"/>
              <a:ea typeface="Canva Sans Bold"/>
              <a:cs typeface="Canva Sans Bold"/>
              <a:sym typeface="Canva Sans Bold"/>
            </a:endParaRPr>
          </a:p>
          <a:p>
            <a:pPr algn="ctr">
              <a:lnSpc>
                <a:spcPts val="3966"/>
              </a:lnSpc>
              <a:spcBef>
                <a:spcPct val="0"/>
              </a:spcBef>
            </a:pPr>
            <a:r>
              <a:rPr lang="en-US" sz="2833">
                <a:solidFill>
                  <a:srgbClr val="FFFFFF"/>
                </a:solidFill>
                <a:latin typeface="Canva Sans"/>
                <a:ea typeface="Canva Sans"/>
                <a:cs typeface="Canva Sans"/>
                <a:sym typeface="Canva Sans"/>
              </a:rPr>
              <a:t>Red Bull’s globally dispersed workforce requires an integrated HR architecture that can effectively manage diversity while supporting the high levels of international mobility inherent in its cross-border operations.</a:t>
            </a:r>
          </a:p>
          <a:p>
            <a:pPr algn="ctr">
              <a:lnSpc>
                <a:spcPts val="3966"/>
              </a:lnSpc>
              <a:spcBef>
                <a:spcPct val="0"/>
              </a:spcBef>
            </a:pPr>
            <a:r>
              <a:rPr lang="en-US" sz="2833">
                <a:solidFill>
                  <a:srgbClr val="FFFFFF"/>
                </a:solidFill>
                <a:latin typeface="Canva Sans"/>
                <a:ea typeface="Canva Sans"/>
                <a:cs typeface="Canva Sans"/>
                <a:sym typeface="Canva Sans"/>
              </a:rPr>
              <a:t>Persistent DEI shortcomings continue to weaken organisational legitimacy and limit equitable access to international assignments, particularly for employees from under-represented groups.</a:t>
            </a:r>
          </a:p>
          <a:p>
            <a:pPr algn="ctr">
              <a:lnSpc>
                <a:spcPts val="3966"/>
              </a:lnSpc>
              <a:spcBef>
                <a:spcPct val="0"/>
              </a:spcBef>
            </a:pPr>
            <a:r>
              <a:rPr lang="en-US" sz="2833">
                <a:solidFill>
                  <a:srgbClr val="FFFFFF"/>
                </a:solidFill>
                <a:latin typeface="Canva Sans"/>
                <a:ea typeface="Canva Sans"/>
                <a:cs typeface="Canva Sans"/>
                <a:sym typeface="Canva Sans"/>
              </a:rPr>
              <a:t>The ongoing reliance on informal selection processes for global assignments undermines fairness and reduces strategic talent development issues that are especially pronounced in Red Bull’s male-dominated sporting and technical domains.</a:t>
            </a:r>
          </a:p>
          <a:p>
            <a:pPr algn="ctr">
              <a:lnSpc>
                <a:spcPts val="3966"/>
              </a:lnSpc>
              <a:spcBef>
                <a:spcPct val="0"/>
              </a:spcBef>
            </a:pPr>
            <a:r>
              <a:rPr lang="en-US" sz="2833">
                <a:solidFill>
                  <a:srgbClr val="FFFFFF"/>
                </a:solidFill>
                <a:latin typeface="Canva Sans"/>
                <a:ea typeface="Canva Sans"/>
                <a:cs typeface="Canva Sans"/>
                <a:sym typeface="Canva Sans"/>
              </a:rPr>
              <a:t>Although international mobility remains a central strategic capability, fragmented policy structures hinder consistent knowledge transfer and diminish the long-term value of international experience.</a:t>
            </a:r>
          </a:p>
          <a:p>
            <a:pPr algn="ctr">
              <a:lnSpc>
                <a:spcPts val="3966"/>
              </a:lnSpc>
              <a:spcBef>
                <a:spcPct val="0"/>
              </a:spcBef>
            </a:pPr>
            <a:r>
              <a:rPr lang="en-US" sz="2833">
                <a:solidFill>
                  <a:srgbClr val="FFFFFF"/>
                </a:solidFill>
                <a:latin typeface="Canva Sans"/>
                <a:ea typeface="Canva Sans"/>
                <a:cs typeface="Canva Sans"/>
                <a:sym typeface="Canva Sans"/>
              </a:rPr>
              <a:t>Line managers continue to exercise disproportionate decision-making power; however, capability gaps in inclusive leadership and cross-cultural management compromise the quality and consistency of DEI and mobility implementation.</a:t>
            </a:r>
          </a:p>
          <a:p>
            <a:pPr algn="ctr">
              <a:lnSpc>
                <a:spcPts val="3966"/>
              </a:lnSpc>
              <a:spcBef>
                <a:spcPct val="0"/>
              </a:spcBef>
            </a:pPr>
            <a:r>
              <a:rPr lang="en-US" sz="2833">
                <a:solidFill>
                  <a:srgbClr val="FFFFFF"/>
                </a:solidFill>
                <a:latin typeface="Canva Sans"/>
                <a:ea typeface="Canva Sans"/>
                <a:cs typeface="Canva Sans"/>
                <a:sym typeface="Canva Sans"/>
              </a:rPr>
              <a:t>Strategic alignment across HR functions remains uneven, with DEI and mobility frequently treated as parallel, disconnected systems rather than mutually reinforcing levers of global performance.</a:t>
            </a:r>
          </a:p>
          <a:p>
            <a:pPr algn="ctr">
              <a:lnSpc>
                <a:spcPts val="3966"/>
              </a:lnSpc>
              <a:spcBef>
                <a:spcPct val="0"/>
              </a:spcBef>
            </a:pPr>
            <a:r>
              <a:rPr lang="en-US" sz="2833">
                <a:solidFill>
                  <a:srgbClr val="FFFFFF"/>
                </a:solidFill>
                <a:latin typeface="Canva Sans"/>
                <a:ea typeface="Canva Sans"/>
                <a:cs typeface="Canva Sans"/>
                <a:sym typeface="Canva Sans"/>
              </a:rPr>
              <a:t>Overall conclusion: To maintain competitive advantage, retain global talent, and strengthen its brand in an increasingly multicultural market, Red Bull must integrate its DEI governance, mobility frameworks, and leadership capability development into a cohesive, future-ready HR strategy.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2432</Words>
  <Application>Microsoft Macintosh PowerPoint</Application>
  <PresentationFormat>Custom</PresentationFormat>
  <Paragraphs>78</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Canva Sans</vt:lpstr>
      <vt:lpstr>DM Sans</vt:lpstr>
      <vt:lpstr>DM Sans Bold</vt:lpstr>
      <vt:lpstr>Arial</vt:lpstr>
      <vt:lpstr>Georgia Pro Light</vt:lpstr>
      <vt:lpstr>Calibri</vt:lpstr>
      <vt:lpstr>Canva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DEI Challenges</dc:title>
  <dc:description>Presentation - DEI Challenges</dc:description>
  <cp:lastModifiedBy>Yadav Shubham</cp:lastModifiedBy>
  <cp:revision>2</cp:revision>
  <dcterms:created xsi:type="dcterms:W3CDTF">2006-08-16T00:00:00Z</dcterms:created>
  <dcterms:modified xsi:type="dcterms:W3CDTF">2025-12-01T07:46:14Z</dcterms:modified>
  <dc:identifier>DAG6Mhaf-cE</dc:identifier>
</cp:coreProperties>
</file>