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302" r:id="rId3"/>
    <p:sldId id="303" r:id="rId4"/>
    <p:sldId id="304" r:id="rId5"/>
    <p:sldId id="305" r:id="rId6"/>
    <p:sldId id="306" r:id="rId7"/>
    <p:sldId id="307" r:id="rId8"/>
    <p:sldId id="268" r:id="rId9"/>
    <p:sldId id="269" r:id="rId10"/>
    <p:sldId id="270" r:id="rId11"/>
    <p:sldId id="271" r:id="rId12"/>
    <p:sldId id="272" r:id="rId13"/>
    <p:sldId id="274" r:id="rId14"/>
    <p:sldId id="275" r:id="rId15"/>
    <p:sldId id="276" r:id="rId16"/>
    <p:sldId id="277" r:id="rId17"/>
    <p:sldId id="278" r:id="rId18"/>
    <p:sldId id="279" r:id="rId19"/>
    <p:sldId id="281" r:id="rId20"/>
    <p:sldId id="282" r:id="rId21"/>
    <p:sldId id="283" r:id="rId22"/>
    <p:sldId id="284" r:id="rId23"/>
    <p:sldId id="285" r:id="rId24"/>
    <p:sldId id="313" r:id="rId25"/>
    <p:sldId id="286" r:id="rId26"/>
    <p:sldId id="287" r:id="rId27"/>
    <p:sldId id="288" r:id="rId28"/>
    <p:sldId id="289" r:id="rId29"/>
    <p:sldId id="290" r:id="rId30"/>
    <p:sldId id="291" r:id="rId31"/>
    <p:sldId id="292" r:id="rId32"/>
    <p:sldId id="293" r:id="rId33"/>
    <p:sldId id="308" r:id="rId34"/>
    <p:sldId id="294" r:id="rId35"/>
    <p:sldId id="309" r:id="rId36"/>
    <p:sldId id="296" r:id="rId37"/>
    <p:sldId id="297" r:id="rId38"/>
    <p:sldId id="299" r:id="rId39"/>
    <p:sldId id="311" r:id="rId40"/>
    <p:sldId id="312"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6F687A64-AA96-4775-B91F-F704E60C110A}" type="datetimeFigureOut">
              <a:rPr lang="en-GB" smtClean="0"/>
              <a:t>11/01/2018</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EC836595-106B-433B-B073-23A81B7B6D53}" type="slidenum">
              <a:rPr lang="en-GB" smtClean="0"/>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6F687A64-AA96-4775-B91F-F704E60C110A}" type="datetimeFigureOut">
              <a:rPr lang="en-GB" smtClean="0"/>
              <a:t>11/01/2018</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EC836595-106B-433B-B073-23A81B7B6D53}" type="slidenum">
              <a:rPr lang="en-GB" smtClean="0"/>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C836595-106B-433B-B073-23A81B7B6D53}" type="slidenum">
              <a:rPr lang="en-GB" smtClean="0"/>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C836595-106B-433B-B073-23A81B7B6D53}" type="slidenum">
              <a:rPr lang="en-GB" smtClean="0"/>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C836595-106B-433B-B073-23A81B7B6D53}" type="slidenum">
              <a:rPr lang="en-GB" smtClean="0"/>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11/01/2018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6F687A64-AA96-4775-B91F-F704E60C110A}" type="datetimeFigureOut">
              <a:rPr lang="en-GB" smtClean="0"/>
              <a:t>11/01/2018</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EC836595-106B-433B-B073-23A81B7B6D53}" type="slidenum">
              <a:rPr lang="en-GB" smtClean="0"/>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a:t>
            </a:r>
            <a:br>
              <a:rPr lang="en-GB" dirty="0" smtClean="0"/>
            </a:br>
            <a:r>
              <a:rPr lang="en-GB" dirty="0" smtClean="0"/>
              <a:t>Supervision and Support Skills</a:t>
            </a:r>
            <a:endParaRPr lang="en-GB" dirty="0"/>
          </a:p>
        </p:txBody>
      </p:sp>
      <p:sp>
        <p:nvSpPr>
          <p:cNvPr id="3" name="Subtitle 2"/>
          <p:cNvSpPr>
            <a:spLocks noGrp="1"/>
          </p:cNvSpPr>
          <p:nvPr>
            <p:ph type="subTitle" idx="1"/>
          </p:nvPr>
        </p:nvSpPr>
        <p:spPr/>
        <p:txBody>
          <a:bodyPr/>
          <a:lstStyle/>
          <a:p>
            <a:r>
              <a:rPr lang="en-GB" dirty="0" smtClean="0"/>
              <a:t>Lecture </a:t>
            </a:r>
            <a:r>
              <a:rPr lang="en-GB" dirty="0" smtClean="0"/>
              <a:t>3</a:t>
            </a:r>
            <a:endParaRPr lang="en-GB" dirty="0"/>
          </a:p>
        </p:txBody>
      </p:sp>
    </p:spTree>
    <p:extLst>
      <p:ext uri="{BB962C8B-B14F-4D97-AF65-F5344CB8AC3E}">
        <p14:creationId xmlns:p14="http://schemas.microsoft.com/office/powerpoint/2010/main" val="2040229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Preparation Session - Today</a:t>
            </a:r>
            <a:endParaRPr lang="en-GB" dirty="0"/>
          </a:p>
        </p:txBody>
      </p:sp>
      <p:sp>
        <p:nvSpPr>
          <p:cNvPr id="3" name="Content Placeholder 2"/>
          <p:cNvSpPr>
            <a:spLocks noGrp="1"/>
          </p:cNvSpPr>
          <p:nvPr>
            <p:ph sz="quarter" idx="1"/>
          </p:nvPr>
        </p:nvSpPr>
        <p:spPr/>
        <p:txBody>
          <a:bodyPr/>
          <a:lstStyle/>
          <a:p>
            <a:r>
              <a:rPr lang="en-GB" dirty="0" smtClean="0"/>
              <a:t>Explore supervision and supervised </a:t>
            </a:r>
            <a:r>
              <a:rPr lang="en-GB" dirty="0"/>
              <a:t>p</a:t>
            </a:r>
            <a:r>
              <a:rPr lang="en-GB" dirty="0" smtClean="0"/>
              <a:t>ractice</a:t>
            </a:r>
          </a:p>
          <a:p>
            <a:pPr marL="274320" lvl="1" indent="0">
              <a:buNone/>
            </a:pPr>
            <a:endParaRPr lang="en-GB" dirty="0"/>
          </a:p>
        </p:txBody>
      </p:sp>
    </p:spTree>
    <p:extLst>
      <p:ext uri="{BB962C8B-B14F-4D97-AF65-F5344CB8AC3E}">
        <p14:creationId xmlns:p14="http://schemas.microsoft.com/office/powerpoint/2010/main" val="754406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sz="quarter" idx="1"/>
          </p:nvPr>
        </p:nvSpPr>
        <p:spPr/>
        <p:txBody>
          <a:bodyPr/>
          <a:lstStyle/>
          <a:p>
            <a:endParaRPr lang="en-GB" dirty="0" smtClean="0"/>
          </a:p>
          <a:p>
            <a:r>
              <a:rPr lang="en-GB" sz="2800" dirty="0" smtClean="0"/>
              <a:t>In </a:t>
            </a:r>
            <a:r>
              <a:rPr lang="en-GB" sz="2800" dirty="0"/>
              <a:t>your group come up with a working definition for supervision.</a:t>
            </a:r>
          </a:p>
          <a:p>
            <a:endParaRPr lang="en-GB" sz="2800" dirty="0"/>
          </a:p>
          <a:p>
            <a:endParaRPr lang="en-GB" sz="2800" dirty="0"/>
          </a:p>
          <a:p>
            <a:r>
              <a:rPr lang="en-GB" sz="2800" dirty="0"/>
              <a:t>10 minutes</a:t>
            </a:r>
          </a:p>
          <a:p>
            <a:endParaRPr lang="en-GB" dirty="0"/>
          </a:p>
        </p:txBody>
      </p:sp>
    </p:spTree>
    <p:extLst>
      <p:ext uri="{BB962C8B-B14F-4D97-AF65-F5344CB8AC3E}">
        <p14:creationId xmlns:p14="http://schemas.microsoft.com/office/powerpoint/2010/main" val="2986331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Definitions of Supervision</a:t>
            </a:r>
            <a:endParaRPr lang="en-GB" dirty="0"/>
          </a:p>
        </p:txBody>
      </p:sp>
      <p:sp>
        <p:nvSpPr>
          <p:cNvPr id="3" name="Content Placeholder 2"/>
          <p:cNvSpPr>
            <a:spLocks noGrp="1"/>
          </p:cNvSpPr>
          <p:nvPr>
            <p:ph sz="quarter" idx="1"/>
          </p:nvPr>
        </p:nvSpPr>
        <p:spPr/>
        <p:txBody>
          <a:bodyPr/>
          <a:lstStyle/>
          <a:p>
            <a:endParaRPr lang="en-GB" altLang="en-US" dirty="0" smtClean="0"/>
          </a:p>
          <a:p>
            <a:r>
              <a:rPr lang="en-GB" altLang="en-US" dirty="0" smtClean="0"/>
              <a:t>Hess </a:t>
            </a:r>
            <a:r>
              <a:rPr lang="en-GB" altLang="en-US" dirty="0"/>
              <a:t>(1980: 25) defines supervision as ‘a quintessential interpersonal interaction with the general goal that one person, the supervisor, meets with another, the supervisee, in an effort to make the latter more effective in helping people’.</a:t>
            </a:r>
          </a:p>
          <a:p>
            <a:pPr marL="0" indent="0">
              <a:buNone/>
            </a:pPr>
            <a:r>
              <a:rPr lang="en-GB" altLang="en-US" dirty="0" smtClean="0"/>
              <a:t>							Hess </a:t>
            </a:r>
            <a:r>
              <a:rPr lang="en-GB" altLang="en-US" dirty="0"/>
              <a:t>(</a:t>
            </a:r>
            <a:r>
              <a:rPr lang="en-GB" altLang="en-US" dirty="0" smtClean="0"/>
              <a:t>1980)</a:t>
            </a:r>
            <a:endParaRPr lang="en-GB" dirty="0"/>
          </a:p>
        </p:txBody>
      </p:sp>
    </p:spTree>
    <p:extLst>
      <p:ext uri="{BB962C8B-B14F-4D97-AF65-F5344CB8AC3E}">
        <p14:creationId xmlns:p14="http://schemas.microsoft.com/office/powerpoint/2010/main" val="1674550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continued..</a:t>
            </a:r>
            <a:endParaRPr lang="en-GB" dirty="0"/>
          </a:p>
        </p:txBody>
      </p:sp>
      <p:sp>
        <p:nvSpPr>
          <p:cNvPr id="3" name="Content Placeholder 2"/>
          <p:cNvSpPr>
            <a:spLocks noGrp="1"/>
          </p:cNvSpPr>
          <p:nvPr>
            <p:ph sz="quarter" idx="1"/>
          </p:nvPr>
        </p:nvSpPr>
        <p:spPr/>
        <p:txBody>
          <a:bodyPr/>
          <a:lstStyle/>
          <a:p>
            <a:endParaRPr lang="en-GB" altLang="en-US" dirty="0" smtClean="0"/>
          </a:p>
          <a:p>
            <a:r>
              <a:rPr lang="en-GB" altLang="en-US" dirty="0" smtClean="0"/>
              <a:t>This </a:t>
            </a:r>
            <a:r>
              <a:rPr lang="en-GB" altLang="en-US" dirty="0"/>
              <a:t>is similar to the other most commonly used definition of supervision by </a:t>
            </a:r>
            <a:r>
              <a:rPr lang="en-GB" altLang="en-US" dirty="0" err="1"/>
              <a:t>Loganbill</a:t>
            </a:r>
            <a:r>
              <a:rPr lang="en-GB" altLang="en-US" dirty="0"/>
              <a:t> </a:t>
            </a:r>
            <a:r>
              <a:rPr lang="en-GB" altLang="en-US" i="1" dirty="0"/>
              <a:t>et al</a:t>
            </a:r>
            <a:r>
              <a:rPr lang="en-GB" altLang="en-US" dirty="0"/>
              <a:t>. (1982) ‘ an intensive, interpersonally focused, one-to-one relationship in which one person is designated to facilitate the development of therapeutic competence in the other person’.</a:t>
            </a:r>
          </a:p>
          <a:p>
            <a:pPr marL="0" indent="0">
              <a:buNone/>
            </a:pPr>
            <a:r>
              <a:rPr lang="en-GB" altLang="en-US" dirty="0" smtClean="0"/>
              <a:t>						(Loganbill1982</a:t>
            </a:r>
            <a:r>
              <a:rPr lang="en-GB" altLang="en-US" dirty="0"/>
              <a:t>) </a:t>
            </a:r>
            <a:endParaRPr lang="en-GB" dirty="0"/>
          </a:p>
        </p:txBody>
      </p:sp>
    </p:spTree>
    <p:extLst>
      <p:ext uri="{BB962C8B-B14F-4D97-AF65-F5344CB8AC3E}">
        <p14:creationId xmlns:p14="http://schemas.microsoft.com/office/powerpoint/2010/main" val="1409334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a:t>
            </a:r>
            <a:endParaRPr lang="en-GB" dirty="0"/>
          </a:p>
        </p:txBody>
      </p:sp>
      <p:sp>
        <p:nvSpPr>
          <p:cNvPr id="3" name="Content Placeholder 2"/>
          <p:cNvSpPr>
            <a:spLocks noGrp="1"/>
          </p:cNvSpPr>
          <p:nvPr>
            <p:ph sz="quarter" idx="1"/>
          </p:nvPr>
        </p:nvSpPr>
        <p:spPr>
          <a:xfrm>
            <a:off x="457200" y="1219200"/>
            <a:ext cx="8229600" cy="5090120"/>
          </a:xfrm>
        </p:spPr>
        <p:txBody>
          <a:bodyPr>
            <a:normAutofit/>
          </a:bodyPr>
          <a:lstStyle/>
          <a:p>
            <a:pPr algn="just"/>
            <a:r>
              <a:rPr lang="en-GB" altLang="en-US" sz="2800" dirty="0" smtClean="0"/>
              <a:t>Supervision and supervised practice is of utmost importance to the trainee youth worker, and is of equal importance to the young people with whom you are involved with.</a:t>
            </a:r>
          </a:p>
          <a:p>
            <a:pPr algn="just"/>
            <a:r>
              <a:rPr lang="en-GB" altLang="en-US" sz="2800" dirty="0" smtClean="0"/>
              <a:t>The </a:t>
            </a:r>
            <a:r>
              <a:rPr lang="en-GB" altLang="en-US" sz="2800" dirty="0"/>
              <a:t>British Association for Counselling have created some ground rules for supervision. In their first document on supervision (1987) they also include an awareness of supervision being not only for the supervisee, but also for the benefit of the client.</a:t>
            </a:r>
          </a:p>
          <a:p>
            <a:pPr algn="just"/>
            <a:r>
              <a:rPr lang="en-GB" altLang="en-US" sz="2800" dirty="0"/>
              <a:t>They state that the ‘primary purpose of supervision  is to protect the best interests of the client’ (p. 2).</a:t>
            </a:r>
            <a:endParaRPr lang="en-GB" dirty="0"/>
          </a:p>
        </p:txBody>
      </p:sp>
    </p:spTree>
    <p:extLst>
      <p:ext uri="{BB962C8B-B14F-4D97-AF65-F5344CB8AC3E}">
        <p14:creationId xmlns:p14="http://schemas.microsoft.com/office/powerpoint/2010/main" val="208947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discussion</a:t>
            </a:r>
            <a:endParaRPr lang="en-GB" dirty="0"/>
          </a:p>
        </p:txBody>
      </p:sp>
      <p:sp>
        <p:nvSpPr>
          <p:cNvPr id="3" name="Content Placeholder 2"/>
          <p:cNvSpPr>
            <a:spLocks noGrp="1"/>
          </p:cNvSpPr>
          <p:nvPr>
            <p:ph sz="quarter" idx="1"/>
          </p:nvPr>
        </p:nvSpPr>
        <p:spPr/>
        <p:txBody>
          <a:bodyPr/>
          <a:lstStyle/>
          <a:p>
            <a:r>
              <a:rPr lang="en-GB" dirty="0" smtClean="0"/>
              <a:t>Why  is receiving supervision as a trainee youth worker important for the young people involved in youth work?</a:t>
            </a:r>
          </a:p>
          <a:p>
            <a:endParaRPr lang="en-GB" dirty="0"/>
          </a:p>
          <a:p>
            <a:r>
              <a:rPr lang="en-GB" dirty="0" smtClean="0"/>
              <a:t>List some ideas</a:t>
            </a:r>
          </a:p>
          <a:p>
            <a:endParaRPr lang="en-GB" dirty="0"/>
          </a:p>
          <a:p>
            <a:r>
              <a:rPr lang="en-GB" dirty="0" smtClean="0"/>
              <a:t>Feedback</a:t>
            </a:r>
            <a:endParaRPr lang="en-GB" dirty="0"/>
          </a:p>
        </p:txBody>
      </p:sp>
    </p:spTree>
    <p:extLst>
      <p:ext uri="{BB962C8B-B14F-4D97-AF65-F5344CB8AC3E}">
        <p14:creationId xmlns:p14="http://schemas.microsoft.com/office/powerpoint/2010/main" val="1096021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Supervision?</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endParaRPr lang="en-GB" dirty="0" smtClean="0"/>
          </a:p>
          <a:p>
            <a:endParaRPr lang="en-GB" dirty="0" smtClean="0"/>
          </a:p>
          <a:p>
            <a:r>
              <a:rPr lang="en-GB" dirty="0" smtClean="0"/>
              <a:t>The </a:t>
            </a:r>
            <a:r>
              <a:rPr lang="en-GB" dirty="0"/>
              <a:t>above definition taken from Leicester City Youth services draft supervision and appraisal policy was drafted in 2005, however supervision is not a new phenomenon. </a:t>
            </a:r>
          </a:p>
        </p:txBody>
      </p:sp>
    </p:spTree>
    <p:extLst>
      <p:ext uri="{BB962C8B-B14F-4D97-AF65-F5344CB8AC3E}">
        <p14:creationId xmlns:p14="http://schemas.microsoft.com/office/powerpoint/2010/main" val="1519707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Supervision?</a:t>
            </a:r>
            <a:endParaRPr lang="en-GB" dirty="0"/>
          </a:p>
        </p:txBody>
      </p:sp>
      <p:sp>
        <p:nvSpPr>
          <p:cNvPr id="3" name="Content Placeholder 2"/>
          <p:cNvSpPr>
            <a:spLocks noGrp="1"/>
          </p:cNvSpPr>
          <p:nvPr>
            <p:ph sz="quarter" idx="1"/>
          </p:nvPr>
        </p:nvSpPr>
        <p:spPr>
          <a:xfrm>
            <a:off x="457200" y="1700808"/>
            <a:ext cx="8229600" cy="4456152"/>
          </a:xfrm>
        </p:spPr>
        <p:txBody>
          <a:bodyPr>
            <a:normAutofit lnSpcReduction="10000"/>
          </a:bodyPr>
          <a:lstStyle/>
          <a:p>
            <a:r>
              <a:rPr lang="en-GB" dirty="0"/>
              <a:t>According to (Woods 2001: 250) the history of supervision has a long history and is as old as social work itself. </a:t>
            </a:r>
            <a:endParaRPr lang="en-GB" dirty="0" smtClean="0"/>
          </a:p>
          <a:p>
            <a:r>
              <a:rPr lang="en-GB" dirty="0" smtClean="0"/>
              <a:t>She </a:t>
            </a:r>
            <a:r>
              <a:rPr lang="en-GB" dirty="0"/>
              <a:t>believes that we all need to talk to other people about our experiences at some time or other about things that confuse or concern us, and we welcome possibly a different outlook on the situation or the giving of support</a:t>
            </a:r>
            <a:r>
              <a:rPr lang="en-GB" dirty="0" smtClean="0"/>
              <a:t>.</a:t>
            </a:r>
          </a:p>
          <a:p>
            <a:r>
              <a:rPr lang="en-GB" dirty="0"/>
              <a:t>These concerns and problems cannot be solved by the simple application of technical solutions and it is from this premise that </a:t>
            </a:r>
            <a:r>
              <a:rPr lang="en-GB" b="1" dirty="0"/>
              <a:t>reflective practice </a:t>
            </a:r>
            <a:r>
              <a:rPr lang="en-GB" dirty="0"/>
              <a:t>begins. </a:t>
            </a:r>
          </a:p>
        </p:txBody>
      </p:sp>
    </p:spTree>
    <p:extLst>
      <p:ext uri="{BB962C8B-B14F-4D97-AF65-F5344CB8AC3E}">
        <p14:creationId xmlns:p14="http://schemas.microsoft.com/office/powerpoint/2010/main" val="2186254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problems that are encountered within youth work are far too complex and muddled to be resolved in this way. Youth workers cannot sit back and wait for experts to provide them with solutions on a plate. </a:t>
            </a:r>
            <a:endParaRPr lang="en-GB" dirty="0" smtClean="0"/>
          </a:p>
          <a:p>
            <a:endParaRPr lang="en-GB" dirty="0" smtClean="0"/>
          </a:p>
          <a:p>
            <a:r>
              <a:rPr lang="en-GB" dirty="0"/>
              <a:t>They need to connect with the difficulties of practice and steer a way through them. There are no ready-made answers within youth work, reflective practice is a dynamic process of constructing solutions, rather than a passive process of following procedures or guidelines. </a:t>
            </a:r>
          </a:p>
        </p:txBody>
      </p:sp>
    </p:spTree>
    <p:extLst>
      <p:ext uri="{BB962C8B-B14F-4D97-AF65-F5344CB8AC3E}">
        <p14:creationId xmlns:p14="http://schemas.microsoft.com/office/powerpoint/2010/main" val="2370091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Youth workers therefore need to be able to use experience, knowledge and theoretical perspectives to guide and inform practice. </a:t>
            </a:r>
            <a:endParaRPr lang="en-GB" dirty="0" smtClean="0"/>
          </a:p>
          <a:p>
            <a:endParaRPr lang="en-GB" dirty="0" smtClean="0"/>
          </a:p>
          <a:p>
            <a:r>
              <a:rPr lang="en-GB" dirty="0" smtClean="0"/>
              <a:t>Supervision </a:t>
            </a:r>
            <a:r>
              <a:rPr lang="en-GB" dirty="0"/>
              <a:t>is a catalyst for guided reflection and discussion, which supports and develops practitioners to become effective youth workers.  </a:t>
            </a: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572394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Professionals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a:t>The need to discuss with others gradually became more formalised for certain profession. </a:t>
            </a:r>
            <a:endParaRPr lang="en-GB" dirty="0" smtClean="0"/>
          </a:p>
          <a:p>
            <a:endParaRPr lang="en-GB" dirty="0" smtClean="0"/>
          </a:p>
          <a:p>
            <a:r>
              <a:rPr lang="en-GB" dirty="0" smtClean="0"/>
              <a:t>Woods </a:t>
            </a:r>
            <a:r>
              <a:rPr lang="en-GB" dirty="0"/>
              <a:t>(2001:250-251) identifies that psychoanalysts, for instance, found difficulty in handling the complexity of the work they were doing so the profession decided that trainee psychoanalysts should have regular sessions where they could reflect on their work with their patients. </a:t>
            </a:r>
            <a:endParaRPr lang="en-GB" dirty="0" smtClean="0"/>
          </a:p>
          <a:p>
            <a:endParaRPr lang="en-GB" dirty="0" smtClean="0"/>
          </a:p>
          <a:p>
            <a:r>
              <a:rPr lang="en-GB" dirty="0" smtClean="0"/>
              <a:t>These </a:t>
            </a:r>
            <a:r>
              <a:rPr lang="en-GB" dirty="0"/>
              <a:t>sessions were needed, firstly, in order to enable the trainee practitioner to understand why they were responding to their patients in a particular way and secondly, to receive help and support in their work. </a:t>
            </a:r>
          </a:p>
        </p:txBody>
      </p:sp>
    </p:spTree>
    <p:extLst>
      <p:ext uri="{BB962C8B-B14F-4D97-AF65-F5344CB8AC3E}">
        <p14:creationId xmlns:p14="http://schemas.microsoft.com/office/powerpoint/2010/main" val="829233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Professionals</a:t>
            </a:r>
          </a:p>
        </p:txBody>
      </p:sp>
      <p:sp>
        <p:nvSpPr>
          <p:cNvPr id="3" name="Content Placeholder 2"/>
          <p:cNvSpPr>
            <a:spLocks noGrp="1"/>
          </p:cNvSpPr>
          <p:nvPr>
            <p:ph sz="quarter" idx="1"/>
          </p:nvPr>
        </p:nvSpPr>
        <p:spPr/>
        <p:txBody>
          <a:bodyPr>
            <a:normAutofit lnSpcReduction="10000"/>
          </a:bodyPr>
          <a:lstStyle/>
          <a:p>
            <a:r>
              <a:rPr lang="en-GB" dirty="0"/>
              <a:t>She also suggests that the sessions were therefore seen as being both </a:t>
            </a:r>
            <a:r>
              <a:rPr lang="en-GB" b="1" dirty="0"/>
              <a:t>educational </a:t>
            </a:r>
            <a:r>
              <a:rPr lang="en-GB" dirty="0"/>
              <a:t>and </a:t>
            </a:r>
            <a:r>
              <a:rPr lang="en-GB" b="1" dirty="0"/>
              <a:t>supportive</a:t>
            </a:r>
            <a:r>
              <a:rPr lang="en-GB" dirty="0"/>
              <a:t>. The sessions were on a one to one basis with a supervisor who would offers support and help in both analysing the work and relating it to theoretical models</a:t>
            </a:r>
            <a:r>
              <a:rPr lang="en-GB" dirty="0" smtClean="0"/>
              <a:t>.</a:t>
            </a:r>
          </a:p>
          <a:p>
            <a:endParaRPr lang="en-GB" dirty="0" smtClean="0"/>
          </a:p>
          <a:p>
            <a:r>
              <a:rPr lang="en-GB" dirty="0"/>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p:txBody>
      </p:sp>
    </p:spTree>
    <p:extLst>
      <p:ext uri="{BB962C8B-B14F-4D97-AF65-F5344CB8AC3E}">
        <p14:creationId xmlns:p14="http://schemas.microsoft.com/office/powerpoint/2010/main" val="1041799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Social workers particularly found supervision useful when looking at casework and social group work. Later, the introduction of social group work into youth work ‘naturally brought with it the possibility that supervision would also be valuable’ (Tash </a:t>
            </a:r>
            <a:r>
              <a:rPr lang="en-GB" i="1" dirty="0"/>
              <a:t>cited in</a:t>
            </a:r>
            <a:r>
              <a:rPr lang="en-GB" dirty="0"/>
              <a:t> Woods 2001:251</a:t>
            </a:r>
            <a:r>
              <a:rPr lang="en-GB" dirty="0" smtClean="0"/>
              <a:t>).</a:t>
            </a:r>
          </a:p>
          <a:p>
            <a:endParaRPr lang="en-GB" dirty="0" smtClean="0"/>
          </a:p>
          <a:p>
            <a:r>
              <a:rPr lang="en-GB" dirty="0" smtClean="0"/>
              <a:t>Today </a:t>
            </a:r>
            <a:r>
              <a:rPr lang="en-GB" dirty="0"/>
              <a:t>supervision is seen as being helpful in all areas of the work of the informal educator. </a:t>
            </a:r>
          </a:p>
          <a:p>
            <a:endParaRPr lang="en-GB" dirty="0"/>
          </a:p>
        </p:txBody>
      </p:sp>
    </p:spTree>
    <p:extLst>
      <p:ext uri="{BB962C8B-B14F-4D97-AF65-F5344CB8AC3E}">
        <p14:creationId xmlns:p14="http://schemas.microsoft.com/office/powerpoint/2010/main" val="3955517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990600"/>
          </a:xfrm>
        </p:spPr>
        <p:txBody>
          <a:bodyPr/>
          <a:lstStyle/>
          <a:p>
            <a:r>
              <a:rPr lang="en-GB" dirty="0"/>
              <a:t>Supervision and Youth Work</a:t>
            </a:r>
          </a:p>
        </p:txBody>
      </p:sp>
      <p:sp>
        <p:nvSpPr>
          <p:cNvPr id="3" name="Content Placeholder 2"/>
          <p:cNvSpPr>
            <a:spLocks noGrp="1"/>
          </p:cNvSpPr>
          <p:nvPr>
            <p:ph sz="quarter" idx="1"/>
          </p:nvPr>
        </p:nvSpPr>
        <p:spPr>
          <a:xfrm>
            <a:off x="457200" y="1844824"/>
            <a:ext cx="8229600" cy="4312136"/>
          </a:xfrm>
        </p:spPr>
        <p:txBody>
          <a:bodyPr/>
          <a:lstStyle/>
          <a:p>
            <a:r>
              <a:rPr lang="en-GB" dirty="0"/>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endParaRPr lang="en-GB" dirty="0" smtClean="0"/>
          </a:p>
          <a:p>
            <a:endParaRPr lang="en-GB" dirty="0"/>
          </a:p>
        </p:txBody>
      </p:sp>
    </p:spTree>
    <p:extLst>
      <p:ext uri="{BB962C8B-B14F-4D97-AF65-F5344CB8AC3E}">
        <p14:creationId xmlns:p14="http://schemas.microsoft.com/office/powerpoint/2010/main" val="1272807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sp>
        <p:nvSpPr>
          <p:cNvPr id="3" name="Content Placeholder 2"/>
          <p:cNvSpPr>
            <a:spLocks noGrp="1"/>
          </p:cNvSpPr>
          <p:nvPr>
            <p:ph sz="quarter" idx="1"/>
          </p:nvPr>
        </p:nvSpPr>
        <p:spPr>
          <a:xfrm>
            <a:off x="457200" y="1556792"/>
            <a:ext cx="8229600" cy="4600168"/>
          </a:xfrm>
        </p:spPr>
        <p:txBody>
          <a:bodyPr/>
          <a:lstStyle/>
          <a:p>
            <a:r>
              <a:rPr lang="en-GB" dirty="0"/>
              <a:t>It </a:t>
            </a:r>
            <a:r>
              <a:rPr lang="en-GB" dirty="0" smtClean="0"/>
              <a:t>can be argued </a:t>
            </a:r>
            <a:r>
              <a:rPr lang="en-GB" dirty="0"/>
              <a:t>therefore that this difficult situation could adversely affect the very people (young </a:t>
            </a:r>
            <a:r>
              <a:rPr lang="en-GB" dirty="0" smtClean="0"/>
              <a:t>people) </a:t>
            </a:r>
            <a:r>
              <a:rPr lang="en-GB" dirty="0"/>
              <a:t>that youth work is designed to help, giving their complex needs as individuals. </a:t>
            </a:r>
            <a:endParaRPr lang="en-GB" dirty="0" smtClean="0"/>
          </a:p>
          <a:p>
            <a:endParaRPr lang="en-GB" dirty="0" smtClean="0"/>
          </a:p>
          <a:p>
            <a:r>
              <a:rPr lang="en-GB" dirty="0" smtClean="0"/>
              <a:t>Ingram </a:t>
            </a:r>
            <a:r>
              <a:rPr lang="en-GB" dirty="0"/>
              <a:t>and Harris (2001: vi-vii) </a:t>
            </a:r>
            <a:r>
              <a:rPr lang="en-GB" dirty="0" smtClean="0"/>
              <a:t>argue </a:t>
            </a:r>
            <a:r>
              <a:rPr lang="en-GB" dirty="0"/>
              <a:t>that the result of these pressures can be that the youth worker who started as a well rounded person gets de-motivated and in need of guidance and support from colleges and supervisors. </a:t>
            </a:r>
          </a:p>
        </p:txBody>
      </p:sp>
    </p:spTree>
    <p:extLst>
      <p:ext uri="{BB962C8B-B14F-4D97-AF65-F5344CB8AC3E}">
        <p14:creationId xmlns:p14="http://schemas.microsoft.com/office/powerpoint/2010/main" val="1754785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sp>
        <p:nvSpPr>
          <p:cNvPr id="3" name="Content Placeholder 2"/>
          <p:cNvSpPr>
            <a:spLocks noGrp="1"/>
          </p:cNvSpPr>
          <p:nvPr>
            <p:ph sz="quarter" idx="1"/>
          </p:nvPr>
        </p:nvSpPr>
        <p:spPr>
          <a:xfrm>
            <a:off x="457200" y="1556792"/>
            <a:ext cx="8229600" cy="4600168"/>
          </a:xfrm>
        </p:spPr>
        <p:txBody>
          <a:bodyPr/>
          <a:lstStyle/>
          <a:p>
            <a:r>
              <a:rPr lang="en-GB" dirty="0"/>
              <a:t>Ingram and Harris (</a:t>
            </a:r>
            <a:r>
              <a:rPr lang="en-GB" dirty="0" smtClean="0"/>
              <a:t>2001) </a:t>
            </a:r>
            <a:r>
              <a:rPr lang="en-GB" dirty="0"/>
              <a:t>have suggested supervision and line management as one the strategies workers need in order to deal with issues and become an effective </a:t>
            </a:r>
            <a:r>
              <a:rPr lang="en-GB" dirty="0" smtClean="0"/>
              <a:t>worker</a:t>
            </a:r>
            <a:r>
              <a:rPr lang="en-GB" dirty="0" smtClean="0"/>
              <a:t>.</a:t>
            </a:r>
          </a:p>
          <a:p>
            <a:endParaRPr lang="en-GB" dirty="0" smtClean="0"/>
          </a:p>
          <a:p>
            <a:r>
              <a:rPr lang="en-GB" dirty="0" smtClean="0"/>
              <a:t>Therefore </a:t>
            </a:r>
            <a:r>
              <a:rPr lang="en-GB" dirty="0"/>
              <a:t>supervision is an important aspect of youth work and is central to the continuing professional development of the youth worker. </a:t>
            </a:r>
          </a:p>
        </p:txBody>
      </p:sp>
    </p:spTree>
    <p:extLst>
      <p:ext uri="{BB962C8B-B14F-4D97-AF65-F5344CB8AC3E}">
        <p14:creationId xmlns:p14="http://schemas.microsoft.com/office/powerpoint/2010/main" val="1102324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useful perspective..</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literature offers many definitions of professional social work supervision, however Kadushin’s (1992:22-23) definition is one that is used frequently. Kadushin (1992: 22-23) defines social work supervision in the following terms:</a:t>
            </a:r>
          </a:p>
          <a:p>
            <a:endParaRPr lang="en-GB" dirty="0"/>
          </a:p>
        </p:txBody>
      </p:sp>
    </p:spTree>
    <p:extLst>
      <p:ext uri="{BB962C8B-B14F-4D97-AF65-F5344CB8AC3E}">
        <p14:creationId xmlns:p14="http://schemas.microsoft.com/office/powerpoint/2010/main" val="2446198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i="1"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endParaRPr lang="en-GB" dirty="0"/>
          </a:p>
          <a:p>
            <a:endParaRPr lang="en-GB" dirty="0"/>
          </a:p>
        </p:txBody>
      </p:sp>
    </p:spTree>
    <p:extLst>
      <p:ext uri="{BB962C8B-B14F-4D97-AF65-F5344CB8AC3E}">
        <p14:creationId xmlns:p14="http://schemas.microsoft.com/office/powerpoint/2010/main" val="1006050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This explanation emphasises that supervision takes place within an agency context, and it recognises that supervision has a place in both agency management and structure. </a:t>
            </a:r>
            <a:endParaRPr lang="en-GB" dirty="0" smtClean="0"/>
          </a:p>
          <a:p>
            <a:endParaRPr lang="en-GB" dirty="0"/>
          </a:p>
          <a:p>
            <a:r>
              <a:rPr lang="en-GB" dirty="0" smtClean="0"/>
              <a:t>Essentially</a:t>
            </a:r>
            <a:r>
              <a:rPr lang="en-GB" dirty="0"/>
              <a:t>, the three functions of supervision – namely: ‘administration, education and support’ reinforce that the supervisor is the bridge between management and the professional.</a:t>
            </a:r>
          </a:p>
        </p:txBody>
      </p:sp>
    </p:spTree>
    <p:extLst>
      <p:ext uri="{BB962C8B-B14F-4D97-AF65-F5344CB8AC3E}">
        <p14:creationId xmlns:p14="http://schemas.microsoft.com/office/powerpoint/2010/main" val="33907957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endParaRPr lang="en-GB" dirty="0" smtClean="0"/>
          </a:p>
          <a:p>
            <a:r>
              <a:rPr lang="en-GB" dirty="0"/>
              <a:t>Shohet and Wilmot (</a:t>
            </a:r>
            <a:r>
              <a:rPr lang="en-GB" dirty="0" smtClean="0"/>
              <a:t>1991) </a:t>
            </a:r>
            <a:r>
              <a:rPr lang="en-GB" dirty="0"/>
              <a:t>supports Kadushin’s definition through reference to the supervisor’s mentoring and evaluating roles being combined as a main supervision task. Similarly supervision is now being used in the commercial sector where it is often given a different name such as ‘coaching’, mentoring or </a:t>
            </a:r>
            <a:r>
              <a:rPr lang="en-GB" dirty="0" smtClean="0"/>
              <a:t>one-to-one.</a:t>
            </a:r>
            <a:endParaRPr lang="en-GB" dirty="0"/>
          </a:p>
        </p:txBody>
      </p:sp>
    </p:spTree>
    <p:extLst>
      <p:ext uri="{BB962C8B-B14F-4D97-AF65-F5344CB8AC3E}">
        <p14:creationId xmlns:p14="http://schemas.microsoft.com/office/powerpoint/2010/main" val="40396170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Maier (1958) </a:t>
            </a:r>
            <a:r>
              <a:rPr lang="en-GB" i="1" dirty="0"/>
              <a:t>cited in</a:t>
            </a:r>
            <a:r>
              <a:rPr lang="en-GB" dirty="0"/>
              <a:t> Cole 2004: 367 identified three basic approaches to the appraisal interview; the third approach is similar to supervision. The problem solving approach, in which the manager effectively puts aside the role of judge in order to join the team member in mutual reflection on progress and collective discussion about required action</a:t>
            </a:r>
            <a:r>
              <a:rPr lang="en-GB" dirty="0" smtClean="0"/>
              <a:t>.</a:t>
            </a:r>
          </a:p>
          <a:p>
            <a:endParaRPr lang="en-GB" dirty="0"/>
          </a:p>
        </p:txBody>
      </p:sp>
    </p:spTree>
    <p:extLst>
      <p:ext uri="{BB962C8B-B14F-4D97-AF65-F5344CB8AC3E}">
        <p14:creationId xmlns:p14="http://schemas.microsoft.com/office/powerpoint/2010/main" val="1890324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Maier 2004: 367 also refers to the varying styles of supervisors and their likely success. The ‘Sharing’ style is generally considered to provide the best basis for an appraisal owing to its joint problem-solving approach, in which the manager and his or her team member work together more or less as equals. According to Maier this approach is closer to coaching than anything else. </a:t>
            </a:r>
          </a:p>
        </p:txBody>
      </p:sp>
    </p:spTree>
    <p:extLst>
      <p:ext uri="{BB962C8B-B14F-4D97-AF65-F5344CB8AC3E}">
        <p14:creationId xmlns:p14="http://schemas.microsoft.com/office/powerpoint/2010/main" val="210085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413956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different functions</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Kadushin (1992: 20) identifies supervision as holding within it three different functions; educational – Here the function is to develop the knowledge, attitude and skills that you require to do your work. </a:t>
            </a:r>
          </a:p>
          <a:p>
            <a:r>
              <a:rPr lang="en-GB" dirty="0" smtClean="0"/>
              <a:t>This </a:t>
            </a:r>
            <a:r>
              <a:rPr lang="en-GB" dirty="0"/>
              <a:t>is undertaken through reflecting on practice. An environment is provided for supervisees to reflect on their work and develop their understanding of, and new perspectives on, what is happening. </a:t>
            </a:r>
            <a:endParaRPr lang="en-GB" dirty="0" smtClean="0"/>
          </a:p>
          <a:p>
            <a:r>
              <a:rPr lang="en-GB" dirty="0" smtClean="0"/>
              <a:t>From </a:t>
            </a:r>
            <a:r>
              <a:rPr lang="en-GB" dirty="0"/>
              <a:t>this function new skills will be developed that can be used in future practice. </a:t>
            </a:r>
          </a:p>
          <a:p>
            <a:endParaRPr lang="en-GB" dirty="0"/>
          </a:p>
        </p:txBody>
      </p:sp>
    </p:spTree>
    <p:extLst>
      <p:ext uri="{BB962C8B-B14F-4D97-AF65-F5344CB8AC3E}">
        <p14:creationId xmlns:p14="http://schemas.microsoft.com/office/powerpoint/2010/main" val="4238868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12776"/>
            <a:ext cx="8229600" cy="4744184"/>
          </a:xfrm>
        </p:spPr>
        <p:txBody>
          <a:bodyPr/>
          <a:lstStyle/>
          <a:p>
            <a:r>
              <a:rPr lang="en-GB" dirty="0"/>
              <a:t>Administrative– Here the focus is upon the correct, effective and appropriate use of agency’s policies and procedures (Kadushin 1992: 20). This involves exploring the responsibility students/workers have towards the organisation for which they work.</a:t>
            </a:r>
          </a:p>
          <a:p>
            <a:endParaRPr lang="en-GB" dirty="0"/>
          </a:p>
        </p:txBody>
      </p:sp>
    </p:spTree>
    <p:extLst>
      <p:ext uri="{BB962C8B-B14F-4D97-AF65-F5344CB8AC3E}">
        <p14:creationId xmlns:p14="http://schemas.microsoft.com/office/powerpoint/2010/main" val="2578691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dirty="0"/>
              <a:t>Supportive – The focus in supportive supervision is upon the supervisee’s morale and job satisfaction – the function being to improve these (Kadushin 1992: 20). </a:t>
            </a:r>
            <a:endParaRPr lang="en-GB" dirty="0" smtClean="0"/>
          </a:p>
          <a:p>
            <a:r>
              <a:rPr lang="en-GB" dirty="0" smtClean="0"/>
              <a:t>Hawkins </a:t>
            </a:r>
            <a:r>
              <a:rPr lang="en-GB" dirty="0"/>
              <a:t>and Shohet (1989: 43) have similar definitions and recognize that the supervisor ensures that as a person and a worker, supervisees are not left to carry, unnecessarily, difficulties and problems alone that arise in work. </a:t>
            </a:r>
            <a:endParaRPr lang="en-GB" dirty="0" smtClean="0"/>
          </a:p>
          <a:p>
            <a:r>
              <a:rPr lang="en-GB" dirty="0" smtClean="0"/>
              <a:t>It </a:t>
            </a:r>
            <a:r>
              <a:rPr lang="en-GB" dirty="0"/>
              <a:t>is a space to express some of the stresses related to their work, and then to explore ways of dealing with them. </a:t>
            </a:r>
          </a:p>
        </p:txBody>
      </p:sp>
    </p:spTree>
    <p:extLst>
      <p:ext uri="{BB962C8B-B14F-4D97-AF65-F5344CB8AC3E}">
        <p14:creationId xmlns:p14="http://schemas.microsoft.com/office/powerpoint/2010/main" val="1397600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412776"/>
            <a:ext cx="8229600" cy="4744184"/>
          </a:xfrm>
        </p:spPr>
        <p:txBody>
          <a:bodyPr/>
          <a:lstStyle/>
          <a:p>
            <a:r>
              <a:rPr lang="en-GB" dirty="0"/>
              <a:t>Supervision is thus about exploring ways of managing their feelings and stress, so that these do not negatively affect the supervisee’s morale and job satisfaction. </a:t>
            </a:r>
            <a:endParaRPr lang="en-GB" dirty="0" smtClean="0"/>
          </a:p>
          <a:p>
            <a:r>
              <a:rPr lang="en-GB" dirty="0" smtClean="0"/>
              <a:t>The </a:t>
            </a:r>
            <a:r>
              <a:rPr lang="en-GB" dirty="0"/>
              <a:t>assumption here is that if morale is low, it affects the quality of work. </a:t>
            </a:r>
            <a:endParaRPr lang="en-GB" dirty="0" smtClean="0"/>
          </a:p>
          <a:p>
            <a:r>
              <a:rPr lang="en-GB" dirty="0" smtClean="0"/>
              <a:t>Therefore </a:t>
            </a:r>
            <a:r>
              <a:rPr lang="en-GB" dirty="0"/>
              <a:t>it can be identified that supervision is an important process and a fundamental one within the caring profession such as youth and community work. </a:t>
            </a:r>
          </a:p>
        </p:txBody>
      </p:sp>
    </p:spTree>
    <p:extLst>
      <p:ext uri="{BB962C8B-B14F-4D97-AF65-F5344CB8AC3E}">
        <p14:creationId xmlns:p14="http://schemas.microsoft.com/office/powerpoint/2010/main" val="1899664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628800"/>
            <a:ext cx="8229600" cy="4528160"/>
          </a:xfrm>
        </p:spPr>
        <p:txBody>
          <a:bodyPr/>
          <a:lstStyle/>
          <a:p>
            <a:r>
              <a:rPr lang="en-GB" dirty="0"/>
              <a:t>Supervision is a vehicle for continued professional development as further training needs can be identified and practitioners develops knowledge and competence through a formal process of professional support and learning. </a:t>
            </a:r>
            <a:endParaRPr lang="en-GB" dirty="0" smtClean="0"/>
          </a:p>
          <a:p>
            <a:r>
              <a:rPr lang="en-GB" dirty="0" smtClean="0"/>
              <a:t>Practitioners </a:t>
            </a:r>
            <a:r>
              <a:rPr lang="en-GB" dirty="0"/>
              <a:t>are supported to assume responsibility for their own practice and enhance client protection and safety in complex situations. </a:t>
            </a:r>
          </a:p>
        </p:txBody>
      </p:sp>
    </p:spTree>
    <p:extLst>
      <p:ext uri="{BB962C8B-B14F-4D97-AF65-F5344CB8AC3E}">
        <p14:creationId xmlns:p14="http://schemas.microsoft.com/office/powerpoint/2010/main" val="16661539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700808"/>
            <a:ext cx="8229600" cy="4456152"/>
          </a:xfrm>
        </p:spPr>
        <p:txBody>
          <a:bodyPr/>
          <a:lstStyle/>
          <a:p>
            <a:r>
              <a:rPr lang="en-GB" dirty="0"/>
              <a:t>Supervision, when positively and competently implemented can benefit worker, client, employer and practice. </a:t>
            </a:r>
            <a:endParaRPr lang="en-GB" dirty="0" smtClean="0"/>
          </a:p>
          <a:p>
            <a:r>
              <a:rPr lang="en-GB" dirty="0" smtClean="0"/>
              <a:t>Johns</a:t>
            </a:r>
            <a:r>
              <a:rPr lang="en-GB" dirty="0"/>
              <a:t>, 2004: 68 maintains that supervision is central to the process of learning and to the expansion of the scope of practice and should be seen as a means of encouraging self-assessment and analytical and reflective skills. </a:t>
            </a:r>
          </a:p>
          <a:p>
            <a:endParaRPr lang="en-GB" dirty="0"/>
          </a:p>
        </p:txBody>
      </p:sp>
    </p:spTree>
    <p:extLst>
      <p:ext uri="{BB962C8B-B14F-4D97-AF65-F5344CB8AC3E}">
        <p14:creationId xmlns:p14="http://schemas.microsoft.com/office/powerpoint/2010/main" val="4181197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628800"/>
            <a:ext cx="8229600" cy="4528160"/>
          </a:xfrm>
        </p:spPr>
        <p:txBody>
          <a:bodyPr/>
          <a:lstStyle/>
          <a:p>
            <a:r>
              <a:rPr lang="en-GB" dirty="0"/>
              <a:t>However, whilst there is the need for supervision within these caring professions, many organisations do not understand the value and benefit gained from </a:t>
            </a:r>
            <a:r>
              <a:rPr lang="en-GB" dirty="0" smtClean="0"/>
              <a:t>supervision.</a:t>
            </a:r>
          </a:p>
          <a:p>
            <a:r>
              <a:rPr lang="en-GB" dirty="0" smtClean="0"/>
              <a:t>This </a:t>
            </a:r>
            <a:r>
              <a:rPr lang="en-GB" dirty="0"/>
              <a:t>can have a negative effect on the worker, their practice, as well as the employing organisation. This lack of understanding from the organisation could have a detrimental result starting with the employing organisation and filtering down to the clients.  </a:t>
            </a:r>
          </a:p>
          <a:p>
            <a:endParaRPr lang="en-GB" dirty="0"/>
          </a:p>
        </p:txBody>
      </p:sp>
    </p:spTree>
    <p:extLst>
      <p:ext uri="{BB962C8B-B14F-4D97-AF65-F5344CB8AC3E}">
        <p14:creationId xmlns:p14="http://schemas.microsoft.com/office/powerpoint/2010/main" val="20416977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to Support Supervision</a:t>
            </a:r>
            <a:endParaRPr lang="en-GB" dirty="0"/>
          </a:p>
        </p:txBody>
      </p:sp>
      <p:sp>
        <p:nvSpPr>
          <p:cNvPr id="3" name="Content Placeholder 2"/>
          <p:cNvSpPr>
            <a:spLocks noGrp="1"/>
          </p:cNvSpPr>
          <p:nvPr>
            <p:ph sz="quarter" idx="1"/>
          </p:nvPr>
        </p:nvSpPr>
        <p:spPr>
          <a:xfrm>
            <a:off x="457200" y="1124744"/>
            <a:ext cx="8435280" cy="5544616"/>
          </a:xfrm>
        </p:spPr>
        <p:txBody>
          <a:bodyPr>
            <a:normAutofit/>
          </a:bodyPr>
          <a:lstStyle/>
          <a:p>
            <a:endParaRPr lang="en-GB" dirty="0" smtClean="0"/>
          </a:p>
          <a:p>
            <a:r>
              <a:rPr lang="en-GB" dirty="0" smtClean="0"/>
              <a:t>ACAS </a:t>
            </a:r>
            <a:r>
              <a:rPr lang="en-GB" dirty="0"/>
              <a:t>(2007) is an agency, which aims to improve organisations and working life through better employment, relations, developing supervisors and improving their effectiveness. </a:t>
            </a:r>
            <a:endParaRPr lang="en-GB" dirty="0" smtClean="0"/>
          </a:p>
          <a:p>
            <a:r>
              <a:rPr lang="en-GB" dirty="0" smtClean="0"/>
              <a:t>Thus </a:t>
            </a:r>
            <a:r>
              <a:rPr lang="en-GB" dirty="0"/>
              <a:t>the quality of supervision is a significant factor in professional </a:t>
            </a:r>
            <a:r>
              <a:rPr lang="en-GB" dirty="0" smtClean="0"/>
              <a:t>socialisation</a:t>
            </a:r>
            <a:r>
              <a:rPr lang="en-GB" dirty="0"/>
              <a:t>, social work job satisfaction, and job turnover. </a:t>
            </a:r>
            <a:endParaRPr lang="en-GB" dirty="0" smtClean="0"/>
          </a:p>
          <a:p>
            <a:endParaRPr lang="en-GB" dirty="0"/>
          </a:p>
        </p:txBody>
      </p:sp>
    </p:spTree>
    <p:extLst>
      <p:ext uri="{BB962C8B-B14F-4D97-AF65-F5344CB8AC3E}">
        <p14:creationId xmlns:p14="http://schemas.microsoft.com/office/powerpoint/2010/main" val="5429931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to Support </a:t>
            </a:r>
            <a:r>
              <a:rPr lang="en-GB" dirty="0"/>
              <a:t>S</a:t>
            </a:r>
            <a:r>
              <a:rPr lang="en-GB" dirty="0" smtClean="0"/>
              <a:t>upervision</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In </a:t>
            </a:r>
            <a:r>
              <a:rPr lang="en-GB" dirty="0"/>
              <a:t>a study of the process through which therapist are educated to perform their roles, Henry </a:t>
            </a:r>
            <a:r>
              <a:rPr lang="en-GB" i="1" dirty="0"/>
              <a:t>et al </a:t>
            </a:r>
            <a:r>
              <a:rPr lang="en-GB" dirty="0"/>
              <a:t>(1971: 150-152) obtained material from 1100 psychiatric social workers in this study and noted that mental health professionals considered that supervision is the single most important experience. </a:t>
            </a:r>
          </a:p>
          <a:p>
            <a:r>
              <a:rPr lang="en-GB" dirty="0"/>
              <a:t>This view was held even among mental health professionals who had received psychotherapy and that supervision is often considered the single most important socialization experience.</a:t>
            </a:r>
          </a:p>
          <a:p>
            <a:endParaRPr lang="en-GB" dirty="0"/>
          </a:p>
        </p:txBody>
      </p:sp>
    </p:spTree>
    <p:extLst>
      <p:ext uri="{BB962C8B-B14F-4D97-AF65-F5344CB8AC3E}">
        <p14:creationId xmlns:p14="http://schemas.microsoft.com/office/powerpoint/2010/main" val="16679299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Policy</a:t>
            </a:r>
            <a:endParaRPr lang="en-GB" dirty="0"/>
          </a:p>
        </p:txBody>
      </p:sp>
      <p:sp>
        <p:nvSpPr>
          <p:cNvPr id="3" name="Content Placeholder 2"/>
          <p:cNvSpPr>
            <a:spLocks noGrp="1"/>
          </p:cNvSpPr>
          <p:nvPr>
            <p:ph sz="quarter" idx="1"/>
          </p:nvPr>
        </p:nvSpPr>
        <p:spPr>
          <a:xfrm>
            <a:off x="457200" y="1988840"/>
            <a:ext cx="8229600" cy="4168120"/>
          </a:xfrm>
        </p:spPr>
        <p:txBody>
          <a:bodyPr/>
          <a:lstStyle/>
          <a:p>
            <a:r>
              <a:rPr lang="en-GB" dirty="0"/>
              <a:t>One way of ensuring appropriate services is through a supervision policy. A supervision policy reveals whether an organisation or agency is committed to supervision, it also sets both a context and organisational culture to the supervision that is undertaken within </a:t>
            </a:r>
            <a:r>
              <a:rPr lang="en-GB" dirty="0" smtClean="0"/>
              <a:t>it.</a:t>
            </a:r>
            <a:endParaRPr lang="en-GB" dirty="0"/>
          </a:p>
        </p:txBody>
      </p:sp>
    </p:spTree>
    <p:extLst>
      <p:ext uri="{BB962C8B-B14F-4D97-AF65-F5344CB8AC3E}">
        <p14:creationId xmlns:p14="http://schemas.microsoft.com/office/powerpoint/2010/main" val="21330159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Supervision Policies</a:t>
            </a:r>
            <a:endParaRPr lang="en-GB" dirty="0"/>
          </a:p>
        </p:txBody>
      </p:sp>
      <p:sp>
        <p:nvSpPr>
          <p:cNvPr id="3" name="Content Placeholder 2"/>
          <p:cNvSpPr>
            <a:spLocks noGrp="1"/>
          </p:cNvSpPr>
          <p:nvPr>
            <p:ph sz="quarter" idx="1"/>
          </p:nvPr>
        </p:nvSpPr>
        <p:spPr/>
        <p:txBody>
          <a:bodyPr/>
          <a:lstStyle/>
          <a:p>
            <a:r>
              <a:rPr lang="en-GB" dirty="0" smtClean="0"/>
              <a:t>Read through some of the examples provided on Moodle and source your own examples from placement.</a:t>
            </a:r>
          </a:p>
          <a:p>
            <a:r>
              <a:rPr lang="en-GB" dirty="0" smtClean="0"/>
              <a:t>Consider what these policies tell you about how the organisation views supervision? </a:t>
            </a:r>
          </a:p>
          <a:p>
            <a:r>
              <a:rPr lang="en-GB" dirty="0" smtClean="0"/>
              <a:t>Feedback next week.</a:t>
            </a:r>
            <a:endParaRPr lang="en-GB" dirty="0"/>
          </a:p>
        </p:txBody>
      </p:sp>
    </p:spTree>
    <p:extLst>
      <p:ext uri="{BB962C8B-B14F-4D97-AF65-F5344CB8AC3E}">
        <p14:creationId xmlns:p14="http://schemas.microsoft.com/office/powerpoint/2010/main" val="21777234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Policy</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A written policy in itself does not automatically ensure the success of supervision, especially if this document is not read or applied. However, the absence of such a policy gives the impression that the organisation does not give a high priority to supervision. </a:t>
            </a:r>
            <a:endParaRPr lang="en-GB" dirty="0" smtClean="0"/>
          </a:p>
          <a:p>
            <a:r>
              <a:rPr lang="en-GB" dirty="0"/>
              <a:t>Effective managerial supervision provides an opportunity for an organisation to produce positive results from its staff, which is one of its major resources</a:t>
            </a:r>
            <a:r>
              <a:rPr lang="en-GB" dirty="0" smtClean="0"/>
              <a:t>.</a:t>
            </a:r>
          </a:p>
          <a:p>
            <a:endParaRPr lang="en-GB" dirty="0"/>
          </a:p>
        </p:txBody>
      </p:sp>
    </p:spTree>
    <p:extLst>
      <p:ext uri="{BB962C8B-B14F-4D97-AF65-F5344CB8AC3E}">
        <p14:creationId xmlns:p14="http://schemas.microsoft.com/office/powerpoint/2010/main" val="41630046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Organisations</a:t>
            </a:r>
            <a:endParaRPr lang="en-GB" dirty="0"/>
          </a:p>
        </p:txBody>
      </p:sp>
      <p:sp>
        <p:nvSpPr>
          <p:cNvPr id="3" name="Content Placeholder 2"/>
          <p:cNvSpPr>
            <a:spLocks noGrp="1"/>
          </p:cNvSpPr>
          <p:nvPr>
            <p:ph sz="quarter" idx="1"/>
          </p:nvPr>
        </p:nvSpPr>
        <p:spPr>
          <a:xfrm>
            <a:off x="457200" y="2060848"/>
            <a:ext cx="8229600" cy="4096112"/>
          </a:xfrm>
        </p:spPr>
        <p:txBody>
          <a:bodyPr>
            <a:normAutofit/>
          </a:bodyPr>
          <a:lstStyle/>
          <a:p>
            <a:r>
              <a:rPr lang="en-GB"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dirty="0"/>
              <a:t> </a:t>
            </a:r>
          </a:p>
          <a:p>
            <a:endParaRPr lang="en-GB" dirty="0"/>
          </a:p>
        </p:txBody>
      </p:sp>
    </p:spTree>
    <p:extLst>
      <p:ext uri="{BB962C8B-B14F-4D97-AF65-F5344CB8AC3E}">
        <p14:creationId xmlns:p14="http://schemas.microsoft.com/office/powerpoint/2010/main" val="2967501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Organisations</a:t>
            </a:r>
            <a:endParaRPr lang="en-GB" dirty="0"/>
          </a:p>
        </p:txBody>
      </p:sp>
      <p:sp>
        <p:nvSpPr>
          <p:cNvPr id="3" name="Content Placeholder 2"/>
          <p:cNvSpPr>
            <a:spLocks noGrp="1"/>
          </p:cNvSpPr>
          <p:nvPr>
            <p:ph sz="quarter" idx="1"/>
          </p:nvPr>
        </p:nvSpPr>
        <p:spPr>
          <a:xfrm>
            <a:off x="457200" y="1412776"/>
            <a:ext cx="8229600" cy="5328592"/>
          </a:xfrm>
        </p:spPr>
        <p:txBody>
          <a:bodyPr>
            <a:normAutofit/>
          </a:bodyPr>
          <a:lstStyle/>
          <a:p>
            <a:r>
              <a:rPr lang="en-GB" dirty="0"/>
              <a:t>One of the key thinkers on learning in organisations, Argyris (1982 </a:t>
            </a:r>
            <a:r>
              <a:rPr lang="en-GB" i="1" dirty="0"/>
              <a:t>cited in</a:t>
            </a:r>
            <a:r>
              <a:rPr lang="en-GB" dirty="0"/>
              <a:t> Turnbull, 2000: 216), pointed out that we only learn in environments where we are encouraged to be responsible, productive and creative, and where errors are seen as the vehicle for learning</a:t>
            </a:r>
            <a:r>
              <a:rPr lang="en-GB" dirty="0" smtClean="0"/>
              <a:t>.</a:t>
            </a:r>
          </a:p>
          <a:p>
            <a:r>
              <a:rPr lang="en-GB" dirty="0" smtClean="0"/>
              <a:t> </a:t>
            </a:r>
            <a:r>
              <a:rPr lang="en-GB" dirty="0"/>
              <a:t>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dirty="0"/>
              <a:t> </a:t>
            </a:r>
          </a:p>
          <a:p>
            <a:endParaRPr lang="en-GB" dirty="0"/>
          </a:p>
        </p:txBody>
      </p:sp>
    </p:spTree>
    <p:extLst>
      <p:ext uri="{BB962C8B-B14F-4D97-AF65-F5344CB8AC3E}">
        <p14:creationId xmlns:p14="http://schemas.microsoft.com/office/powerpoint/2010/main" val="42072184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Requirements for Student Placement</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What does this all mean to me?</a:t>
            </a:r>
          </a:p>
          <a:p>
            <a:pPr lvl="1"/>
            <a:r>
              <a:rPr lang="en-GB" dirty="0" smtClean="0"/>
              <a:t>You need to arrange </a:t>
            </a:r>
            <a:r>
              <a:rPr lang="en-GB" b="1" dirty="0" smtClean="0"/>
              <a:t>6 supervision sessions</a:t>
            </a:r>
            <a:r>
              <a:rPr lang="en-GB" dirty="0" smtClean="0"/>
              <a:t> with your allocated supervisor.</a:t>
            </a:r>
          </a:p>
          <a:p>
            <a:pPr lvl="1"/>
            <a:r>
              <a:rPr lang="en-GB" dirty="0" smtClean="0"/>
              <a:t>You will need to take with you to each session a </a:t>
            </a:r>
            <a:r>
              <a:rPr lang="en-GB" b="1" dirty="0" smtClean="0"/>
              <a:t>written recording </a:t>
            </a:r>
            <a:r>
              <a:rPr lang="en-GB" dirty="0" smtClean="0"/>
              <a:t>of a specific piece of practice to discuss and explore with your supervisor.</a:t>
            </a:r>
          </a:p>
          <a:p>
            <a:pPr lvl="1"/>
            <a:r>
              <a:rPr lang="en-GB" dirty="0" smtClean="0"/>
              <a:t>You need to be engaged in youth work practice, and in reflecting on this practice – make recordings soon after your youth work sessions.</a:t>
            </a:r>
          </a:p>
          <a:p>
            <a:pPr lvl="1"/>
            <a:r>
              <a:rPr lang="en-GB" dirty="0" smtClean="0"/>
              <a:t>Directed Reading to Support the lecture - Read Chapters 13  ‘Using Supervision’ by (</a:t>
            </a:r>
            <a:r>
              <a:rPr lang="en-GB" dirty="0" err="1" smtClean="0"/>
              <a:t>Sapin</a:t>
            </a:r>
            <a:r>
              <a:rPr lang="en-GB" dirty="0" smtClean="0"/>
              <a:t> 2013) and ‘Using Supervision for professional development’ by Woods 2003 cited in Richardson and Wolfe 2003) these chapters will reinforce the lecture today. </a:t>
            </a:r>
          </a:p>
          <a:p>
            <a:pPr lvl="1"/>
            <a:endParaRPr lang="en-GB" b="1" dirty="0"/>
          </a:p>
        </p:txBody>
      </p:sp>
    </p:spTree>
    <p:extLst>
      <p:ext uri="{BB962C8B-B14F-4D97-AF65-F5344CB8AC3E}">
        <p14:creationId xmlns:p14="http://schemas.microsoft.com/office/powerpoint/2010/main" val="36813664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sz="quarter" idx="1"/>
          </p:nvPr>
        </p:nvSpPr>
        <p:spPr/>
        <p:txBody>
          <a:bodyPr/>
          <a:lstStyle/>
          <a:p>
            <a:pPr marL="274320" lvl="1">
              <a:spcBef>
                <a:spcPts val="600"/>
              </a:spcBef>
              <a:buClr>
                <a:schemeClr val="accent1"/>
              </a:buClr>
            </a:pPr>
            <a:r>
              <a:rPr lang="en-GB" dirty="0"/>
              <a:t>We will explore reflection and reflective </a:t>
            </a:r>
            <a:r>
              <a:rPr lang="en-GB" dirty="0" smtClean="0"/>
              <a:t>practice in the first half hour of </a:t>
            </a:r>
            <a:r>
              <a:rPr lang="en-GB" dirty="0"/>
              <a:t>next </a:t>
            </a:r>
            <a:r>
              <a:rPr lang="en-GB" dirty="0" smtClean="0"/>
              <a:t>week’s lecture. </a:t>
            </a:r>
            <a:endParaRPr lang="en-GB" dirty="0"/>
          </a:p>
          <a:p>
            <a:pPr marL="274320" lvl="1">
              <a:spcBef>
                <a:spcPts val="600"/>
              </a:spcBef>
              <a:buClr>
                <a:schemeClr val="accent1"/>
              </a:buClr>
            </a:pPr>
            <a:r>
              <a:rPr lang="en-GB" dirty="0" smtClean="0"/>
              <a:t>We will </a:t>
            </a:r>
            <a:r>
              <a:rPr lang="en-GB" dirty="0"/>
              <a:t>consider the process of professional development planning and completing the </a:t>
            </a:r>
            <a:r>
              <a:rPr lang="en-GB" dirty="0" smtClean="0"/>
              <a:t>PDP (NOS Matrix) </a:t>
            </a:r>
            <a:r>
              <a:rPr lang="en-GB" dirty="0"/>
              <a:t>form that is needed for your portfolio.  </a:t>
            </a:r>
            <a:endParaRPr lang="en-GB" dirty="0" smtClean="0"/>
          </a:p>
          <a:p>
            <a:pPr marL="274320" lvl="1">
              <a:spcBef>
                <a:spcPts val="600"/>
              </a:spcBef>
              <a:buClr>
                <a:schemeClr val="accent1"/>
              </a:buClr>
            </a:pPr>
            <a:endParaRPr lang="en-GB" dirty="0"/>
          </a:p>
          <a:p>
            <a:endParaRPr lang="en-GB" dirty="0"/>
          </a:p>
        </p:txBody>
      </p:sp>
    </p:spTree>
    <p:extLst>
      <p:ext uri="{BB962C8B-B14F-4D97-AF65-F5344CB8AC3E}">
        <p14:creationId xmlns:p14="http://schemas.microsoft.com/office/powerpoint/2010/main" val="39838821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359</TotalTime>
  <Words>2574</Words>
  <Application>Microsoft Office PowerPoint</Application>
  <PresentationFormat>On-screen Show (4:3)</PresentationFormat>
  <Paragraphs>134</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Origin</vt:lpstr>
      <vt:lpstr>SJYW4012 Supervision and Support Skills</vt:lpstr>
      <vt:lpstr>Placement Preparation Session - Today</vt:lpstr>
      <vt:lpstr>Definition</vt:lpstr>
      <vt:lpstr>Definitions of Supervision</vt:lpstr>
      <vt:lpstr>Definitions continued..</vt:lpstr>
      <vt:lpstr>Supervision</vt:lpstr>
      <vt:lpstr>Group discussion</vt:lpstr>
      <vt:lpstr>What is Supervision?</vt:lpstr>
      <vt:lpstr>What is Supervision?</vt:lpstr>
      <vt:lpstr>Supervision and Youth Work</vt:lpstr>
      <vt:lpstr>Supervision and Youth Work</vt:lpstr>
      <vt:lpstr>Other Professionals</vt:lpstr>
      <vt:lpstr>Other Professionals</vt:lpstr>
      <vt:lpstr>Supervision and Youth Work</vt:lpstr>
      <vt:lpstr>Supervision and Youth Work</vt:lpstr>
      <vt:lpstr>Supervision and Youth Work</vt:lpstr>
      <vt:lpstr>Supervision and Youth Work</vt:lpstr>
      <vt:lpstr>A useful perspective..</vt:lpstr>
      <vt:lpstr>PowerPoint Presentation</vt:lpstr>
      <vt:lpstr>PowerPoint Presentation</vt:lpstr>
      <vt:lpstr>PowerPoint Presentation</vt:lpstr>
      <vt:lpstr>PowerPoint Presentation</vt:lpstr>
      <vt:lpstr>PowerPoint Presentation</vt:lpstr>
      <vt:lpstr>Comfort Break</vt:lpstr>
      <vt:lpstr>Three different functions</vt:lpstr>
      <vt:lpstr>PowerPoint Presentation</vt:lpstr>
      <vt:lpstr>PowerPoint Presentation</vt:lpstr>
      <vt:lpstr>Supervision</vt:lpstr>
      <vt:lpstr>Supervision</vt:lpstr>
      <vt:lpstr>Supervision</vt:lpstr>
      <vt:lpstr>Supervision</vt:lpstr>
      <vt:lpstr>Research to Support Supervision</vt:lpstr>
      <vt:lpstr>Research to Support Supervision</vt:lpstr>
      <vt:lpstr>Supervision Policy</vt:lpstr>
      <vt:lpstr>Examples of Supervision Policies</vt:lpstr>
      <vt:lpstr>Supervision Policy</vt:lpstr>
      <vt:lpstr>Learning Organisations</vt:lpstr>
      <vt:lpstr>Learning Organisations</vt:lpstr>
      <vt:lpstr>Supervision Requirements for Student Placement</vt:lpstr>
      <vt:lpstr>Next week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SJYW6008 Supervision and Support Skills</dc:title>
  <dc:creator>Administrator</dc:creator>
  <cp:lastModifiedBy>Administrator</cp:lastModifiedBy>
  <cp:revision>24</cp:revision>
  <dcterms:created xsi:type="dcterms:W3CDTF">2013-10-21T15:49:30Z</dcterms:created>
  <dcterms:modified xsi:type="dcterms:W3CDTF">2018-01-11T11:41:54Z</dcterms:modified>
</cp:coreProperties>
</file>