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30"/>
  </p:notesMasterIdLst>
  <p:handoutMasterIdLst>
    <p:handoutMasterId r:id="rId31"/>
  </p:handoutMasterIdLst>
  <p:sldIdLst>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7" r:id="rId18"/>
    <p:sldId id="272" r:id="rId19"/>
    <p:sldId id="273" r:id="rId20"/>
    <p:sldId id="274" r:id="rId21"/>
    <p:sldId id="275" r:id="rId22"/>
    <p:sldId id="276" r:id="rId23"/>
    <p:sldId id="278" r:id="rId24"/>
    <p:sldId id="279" r:id="rId25"/>
    <p:sldId id="282" r:id="rId26"/>
    <p:sldId id="280" r:id="rId27"/>
    <p:sldId id="283" r:id="rId28"/>
    <p:sldId id="26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CCB340-E614-4492-A1B1-BDB463A3B515}" v="9" dt="2026-05-14T11:50:37.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5033" autoAdjust="0"/>
  </p:normalViewPr>
  <p:slideViewPr>
    <p:cSldViewPr showGuides="1">
      <p:cViewPr varScale="1">
        <p:scale>
          <a:sx n="47" d="100"/>
          <a:sy n="47" d="100"/>
        </p:scale>
        <p:origin x="1046" y="43"/>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5/18/2026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[1] </a:t>
            </a:r>
          </a:p>
          <a:p>
            <a:r>
              <a:rPr lang="en-GB" sz="1200" kern="1200" dirty="0">
                <a:solidFill>
                  <a:schemeClr val="tx1"/>
                </a:solidFill>
                <a:effectLst/>
                <a:latin typeface="+mn-lt"/>
                <a:ea typeface="+mn-ea"/>
                <a:cs typeface="+mn-cs"/>
              </a:rPr>
              <a:t>FORTINET, “Cybersecurity Statistics by Attack Type,” 2025. [Online]. [Accessed 23 4 2026].</a:t>
            </a:r>
          </a:p>
          <a:p>
            <a:r>
              <a:rPr lang="en-GB" sz="1200" kern="1200" dirty="0">
                <a:solidFill>
                  <a:schemeClr val="tx1"/>
                </a:solidFill>
                <a:effectLst/>
                <a:latin typeface="+mn-lt"/>
                <a:ea typeface="+mn-ea"/>
                <a:cs typeface="+mn-cs"/>
              </a:rPr>
              <a:t>[2] </a:t>
            </a:r>
          </a:p>
          <a:p>
            <a:r>
              <a:rPr lang="en-GB" sz="1200" kern="1200" dirty="0">
                <a:solidFill>
                  <a:schemeClr val="tx1"/>
                </a:solidFill>
                <a:effectLst/>
                <a:latin typeface="+mn-lt"/>
                <a:ea typeface="+mn-ea"/>
                <a:cs typeface="+mn-cs"/>
              </a:rPr>
              <a:t>Illumio, A Simple Guide to Stopping the Spread of Breaches, </a:t>
            </a:r>
            <a:r>
              <a:rPr lang="en-GB" sz="1200" kern="1200" dirty="0" err="1">
                <a:solidFill>
                  <a:schemeClr val="tx1"/>
                </a:solidFill>
                <a:effectLst/>
                <a:latin typeface="+mn-lt"/>
                <a:ea typeface="+mn-ea"/>
                <a:cs typeface="+mn-cs"/>
              </a:rPr>
              <a:t>illumio</a:t>
            </a:r>
            <a:r>
              <a:rPr lang="en-GB" sz="1200" kern="1200" dirty="0">
                <a:solidFill>
                  <a:schemeClr val="tx1"/>
                </a:solidFill>
                <a:effectLst/>
                <a:latin typeface="+mn-lt"/>
                <a:ea typeface="+mn-ea"/>
                <a:cs typeface="+mn-cs"/>
              </a:rPr>
              <a:t>, 2025. </a:t>
            </a:r>
          </a:p>
          <a:p>
            <a:r>
              <a:rPr lang="en-GB" sz="1200" kern="1200" dirty="0">
                <a:solidFill>
                  <a:schemeClr val="tx1"/>
                </a:solidFill>
                <a:effectLst/>
                <a:latin typeface="+mn-lt"/>
                <a:ea typeface="+mn-ea"/>
                <a:cs typeface="+mn-cs"/>
              </a:rPr>
              <a:t>[3] </a:t>
            </a:r>
          </a:p>
          <a:p>
            <a:r>
              <a:rPr lang="en-GB" sz="1200" kern="1200" dirty="0">
                <a:solidFill>
                  <a:schemeClr val="tx1"/>
                </a:solidFill>
                <a:effectLst/>
                <a:latin typeface="+mn-lt"/>
                <a:ea typeface="+mn-ea"/>
                <a:cs typeface="+mn-cs"/>
              </a:rPr>
              <a:t>Microsoft, “Zero Trust implementation guidance,” 12 4 2024. [Online]. Available: https://learn.microsoft.com/en-us/security/zero-trust/zero-trust-overview.</a:t>
            </a:r>
          </a:p>
          <a:p>
            <a:r>
              <a:rPr lang="en-GB" sz="1200" kern="1200" dirty="0">
                <a:solidFill>
                  <a:schemeClr val="tx1"/>
                </a:solidFill>
                <a:effectLst/>
                <a:latin typeface="+mn-lt"/>
                <a:ea typeface="+mn-ea"/>
                <a:cs typeface="+mn-cs"/>
              </a:rPr>
              <a:t>[4] </a:t>
            </a:r>
          </a:p>
          <a:p>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“Zero Trust Security Model,” </a:t>
            </a:r>
            <a:r>
              <a:rPr lang="en-GB" sz="1200" kern="1200" dirty="0" err="1">
                <a:solidFill>
                  <a:schemeClr val="tx1"/>
                </a:solidFill>
                <a:effectLst/>
                <a:latin typeface="+mn-lt"/>
                <a:ea typeface="+mn-ea"/>
                <a:cs typeface="+mn-cs"/>
              </a:rPr>
              <a:t>geeksforgeeks</a:t>
            </a:r>
            <a:r>
              <a:rPr lang="en-GB" sz="1200" kern="1200" dirty="0">
                <a:solidFill>
                  <a:schemeClr val="tx1"/>
                </a:solidFill>
                <a:effectLst/>
                <a:latin typeface="+mn-lt"/>
                <a:ea typeface="+mn-ea"/>
                <a:cs typeface="+mn-cs"/>
              </a:rPr>
              <a:t>, 23 7 2025. [Online]. Available: https://www.geeksforgeeks.org/ethical-hacking/zero-security-model/. [Accessed 7 5 2026].</a:t>
            </a:r>
          </a:p>
          <a:p>
            <a:r>
              <a:rPr lang="en-GB" sz="1200" kern="1200" dirty="0">
                <a:solidFill>
                  <a:schemeClr val="tx1"/>
                </a:solidFill>
                <a:effectLst/>
                <a:latin typeface="+mn-lt"/>
                <a:ea typeface="+mn-ea"/>
                <a:cs typeface="+mn-cs"/>
              </a:rPr>
              <a:t>[5] </a:t>
            </a:r>
          </a:p>
          <a:p>
            <a:r>
              <a:rPr lang="en-GB" sz="1200" kern="1200" dirty="0">
                <a:solidFill>
                  <a:schemeClr val="tx1"/>
                </a:solidFill>
                <a:effectLst/>
                <a:latin typeface="+mn-lt"/>
                <a:ea typeface="+mn-ea"/>
                <a:cs typeface="+mn-cs"/>
              </a:rPr>
              <a:t>SEQURETEK, “Ransomware-as-a-Service Groups Are Serving Quick Hits,” SEQURETEK, 3 10 2024. [Online]. Available: https://www.sequretek.com/resources/blog/Ransomware-as-a-Service-Groups-Are-Serving-Quick-Hits. [Accessed 7 5 2026].</a:t>
            </a:r>
          </a:p>
          <a:p>
            <a:r>
              <a:rPr lang="en-GB" sz="1200" kern="1200" dirty="0">
                <a:solidFill>
                  <a:schemeClr val="tx1"/>
                </a:solidFill>
                <a:effectLst/>
                <a:latin typeface="+mn-lt"/>
                <a:ea typeface="+mn-ea"/>
                <a:cs typeface="+mn-cs"/>
              </a:rPr>
              <a:t>[6] </a:t>
            </a:r>
          </a:p>
          <a:p>
            <a:r>
              <a:rPr lang="en-GB" sz="1200" kern="1200" dirty="0">
                <a:solidFill>
                  <a:schemeClr val="tx1"/>
                </a:solidFill>
                <a:effectLst/>
                <a:latin typeface="+mn-lt"/>
                <a:ea typeface="+mn-ea"/>
                <a:cs typeface="+mn-cs"/>
              </a:rPr>
              <a:t>P. McAndrew, “Detecting </a:t>
            </a:r>
            <a:r>
              <a:rPr lang="en-GB" sz="1200" kern="1200" dirty="0" err="1">
                <a:solidFill>
                  <a:schemeClr val="tx1"/>
                </a:solidFill>
                <a:effectLst/>
                <a:latin typeface="+mn-lt"/>
                <a:ea typeface="+mn-ea"/>
                <a:cs typeface="+mn-cs"/>
              </a:rPr>
              <a:t>ShinyHunters</a:t>
            </a:r>
            <a:r>
              <a:rPr lang="en-GB" sz="1200" kern="1200" dirty="0">
                <a:solidFill>
                  <a:schemeClr val="tx1"/>
                </a:solidFill>
                <a:effectLst/>
                <a:latin typeface="+mn-lt"/>
                <a:ea typeface="+mn-ea"/>
                <a:cs typeface="+mn-cs"/>
              </a:rPr>
              <a:t>/UNC6040 Vishing Campaigns in Salesforce OAuth Attacks,” </a:t>
            </a:r>
            <a:r>
              <a:rPr lang="en-GB" sz="1200" kern="1200" dirty="0" err="1">
                <a:solidFill>
                  <a:schemeClr val="tx1"/>
                </a:solidFill>
                <a:effectLst/>
                <a:latin typeface="+mn-lt"/>
                <a:ea typeface="+mn-ea"/>
                <a:cs typeface="+mn-cs"/>
              </a:rPr>
              <a:t>appomni</a:t>
            </a:r>
            <a:r>
              <a:rPr lang="en-GB" sz="1200" kern="1200" dirty="0">
                <a:solidFill>
                  <a:schemeClr val="tx1"/>
                </a:solidFill>
                <a:effectLst/>
                <a:latin typeface="+mn-lt"/>
                <a:ea typeface="+mn-ea"/>
                <a:cs typeface="+mn-cs"/>
              </a:rPr>
              <a:t>, 15 8 2025. [Online]. Available: https://appomni.com/blog/detecting-unc6040-vishing-in-salesforce-oauth-attacks/. [Accessed 7 5 2026].</a:t>
            </a:r>
          </a:p>
          <a:p>
            <a:r>
              <a:rPr lang="en-GB" sz="1200" kern="1200" dirty="0">
                <a:solidFill>
                  <a:schemeClr val="tx1"/>
                </a:solidFill>
                <a:effectLst/>
                <a:latin typeface="+mn-lt"/>
                <a:ea typeface="+mn-ea"/>
                <a:cs typeface="+mn-cs"/>
              </a:rPr>
              <a:t>[7] </a:t>
            </a:r>
          </a:p>
          <a:p>
            <a:r>
              <a:rPr lang="en-GB" sz="1200" kern="1200" dirty="0">
                <a:solidFill>
                  <a:schemeClr val="tx1"/>
                </a:solidFill>
                <a:effectLst/>
                <a:latin typeface="+mn-lt"/>
                <a:ea typeface="+mn-ea"/>
                <a:cs typeface="+mn-cs"/>
              </a:rPr>
              <a:t>ABC News, “Mom targeted by alleged AI voice scam that falsely claimed daughter was kidnapped | Nightline,” 7 7 2023. [Online]. Available: https://youtu.be/PG2-6NOIaIY?si=hYe67kwKydSfLSDz.</a:t>
            </a:r>
          </a:p>
          <a:p>
            <a:r>
              <a:rPr lang="en-GB" sz="1200" kern="1200" dirty="0">
                <a:solidFill>
                  <a:schemeClr val="tx1"/>
                </a:solidFill>
                <a:effectLst/>
                <a:latin typeface="+mn-lt"/>
                <a:ea typeface="+mn-ea"/>
                <a:cs typeface="+mn-cs"/>
              </a:rPr>
              <a:t>[8] </a:t>
            </a:r>
          </a:p>
          <a:p>
            <a:r>
              <a:rPr lang="en-GB" sz="1200" kern="1200" dirty="0">
                <a:solidFill>
                  <a:schemeClr val="tx1"/>
                </a:solidFill>
                <a:effectLst/>
                <a:latin typeface="+mn-lt"/>
                <a:ea typeface="+mn-ea"/>
                <a:cs typeface="+mn-cs"/>
              </a:rPr>
              <a:t>M. Pacheco, “What is Cloud Storage Security? Risks &amp; Best Practices to Combat,” </a:t>
            </a:r>
            <a:r>
              <a:rPr lang="en-GB" sz="1200" kern="1200" dirty="0" err="1">
                <a:solidFill>
                  <a:schemeClr val="tx1"/>
                </a:solidFill>
                <a:effectLst/>
                <a:latin typeface="+mn-lt"/>
                <a:ea typeface="+mn-ea"/>
                <a:cs typeface="+mn-cs"/>
              </a:rPr>
              <a:t>Tierpoint</a:t>
            </a:r>
            <a:r>
              <a:rPr lang="en-GB" sz="1200" kern="1200" dirty="0">
                <a:solidFill>
                  <a:schemeClr val="tx1"/>
                </a:solidFill>
                <a:effectLst/>
                <a:latin typeface="+mn-lt"/>
                <a:ea typeface="+mn-ea"/>
                <a:cs typeface="+mn-cs"/>
              </a:rPr>
              <a:t>, 11 12 2025. [Online]. Available: https://www.tierpoint.com/blog/cybersecurity/cloud-storage-security/. [Accessed 7 5 2026].</a:t>
            </a:r>
          </a:p>
          <a:p>
            <a:r>
              <a:rPr lang="en-GB" sz="1200" kern="1200" dirty="0">
                <a:solidFill>
                  <a:schemeClr val="tx1"/>
                </a:solidFill>
                <a:effectLst/>
                <a:latin typeface="+mn-lt"/>
                <a:ea typeface="+mn-ea"/>
                <a:cs typeface="+mn-cs"/>
              </a:rPr>
              <a:t>[9] </a:t>
            </a:r>
          </a:p>
          <a:p>
            <a:r>
              <a:rPr lang="en-GB" sz="1200" kern="1200" dirty="0">
                <a:solidFill>
                  <a:schemeClr val="tx1"/>
                </a:solidFill>
                <a:effectLst/>
                <a:latin typeface="+mn-lt"/>
                <a:ea typeface="+mn-ea"/>
                <a:cs typeface="+mn-cs"/>
              </a:rPr>
              <a:t>CISA, “Get the Most out of Cloud Storage and Services while Minimizing the Risk,” 8 4 2024. [Online]. Available: https://www.cisa.gov/resources-tools/training/get-most-out-cloud-storage-and-services-while-minimizing-risk.</a:t>
            </a:r>
          </a:p>
          <a:p>
            <a:r>
              <a:rPr lang="en-GB" sz="1200" kern="1200" dirty="0">
                <a:solidFill>
                  <a:schemeClr val="tx1"/>
                </a:solidFill>
                <a:effectLst/>
                <a:latin typeface="+mn-lt"/>
                <a:ea typeface="+mn-ea"/>
                <a:cs typeface="+mn-cs"/>
              </a:rPr>
              <a:t>[10] </a:t>
            </a:r>
          </a:p>
          <a:p>
            <a:r>
              <a:rPr lang="en-GB" sz="1200" kern="1200" dirty="0">
                <a:solidFill>
                  <a:schemeClr val="tx1"/>
                </a:solidFill>
                <a:effectLst/>
                <a:latin typeface="+mn-lt"/>
                <a:ea typeface="+mn-ea"/>
                <a:cs typeface="+mn-cs"/>
              </a:rPr>
              <a:t>M. Motola, “Immutable Backups: The Last Line of </a:t>
            </a:r>
            <a:r>
              <a:rPr lang="en-GB" sz="1200" kern="1200" dirty="0" err="1">
                <a:solidFill>
                  <a:schemeClr val="tx1"/>
                </a:solidFill>
                <a:effectLst/>
                <a:latin typeface="+mn-lt"/>
                <a:ea typeface="+mn-ea"/>
                <a:cs typeface="+mn-cs"/>
              </a:rPr>
              <a:t>Defense</a:t>
            </a:r>
            <a:r>
              <a:rPr lang="en-GB" sz="1200" kern="1200" dirty="0">
                <a:solidFill>
                  <a:schemeClr val="tx1"/>
                </a:solidFill>
                <a:effectLst/>
                <a:latin typeface="+mn-lt"/>
                <a:ea typeface="+mn-ea"/>
                <a:cs typeface="+mn-cs"/>
              </a:rPr>
              <a:t> Against IAM Ransomware,” 27 3 2025. [Online]. Available: acsense.com/blog/immutable-backups-the-last-line-of-defense-against-iam-ransomware/.</a:t>
            </a:r>
          </a:p>
          <a:p>
            <a:r>
              <a:rPr lang="en-GB" sz="1200" kern="1200" dirty="0">
                <a:solidFill>
                  <a:schemeClr val="tx1"/>
                </a:solidFill>
                <a:effectLst/>
                <a:latin typeface="+mn-lt"/>
                <a:ea typeface="+mn-ea"/>
                <a:cs typeface="+mn-cs"/>
              </a:rPr>
              <a:t>[11] </a:t>
            </a:r>
          </a:p>
          <a:p>
            <a:r>
              <a:rPr lang="en-GB" sz="1200" kern="1200" dirty="0">
                <a:solidFill>
                  <a:schemeClr val="tx1"/>
                </a:solidFill>
                <a:effectLst/>
                <a:latin typeface="+mn-lt"/>
                <a:ea typeface="+mn-ea"/>
                <a:cs typeface="+mn-cs"/>
              </a:rPr>
              <a:t>FORTINET, “Zero Trust Security Model,” FORTINET, 2024. [Online]. Available: https://www.fortinet.com/resources/cyberglossary/what-is-the-zero-trust-network-security-model. [Accessed 5 5 2026].</a:t>
            </a:r>
          </a:p>
          <a:p>
            <a:r>
              <a:rPr lang="en-GB" sz="1200" kern="1200" dirty="0">
                <a:solidFill>
                  <a:schemeClr val="tx1"/>
                </a:solidFill>
                <a:effectLst/>
                <a:latin typeface="+mn-lt"/>
                <a:ea typeface="+mn-ea"/>
                <a:cs typeface="+mn-cs"/>
              </a:rPr>
              <a:t>[12] </a:t>
            </a:r>
          </a:p>
          <a:p>
            <a:r>
              <a:rPr lang="en-GB" sz="1200" kern="1200" dirty="0" err="1">
                <a:solidFill>
                  <a:schemeClr val="tx1"/>
                </a:solidFill>
                <a:effectLst/>
                <a:latin typeface="+mn-lt"/>
                <a:ea typeface="+mn-ea"/>
                <a:cs typeface="+mn-cs"/>
              </a:rPr>
              <a:t>cyberhaven</a:t>
            </a:r>
            <a:r>
              <a:rPr lang="en-GB" sz="1200" kern="1200" dirty="0">
                <a:solidFill>
                  <a:schemeClr val="tx1"/>
                </a:solidFill>
                <a:effectLst/>
                <a:latin typeface="+mn-lt"/>
                <a:ea typeface="+mn-ea"/>
                <a:cs typeface="+mn-cs"/>
              </a:rPr>
              <a:t>, “What is zero trust,” </a:t>
            </a:r>
            <a:r>
              <a:rPr lang="en-GB" sz="1200" kern="1200" dirty="0" err="1">
                <a:solidFill>
                  <a:schemeClr val="tx1"/>
                </a:solidFill>
                <a:effectLst/>
                <a:latin typeface="+mn-lt"/>
                <a:ea typeface="+mn-ea"/>
                <a:cs typeface="+mn-cs"/>
              </a:rPr>
              <a:t>Cyberhaven</a:t>
            </a:r>
            <a:r>
              <a:rPr lang="en-GB" sz="1200" kern="1200" dirty="0">
                <a:solidFill>
                  <a:schemeClr val="tx1"/>
                </a:solidFill>
                <a:effectLst/>
                <a:latin typeface="+mn-lt"/>
                <a:ea typeface="+mn-ea"/>
                <a:cs typeface="+mn-cs"/>
              </a:rPr>
              <a:t>, 24 2 2026. [Online]. Available: https://www.cyberhaven.com/infosec-essentials/what-is-zero-trust. [Accessed 5 5 2026].</a:t>
            </a:r>
          </a:p>
          <a:p>
            <a:r>
              <a:rPr lang="en-GB" sz="1200" kern="1200" dirty="0">
                <a:solidFill>
                  <a:schemeClr val="tx1"/>
                </a:solidFill>
                <a:effectLst/>
                <a:latin typeface="+mn-lt"/>
                <a:ea typeface="+mn-ea"/>
                <a:cs typeface="+mn-cs"/>
              </a:rPr>
              <a:t>[13] </a:t>
            </a:r>
          </a:p>
          <a:p>
            <a:r>
              <a:rPr lang="en-GB" sz="1200" kern="1200" dirty="0">
                <a:solidFill>
                  <a:schemeClr val="tx1"/>
                </a:solidFill>
                <a:effectLst/>
                <a:latin typeface="+mn-lt"/>
                <a:ea typeface="+mn-ea"/>
                <a:cs typeface="+mn-cs"/>
              </a:rPr>
              <a:t>JAM CYBER, “Cyber Security Policies and Procedures,” JAM CYBER, [Online]. Available: https://jamcyber.com/blog/cyber-insights/cyber-security-policies/. [Accessed 7 5 2026].</a:t>
            </a:r>
          </a:p>
          <a:p>
            <a:r>
              <a:rPr lang="en-GB" sz="1200" kern="1200" dirty="0">
                <a:solidFill>
                  <a:schemeClr val="tx1"/>
                </a:solidFill>
                <a:effectLst/>
                <a:latin typeface="+mn-lt"/>
                <a:ea typeface="+mn-ea"/>
                <a:cs typeface="+mn-cs"/>
              </a:rPr>
              <a:t>[14] </a:t>
            </a:r>
          </a:p>
          <a:p>
            <a:r>
              <a:rPr lang="en-GB" sz="1200" kern="1200" dirty="0">
                <a:solidFill>
                  <a:schemeClr val="tx1"/>
                </a:solidFill>
                <a:effectLst/>
                <a:latin typeface="+mn-lt"/>
                <a:ea typeface="+mn-ea"/>
                <a:cs typeface="+mn-cs"/>
              </a:rPr>
              <a:t>Nist,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NIST Cybersecurity Framework (CSF) 2.0,” </a:t>
            </a:r>
            <a:r>
              <a:rPr lang="en-GB" sz="1200" i="1" kern="1200" dirty="0">
                <a:solidFill>
                  <a:schemeClr val="tx1"/>
                </a:solidFill>
                <a:effectLst/>
                <a:latin typeface="+mn-lt"/>
                <a:ea typeface="+mn-ea"/>
                <a:cs typeface="+mn-cs"/>
              </a:rPr>
              <a:t>Nist Cybersecurity </a:t>
            </a:r>
            <a:r>
              <a:rPr lang="en-GB" sz="1200" i="1" kern="1200" dirty="0" err="1">
                <a:solidFill>
                  <a:schemeClr val="tx1"/>
                </a:solidFill>
                <a:effectLst/>
                <a:latin typeface="+mn-lt"/>
                <a:ea typeface="+mn-ea"/>
                <a:cs typeface="+mn-cs"/>
              </a:rPr>
              <a:t>framwork</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vol. 2, p. 32, 2024. </a:t>
            </a:r>
          </a:p>
          <a:p>
            <a:r>
              <a:rPr lang="en-GB" sz="1200" kern="1200" dirty="0">
                <a:solidFill>
                  <a:schemeClr val="tx1"/>
                </a:solidFill>
                <a:effectLst/>
                <a:latin typeface="+mn-lt"/>
                <a:ea typeface="+mn-ea"/>
                <a:cs typeface="+mn-cs"/>
              </a:rPr>
              <a:t>[15] </a:t>
            </a:r>
          </a:p>
          <a:p>
            <a:r>
              <a:rPr lang="en-GB" sz="1200" kern="1200" dirty="0">
                <a:solidFill>
                  <a:schemeClr val="tx1"/>
                </a:solidFill>
                <a:effectLst/>
                <a:latin typeface="+mn-lt"/>
                <a:ea typeface="+mn-ea"/>
                <a:cs typeface="+mn-cs"/>
              </a:rPr>
              <a:t>E. </a:t>
            </a:r>
            <a:r>
              <a:rPr lang="en-GB" sz="1200" kern="1200" dirty="0" err="1">
                <a:solidFill>
                  <a:schemeClr val="tx1"/>
                </a:solidFill>
                <a:effectLst/>
                <a:latin typeface="+mn-lt"/>
                <a:ea typeface="+mn-ea"/>
                <a:cs typeface="+mn-cs"/>
              </a:rPr>
              <a:t>soroush</a:t>
            </a:r>
            <a:r>
              <a:rPr lang="en-GB" sz="1200" kern="1200" dirty="0">
                <a:solidFill>
                  <a:schemeClr val="tx1"/>
                </a:solidFill>
                <a:effectLst/>
                <a:latin typeface="+mn-lt"/>
                <a:ea typeface="+mn-ea"/>
                <a:cs typeface="+mn-cs"/>
              </a:rPr>
              <a:t>, “Achieving NIST CSF Compliance: A Comprehensive Guide,” Security Compass, 12 8 2025. [Online]. Available: https://www.securitycompass.com/blog/achieving-nist-csf-compliance/. [Accessed 5 5 2026].</a:t>
            </a:r>
          </a:p>
          <a:p>
            <a:r>
              <a:rPr lang="en-GB" sz="1200" kern="1200" dirty="0">
                <a:solidFill>
                  <a:schemeClr val="tx1"/>
                </a:solidFill>
                <a:effectLst/>
                <a:latin typeface="+mn-lt"/>
                <a:ea typeface="+mn-ea"/>
                <a:cs typeface="+mn-cs"/>
              </a:rPr>
              <a:t>[16] </a:t>
            </a:r>
          </a:p>
          <a:p>
            <a:r>
              <a:rPr lang="en-GB" sz="1200" kern="1200" dirty="0" err="1">
                <a:solidFill>
                  <a:schemeClr val="tx1"/>
                </a:solidFill>
                <a:effectLst/>
                <a:latin typeface="+mn-lt"/>
                <a:ea typeface="+mn-ea"/>
                <a:cs typeface="+mn-cs"/>
              </a:rPr>
              <a:t>SecurityScorecard</a:t>
            </a:r>
            <a:r>
              <a:rPr lang="en-GB" sz="1200" kern="1200" dirty="0">
                <a:solidFill>
                  <a:schemeClr val="tx1"/>
                </a:solidFill>
                <a:effectLst/>
                <a:latin typeface="+mn-lt"/>
                <a:ea typeface="+mn-ea"/>
                <a:cs typeface="+mn-cs"/>
              </a:rPr>
              <a:t>, “NIST CSF vs. ISO 27001 vs. SOC 2: Which Cybersecurity Framework Fits Your Organization?,” </a:t>
            </a:r>
            <a:r>
              <a:rPr lang="en-GB" sz="1200" kern="1200" dirty="0" err="1">
                <a:solidFill>
                  <a:schemeClr val="tx1"/>
                </a:solidFill>
                <a:effectLst/>
                <a:latin typeface="+mn-lt"/>
                <a:ea typeface="+mn-ea"/>
                <a:cs typeface="+mn-cs"/>
              </a:rPr>
              <a:t>SecurityScorecard</a:t>
            </a:r>
            <a:r>
              <a:rPr lang="en-GB" sz="1200" kern="1200" dirty="0">
                <a:solidFill>
                  <a:schemeClr val="tx1"/>
                </a:solidFill>
                <a:effectLst/>
                <a:latin typeface="+mn-lt"/>
                <a:ea typeface="+mn-ea"/>
                <a:cs typeface="+mn-cs"/>
              </a:rPr>
              <a:t>, 26 5 2025. [Online]. Available: https://securityscorecard.com/blog/nist-csf-vs-iso-27001-vs-soc-2-which-cybersecurity-framework-fits-your-organization/. [Accessed 5 5 2026].</a:t>
            </a:r>
          </a:p>
          <a:p>
            <a:r>
              <a:rPr lang="en-GB" sz="1200" kern="1200" dirty="0">
                <a:solidFill>
                  <a:schemeClr val="tx1"/>
                </a:solidFill>
                <a:effectLst/>
                <a:latin typeface="+mn-lt"/>
                <a:ea typeface="+mn-ea"/>
                <a:cs typeface="+mn-cs"/>
              </a:rPr>
              <a:t>[17] </a:t>
            </a:r>
          </a:p>
          <a:p>
            <a:r>
              <a:rPr lang="en-GB" sz="1200" kern="1200" dirty="0" err="1">
                <a:solidFill>
                  <a:schemeClr val="tx1"/>
                </a:solidFill>
                <a:effectLst/>
                <a:latin typeface="+mn-lt"/>
                <a:ea typeface="+mn-ea"/>
                <a:cs typeface="+mn-cs"/>
              </a:rPr>
              <a:t>onetrust</a:t>
            </a:r>
            <a:r>
              <a:rPr lang="en-GB" sz="1200" kern="1200" dirty="0">
                <a:solidFill>
                  <a:schemeClr val="tx1"/>
                </a:solidFill>
                <a:effectLst/>
                <a:latin typeface="+mn-lt"/>
                <a:ea typeface="+mn-ea"/>
                <a:cs typeface="+mn-cs"/>
              </a:rPr>
              <a:t>, “ISO 27001 vs. NIST Cybersecurity Framework,” </a:t>
            </a:r>
            <a:r>
              <a:rPr lang="en-GB" sz="1200" kern="1200" dirty="0" err="1">
                <a:solidFill>
                  <a:schemeClr val="tx1"/>
                </a:solidFill>
                <a:effectLst/>
                <a:latin typeface="+mn-lt"/>
                <a:ea typeface="+mn-ea"/>
                <a:cs typeface="+mn-cs"/>
              </a:rPr>
              <a:t>onetrust</a:t>
            </a:r>
            <a:r>
              <a:rPr lang="en-GB" sz="1200" kern="1200" dirty="0">
                <a:solidFill>
                  <a:schemeClr val="tx1"/>
                </a:solidFill>
                <a:effectLst/>
                <a:latin typeface="+mn-lt"/>
                <a:ea typeface="+mn-ea"/>
                <a:cs typeface="+mn-cs"/>
              </a:rPr>
              <a:t>, 15 3 2026. [Online]. Available: https://www.onetrust.com/blog/iso-27001-vs-nist-cybersecurity-framework/. [Accessed 5 5 2026].</a:t>
            </a:r>
          </a:p>
          <a:p>
            <a:r>
              <a:rPr lang="en-GB" sz="1200" kern="1200" dirty="0">
                <a:solidFill>
                  <a:schemeClr val="tx1"/>
                </a:solidFill>
                <a:effectLst/>
                <a:latin typeface="+mn-lt"/>
                <a:ea typeface="+mn-ea"/>
                <a:cs typeface="+mn-cs"/>
              </a:rPr>
              <a:t>[18] </a:t>
            </a:r>
          </a:p>
          <a:p>
            <a:r>
              <a:rPr lang="en-GB" sz="1200" kern="1200" dirty="0">
                <a:solidFill>
                  <a:schemeClr val="tx1"/>
                </a:solidFill>
                <a:effectLst/>
                <a:latin typeface="+mn-lt"/>
                <a:ea typeface="+mn-ea"/>
                <a:cs typeface="+mn-cs"/>
              </a:rPr>
              <a:t>Wikipedia, “Multi-factor authentication,” Wikipedia, 18 4 2026. [Online]. Available: https://en.wikipedia.org/wiki/Multi-factor_authentication. [Accessed 5 5 2026].</a:t>
            </a:r>
          </a:p>
          <a:p>
            <a:r>
              <a:rPr lang="en-GB" sz="1200" kern="1200" dirty="0">
                <a:solidFill>
                  <a:schemeClr val="tx1"/>
                </a:solidFill>
                <a:effectLst/>
                <a:latin typeface="+mn-lt"/>
                <a:ea typeface="+mn-ea"/>
                <a:cs typeface="+mn-cs"/>
              </a:rPr>
              <a:t>[19] </a:t>
            </a:r>
          </a:p>
          <a:p>
            <a:r>
              <a:rPr lang="en-GB" sz="1200" kern="1200" dirty="0" err="1">
                <a:solidFill>
                  <a:schemeClr val="tx1"/>
                </a:solidFill>
                <a:effectLst/>
                <a:latin typeface="+mn-lt"/>
                <a:ea typeface="+mn-ea"/>
                <a:cs typeface="+mn-cs"/>
              </a:rPr>
              <a:t>uwtsd</a:t>
            </a:r>
            <a:r>
              <a:rPr lang="en-GB" sz="1200" kern="1200" dirty="0">
                <a:solidFill>
                  <a:schemeClr val="tx1"/>
                </a:solidFill>
                <a:effectLst/>
                <a:latin typeface="+mn-lt"/>
                <a:ea typeface="+mn-ea"/>
                <a:cs typeface="+mn-cs"/>
              </a:rPr>
              <a:t>, “Multi-factor Authentication (MFA),” </a:t>
            </a:r>
            <a:r>
              <a:rPr lang="en-GB" sz="1200" kern="1200" dirty="0" err="1">
                <a:solidFill>
                  <a:schemeClr val="tx1"/>
                </a:solidFill>
                <a:effectLst/>
                <a:latin typeface="+mn-lt"/>
                <a:ea typeface="+mn-ea"/>
                <a:cs typeface="+mn-cs"/>
              </a:rPr>
              <a:t>uwtsd</a:t>
            </a:r>
            <a:r>
              <a:rPr lang="en-GB" sz="1200" kern="1200" dirty="0">
                <a:solidFill>
                  <a:schemeClr val="tx1"/>
                </a:solidFill>
                <a:effectLst/>
                <a:latin typeface="+mn-lt"/>
                <a:ea typeface="+mn-ea"/>
                <a:cs typeface="+mn-cs"/>
              </a:rPr>
              <a:t>, [Online]. Available: https://digitalservices.uwtsd.ac.uk/itsd/mfa/. [Accessed 5 5 2026].</a:t>
            </a:r>
          </a:p>
          <a:p>
            <a:r>
              <a:rPr lang="en-GB" sz="1200" kern="1200" dirty="0">
                <a:solidFill>
                  <a:schemeClr val="tx1"/>
                </a:solidFill>
                <a:effectLst/>
                <a:latin typeface="+mn-lt"/>
                <a:ea typeface="+mn-ea"/>
                <a:cs typeface="+mn-cs"/>
              </a:rPr>
              <a:t>[20] </a:t>
            </a:r>
          </a:p>
          <a:p>
            <a:r>
              <a:rPr lang="en-GB" sz="1200" kern="1200" dirty="0">
                <a:solidFill>
                  <a:schemeClr val="tx1"/>
                </a:solidFill>
                <a:effectLst/>
                <a:latin typeface="+mn-lt"/>
                <a:ea typeface="+mn-ea"/>
                <a:cs typeface="+mn-cs"/>
              </a:rPr>
              <a:t>European Union Agency for Cybersecurity (</a:t>
            </a:r>
            <a:r>
              <a:rPr lang="en-GB" sz="1200" kern="1200" dirty="0" err="1">
                <a:solidFill>
                  <a:schemeClr val="tx1"/>
                </a:solidFill>
                <a:effectLst/>
                <a:latin typeface="+mn-lt"/>
                <a:ea typeface="+mn-ea"/>
                <a:cs typeface="+mn-cs"/>
              </a:rPr>
              <a:t>Enisa</a:t>
            </a:r>
            <a:r>
              <a:rPr lang="en-GB" sz="1200" kern="1200" dirty="0">
                <a:solidFill>
                  <a:schemeClr val="tx1"/>
                </a:solidFill>
                <a:effectLst/>
                <a:latin typeface="+mn-lt"/>
                <a:ea typeface="+mn-ea"/>
                <a:cs typeface="+mn-cs"/>
              </a:rPr>
              <a:t>), “Technical Implementation Guidance: On Commission Implementing Regulation (EU) 2024/2690 of 17 October 2024 laying down rules for the application of NIS2 Directive as regards technical and methodological requirements of cybersecurity risk-management </a:t>
            </a:r>
            <a:r>
              <a:rPr lang="en-GB" sz="1200" kern="1200" dirty="0" err="1">
                <a:solidFill>
                  <a:schemeClr val="tx1"/>
                </a:solidFill>
                <a:effectLst/>
                <a:latin typeface="+mn-lt"/>
                <a:ea typeface="+mn-ea"/>
                <a:cs typeface="+mn-cs"/>
              </a:rPr>
              <a:t>measur</a:t>
            </a:r>
            <a:r>
              <a:rPr lang="en-GB" sz="1200" kern="1200" dirty="0">
                <a:solidFill>
                  <a:schemeClr val="tx1"/>
                </a:solidFill>
                <a:effectLst/>
                <a:latin typeface="+mn-lt"/>
                <a:ea typeface="+mn-ea"/>
                <a:cs typeface="+mn-cs"/>
              </a:rPr>
              <a:t>,” Publications Office of the European Union, Luxembourg, 2025.</a:t>
            </a:r>
          </a:p>
          <a:p>
            <a:r>
              <a:rPr lang="en-GB" sz="1200" kern="1200" dirty="0">
                <a:solidFill>
                  <a:schemeClr val="tx1"/>
                </a:solidFill>
                <a:effectLst/>
                <a:latin typeface="+mn-lt"/>
                <a:ea typeface="+mn-ea"/>
                <a:cs typeface="+mn-cs"/>
              </a:rPr>
              <a:t>[21] </a:t>
            </a:r>
          </a:p>
          <a:p>
            <a:r>
              <a:rPr lang="en-GB" sz="1200" kern="1200" dirty="0">
                <a:solidFill>
                  <a:schemeClr val="tx1"/>
                </a:solidFill>
                <a:effectLst/>
                <a:latin typeface="+mn-lt"/>
                <a:ea typeface="+mn-ea"/>
                <a:cs typeface="+mn-cs"/>
              </a:rPr>
              <a:t>Microsoft, “Download Microsoft Authenticator,” Microsoft, [Online]. Available: https://support.microsoft.com/en-us/authenticator/download-microsoft-authenticator. [Accessed 5 5 2026].</a:t>
            </a:r>
          </a:p>
          <a:p>
            <a:r>
              <a:rPr lang="en-GB" sz="1200" kern="1200" dirty="0">
                <a:solidFill>
                  <a:schemeClr val="tx1"/>
                </a:solidFill>
                <a:effectLst/>
                <a:latin typeface="+mn-lt"/>
                <a:ea typeface="+mn-ea"/>
                <a:cs typeface="+mn-cs"/>
              </a:rPr>
              <a:t>[22] </a:t>
            </a:r>
          </a:p>
          <a:p>
            <a:r>
              <a:rPr lang="en-GB" sz="1200" kern="1200" dirty="0">
                <a:solidFill>
                  <a:schemeClr val="tx1"/>
                </a:solidFill>
                <a:effectLst/>
                <a:latin typeface="+mn-lt"/>
                <a:ea typeface="+mn-ea"/>
                <a:cs typeface="+mn-cs"/>
              </a:rPr>
              <a:t>IBM, “What is security information and event management (SIEM)?,” IBM, [Online]. Available: https://www.ibm.com/think/topics/siem. [Accessed 7 5 2026].</a:t>
            </a:r>
          </a:p>
          <a:p>
            <a:r>
              <a:rPr lang="en-GB" sz="1200" kern="1200" dirty="0">
                <a:solidFill>
                  <a:schemeClr val="tx1"/>
                </a:solidFill>
                <a:effectLst/>
                <a:latin typeface="+mn-lt"/>
                <a:ea typeface="+mn-ea"/>
                <a:cs typeface="+mn-cs"/>
              </a:rPr>
              <a:t>[23] </a:t>
            </a:r>
          </a:p>
          <a:p>
            <a:r>
              <a:rPr lang="en-GB" sz="1200" kern="1200" dirty="0">
                <a:solidFill>
                  <a:schemeClr val="tx1"/>
                </a:solidFill>
                <a:effectLst/>
                <a:latin typeface="+mn-lt"/>
                <a:ea typeface="+mn-ea"/>
                <a:cs typeface="+mn-cs"/>
              </a:rPr>
              <a:t>Microsoft, “What is SIEM?,” Microsoft Security, [Online]. Available: https://www.microsoft.com/en-us/security/business/security-101/what-is-siem. [Accessed 7 5 2026].</a:t>
            </a:r>
          </a:p>
          <a:p>
            <a:r>
              <a:rPr lang="en-GB" sz="1200" kern="1200" dirty="0">
                <a:solidFill>
                  <a:schemeClr val="tx1"/>
                </a:solidFill>
                <a:effectLst/>
                <a:latin typeface="+mn-lt"/>
                <a:ea typeface="+mn-ea"/>
                <a:cs typeface="+mn-cs"/>
              </a:rPr>
              <a:t>[24] </a:t>
            </a:r>
          </a:p>
          <a:p>
            <a:r>
              <a:rPr lang="en-GB" sz="1200" kern="1200" dirty="0">
                <a:solidFill>
                  <a:schemeClr val="tx1"/>
                </a:solidFill>
                <a:effectLst/>
                <a:latin typeface="+mn-lt"/>
                <a:ea typeface="+mn-ea"/>
                <a:cs typeface="+mn-cs"/>
              </a:rPr>
              <a:t>M. Swanagan, “What Is A SIEM? Benefits, Tools, &amp; Strategies,” </a:t>
            </a:r>
            <a:r>
              <a:rPr lang="en-GB" sz="1200" kern="1200" dirty="0" err="1">
                <a:solidFill>
                  <a:schemeClr val="tx1"/>
                </a:solidFill>
                <a:effectLst/>
                <a:latin typeface="+mn-lt"/>
                <a:ea typeface="+mn-ea"/>
                <a:cs typeface="+mn-cs"/>
              </a:rPr>
              <a:t>Purplesec</a:t>
            </a:r>
            <a:r>
              <a:rPr lang="en-GB" sz="1200" kern="1200" dirty="0">
                <a:solidFill>
                  <a:schemeClr val="tx1"/>
                </a:solidFill>
                <a:effectLst/>
                <a:latin typeface="+mn-lt"/>
                <a:ea typeface="+mn-ea"/>
                <a:cs typeface="+mn-cs"/>
              </a:rPr>
              <a:t>, 17 7 2025. [Online]. Available: https://purplesec.us/learn/siem-solutions/. [Accessed 7 5 2026].</a:t>
            </a:r>
          </a:p>
          <a:p>
            <a:r>
              <a:rPr lang="en-GB" sz="1200" kern="1200" dirty="0">
                <a:solidFill>
                  <a:schemeClr val="tx1"/>
                </a:solidFill>
                <a:effectLst/>
                <a:latin typeface="+mn-lt"/>
                <a:ea typeface="+mn-ea"/>
                <a:cs typeface="+mn-cs"/>
              </a:rPr>
              <a:t>[25] </a:t>
            </a:r>
          </a:p>
          <a:p>
            <a:r>
              <a:rPr lang="en-GB" sz="1200" kern="1200" dirty="0">
                <a:solidFill>
                  <a:schemeClr val="tx1"/>
                </a:solidFill>
                <a:effectLst/>
                <a:latin typeface="+mn-lt"/>
                <a:ea typeface="+mn-ea"/>
                <a:cs typeface="+mn-cs"/>
              </a:rPr>
              <a:t>Dark Trace, “What is Cloud Security Posture Management (CSPM)?,” </a:t>
            </a:r>
            <a:r>
              <a:rPr lang="en-GB" sz="1200" kern="1200" dirty="0" err="1">
                <a:solidFill>
                  <a:schemeClr val="tx1"/>
                </a:solidFill>
                <a:effectLst/>
                <a:latin typeface="+mn-lt"/>
                <a:ea typeface="+mn-ea"/>
                <a:cs typeface="+mn-cs"/>
              </a:rPr>
              <a:t>Drak</a:t>
            </a:r>
            <a:r>
              <a:rPr lang="en-GB" sz="1200" kern="1200" dirty="0">
                <a:solidFill>
                  <a:schemeClr val="tx1"/>
                </a:solidFill>
                <a:effectLst/>
                <a:latin typeface="+mn-lt"/>
                <a:ea typeface="+mn-ea"/>
                <a:cs typeface="+mn-cs"/>
              </a:rPr>
              <a:t> trace, [Online]. Available: https://www.darktrace.com/cyber-ai-glossary/cloud-security-posture-management. [Accessed 7 5 2026].</a:t>
            </a:r>
          </a:p>
          <a:p>
            <a:r>
              <a:rPr lang="en-GB" sz="1200" kern="1200" dirty="0">
                <a:solidFill>
                  <a:schemeClr val="tx1"/>
                </a:solidFill>
                <a:effectLst/>
                <a:latin typeface="+mn-lt"/>
                <a:ea typeface="+mn-ea"/>
                <a:cs typeface="+mn-cs"/>
              </a:rPr>
              <a:t>[26] </a:t>
            </a:r>
          </a:p>
          <a:p>
            <a:r>
              <a:rPr lang="en-GB" sz="1200" kern="1200" dirty="0">
                <a:solidFill>
                  <a:schemeClr val="tx1"/>
                </a:solidFill>
                <a:effectLst/>
                <a:latin typeface="+mn-lt"/>
                <a:ea typeface="+mn-ea"/>
                <a:cs typeface="+mn-cs"/>
              </a:rPr>
              <a:t>Microsoft, “What is Cloud Security Posture Management (CSPM),” Microsoft , 3 6 2026. [Online]. Available: https://learn.microsoft.com/en-us/azure/defender-for-cloud/concept-cloud-security-posture-management. [Accessed 7 5 2026].</a:t>
            </a:r>
          </a:p>
          <a:p>
            <a:r>
              <a:rPr lang="en-GB" sz="1200" kern="1200" dirty="0">
                <a:solidFill>
                  <a:schemeClr val="tx1"/>
                </a:solidFill>
                <a:effectLst/>
                <a:latin typeface="+mn-lt"/>
                <a:ea typeface="+mn-ea"/>
                <a:cs typeface="+mn-cs"/>
              </a:rPr>
              <a:t>[27] </a:t>
            </a:r>
          </a:p>
          <a:p>
            <a:r>
              <a:rPr lang="en-GB" sz="1200" kern="1200" dirty="0">
                <a:solidFill>
                  <a:schemeClr val="tx1"/>
                </a:solidFill>
                <a:effectLst/>
                <a:latin typeface="+mn-lt"/>
                <a:ea typeface="+mn-ea"/>
                <a:cs typeface="+mn-cs"/>
              </a:rPr>
              <a:t>M. Kadam, “What is Cloud Security Posture Management (CSPM)? A Complete Guide,” BACANCY, 3 8 2025. [Online]. Available: https://www.bacancytechnology.com/blog/cloud-security-posture-management. [Accessed 7 5 2026].</a:t>
            </a:r>
          </a:p>
          <a:p>
            <a:r>
              <a:rPr lang="en-GB" sz="1200" kern="1200" dirty="0">
                <a:solidFill>
                  <a:schemeClr val="tx1"/>
                </a:solidFill>
                <a:effectLst/>
                <a:latin typeface="+mn-lt"/>
                <a:ea typeface="+mn-ea"/>
                <a:cs typeface="+mn-cs"/>
              </a:rPr>
              <a:t>[28] </a:t>
            </a:r>
          </a:p>
          <a:p>
            <a:r>
              <a:rPr lang="en-GB" sz="1200" kern="1200" dirty="0" err="1">
                <a:solidFill>
                  <a:schemeClr val="tx1"/>
                </a:solidFill>
                <a:effectLst/>
                <a:latin typeface="+mn-lt"/>
                <a:ea typeface="+mn-ea"/>
                <a:cs typeface="+mn-cs"/>
              </a:rPr>
              <a:t>Austrailian</a:t>
            </a:r>
            <a:r>
              <a:rPr lang="en-GB" sz="1200" kern="1200" dirty="0">
                <a:solidFill>
                  <a:schemeClr val="tx1"/>
                </a:solidFill>
                <a:effectLst/>
                <a:latin typeface="+mn-lt"/>
                <a:ea typeface="+mn-ea"/>
                <a:cs typeface="+mn-cs"/>
              </a:rPr>
              <a:t> Signals Directorate, “Cyber security incident response planning: Practitioner guidance,” </a:t>
            </a:r>
            <a:r>
              <a:rPr lang="en-GB" sz="1200" kern="1200" dirty="0" err="1">
                <a:solidFill>
                  <a:schemeClr val="tx1"/>
                </a:solidFill>
                <a:effectLst/>
                <a:latin typeface="+mn-lt"/>
                <a:ea typeface="+mn-ea"/>
                <a:cs typeface="+mn-cs"/>
              </a:rPr>
              <a:t>Austrailian</a:t>
            </a:r>
            <a:r>
              <a:rPr lang="en-GB" sz="1200" kern="1200" dirty="0">
                <a:solidFill>
                  <a:schemeClr val="tx1"/>
                </a:solidFill>
                <a:effectLst/>
                <a:latin typeface="+mn-lt"/>
                <a:ea typeface="+mn-ea"/>
                <a:cs typeface="+mn-cs"/>
              </a:rPr>
              <a:t> government </a:t>
            </a:r>
            <a:r>
              <a:rPr lang="en-GB" sz="1200" kern="1200" dirty="0" err="1">
                <a:solidFill>
                  <a:schemeClr val="tx1"/>
                </a:solidFill>
                <a:effectLst/>
                <a:latin typeface="+mn-lt"/>
                <a:ea typeface="+mn-ea"/>
                <a:cs typeface="+mn-cs"/>
              </a:rPr>
              <a:t>Austrailian</a:t>
            </a:r>
            <a:r>
              <a:rPr lang="en-GB" sz="1200" kern="1200" dirty="0">
                <a:solidFill>
                  <a:schemeClr val="tx1"/>
                </a:solidFill>
                <a:effectLst/>
                <a:latin typeface="+mn-lt"/>
                <a:ea typeface="+mn-ea"/>
                <a:cs typeface="+mn-cs"/>
              </a:rPr>
              <a:t> Signals Directorate, 12 12 2024. [Online]. Available: https://www.cyber.gov.au/business-government/detecting-responding-to-threats/cyber-security-incident-response/cyber-security-incident-response-planning-practitioner-guidance. [Accessed 7 5 2026].</a:t>
            </a:r>
          </a:p>
          <a:p>
            <a:r>
              <a:rPr lang="en-GB" sz="1200" kern="1200" dirty="0">
                <a:solidFill>
                  <a:schemeClr val="tx1"/>
                </a:solidFill>
                <a:effectLst/>
                <a:latin typeface="+mn-lt"/>
                <a:ea typeface="+mn-ea"/>
                <a:cs typeface="+mn-cs"/>
              </a:rPr>
              <a:t>[29] </a:t>
            </a:r>
          </a:p>
          <a:p>
            <a:r>
              <a:rPr lang="en-GB" sz="1200" kern="1200" dirty="0" err="1">
                <a:solidFill>
                  <a:schemeClr val="tx1"/>
                </a:solidFill>
                <a:effectLst/>
                <a:latin typeface="+mn-lt"/>
                <a:ea typeface="+mn-ea"/>
                <a:cs typeface="+mn-cs"/>
              </a:rPr>
              <a:t>Secureframe</a:t>
            </a:r>
            <a:r>
              <a:rPr lang="en-GB" sz="1200" kern="1200" dirty="0">
                <a:solidFill>
                  <a:schemeClr val="tx1"/>
                </a:solidFill>
                <a:effectLst/>
                <a:latin typeface="+mn-lt"/>
                <a:ea typeface="+mn-ea"/>
                <a:cs typeface="+mn-cs"/>
              </a:rPr>
              <a:t>, “The ISO 27001 Certification Process: A Step-by-Step Guide,” </a:t>
            </a:r>
            <a:r>
              <a:rPr lang="en-GB" sz="1200" kern="1200" dirty="0" err="1">
                <a:solidFill>
                  <a:schemeClr val="tx1"/>
                </a:solidFill>
                <a:effectLst/>
                <a:latin typeface="+mn-lt"/>
                <a:ea typeface="+mn-ea"/>
                <a:cs typeface="+mn-cs"/>
              </a:rPr>
              <a:t>secureframe</a:t>
            </a:r>
            <a:r>
              <a:rPr lang="en-GB" sz="1200" kern="1200" dirty="0">
                <a:solidFill>
                  <a:schemeClr val="tx1"/>
                </a:solidFill>
                <a:effectLst/>
                <a:latin typeface="+mn-lt"/>
                <a:ea typeface="+mn-ea"/>
                <a:cs typeface="+mn-cs"/>
              </a:rPr>
              <a:t>, 21 4 2026. [Online]. Available: https://secureframe.com/hub/iso-27001/certification-process. [Accessed 5 5 2026].</a:t>
            </a:r>
          </a:p>
          <a:p>
            <a:r>
              <a:rPr lang="en-GB" sz="1200" kern="1200" dirty="0">
                <a:solidFill>
                  <a:schemeClr val="tx1"/>
                </a:solidFill>
                <a:effectLst/>
                <a:latin typeface="+mn-lt"/>
                <a:ea typeface="+mn-ea"/>
                <a:cs typeface="+mn-cs"/>
              </a:rPr>
              <a:t>[30] </a:t>
            </a:r>
          </a:p>
          <a:p>
            <a:r>
              <a:rPr lang="en-GB" sz="1200" kern="1200" dirty="0">
                <a:solidFill>
                  <a:schemeClr val="tx1"/>
                </a:solidFill>
                <a:effectLst/>
                <a:latin typeface="+mn-lt"/>
                <a:ea typeface="+mn-ea"/>
                <a:cs typeface="+mn-cs"/>
              </a:rPr>
              <a:t>European Union Agency for Cybersecurity (ENISA)., “Technical Implementation Guidance,” Publications Office of the European Union, Luxembourg, 2025.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25</a:t>
            </a:fld>
            <a:endParaRPr lang="en-US"/>
          </a:p>
        </p:txBody>
      </p:sp>
    </p:spTree>
    <p:extLst>
      <p:ext uri="{BB962C8B-B14F-4D97-AF65-F5344CB8AC3E}">
        <p14:creationId xmlns:p14="http://schemas.microsoft.com/office/powerpoint/2010/main" val="2340011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5/18/2026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AC2C24E-B95E-481D-968E-0BDCFC72F656}"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5/18/2026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5/18/2026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5/18/2026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5/18/2026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5/18/2026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1415DC98-F527-4737-A5B9-3597210FA2F7}" type="datetime1">
              <a:rPr lang="en-US" smtClean="0"/>
              <a:t>5/18/2026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B2188889-44B4-42BD-84DC-2D1A93FD44C7}" type="datetime1">
              <a:rPr lang="en-US" smtClean="0"/>
              <a:t>5/18/2026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5/18/2026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5/18/2026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63EB29E-E91D-4BC9-BE3F-394F6FDC9AC7}"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BAD7DA-2107-4637-8C8D-3B775970879B}"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4597AFA7-1C4B-4AAF-9FD8-61D1DA4C999A}"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EF5F7DF4-8BE0-4832-9230-78DDDEC4B6DD}" type="datetime1">
              <a:rPr lang="en-US" smtClean="0"/>
              <a:t>5/18/2026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5/18/2026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5/18/2026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C1166B1E-1AFA-4A7F-9646-409FBAA0A887}" type="datetime1">
              <a:rPr lang="en-US" smtClean="0"/>
              <a:t>5/18/2026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5/18/2026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AA28231D-ABE1-4859-B037-5D42FA8F4858}" type="datetime1">
              <a:rPr lang="en-US" smtClean="0"/>
              <a:t>5/18/2026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5/18/2026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5/18/2026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5/18/2026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US"/>
              <a:t>Click icon to add picture</a:t>
            </a:r>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5/18/2026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US"/>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5/18/2026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5/18/2026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5/18/2026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5/18/2026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5/18/2026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AB608D6C-D0F1-479F-911E-8569D2F1ED15}" type="datetime1">
              <a:rPr lang="en-US" smtClean="0"/>
              <a:t>5/18/2026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CBCFCC67-CBC1-48BE-A467-33E284003C9C}" type="datetime1">
              <a:rPr lang="en-US" smtClean="0"/>
              <a:t>5/18/2026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5/18/2026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5/18/2026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5/18/2026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68CAF44C-1683-44E3-97C5-DF51C69BF7AA}" type="datetime1">
              <a:rPr lang="en-US" smtClean="0"/>
              <a:t>5/18/2026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5/18/2026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5/18/2026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A0C8FE45-F91B-4375-B362-4DC6F9A2A304}" type="datetime1">
              <a:rPr lang="en-US" smtClean="0"/>
              <a:t>5/18/2026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US"/>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5/18/2026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5/18/2026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95FFA61-E651-4E50-A159-710A5ED7E6FE}"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E9E0D87-B7D0-4C2E-BAD1-97A555313A20}" type="datetime1">
              <a:rPr lang="en-US" smtClean="0"/>
              <a:t>5/18/2026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29814657-813A-4D7B-A2F8-E573BA1645D3}" type="datetime1">
              <a:rPr lang="en-US" smtClean="0"/>
              <a:t>5/18/2026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12.xml"/><Relationship Id="rId13" Type="http://schemas.openxmlformats.org/officeDocument/2006/relationships/slide" Target="slide19.xml"/><Relationship Id="rId18" Type="http://schemas.openxmlformats.org/officeDocument/2006/relationships/slide" Target="slide25.xml"/><Relationship Id="rId3" Type="http://schemas.openxmlformats.org/officeDocument/2006/relationships/slide" Target="slide5.xml"/><Relationship Id="rId7" Type="http://schemas.openxmlformats.org/officeDocument/2006/relationships/slide" Target="slide10.xml"/><Relationship Id="rId12" Type="http://schemas.openxmlformats.org/officeDocument/2006/relationships/slide" Target="slide18.xml"/><Relationship Id="rId17" Type="http://schemas.openxmlformats.org/officeDocument/2006/relationships/slide" Target="slide24.xml"/><Relationship Id="rId2" Type="http://schemas.openxmlformats.org/officeDocument/2006/relationships/slide" Target="slide3.xml"/><Relationship Id="rId16" Type="http://schemas.openxmlformats.org/officeDocument/2006/relationships/slide" Target="slide23.xml"/><Relationship Id="rId1" Type="http://schemas.openxmlformats.org/officeDocument/2006/relationships/slideLayout" Target="../slideLayouts/slideLayout16.xml"/><Relationship Id="rId6" Type="http://schemas.openxmlformats.org/officeDocument/2006/relationships/slide" Target="slide8.xml"/><Relationship Id="rId11" Type="http://schemas.openxmlformats.org/officeDocument/2006/relationships/slide" Target="slide17.xml"/><Relationship Id="rId5" Type="http://schemas.openxmlformats.org/officeDocument/2006/relationships/slide" Target="slide7.xml"/><Relationship Id="rId15" Type="http://schemas.openxmlformats.org/officeDocument/2006/relationships/slide" Target="slide22.xml"/><Relationship Id="rId10" Type="http://schemas.openxmlformats.org/officeDocument/2006/relationships/slide" Target="slide15.xml"/><Relationship Id="rId4" Type="http://schemas.openxmlformats.org/officeDocument/2006/relationships/slide" Target="slide6.xml"/><Relationship Id="rId9" Type="http://schemas.openxmlformats.org/officeDocument/2006/relationships/slide" Target="slide14.xml"/><Relationship Id="rId14" Type="http://schemas.openxmlformats.org/officeDocument/2006/relationships/slide" Target="slide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eeksforgeeks.org/ethical-hacking/zero-security-model/" TargetMode="Externa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sequretek.com/resources/blog/Ransomware-as-a-Service-Groups-Are-Serving-Quick-Hits" TargetMode="Externa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appomni.com/blog/detecting-unc6040-vishing-in-salesforce-oauth-attacks/"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keepnetlabs.com/blog/vishing-under-the-microscope-how-bad-is-it-and-what-can-you-do-about-it" TargetMode="Externa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tierpoint.com/blog/cybersecurity/cloud-storage-security/"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tierpoint.com/blog/cybersecurity/cloud-storage-security/" TargetMode="Externa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jamcyber.com/cyber-security-policies/" TargetMode="Externa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jamcyber.com/cyber-security-policies/"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hyperlink" Target="https://purplesec.us/learn/siem-solutions/" TargetMode="External"/><Relationship Id="rId2" Type="http://schemas.openxmlformats.org/officeDocument/2006/relationships/image" Target="../media/image15.png"/><Relationship Id="rId1" Type="http://schemas.openxmlformats.org/officeDocument/2006/relationships/slideLayout" Target="../slideLayouts/slideLayout45.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acancytechnology.com/blog/cloud-security-posture-management" TargetMode="External"/><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cyber.gov.au/business-government/detecting-responding-to-threats/cyber-security-incident-response/cyber-security-incident-response-planning-practitioner-guidance" TargetMode="External"/><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cyber.gov.au/business-government/detecting-responding-to-threats/cyber-security-incident-response/cyber-security-incident-response-planning-practitioner-guida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p:txBody>
          <a:bodyPr>
            <a:noAutofit/>
          </a:bodyPr>
          <a:lstStyle/>
          <a:p>
            <a:r>
              <a:rPr lang="en-GB" b="1" dirty="0"/>
              <a:t>Threats of the World of Computer’s.</a:t>
            </a:r>
            <a:endParaRPr lang="en-GB" dirty="0"/>
          </a:p>
        </p:txBody>
      </p:sp>
      <p:sp>
        <p:nvSpPr>
          <p:cNvPr id="4" name="Subtitle 3">
            <a:extLst>
              <a:ext uri="{FF2B5EF4-FFF2-40B4-BE49-F238E27FC236}">
                <a16:creationId xmlns:a16="http://schemas.microsoft.com/office/drawing/2014/main" id="{5CA5C5AD-7278-E875-15B7-835123AC22E5}"/>
              </a:ext>
            </a:extLst>
          </p:cNvPr>
          <p:cNvSpPr>
            <a:spLocks noGrp="1"/>
          </p:cNvSpPr>
          <p:nvPr>
            <p:ph type="subTitle" idx="1"/>
          </p:nvPr>
        </p:nvSpPr>
        <p:spPr/>
        <p:txBody>
          <a:bodyPr>
            <a:normAutofit/>
          </a:bodyPr>
          <a:lstStyle/>
          <a:p>
            <a:r>
              <a:rPr lang="en-US" dirty="0"/>
              <a:t>A look on why it’s important to improve upon security of the computer network for worker efficiency and safety.</a:t>
            </a:r>
          </a:p>
        </p:txBody>
      </p:sp>
    </p:spTree>
    <p:extLst>
      <p:ext uri="{BB962C8B-B14F-4D97-AF65-F5344CB8AC3E}">
        <p14:creationId xmlns:p14="http://schemas.microsoft.com/office/powerpoint/2010/main" val="281245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1"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CF2CA22-6213-170F-16A5-DF92E80458A2}"/>
              </a:ext>
            </a:extLst>
          </p:cNvPr>
          <p:cNvSpPr>
            <a:spLocks noGrp="1"/>
          </p:cNvSpPr>
          <p:nvPr>
            <p:ph type="title"/>
          </p:nvPr>
        </p:nvSpPr>
        <p:spPr>
          <a:xfrm>
            <a:off x="614677" y="685800"/>
            <a:ext cx="3652523" cy="4102460"/>
          </a:xfrm>
        </p:spPr>
        <p:txBody>
          <a:bodyPr/>
          <a:lstStyle/>
          <a:p>
            <a:r>
              <a:rPr lang="en-US" dirty="0"/>
              <a:t>Contents</a:t>
            </a:r>
            <a:br>
              <a:rPr lang="en-US" dirty="0"/>
            </a:br>
            <a:endParaRPr lang="en-US" dirty="0"/>
          </a:p>
        </p:txBody>
      </p:sp>
      <p:sp>
        <p:nvSpPr>
          <p:cNvPr id="10" name="Content Placeholder 2">
            <a:extLst>
              <a:ext uri="{FF2B5EF4-FFF2-40B4-BE49-F238E27FC236}">
                <a16:creationId xmlns:a16="http://schemas.microsoft.com/office/drawing/2014/main" id="{A30760B8-FFDB-E7C4-5AE1-41AFA16CA06D}"/>
              </a:ext>
            </a:extLst>
          </p:cNvPr>
          <p:cNvSpPr>
            <a:spLocks noGrp="1"/>
          </p:cNvSpPr>
          <p:nvPr>
            <p:ph sz="quarter" idx="13"/>
          </p:nvPr>
        </p:nvSpPr>
        <p:spPr>
          <a:xfrm>
            <a:off x="5181600" y="685800"/>
            <a:ext cx="6394703" cy="5839544"/>
          </a:xfrm>
        </p:spPr>
        <p:txBody>
          <a:bodyPr/>
          <a:lstStyle/>
          <a:p>
            <a:r>
              <a:rPr lang="en-US" b="1" dirty="0">
                <a:hlinkClick r:id="rId2" action="ppaction://hlinksldjump"/>
              </a:rPr>
              <a:t>Introduction</a:t>
            </a:r>
            <a:endParaRPr lang="en-US" b="1" dirty="0"/>
          </a:p>
          <a:p>
            <a:r>
              <a:rPr lang="en-US" b="1" dirty="0">
                <a:hlinkClick r:id="rId3" action="ppaction://hlinksldjump"/>
              </a:rPr>
              <a:t>Zero Trust Approach</a:t>
            </a:r>
            <a:endParaRPr lang="en-US" b="1" dirty="0"/>
          </a:p>
          <a:p>
            <a:r>
              <a:rPr lang="en-US" b="1" dirty="0">
                <a:hlinkClick r:id="rId4" action="ppaction://hlinksldjump"/>
              </a:rPr>
              <a:t>Identification Of Modern Threats</a:t>
            </a:r>
            <a:endParaRPr lang="en-US" b="1" dirty="0"/>
          </a:p>
          <a:p>
            <a:r>
              <a:rPr lang="en-US" b="1" dirty="0">
                <a:hlinkClick r:id="rId5" action="ppaction://hlinksldjump"/>
              </a:rPr>
              <a:t>RaaS</a:t>
            </a:r>
            <a:endParaRPr lang="en-US" b="1" dirty="0"/>
          </a:p>
          <a:p>
            <a:r>
              <a:rPr lang="en-US" b="1" dirty="0">
                <a:hlinkClick r:id="rId6" action="ppaction://hlinksldjump"/>
              </a:rPr>
              <a:t>Vishing</a:t>
            </a:r>
            <a:endParaRPr lang="en-US" b="1" dirty="0"/>
          </a:p>
          <a:p>
            <a:r>
              <a:rPr lang="en-US" b="1" dirty="0">
                <a:hlinkClick r:id="rId7" action="ppaction://hlinksldjump"/>
              </a:rPr>
              <a:t>Cloud Storage Integration</a:t>
            </a:r>
            <a:endParaRPr lang="en-US" b="1" dirty="0"/>
          </a:p>
          <a:p>
            <a:r>
              <a:rPr lang="en-US" b="1" dirty="0">
                <a:hlinkClick r:id="rId8" action="ppaction://hlinksldjump"/>
              </a:rPr>
              <a:t>Modern security policy’s</a:t>
            </a:r>
            <a:endParaRPr lang="en-US" b="1" dirty="0"/>
          </a:p>
          <a:p>
            <a:r>
              <a:rPr lang="en-GB" b="1" dirty="0">
                <a:hlinkClick r:id="rId9" action="ppaction://hlinksldjump"/>
              </a:rPr>
              <a:t>TECHNICAL MITIGATION MEASURES</a:t>
            </a:r>
            <a:endParaRPr lang="en-US" dirty="0"/>
          </a:p>
          <a:p>
            <a:r>
              <a:rPr lang="en-GB" b="1" dirty="0">
                <a:hlinkClick r:id="rId10" action="ppaction://hlinksldjump"/>
              </a:rPr>
              <a:t>Multifactor Authentication</a:t>
            </a:r>
            <a:endParaRPr lang="en-GB" b="1" dirty="0"/>
          </a:p>
          <a:p>
            <a:r>
              <a:rPr lang="en-GB" b="1" dirty="0">
                <a:hlinkClick r:id="rId11" action="ppaction://hlinksldjump"/>
              </a:rPr>
              <a:t>Security Information and Event Management</a:t>
            </a:r>
            <a:endParaRPr lang="en-GB" b="1" dirty="0"/>
          </a:p>
          <a:p>
            <a:r>
              <a:rPr lang="en-GB" b="1" dirty="0">
                <a:hlinkClick r:id="rId12" action="ppaction://hlinksldjump"/>
              </a:rPr>
              <a:t>CLOUD SECURITY POSTURE MANAGEMENT</a:t>
            </a:r>
            <a:endParaRPr lang="en-GB" b="1" dirty="0"/>
          </a:p>
          <a:p>
            <a:r>
              <a:rPr lang="en-GB" b="1" dirty="0">
                <a:hlinkClick r:id="rId13" action="ppaction://hlinksldjump"/>
              </a:rPr>
              <a:t>PROACTIVE MONITORING AND INCIDENT RESPONSE</a:t>
            </a:r>
            <a:endParaRPr lang="en-GB" b="1" dirty="0"/>
          </a:p>
          <a:p>
            <a:r>
              <a:rPr lang="en-GB" b="1" dirty="0">
                <a:hlinkClick r:id="rId14" action="ppaction://hlinksldjump"/>
              </a:rPr>
              <a:t>Incident Response</a:t>
            </a:r>
            <a:endParaRPr lang="en-GB" b="1" dirty="0"/>
          </a:p>
          <a:p>
            <a:r>
              <a:rPr lang="en-GB" b="1" dirty="0">
                <a:hlinkClick r:id="rId15" action="ppaction://hlinksldjump"/>
              </a:rPr>
              <a:t>CONTINOUS TRAINING AND AWARENESS</a:t>
            </a:r>
            <a:endParaRPr lang="en-GB" b="1" dirty="0"/>
          </a:p>
          <a:p>
            <a:r>
              <a:rPr lang="en-GB" b="1" dirty="0">
                <a:hlinkClick r:id="rId16" action="ppaction://hlinksldjump"/>
              </a:rPr>
              <a:t>Security Training</a:t>
            </a:r>
            <a:endParaRPr lang="en-GB" b="1" dirty="0"/>
          </a:p>
          <a:p>
            <a:r>
              <a:rPr lang="en-GB" b="1" dirty="0">
                <a:hlinkClick r:id="rId17" action="ppaction://hlinksldjump"/>
              </a:rPr>
              <a:t>Conclusions</a:t>
            </a:r>
            <a:endParaRPr lang="en-GB" b="1" dirty="0"/>
          </a:p>
          <a:p>
            <a:r>
              <a:rPr lang="en-GB" b="1" dirty="0">
                <a:hlinkClick r:id="rId18" action="ppaction://hlinksldjump"/>
              </a:rPr>
              <a:t>References</a:t>
            </a:r>
            <a:endParaRPr lang="en-GB" b="1" dirty="0"/>
          </a:p>
          <a:p>
            <a:endParaRPr lang="en-GB" b="1" dirty="0"/>
          </a:p>
          <a:p>
            <a:endParaRPr lang="en-GB" b="1" dirty="0"/>
          </a:p>
          <a:p>
            <a:endParaRPr lang="en-US" dirty="0"/>
          </a:p>
        </p:txBody>
      </p:sp>
    </p:spTree>
    <p:extLst>
      <p:ext uri="{BB962C8B-B14F-4D97-AF65-F5344CB8AC3E}">
        <p14:creationId xmlns:p14="http://schemas.microsoft.com/office/powerpoint/2010/main" val="727443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EE9A-A680-D70A-828F-B57F32A1B5B0}"/>
              </a:ext>
            </a:extLst>
          </p:cNvPr>
          <p:cNvSpPr>
            <a:spLocks noGrp="1"/>
          </p:cNvSpPr>
          <p:nvPr>
            <p:ph type="title"/>
          </p:nvPr>
        </p:nvSpPr>
        <p:spPr>
          <a:xfrm>
            <a:off x="612185" y="685800"/>
            <a:ext cx="9141415" cy="1532788"/>
          </a:xfrm>
        </p:spPr>
        <p:txBody>
          <a:bodyPr anchor="b">
            <a:normAutofit/>
          </a:bodyPr>
          <a:lstStyle/>
          <a:p>
            <a:r>
              <a:rPr lang="en-GB" dirty="0"/>
              <a:t>Introduction</a:t>
            </a:r>
          </a:p>
        </p:txBody>
      </p:sp>
      <p:sp>
        <p:nvSpPr>
          <p:cNvPr id="8" name="Content Placeholder 2">
            <a:extLst>
              <a:ext uri="{FF2B5EF4-FFF2-40B4-BE49-F238E27FC236}">
                <a16:creationId xmlns:a16="http://schemas.microsoft.com/office/drawing/2014/main" id="{CC1B868F-611C-0987-4970-81C5D68F0E45}"/>
              </a:ext>
            </a:extLst>
          </p:cNvPr>
          <p:cNvSpPr>
            <a:spLocks noGrp="1"/>
          </p:cNvSpPr>
          <p:nvPr>
            <p:ph sz="quarter" idx="13"/>
          </p:nvPr>
        </p:nvSpPr>
        <p:spPr>
          <a:xfrm>
            <a:off x="612185" y="2958704"/>
            <a:ext cx="10236343" cy="3710655"/>
          </a:xfrm>
        </p:spPr>
        <p:txBody>
          <a:bodyPr/>
          <a:lstStyle/>
          <a:p>
            <a:r>
              <a:rPr lang="en-US" dirty="0"/>
              <a:t>For anyone connected to the Wi-Fi or cares about Vigilant Trust &amp; Asset Management listen up.</a:t>
            </a:r>
          </a:p>
          <a:p>
            <a:r>
              <a:rPr lang="en-US" dirty="0"/>
              <a:t>This will cover;</a:t>
            </a:r>
          </a:p>
          <a:p>
            <a:pPr marL="285750" lvl="0" indent="-285750">
              <a:buFont typeface="Arial" panose="020B0604020202020204" pitchFamily="34" charset="0"/>
              <a:buChar char="•"/>
            </a:pPr>
            <a:r>
              <a:rPr lang="en-GB" b="1" dirty="0"/>
              <a:t>Identity of Modern Threats</a:t>
            </a:r>
            <a:endParaRPr lang="en-GB" dirty="0"/>
          </a:p>
          <a:p>
            <a:pPr marL="285750" lvl="0" indent="-285750">
              <a:buFont typeface="Arial" panose="020B0604020202020204" pitchFamily="34" charset="0"/>
              <a:buChar char="•"/>
            </a:pPr>
            <a:r>
              <a:rPr lang="en-GB" b="1" dirty="0"/>
              <a:t>Modern Security Policies</a:t>
            </a:r>
            <a:endParaRPr lang="en-GB" dirty="0"/>
          </a:p>
          <a:p>
            <a:pPr marL="285750" lvl="0" indent="-285750">
              <a:buFont typeface="Arial" panose="020B0604020202020204" pitchFamily="34" charset="0"/>
              <a:buChar char="•"/>
            </a:pPr>
            <a:r>
              <a:rPr lang="en-GB" b="1" dirty="0"/>
              <a:t>Technical Mitigation Measures</a:t>
            </a:r>
            <a:endParaRPr lang="en-GB" dirty="0"/>
          </a:p>
          <a:p>
            <a:pPr marL="285750" lvl="0" indent="-285750">
              <a:buFont typeface="Arial" panose="020B0604020202020204" pitchFamily="34" charset="0"/>
              <a:buChar char="•"/>
            </a:pPr>
            <a:r>
              <a:rPr lang="en-GB" b="1" dirty="0"/>
              <a:t>Monitoring and Incident Response</a:t>
            </a:r>
            <a:endParaRPr lang="en-GB" dirty="0"/>
          </a:p>
          <a:p>
            <a:pPr marL="285750" lvl="0" indent="-285750">
              <a:buFont typeface="Arial" panose="020B0604020202020204" pitchFamily="34" charset="0"/>
              <a:buChar char="•"/>
            </a:pPr>
            <a:r>
              <a:rPr lang="en-GB" b="1" dirty="0"/>
              <a:t>Training and Awareness</a:t>
            </a:r>
            <a:endParaRPr lang="en-GB"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522031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106BC-4382-DA0A-7225-4F04A6FA95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8F46F3-4B47-ECCB-8D26-707B4E3DB600}"/>
              </a:ext>
            </a:extLst>
          </p:cNvPr>
          <p:cNvSpPr>
            <a:spLocks noGrp="1"/>
          </p:cNvSpPr>
          <p:nvPr>
            <p:ph type="title"/>
          </p:nvPr>
        </p:nvSpPr>
        <p:spPr>
          <a:xfrm>
            <a:off x="612185" y="685800"/>
            <a:ext cx="9141415" cy="1532788"/>
          </a:xfrm>
        </p:spPr>
        <p:txBody>
          <a:bodyPr anchor="b">
            <a:normAutofit/>
          </a:bodyPr>
          <a:lstStyle/>
          <a:p>
            <a:r>
              <a:rPr lang="en-GB" dirty="0"/>
              <a:t>Introduction</a:t>
            </a:r>
          </a:p>
        </p:txBody>
      </p:sp>
      <p:sp>
        <p:nvSpPr>
          <p:cNvPr id="8" name="Content Placeholder 2">
            <a:extLst>
              <a:ext uri="{FF2B5EF4-FFF2-40B4-BE49-F238E27FC236}">
                <a16:creationId xmlns:a16="http://schemas.microsoft.com/office/drawing/2014/main" id="{AA9D6584-2A94-5AE7-221F-488A8CBE6730}"/>
              </a:ext>
            </a:extLst>
          </p:cNvPr>
          <p:cNvSpPr>
            <a:spLocks noGrp="1"/>
          </p:cNvSpPr>
          <p:nvPr>
            <p:ph sz="quarter" idx="13"/>
          </p:nvPr>
        </p:nvSpPr>
        <p:spPr>
          <a:xfrm>
            <a:off x="612185" y="2958704"/>
            <a:ext cx="10236343" cy="3710655"/>
          </a:xfrm>
        </p:spPr>
        <p:txBody>
          <a:bodyPr/>
          <a:lstStyle/>
          <a:p>
            <a:r>
              <a:rPr lang="en-US" dirty="0"/>
              <a:t>It’s also about looking into ‘Zero Trust’’ model which can help the company save potential unethical individuals getting onto the network and tormenting the offices workflow, efficiency and potential lawsuits for data security.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954790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E1BEE-5725-EA19-0B78-CD4995DFA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9592A4-A7DD-805B-50D6-9AB908A35BDC}"/>
              </a:ext>
            </a:extLst>
          </p:cNvPr>
          <p:cNvSpPr>
            <a:spLocks noGrp="1"/>
          </p:cNvSpPr>
          <p:nvPr>
            <p:ph type="title"/>
          </p:nvPr>
        </p:nvSpPr>
        <p:spPr>
          <a:xfrm>
            <a:off x="612647" y="685808"/>
            <a:ext cx="5483353" cy="1388318"/>
          </a:xfrm>
        </p:spPr>
        <p:txBody>
          <a:bodyPr anchor="b">
            <a:normAutofit/>
          </a:bodyPr>
          <a:lstStyle/>
          <a:p>
            <a:r>
              <a:rPr lang="en-GB" sz="5000"/>
              <a:t>Zero Trust Approach</a:t>
            </a:r>
          </a:p>
        </p:txBody>
      </p:sp>
      <p:sp>
        <p:nvSpPr>
          <p:cNvPr id="8" name="Content Placeholder 2">
            <a:extLst>
              <a:ext uri="{FF2B5EF4-FFF2-40B4-BE49-F238E27FC236}">
                <a16:creationId xmlns:a16="http://schemas.microsoft.com/office/drawing/2014/main" id="{77051CA0-4B4C-C142-3DFC-257C06EBCFA2}"/>
              </a:ext>
            </a:extLst>
          </p:cNvPr>
          <p:cNvSpPr>
            <a:spLocks noGrp="1"/>
          </p:cNvSpPr>
          <p:nvPr>
            <p:ph sz="quarter" idx="14"/>
          </p:nvPr>
        </p:nvSpPr>
        <p:spPr>
          <a:xfrm>
            <a:off x="612648" y="2651760"/>
            <a:ext cx="5483352" cy="3521850"/>
          </a:xfrm>
        </p:spPr>
        <p:txBody>
          <a:bodyPr>
            <a:normAutofit/>
          </a:bodyPr>
          <a:lstStyle/>
          <a:p>
            <a:r>
              <a:rPr lang="en-US" dirty="0"/>
              <a:t>From 2021 ransomware attacks occurs every 11 seconds, which equivalates to 7,850 attacks a day</a:t>
            </a:r>
          </a:p>
          <a:p>
            <a:r>
              <a:rPr lang="en-US" dirty="0"/>
              <a:t>Is not a product nor a service but an approach to designing and implementing more principles of security</a:t>
            </a:r>
          </a:p>
          <a:p>
            <a:r>
              <a:rPr lang="en-US" dirty="0"/>
              <a:t>So, lets think about what ‘Zero Trust Segmentation’ will bring to this company</a:t>
            </a:r>
          </a:p>
          <a:p>
            <a:pPr marL="285750" indent="-285750">
              <a:buFont typeface="Arial" panose="020B0604020202020204" pitchFamily="34" charset="0"/>
              <a:buChar char="•"/>
            </a:pPr>
            <a:r>
              <a:rPr lang="en-US" b="1" dirty="0"/>
              <a:t>Verify Explicitly:	</a:t>
            </a:r>
            <a:r>
              <a:rPr lang="en-US" dirty="0"/>
              <a:t>Authenticate all users logging on and accessing sensitive data</a:t>
            </a:r>
            <a:endParaRPr lang="en-US" b="1" dirty="0"/>
          </a:p>
          <a:p>
            <a:pPr marL="285750" indent="-285750">
              <a:buFont typeface="Arial" panose="020B0604020202020204" pitchFamily="34" charset="0"/>
              <a:buChar char="•"/>
            </a:pPr>
            <a:r>
              <a:rPr lang="en-US" b="1" dirty="0"/>
              <a:t>Use Least Privilege Access:	</a:t>
            </a:r>
            <a:r>
              <a:rPr lang="en-US" dirty="0"/>
              <a:t>limit users to what they access/do</a:t>
            </a:r>
            <a:r>
              <a:rPr lang="en-US" b="1" dirty="0"/>
              <a:t>		</a:t>
            </a:r>
          </a:p>
          <a:p>
            <a:pPr marL="285750" indent="-285750">
              <a:buFont typeface="Arial" panose="020B0604020202020204" pitchFamily="34" charset="0"/>
              <a:buChar char="•"/>
            </a:pPr>
            <a:r>
              <a:rPr lang="en-US" b="1" dirty="0"/>
              <a:t>Assume Breach:	</a:t>
            </a:r>
            <a:r>
              <a:rPr lang="en-US" dirty="0"/>
              <a:t>fight or flight mode at all times, always become wary</a:t>
            </a:r>
            <a:endParaRPr lang="en-US" b="1" dirty="0"/>
          </a:p>
          <a:p>
            <a:pPr marL="285750" indent="-285750">
              <a:buFont typeface="Arial" panose="020B0604020202020204" pitchFamily="34" charset="0"/>
              <a:buChar char="•"/>
            </a:pPr>
            <a:endParaRPr lang="en-US" dirty="0"/>
          </a:p>
        </p:txBody>
      </p:sp>
      <p:pic>
        <p:nvPicPr>
          <p:cNvPr id="3" name="Picture 2" descr="Zero Security Model">
            <a:hlinkClick r:id="rId2"/>
            <a:extLst>
              <a:ext uri="{FF2B5EF4-FFF2-40B4-BE49-F238E27FC236}">
                <a16:creationId xmlns:a16="http://schemas.microsoft.com/office/drawing/2014/main" id="{16221E2B-B52E-093B-D20F-FBB52C2178A9}"/>
              </a:ext>
            </a:extLst>
          </p:cNvPr>
          <p:cNvPicPr>
            <a:picLocks noChangeAspect="1"/>
          </p:cNvPicPr>
          <p:nvPr/>
        </p:nvPicPr>
        <p:blipFill>
          <a:blip r:embed="rId3" cstate="print">
            <a:extLst>
              <a:ext uri="{28A0092B-C50C-407E-A947-70E740481C1C}">
                <a14:useLocalDpi xmlns:a14="http://schemas.microsoft.com/office/drawing/2010/main" val="0"/>
              </a:ext>
            </a:extLst>
          </a:blip>
          <a:srcRect l="15961" r="15322"/>
          <a:stretch>
            <a:fillRect/>
          </a:stretch>
        </p:blipFill>
        <p:spPr bwMode="auto">
          <a:xfrm>
            <a:off x="6717792" y="685807"/>
            <a:ext cx="4864608" cy="5486377"/>
          </a:xfrm>
          <a:prstGeom prst="rect">
            <a:avLst/>
          </a:prstGeom>
          <a:noFill/>
          <a:ln>
            <a:noFill/>
          </a:ln>
        </p:spPr>
      </p:pic>
    </p:spTree>
    <p:extLst>
      <p:ext uri="{BB962C8B-B14F-4D97-AF65-F5344CB8AC3E}">
        <p14:creationId xmlns:p14="http://schemas.microsoft.com/office/powerpoint/2010/main" val="1528680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3357BAF-5C58-1A9F-F43B-FE97D9E75699}"/>
              </a:ext>
            </a:extLst>
          </p:cNvPr>
          <p:cNvSpPr>
            <a:spLocks noGrp="1"/>
          </p:cNvSpPr>
          <p:nvPr>
            <p:ph type="title"/>
          </p:nvPr>
        </p:nvSpPr>
        <p:spPr>
          <a:xfrm>
            <a:off x="612185" y="685800"/>
            <a:ext cx="10236343" cy="1532788"/>
          </a:xfrm>
        </p:spPr>
        <p:txBody>
          <a:bodyPr/>
          <a:lstStyle/>
          <a:p>
            <a:r>
              <a:rPr lang="en-GB" sz="4500" b="1" dirty="0"/>
              <a:t>IDENTIFICATION OF MODERN THREATS</a:t>
            </a:r>
            <a:br>
              <a:rPr lang="en-GB" sz="4500" b="1" dirty="0"/>
            </a:br>
            <a:endParaRPr lang="en-US" sz="4500" dirty="0"/>
          </a:p>
        </p:txBody>
      </p:sp>
      <p:sp>
        <p:nvSpPr>
          <p:cNvPr id="11" name="Content Placeholder 2">
            <a:extLst>
              <a:ext uri="{FF2B5EF4-FFF2-40B4-BE49-F238E27FC236}">
                <a16:creationId xmlns:a16="http://schemas.microsoft.com/office/drawing/2014/main" id="{6DDBB369-03D3-1F21-5E35-52F9FF352E2B}"/>
              </a:ext>
            </a:extLst>
          </p:cNvPr>
          <p:cNvSpPr>
            <a:spLocks noGrp="1"/>
          </p:cNvSpPr>
          <p:nvPr>
            <p:ph sz="quarter" idx="13"/>
          </p:nvPr>
        </p:nvSpPr>
        <p:spPr>
          <a:xfrm>
            <a:off x="612185" y="2958705"/>
            <a:ext cx="10236343" cy="3213494"/>
          </a:xfrm>
        </p:spPr>
        <p:txBody>
          <a:bodyPr/>
          <a:lstStyle/>
          <a:p>
            <a:r>
              <a:rPr lang="en-US" dirty="0"/>
              <a:t>As the years go by security gets more advance, however so does the cyber criminals!</a:t>
            </a:r>
          </a:p>
          <a:p>
            <a:r>
              <a:rPr lang="en-US" dirty="0"/>
              <a:t>Although most hackers don’t even need much or any code in order to break into the network, they use social engineering in order to trick others of letting them in, 2 of those engineering's techniques are called Raas and Vishing.</a:t>
            </a:r>
          </a:p>
        </p:txBody>
      </p:sp>
    </p:spTree>
    <p:extLst>
      <p:ext uri="{BB962C8B-B14F-4D97-AF65-F5344CB8AC3E}">
        <p14:creationId xmlns:p14="http://schemas.microsoft.com/office/powerpoint/2010/main" val="207140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AE010-42E1-628F-70A3-EE1AE535C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8ED533-EED5-E3D0-3E41-1B1063CB5074}"/>
              </a:ext>
            </a:extLst>
          </p:cNvPr>
          <p:cNvSpPr>
            <a:spLocks noGrp="1"/>
          </p:cNvSpPr>
          <p:nvPr>
            <p:ph type="title"/>
          </p:nvPr>
        </p:nvSpPr>
        <p:spPr>
          <a:xfrm>
            <a:off x="7010400" y="685800"/>
            <a:ext cx="4561665" cy="1371264"/>
          </a:xfrm>
        </p:spPr>
        <p:txBody>
          <a:bodyPr anchor="b">
            <a:normAutofit/>
          </a:bodyPr>
          <a:lstStyle/>
          <a:p>
            <a:r>
              <a:rPr lang="en-GB" sz="5000" dirty="0"/>
              <a:t>Raas</a:t>
            </a:r>
          </a:p>
        </p:txBody>
      </p:sp>
      <p:pic>
        <p:nvPicPr>
          <p:cNvPr id="4" name="Picture 3" descr="Sequretek: AI-Powered Cybersecurity Solutions for Enhanced Protection">
            <a:hlinkClick r:id="rId2"/>
            <a:extLst>
              <a:ext uri="{FF2B5EF4-FFF2-40B4-BE49-F238E27FC236}">
                <a16:creationId xmlns:a16="http://schemas.microsoft.com/office/drawing/2014/main" id="{AE1CF316-05DC-A8F1-CE7B-963C9A3424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19336" y="2286000"/>
            <a:ext cx="6390464" cy="3323041"/>
          </a:xfrm>
          <a:prstGeom prst="rect">
            <a:avLst/>
          </a:prstGeom>
          <a:noFill/>
          <a:ln>
            <a:noFill/>
          </a:ln>
        </p:spPr>
      </p:pic>
      <p:sp>
        <p:nvSpPr>
          <p:cNvPr id="8" name="Content Placeholder 2">
            <a:extLst>
              <a:ext uri="{FF2B5EF4-FFF2-40B4-BE49-F238E27FC236}">
                <a16:creationId xmlns:a16="http://schemas.microsoft.com/office/drawing/2014/main" id="{C16CDD79-17D0-5681-47FE-00C1A42EDED9}"/>
              </a:ext>
            </a:extLst>
          </p:cNvPr>
          <p:cNvSpPr>
            <a:spLocks noGrp="1"/>
          </p:cNvSpPr>
          <p:nvPr>
            <p:ph sz="quarter" idx="14"/>
          </p:nvPr>
        </p:nvSpPr>
        <p:spPr>
          <a:xfrm>
            <a:off x="7020736" y="2286000"/>
            <a:ext cx="4561665" cy="4311352"/>
          </a:xfrm>
        </p:spPr>
        <p:txBody>
          <a:bodyPr>
            <a:normAutofit/>
          </a:bodyPr>
          <a:lstStyle/>
          <a:p>
            <a:r>
              <a:rPr lang="en-US" dirty="0"/>
              <a:t>RaaS has affected/impacted 300 victims from important infrastructure e.g. medical, legal and technology</a:t>
            </a:r>
          </a:p>
          <a:p>
            <a:r>
              <a:rPr lang="en-US" dirty="0"/>
              <a:t>RaaS encrypts the employee's data and will lock them out of it unless it is paid for, if not it will be deleted off the network and will be published online for everyone to see.</a:t>
            </a:r>
          </a:p>
          <a:p>
            <a:r>
              <a:rPr lang="en-US" dirty="0"/>
              <a:t>This is a serious concern for the company since if the data gets locked up, anyone who accesses on the files cannot work anymore, and if that data contained any sensitive data of customers, they would have the right to sue for their data being lost</a:t>
            </a:r>
          </a:p>
          <a:p>
            <a:r>
              <a:rPr lang="en-US" dirty="0"/>
              <a:t>They’re known for these common ways of using RaaS</a:t>
            </a:r>
          </a:p>
          <a:p>
            <a:pPr marL="285750" indent="-285750">
              <a:buFont typeface="Arial" panose="020B0604020202020204" pitchFamily="34" charset="0"/>
              <a:buChar char="•"/>
            </a:pPr>
            <a:r>
              <a:rPr lang="en-GB" dirty="0"/>
              <a:t>Phishing Campaigns</a:t>
            </a:r>
          </a:p>
          <a:p>
            <a:pPr marL="285750" indent="-285750">
              <a:buFont typeface="Arial" panose="020B0604020202020204" pitchFamily="34" charset="0"/>
              <a:buChar char="•"/>
            </a:pPr>
            <a:r>
              <a:rPr lang="en-GB" dirty="0"/>
              <a:t>Exploitation of unpatched software vulnerabilities</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44810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C020D-5694-0A1A-99E8-D4A5FBA107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67BD71-7D81-CFDC-20A7-F77F03BFDBD0}"/>
              </a:ext>
            </a:extLst>
          </p:cNvPr>
          <p:cNvSpPr>
            <a:spLocks noGrp="1"/>
          </p:cNvSpPr>
          <p:nvPr>
            <p:ph type="title"/>
          </p:nvPr>
        </p:nvSpPr>
        <p:spPr>
          <a:xfrm>
            <a:off x="8204806" y="14935"/>
            <a:ext cx="3363259" cy="1993392"/>
          </a:xfrm>
        </p:spPr>
        <p:txBody>
          <a:bodyPr anchor="b">
            <a:normAutofit/>
          </a:bodyPr>
          <a:lstStyle/>
          <a:p>
            <a:r>
              <a:rPr lang="en-GB" dirty="0"/>
              <a:t>vishing</a:t>
            </a:r>
          </a:p>
        </p:txBody>
      </p:sp>
      <p:pic>
        <p:nvPicPr>
          <p:cNvPr id="3" name="Picture 2" descr="Vishing attack path on how UNC6040 exploited Salesforce Outh">
            <a:hlinkClick r:id="rId2"/>
            <a:extLst>
              <a:ext uri="{FF2B5EF4-FFF2-40B4-BE49-F238E27FC236}">
                <a16:creationId xmlns:a16="http://schemas.microsoft.com/office/drawing/2014/main" id="{2D8997C4-00DF-8805-AD10-E7BBCAEA18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0" y="1295960"/>
            <a:ext cx="7584144" cy="4266080"/>
          </a:xfrm>
          <a:prstGeom prst="rect">
            <a:avLst/>
          </a:prstGeom>
          <a:noFill/>
          <a:ln>
            <a:noFill/>
          </a:ln>
        </p:spPr>
      </p:pic>
      <p:sp>
        <p:nvSpPr>
          <p:cNvPr id="8" name="Content Placeholder 2">
            <a:extLst>
              <a:ext uri="{FF2B5EF4-FFF2-40B4-BE49-F238E27FC236}">
                <a16:creationId xmlns:a16="http://schemas.microsoft.com/office/drawing/2014/main" id="{BB3DF0E5-B47D-3D89-5B75-0C2A4C5EDB2E}"/>
              </a:ext>
            </a:extLst>
          </p:cNvPr>
          <p:cNvSpPr>
            <a:spLocks noGrp="1"/>
          </p:cNvSpPr>
          <p:nvPr>
            <p:ph sz="quarter" idx="14"/>
          </p:nvPr>
        </p:nvSpPr>
        <p:spPr>
          <a:xfrm>
            <a:off x="8212791" y="2008327"/>
            <a:ext cx="3363259" cy="4146645"/>
          </a:xfrm>
        </p:spPr>
        <p:txBody>
          <a:bodyPr>
            <a:normAutofit/>
          </a:bodyPr>
          <a:lstStyle/>
          <a:p>
            <a:pPr>
              <a:lnSpc>
                <a:spcPct val="90000"/>
              </a:lnSpc>
            </a:pPr>
            <a:r>
              <a:rPr lang="en-US" sz="1800" dirty="0"/>
              <a:t>A technique that uses their voice to trick staff into giving unauthorized access, this normally happens by charming their way through or pretending to be a worker for the company</a:t>
            </a:r>
          </a:p>
          <a:p>
            <a:pPr>
              <a:lnSpc>
                <a:spcPct val="90000"/>
              </a:lnSpc>
            </a:pPr>
            <a:r>
              <a:rPr lang="en-US" sz="1800" dirty="0"/>
              <a:t>It poses the same issues as what RaaS does, and it is more common than you would think as that </a:t>
            </a:r>
          </a:p>
          <a:p>
            <a:pPr>
              <a:lnSpc>
                <a:spcPct val="90000"/>
              </a:lnSpc>
            </a:pPr>
            <a:r>
              <a:rPr lang="en-US" sz="1800" dirty="0"/>
              <a:t>They will call the company’s support number and try and tricking them into getting into sensitive data</a:t>
            </a:r>
          </a:p>
          <a:p>
            <a:pPr>
              <a:lnSpc>
                <a:spcPct val="90000"/>
              </a:lnSpc>
            </a:pPr>
            <a:endParaRPr lang="en-US" sz="1800" dirty="0"/>
          </a:p>
        </p:txBody>
      </p:sp>
    </p:spTree>
    <p:extLst>
      <p:ext uri="{BB962C8B-B14F-4D97-AF65-F5344CB8AC3E}">
        <p14:creationId xmlns:p14="http://schemas.microsoft.com/office/powerpoint/2010/main" val="3207356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209ED-FA1D-8915-35B0-7B0E2F8426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892999-585E-E018-C4F9-A70B3BE740F9}"/>
              </a:ext>
            </a:extLst>
          </p:cNvPr>
          <p:cNvSpPr>
            <a:spLocks noGrp="1"/>
          </p:cNvSpPr>
          <p:nvPr>
            <p:ph type="title"/>
          </p:nvPr>
        </p:nvSpPr>
        <p:spPr>
          <a:xfrm>
            <a:off x="7010400" y="685800"/>
            <a:ext cx="4561665" cy="1371264"/>
          </a:xfrm>
        </p:spPr>
        <p:txBody>
          <a:bodyPr anchor="b">
            <a:normAutofit/>
          </a:bodyPr>
          <a:lstStyle/>
          <a:p>
            <a:r>
              <a:rPr lang="en-GB" dirty="0"/>
              <a:t>vishing</a:t>
            </a:r>
          </a:p>
        </p:txBody>
      </p:sp>
      <p:pic>
        <p:nvPicPr>
          <p:cNvPr id="6" name="Picture 5">
            <a:hlinkClick r:id="rId2"/>
            <a:extLst>
              <a:ext uri="{FF2B5EF4-FFF2-40B4-BE49-F238E27FC236}">
                <a16:creationId xmlns:a16="http://schemas.microsoft.com/office/drawing/2014/main" id="{6E75C697-B6AA-6919-DA78-FC1B889F10DB}"/>
              </a:ext>
            </a:extLst>
          </p:cNvPr>
          <p:cNvPicPr>
            <a:picLocks noChangeAspect="1"/>
          </p:cNvPicPr>
          <p:nvPr/>
        </p:nvPicPr>
        <p:blipFill>
          <a:blip r:embed="rId3"/>
          <a:stretch>
            <a:fillRect/>
          </a:stretch>
        </p:blipFill>
        <p:spPr>
          <a:xfrm>
            <a:off x="1" y="960683"/>
            <a:ext cx="6390464" cy="4936633"/>
          </a:xfrm>
          <a:prstGeom prst="rect">
            <a:avLst/>
          </a:prstGeom>
          <a:noFill/>
        </p:spPr>
      </p:pic>
      <p:sp>
        <p:nvSpPr>
          <p:cNvPr id="8" name="Content Placeholder 2">
            <a:extLst>
              <a:ext uri="{FF2B5EF4-FFF2-40B4-BE49-F238E27FC236}">
                <a16:creationId xmlns:a16="http://schemas.microsoft.com/office/drawing/2014/main" id="{0983A06B-B9F9-6FE2-910E-5CF2093659F0}"/>
              </a:ext>
            </a:extLst>
          </p:cNvPr>
          <p:cNvSpPr>
            <a:spLocks noGrp="1"/>
          </p:cNvSpPr>
          <p:nvPr>
            <p:ph sz="quarter" idx="14"/>
          </p:nvPr>
        </p:nvSpPr>
        <p:spPr>
          <a:xfrm>
            <a:off x="7020736" y="2286000"/>
            <a:ext cx="4561665" cy="3886200"/>
          </a:xfrm>
        </p:spPr>
        <p:txBody>
          <a:bodyPr>
            <a:normAutofit/>
          </a:bodyPr>
          <a:lstStyle/>
          <a:p>
            <a:r>
              <a:rPr lang="en-US" dirty="0"/>
              <a:t>It effects more people than what most think, whilst Keepnet’s hasn’t given us the numbers that were used to call up these offices</a:t>
            </a:r>
          </a:p>
          <a:p>
            <a:r>
              <a:rPr lang="en-US" dirty="0"/>
              <a:t>Keepnet’s findings from their simulation services say that 7% of employees fell for the Vishing attacks, this can cost the company potentially Millions in damages.</a:t>
            </a:r>
          </a:p>
          <a:p>
            <a:r>
              <a:rPr lang="en-US" dirty="0"/>
              <a:t>In a real-life example in 2023 a mother was convinced that her own daughter was being held hostage and need to pay a ransom (which they used an ai voice of her to persuade the mother), even though the real daughter was perfectly safe and unharmed</a:t>
            </a:r>
          </a:p>
          <a:p>
            <a:endParaRPr lang="en-US" dirty="0"/>
          </a:p>
        </p:txBody>
      </p:sp>
    </p:spTree>
    <p:extLst>
      <p:ext uri="{BB962C8B-B14F-4D97-AF65-F5344CB8AC3E}">
        <p14:creationId xmlns:p14="http://schemas.microsoft.com/office/powerpoint/2010/main" val="79668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13FDA-5385-43F4-5F6D-F38B9E199B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3C5DD0-A020-8A69-9D56-2A94B4FC710F}"/>
              </a:ext>
            </a:extLst>
          </p:cNvPr>
          <p:cNvSpPr>
            <a:spLocks noGrp="1"/>
          </p:cNvSpPr>
          <p:nvPr>
            <p:ph type="title"/>
          </p:nvPr>
        </p:nvSpPr>
        <p:spPr>
          <a:xfrm>
            <a:off x="6095999" y="685800"/>
            <a:ext cx="5480304" cy="1818050"/>
          </a:xfrm>
        </p:spPr>
        <p:txBody>
          <a:bodyPr anchor="t">
            <a:normAutofit/>
          </a:bodyPr>
          <a:lstStyle/>
          <a:p>
            <a:r>
              <a:rPr lang="en-GB" sz="5000" dirty="0"/>
              <a:t>Cloud Storage Integration</a:t>
            </a:r>
          </a:p>
        </p:txBody>
      </p:sp>
      <p:pic>
        <p:nvPicPr>
          <p:cNvPr id="3" name="Picture 2" descr="An infographic of cloud storage security risks">
            <a:hlinkClick r:id="rId2"/>
            <a:extLst>
              <a:ext uri="{FF2B5EF4-FFF2-40B4-BE49-F238E27FC236}">
                <a16:creationId xmlns:a16="http://schemas.microsoft.com/office/drawing/2014/main" id="{20E97DB2-C20A-F0F1-8ED2-EA6F1EDB3FB3}"/>
              </a:ext>
            </a:extLst>
          </p:cNvPr>
          <p:cNvPicPr>
            <a:picLocks noChangeAspect="1"/>
          </p:cNvPicPr>
          <p:nvPr/>
        </p:nvPicPr>
        <p:blipFill>
          <a:blip r:embed="rId3">
            <a:extLst>
              <a:ext uri="{28A0092B-C50C-407E-A947-70E740481C1C}">
                <a14:useLocalDpi xmlns:a14="http://schemas.microsoft.com/office/drawing/2010/main" val="0"/>
              </a:ext>
            </a:extLst>
          </a:blip>
          <a:srcRect l="9966" r="10167"/>
          <a:stretch>
            <a:fillRect/>
          </a:stretch>
        </p:blipFill>
        <p:spPr bwMode="auto">
          <a:xfrm>
            <a:off x="0" y="15"/>
            <a:ext cx="5477256" cy="6857970"/>
          </a:xfrm>
          <a:prstGeom prst="rect">
            <a:avLst/>
          </a:prstGeom>
          <a:noFill/>
          <a:ln>
            <a:noFill/>
          </a:ln>
        </p:spPr>
      </p:pic>
      <p:sp>
        <p:nvSpPr>
          <p:cNvPr id="8" name="Content Placeholder 2">
            <a:extLst>
              <a:ext uri="{FF2B5EF4-FFF2-40B4-BE49-F238E27FC236}">
                <a16:creationId xmlns:a16="http://schemas.microsoft.com/office/drawing/2014/main" id="{1CD1823B-301E-D7F7-B33E-48F5739E77D2}"/>
              </a:ext>
            </a:extLst>
          </p:cNvPr>
          <p:cNvSpPr>
            <a:spLocks noGrp="1"/>
          </p:cNvSpPr>
          <p:nvPr>
            <p:ph sz="quarter" idx="13"/>
          </p:nvPr>
        </p:nvSpPr>
        <p:spPr>
          <a:xfrm>
            <a:off x="6096000" y="3189770"/>
            <a:ext cx="5480304" cy="2982429"/>
          </a:xfrm>
        </p:spPr>
        <p:txBody>
          <a:bodyPr anchor="t">
            <a:normAutofit fontScale="92500" lnSpcReduction="10000"/>
          </a:bodyPr>
          <a:lstStyle/>
          <a:p>
            <a:pPr>
              <a:lnSpc>
                <a:spcPct val="140000"/>
              </a:lnSpc>
            </a:pPr>
            <a:r>
              <a:rPr lang="en-US" dirty="0"/>
              <a:t>Hackers have an easier time hacking into cloud-based storage and applications than they do with a network in most situations.</a:t>
            </a:r>
          </a:p>
          <a:p>
            <a:pPr>
              <a:lnSpc>
                <a:spcPct val="140000"/>
              </a:lnSpc>
            </a:pPr>
            <a:r>
              <a:rPr lang="en-US" dirty="0"/>
              <a:t>If they get a hold of the data or accounts, it could be met with less work done an inefficient and workers who work from home or from a far won't be able to work when hackers steal data or kick anyone from using the cloud-based application</a:t>
            </a:r>
          </a:p>
        </p:txBody>
      </p:sp>
    </p:spTree>
    <p:extLst>
      <p:ext uri="{BB962C8B-B14F-4D97-AF65-F5344CB8AC3E}">
        <p14:creationId xmlns:p14="http://schemas.microsoft.com/office/powerpoint/2010/main" val="3777170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756CCB-B9D8-882C-9D36-758BD48BA9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3E292-7248-3883-DD06-973064911275}"/>
              </a:ext>
            </a:extLst>
          </p:cNvPr>
          <p:cNvSpPr>
            <a:spLocks noGrp="1"/>
          </p:cNvSpPr>
          <p:nvPr>
            <p:ph type="title"/>
          </p:nvPr>
        </p:nvSpPr>
        <p:spPr>
          <a:xfrm>
            <a:off x="6089903" y="685807"/>
            <a:ext cx="5486400" cy="1388302"/>
          </a:xfrm>
        </p:spPr>
        <p:txBody>
          <a:bodyPr anchor="b">
            <a:normAutofit/>
          </a:bodyPr>
          <a:lstStyle/>
          <a:p>
            <a:r>
              <a:rPr lang="en-GB" sz="5000" dirty="0"/>
              <a:t>Cloud Storage Integration</a:t>
            </a:r>
          </a:p>
        </p:txBody>
      </p:sp>
      <p:pic>
        <p:nvPicPr>
          <p:cNvPr id="4" name="Picture 3" descr="An infographic of cloud storage security best practices">
            <a:hlinkClick r:id="rId2"/>
            <a:extLst>
              <a:ext uri="{FF2B5EF4-FFF2-40B4-BE49-F238E27FC236}">
                <a16:creationId xmlns:a16="http://schemas.microsoft.com/office/drawing/2014/main" id="{F7E5751D-8F83-0464-E71B-7D500E3149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16658" y="1927048"/>
            <a:ext cx="4864608" cy="3003894"/>
          </a:xfrm>
          <a:prstGeom prst="rect">
            <a:avLst/>
          </a:prstGeom>
          <a:noFill/>
          <a:ln>
            <a:noFill/>
          </a:ln>
        </p:spPr>
      </p:pic>
      <p:sp>
        <p:nvSpPr>
          <p:cNvPr id="8" name="Content Placeholder 2">
            <a:extLst>
              <a:ext uri="{FF2B5EF4-FFF2-40B4-BE49-F238E27FC236}">
                <a16:creationId xmlns:a16="http://schemas.microsoft.com/office/drawing/2014/main" id="{14AFE3B1-ABAF-42BD-47DE-1E0ABB1E76E4}"/>
              </a:ext>
            </a:extLst>
          </p:cNvPr>
          <p:cNvSpPr>
            <a:spLocks noGrp="1"/>
          </p:cNvSpPr>
          <p:nvPr>
            <p:ph sz="quarter" idx="14"/>
          </p:nvPr>
        </p:nvSpPr>
        <p:spPr>
          <a:xfrm>
            <a:off x="6089903" y="2650330"/>
            <a:ext cx="5486400" cy="3521854"/>
          </a:xfrm>
        </p:spPr>
        <p:txBody>
          <a:bodyPr>
            <a:normAutofit lnSpcReduction="10000"/>
          </a:bodyPr>
          <a:lstStyle/>
          <a:p>
            <a:r>
              <a:rPr lang="en-US" dirty="0"/>
              <a:t>minimizing the potential chance of hackers gaining access(or help minimize damage) to the cloud with a few measures</a:t>
            </a:r>
          </a:p>
          <a:p>
            <a:pPr marL="285750" indent="-285750">
              <a:buFont typeface="Arial" panose="020B0604020202020204" pitchFamily="34" charset="0"/>
              <a:buChar char="•"/>
            </a:pPr>
            <a:r>
              <a:rPr lang="en-US" dirty="0"/>
              <a:t>Enable MFA (Multi-factor Authentication) for all users which will be an extra step logging on</a:t>
            </a:r>
          </a:p>
          <a:p>
            <a:pPr marL="285750" indent="-285750">
              <a:buFont typeface="Arial" panose="020B0604020202020204" pitchFamily="34" charset="0"/>
              <a:buChar char="•"/>
            </a:pPr>
            <a:r>
              <a:rPr lang="en-US" dirty="0"/>
              <a:t>Store data physically too incase if data gets deleted or if the cloud shut off</a:t>
            </a:r>
          </a:p>
          <a:p>
            <a:pPr marL="285750" indent="-285750">
              <a:buFont typeface="Arial" panose="020B0604020202020204" pitchFamily="34" charset="0"/>
              <a:buChar char="•"/>
            </a:pPr>
            <a:r>
              <a:rPr lang="en-US" dirty="0"/>
              <a:t>Contain passwords that are or more than the recommended length with numbers and symbols (example Q21#k[SW!=)</a:t>
            </a:r>
          </a:p>
          <a:p>
            <a:pPr marL="285750" indent="-285750">
              <a:buFont typeface="Arial" panose="020B0604020202020204" pitchFamily="34" charset="0"/>
              <a:buChar char="•"/>
            </a:pPr>
            <a:r>
              <a:rPr lang="en-US" dirty="0"/>
              <a:t>Use Zero-Trust</a:t>
            </a:r>
          </a:p>
          <a:p>
            <a:r>
              <a:rPr lang="en-US" dirty="0"/>
              <a:t>Now when using the cloud for its use cases here is what not to do</a:t>
            </a:r>
          </a:p>
          <a:p>
            <a:pPr marL="285750" indent="-285750">
              <a:buFont typeface="Arial" panose="020B0604020202020204" pitchFamily="34" charset="0"/>
              <a:buChar char="•"/>
            </a:pPr>
            <a:r>
              <a:rPr lang="en-US" dirty="0"/>
              <a:t>Go onto non-legitimate/fake websites</a:t>
            </a:r>
          </a:p>
          <a:p>
            <a:pPr marL="285750" indent="-285750">
              <a:buFont typeface="Arial" panose="020B0604020202020204" pitchFamily="34" charset="0"/>
              <a:buChar char="•"/>
            </a:pPr>
            <a:r>
              <a:rPr lang="en-US" dirty="0"/>
              <a:t>Give users unfiltered cloud access to the shared cloud drive </a:t>
            </a:r>
          </a:p>
        </p:txBody>
      </p:sp>
    </p:spTree>
    <p:extLst>
      <p:ext uri="{BB962C8B-B14F-4D97-AF65-F5344CB8AC3E}">
        <p14:creationId xmlns:p14="http://schemas.microsoft.com/office/powerpoint/2010/main" val="146255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080D35-BF79-F78F-7386-B6A0BEC7B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624DDE-0DA7-13D1-0943-52E240B8915D}"/>
              </a:ext>
            </a:extLst>
          </p:cNvPr>
          <p:cNvSpPr>
            <a:spLocks noGrp="1"/>
          </p:cNvSpPr>
          <p:nvPr>
            <p:ph type="title"/>
          </p:nvPr>
        </p:nvSpPr>
        <p:spPr>
          <a:xfrm>
            <a:off x="5191026" y="685807"/>
            <a:ext cx="6391374" cy="1372001"/>
          </a:xfrm>
        </p:spPr>
        <p:txBody>
          <a:bodyPr anchor="b">
            <a:normAutofit/>
          </a:bodyPr>
          <a:lstStyle/>
          <a:p>
            <a:r>
              <a:rPr lang="en-GB" sz="5000"/>
              <a:t>MODERN SECURITY POLICIES</a:t>
            </a:r>
            <a:endParaRPr lang="en-GB" sz="5000" dirty="0"/>
          </a:p>
        </p:txBody>
      </p:sp>
      <p:pic>
        <p:nvPicPr>
          <p:cNvPr id="3" name="Picture 2" descr="Jam Cyber security policies framework">
            <a:hlinkClick r:id="rId2"/>
            <a:extLst>
              <a:ext uri="{FF2B5EF4-FFF2-40B4-BE49-F238E27FC236}">
                <a16:creationId xmlns:a16="http://schemas.microsoft.com/office/drawing/2014/main" id="{7FC16290-2C33-6F52-1019-8F593564A60F}"/>
              </a:ext>
            </a:extLst>
          </p:cNvPr>
          <p:cNvPicPr>
            <a:picLocks noChangeAspect="1"/>
          </p:cNvPicPr>
          <p:nvPr/>
        </p:nvPicPr>
        <p:blipFill>
          <a:blip r:embed="rId3">
            <a:extLst>
              <a:ext uri="{28A0092B-C50C-407E-A947-70E740481C1C}">
                <a14:useLocalDpi xmlns:a14="http://schemas.microsoft.com/office/drawing/2010/main" val="0"/>
              </a:ext>
            </a:extLst>
          </a:blip>
          <a:srcRect l="22322" r="11512" b="-1"/>
          <a:stretch>
            <a:fillRect/>
          </a:stretch>
        </p:blipFill>
        <p:spPr bwMode="auto">
          <a:xfrm>
            <a:off x="20" y="1"/>
            <a:ext cx="456043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noFill/>
          <a:ln>
            <a:noFill/>
          </a:ln>
        </p:spPr>
      </p:pic>
      <p:sp>
        <p:nvSpPr>
          <p:cNvPr id="8" name="Content Placeholder 2">
            <a:extLst>
              <a:ext uri="{FF2B5EF4-FFF2-40B4-BE49-F238E27FC236}">
                <a16:creationId xmlns:a16="http://schemas.microsoft.com/office/drawing/2014/main" id="{B5763CAF-4242-DDE2-5A4F-BB0FE889FEE7}"/>
              </a:ext>
            </a:extLst>
          </p:cNvPr>
          <p:cNvSpPr>
            <a:spLocks noGrp="1"/>
          </p:cNvSpPr>
          <p:nvPr>
            <p:ph sz="quarter" idx="14"/>
          </p:nvPr>
        </p:nvSpPr>
        <p:spPr>
          <a:xfrm>
            <a:off x="5180729" y="2743204"/>
            <a:ext cx="6395573" cy="3428989"/>
          </a:xfrm>
        </p:spPr>
        <p:txBody>
          <a:bodyPr>
            <a:normAutofit/>
          </a:bodyPr>
          <a:lstStyle/>
          <a:p>
            <a:r>
              <a:rPr lang="en-US" dirty="0"/>
              <a:t>NIST Cyber Security Framework (CSF) and ISO are just a few frameworks this will mention</a:t>
            </a:r>
          </a:p>
          <a:p>
            <a:r>
              <a:rPr lang="en-US" dirty="0"/>
              <a:t>Theres 5 core functions</a:t>
            </a:r>
          </a:p>
          <a:p>
            <a:pPr marL="285750" indent="-285750">
              <a:buFont typeface="Arial" panose="020B0604020202020204" pitchFamily="34" charset="0"/>
              <a:buChar char="•"/>
            </a:pPr>
            <a:r>
              <a:rPr lang="en-US" dirty="0"/>
              <a:t>Detect</a:t>
            </a:r>
          </a:p>
          <a:p>
            <a:pPr marL="285750" indent="-285750">
              <a:buFont typeface="Arial" panose="020B0604020202020204" pitchFamily="34" charset="0"/>
              <a:buChar char="•"/>
            </a:pPr>
            <a:r>
              <a:rPr lang="en-US" dirty="0"/>
              <a:t>Identity</a:t>
            </a:r>
          </a:p>
          <a:p>
            <a:pPr marL="285750" indent="-285750">
              <a:buFont typeface="Arial" panose="020B0604020202020204" pitchFamily="34" charset="0"/>
              <a:buChar char="•"/>
            </a:pPr>
            <a:r>
              <a:rPr lang="en-US" dirty="0"/>
              <a:t>Respond</a:t>
            </a:r>
          </a:p>
          <a:p>
            <a:pPr marL="285750" indent="-285750">
              <a:buFont typeface="Arial" panose="020B0604020202020204" pitchFamily="34" charset="0"/>
              <a:buChar char="•"/>
            </a:pPr>
            <a:r>
              <a:rPr lang="en-US" dirty="0"/>
              <a:t>Protect</a:t>
            </a:r>
          </a:p>
          <a:p>
            <a:pPr marL="285750" indent="-285750">
              <a:buFont typeface="Arial" panose="020B0604020202020204" pitchFamily="34" charset="0"/>
              <a:buChar char="•"/>
            </a:pPr>
            <a:r>
              <a:rPr lang="en-US" dirty="0"/>
              <a:t>Recover</a:t>
            </a:r>
          </a:p>
        </p:txBody>
      </p:sp>
    </p:spTree>
    <p:extLst>
      <p:ext uri="{BB962C8B-B14F-4D97-AF65-F5344CB8AC3E}">
        <p14:creationId xmlns:p14="http://schemas.microsoft.com/office/powerpoint/2010/main" val="2846977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D974B-0178-BD09-3669-8BD7B6C9BA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6A13CC-CF7F-A82F-413B-E8BF118581A9}"/>
              </a:ext>
            </a:extLst>
          </p:cNvPr>
          <p:cNvSpPr>
            <a:spLocks noGrp="1"/>
          </p:cNvSpPr>
          <p:nvPr>
            <p:ph type="title"/>
          </p:nvPr>
        </p:nvSpPr>
        <p:spPr>
          <a:xfrm>
            <a:off x="5191026" y="685807"/>
            <a:ext cx="6391374" cy="1372001"/>
          </a:xfrm>
        </p:spPr>
        <p:txBody>
          <a:bodyPr anchor="b">
            <a:normAutofit/>
          </a:bodyPr>
          <a:lstStyle/>
          <a:p>
            <a:r>
              <a:rPr lang="en-GB" sz="5000"/>
              <a:t>MODERN SECURITY POLICIES</a:t>
            </a:r>
            <a:endParaRPr lang="en-GB" sz="5000" dirty="0"/>
          </a:p>
        </p:txBody>
      </p:sp>
      <p:pic>
        <p:nvPicPr>
          <p:cNvPr id="3" name="Picture 2" descr="Jam Cyber security policies framework">
            <a:hlinkClick r:id="rId2"/>
            <a:extLst>
              <a:ext uri="{FF2B5EF4-FFF2-40B4-BE49-F238E27FC236}">
                <a16:creationId xmlns:a16="http://schemas.microsoft.com/office/drawing/2014/main" id="{558A9885-71AB-08F3-48D4-9514A548ED1B}"/>
              </a:ext>
            </a:extLst>
          </p:cNvPr>
          <p:cNvPicPr>
            <a:picLocks noChangeAspect="1"/>
          </p:cNvPicPr>
          <p:nvPr/>
        </p:nvPicPr>
        <p:blipFill>
          <a:blip r:embed="rId3">
            <a:extLst>
              <a:ext uri="{28A0092B-C50C-407E-A947-70E740481C1C}">
                <a14:useLocalDpi xmlns:a14="http://schemas.microsoft.com/office/drawing/2010/main" val="0"/>
              </a:ext>
            </a:extLst>
          </a:blip>
          <a:srcRect l="22322" r="11512" b="-1"/>
          <a:stretch>
            <a:fillRect/>
          </a:stretch>
        </p:blipFill>
        <p:spPr bwMode="auto">
          <a:xfrm>
            <a:off x="20" y="1"/>
            <a:ext cx="456043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noFill/>
          <a:ln>
            <a:noFill/>
          </a:ln>
        </p:spPr>
      </p:pic>
      <p:sp>
        <p:nvSpPr>
          <p:cNvPr id="8" name="Content Placeholder 2">
            <a:extLst>
              <a:ext uri="{FF2B5EF4-FFF2-40B4-BE49-F238E27FC236}">
                <a16:creationId xmlns:a16="http://schemas.microsoft.com/office/drawing/2014/main" id="{050E34C5-9580-0355-9DAB-3C540AE1182E}"/>
              </a:ext>
            </a:extLst>
          </p:cNvPr>
          <p:cNvSpPr>
            <a:spLocks noGrp="1"/>
          </p:cNvSpPr>
          <p:nvPr>
            <p:ph sz="quarter" idx="14"/>
          </p:nvPr>
        </p:nvSpPr>
        <p:spPr>
          <a:xfrm>
            <a:off x="5180729" y="2743204"/>
            <a:ext cx="6395573" cy="3428989"/>
          </a:xfrm>
        </p:spPr>
        <p:txBody>
          <a:bodyPr>
            <a:normAutofit/>
          </a:bodyPr>
          <a:lstStyle/>
          <a:p>
            <a:r>
              <a:rPr lang="en-US" dirty="0"/>
              <a:t>Some great approaches o what could be done;</a:t>
            </a:r>
          </a:p>
          <a:p>
            <a:pPr marL="285750" indent="-285750">
              <a:buFont typeface="Arial" panose="020B0604020202020204" pitchFamily="34" charset="0"/>
              <a:buChar char="•"/>
            </a:pPr>
            <a:r>
              <a:rPr lang="en-US" b="1" dirty="0"/>
              <a:t>Implement Security Controls </a:t>
            </a:r>
            <a:r>
              <a:rPr lang="en-US" dirty="0"/>
              <a:t>apply security controls that are key risks, which can implement features to help against hackers and exploitation </a:t>
            </a:r>
          </a:p>
          <a:p>
            <a:pPr marL="285750" indent="-285750">
              <a:buFont typeface="Arial" panose="020B0604020202020204" pitchFamily="34" charset="0"/>
              <a:buChar char="•"/>
            </a:pPr>
            <a:r>
              <a:rPr lang="en-US" b="1" dirty="0"/>
              <a:t>Conduct Risks Assessments </a:t>
            </a:r>
            <a:r>
              <a:rPr lang="en-US" dirty="0"/>
              <a:t>ensures continuous monitoring, giving users more responsibility for their actions, potentially having them make less errors</a:t>
            </a:r>
          </a:p>
          <a:p>
            <a:pPr marL="285750" indent="-285750">
              <a:buFont typeface="Arial" panose="020B0604020202020204" pitchFamily="34" charset="0"/>
              <a:buChar char="•"/>
            </a:pPr>
            <a:r>
              <a:rPr lang="en-US" b="1" dirty="0"/>
              <a:t>Training Employees </a:t>
            </a:r>
            <a:r>
              <a:rPr lang="en-US" dirty="0"/>
              <a:t>every year training will be needed due to new threats of the modern day to keep members informed of threats</a:t>
            </a:r>
          </a:p>
          <a:p>
            <a:r>
              <a:rPr lang="en-US" b="1" dirty="0"/>
              <a:t>ISO 27001 </a:t>
            </a:r>
            <a:r>
              <a:rPr lang="en-US" dirty="0"/>
              <a:t>explains that networks it needs to, add, show off, maintain and improve constantly the Information Security Management System (ISMS)</a:t>
            </a:r>
            <a:endParaRPr lang="en-US" b="1" dirty="0"/>
          </a:p>
        </p:txBody>
      </p:sp>
    </p:spTree>
    <p:extLst>
      <p:ext uri="{BB962C8B-B14F-4D97-AF65-F5344CB8AC3E}">
        <p14:creationId xmlns:p14="http://schemas.microsoft.com/office/powerpoint/2010/main" val="1445620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881CDE8-58F9-29E4-277F-3DC7C4C9A510}"/>
              </a:ext>
            </a:extLst>
          </p:cNvPr>
          <p:cNvSpPr>
            <a:spLocks noGrp="1"/>
          </p:cNvSpPr>
          <p:nvPr>
            <p:ph type="ctrTitle"/>
          </p:nvPr>
        </p:nvSpPr>
        <p:spPr>
          <a:xfrm>
            <a:off x="612647" y="685799"/>
            <a:ext cx="7080507" cy="3200400"/>
          </a:xfrm>
        </p:spPr>
        <p:txBody>
          <a:bodyPr/>
          <a:lstStyle/>
          <a:p>
            <a:r>
              <a:rPr lang="en-GB" b="1" dirty="0"/>
              <a:t>TECHNICAL MITIGATION MEASURES</a:t>
            </a:r>
            <a:br>
              <a:rPr lang="en-GB" b="1" dirty="0"/>
            </a:br>
            <a:endParaRPr lang="en-US" dirty="0"/>
          </a:p>
        </p:txBody>
      </p:sp>
      <p:sp>
        <p:nvSpPr>
          <p:cNvPr id="11" name="Subtitle 2">
            <a:extLst>
              <a:ext uri="{FF2B5EF4-FFF2-40B4-BE49-F238E27FC236}">
                <a16:creationId xmlns:a16="http://schemas.microsoft.com/office/drawing/2014/main" id="{697D7049-96B4-C258-7098-FE988B7E4D16}"/>
              </a:ext>
            </a:extLst>
          </p:cNvPr>
          <p:cNvSpPr>
            <a:spLocks noGrp="1"/>
          </p:cNvSpPr>
          <p:nvPr>
            <p:ph type="subTitle" idx="1"/>
          </p:nvPr>
        </p:nvSpPr>
        <p:spPr>
          <a:xfrm>
            <a:off x="612646" y="5277549"/>
            <a:ext cx="7080507" cy="894646"/>
          </a:xfrm>
        </p:spPr>
        <p:txBody>
          <a:bodyPr/>
          <a:lstStyle/>
          <a:p>
            <a:r>
              <a:rPr lang="en-US" dirty="0"/>
              <a:t>Covers:</a:t>
            </a:r>
          </a:p>
          <a:p>
            <a:pPr marL="285750" indent="-285750">
              <a:buFont typeface="Arial" panose="020B0604020202020204" pitchFamily="34" charset="0"/>
              <a:buChar char="•"/>
            </a:pPr>
            <a:r>
              <a:rPr lang="en-US" dirty="0"/>
              <a:t>MFA (Multifactor Authentication)</a:t>
            </a:r>
          </a:p>
          <a:p>
            <a:pPr marL="285750" indent="-285750">
              <a:buFont typeface="Arial" panose="020B0604020202020204" pitchFamily="34" charset="0"/>
              <a:buChar char="•"/>
            </a:pPr>
            <a:r>
              <a:rPr lang="en-US" dirty="0"/>
              <a:t>SEIM (Security Information and Event Management)</a:t>
            </a:r>
          </a:p>
        </p:txBody>
      </p:sp>
    </p:spTree>
    <p:extLst>
      <p:ext uri="{BB962C8B-B14F-4D97-AF65-F5344CB8AC3E}">
        <p14:creationId xmlns:p14="http://schemas.microsoft.com/office/powerpoint/2010/main" val="4228433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3A4C8-2873-5CE0-9056-1C43BED36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86754-3CCA-18C7-5CF6-A29D2A2C7B23}"/>
              </a:ext>
            </a:extLst>
          </p:cNvPr>
          <p:cNvSpPr>
            <a:spLocks noGrp="1"/>
          </p:cNvSpPr>
          <p:nvPr>
            <p:ph type="title"/>
          </p:nvPr>
        </p:nvSpPr>
        <p:spPr>
          <a:xfrm>
            <a:off x="8212790" y="0"/>
            <a:ext cx="3363259" cy="1993392"/>
          </a:xfrm>
        </p:spPr>
        <p:txBody>
          <a:bodyPr anchor="b">
            <a:normAutofit/>
          </a:bodyPr>
          <a:lstStyle/>
          <a:p>
            <a:r>
              <a:rPr lang="en-GB" sz="3000" b="1" dirty="0"/>
              <a:t>Multifactor Authentication</a:t>
            </a:r>
          </a:p>
        </p:txBody>
      </p:sp>
      <p:pic>
        <p:nvPicPr>
          <p:cNvPr id="11" name="Video 10" descr="Green Lock In A 3D Electronic System">
            <a:extLst>
              <a:ext uri="{FF2B5EF4-FFF2-40B4-BE49-F238E27FC236}">
                <a16:creationId xmlns:a16="http://schemas.microsoft.com/office/drawing/2014/main" id="{48A1D6AC-862B-2CD9-8602-D1C4152BD22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8592" r="19024" b="-1"/>
          <a:stretch>
            <a:fillRect/>
          </a:stretch>
        </p:blipFill>
        <p:spPr>
          <a:xfrm>
            <a:off x="20" y="10"/>
            <a:ext cx="7584124" cy="6857990"/>
          </a:xfrm>
          <a:prstGeom prst="rect">
            <a:avLst/>
          </a:prstGeom>
          <a:noFill/>
        </p:spPr>
      </p:pic>
      <p:sp>
        <p:nvSpPr>
          <p:cNvPr id="14" name="Content Placeholder 3">
            <a:extLst>
              <a:ext uri="{FF2B5EF4-FFF2-40B4-BE49-F238E27FC236}">
                <a16:creationId xmlns:a16="http://schemas.microsoft.com/office/drawing/2014/main" id="{9F2CEF0E-AAEB-40EE-8CE7-A4FE9BA9F314}"/>
              </a:ext>
            </a:extLst>
          </p:cNvPr>
          <p:cNvSpPr>
            <a:spLocks noGrp="1"/>
          </p:cNvSpPr>
          <p:nvPr>
            <p:ph sz="quarter" idx="14"/>
          </p:nvPr>
        </p:nvSpPr>
        <p:spPr>
          <a:xfrm>
            <a:off x="8212791" y="2132856"/>
            <a:ext cx="3363259" cy="4022116"/>
          </a:xfrm>
        </p:spPr>
        <p:txBody>
          <a:bodyPr/>
          <a:lstStyle/>
          <a:p>
            <a:r>
              <a:rPr lang="en-US" dirty="0"/>
              <a:t>Multifactor Authentication (MFA) is an extra step into logging on into mainly cloud based applications/storage/network.</a:t>
            </a:r>
          </a:p>
          <a:p>
            <a:r>
              <a:rPr lang="en-US" dirty="0"/>
              <a:t>Meaning that even if they gotten the password and username, they wouldn’t be able to get in due not having a code</a:t>
            </a:r>
          </a:p>
          <a:p>
            <a:pPr marL="285750" indent="-285750">
              <a:buFont typeface="Arial" panose="020B0604020202020204" pitchFamily="34" charset="0"/>
              <a:buChar char="•"/>
            </a:pPr>
            <a:r>
              <a:rPr lang="en-US" dirty="0"/>
              <a:t>Normally the code is sent to the user's phone whether that be on an authenticator app, SMS, WhatsApp, </a:t>
            </a:r>
            <a:r>
              <a:rPr lang="en-US" dirty="0" err="1"/>
              <a:t>Etc</a:t>
            </a:r>
            <a:r>
              <a:rPr lang="en-US" dirty="0"/>
              <a:t>, preferably WhatsApp for its end-to-end encryption meaning that hackers cannot see the codes on the phone.</a:t>
            </a:r>
          </a:p>
        </p:txBody>
      </p:sp>
    </p:spTree>
    <p:extLst>
      <p:ext uri="{BB962C8B-B14F-4D97-AF65-F5344CB8AC3E}">
        <p14:creationId xmlns:p14="http://schemas.microsoft.com/office/powerpoint/2010/main" val="200657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3A4C8-2873-5CE0-9056-1C43BED36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86754-3CCA-18C7-5CF6-A29D2A2C7B23}"/>
              </a:ext>
            </a:extLst>
          </p:cNvPr>
          <p:cNvSpPr>
            <a:spLocks noGrp="1"/>
          </p:cNvSpPr>
          <p:nvPr>
            <p:ph type="title"/>
          </p:nvPr>
        </p:nvSpPr>
        <p:spPr>
          <a:xfrm>
            <a:off x="8212790" y="0"/>
            <a:ext cx="3363259" cy="1993392"/>
          </a:xfrm>
        </p:spPr>
        <p:txBody>
          <a:bodyPr anchor="b">
            <a:normAutofit/>
          </a:bodyPr>
          <a:lstStyle/>
          <a:p>
            <a:r>
              <a:rPr lang="en-GB" sz="3000" b="1" dirty="0"/>
              <a:t>Multifactor Authentication</a:t>
            </a:r>
          </a:p>
        </p:txBody>
      </p:sp>
      <p:pic>
        <p:nvPicPr>
          <p:cNvPr id="11" name="Video 10" descr="Green Lock In A 3D Electronic System">
            <a:extLst>
              <a:ext uri="{FF2B5EF4-FFF2-40B4-BE49-F238E27FC236}">
                <a16:creationId xmlns:a16="http://schemas.microsoft.com/office/drawing/2014/main" id="{48A1D6AC-862B-2CD9-8602-D1C4152BD22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8592" r="19024" b="-1"/>
          <a:stretch>
            <a:fillRect/>
          </a:stretch>
        </p:blipFill>
        <p:spPr>
          <a:xfrm>
            <a:off x="20" y="10"/>
            <a:ext cx="7584124" cy="6857990"/>
          </a:xfrm>
          <a:prstGeom prst="rect">
            <a:avLst/>
          </a:prstGeom>
          <a:noFill/>
        </p:spPr>
      </p:pic>
      <p:sp>
        <p:nvSpPr>
          <p:cNvPr id="14" name="Content Placeholder 3">
            <a:extLst>
              <a:ext uri="{FF2B5EF4-FFF2-40B4-BE49-F238E27FC236}">
                <a16:creationId xmlns:a16="http://schemas.microsoft.com/office/drawing/2014/main" id="{9F2CEF0E-AAEB-40EE-8CE7-A4FE9BA9F314}"/>
              </a:ext>
            </a:extLst>
          </p:cNvPr>
          <p:cNvSpPr>
            <a:spLocks noGrp="1"/>
          </p:cNvSpPr>
          <p:nvPr>
            <p:ph sz="quarter" idx="14"/>
          </p:nvPr>
        </p:nvSpPr>
        <p:spPr>
          <a:xfrm>
            <a:off x="8212791" y="2132856"/>
            <a:ext cx="3363259" cy="4022116"/>
          </a:xfrm>
        </p:spPr>
        <p:txBody>
          <a:bodyPr/>
          <a:lstStyle/>
          <a:p>
            <a:pPr marL="285750" indent="-285750">
              <a:buFont typeface="Arial" panose="020B0604020202020204" pitchFamily="34" charset="0"/>
              <a:buChar char="•"/>
            </a:pPr>
            <a:r>
              <a:rPr lang="en-US" dirty="0"/>
              <a:t>Another we can try is by using Authenticator apps such as Google's or Microsoft's, this is great since the user’s phone number is not involved so it cannot be involved in SIM swapping or phone number spoofing.</a:t>
            </a:r>
          </a:p>
          <a:p>
            <a:pPr marL="285750" indent="-285750">
              <a:buFont typeface="Arial" panose="020B0604020202020204" pitchFamily="34" charset="0"/>
              <a:buChar char="•"/>
            </a:pPr>
            <a:r>
              <a:rPr lang="en-US" dirty="0"/>
              <a:t>Biometrics such as fingerprints and or face are an excellent way on authentication, you would do this through the phone, not many people can access a fingerprint other than the user </a:t>
            </a:r>
          </a:p>
          <a:p>
            <a:endParaRPr lang="en-US" dirty="0"/>
          </a:p>
        </p:txBody>
      </p:sp>
    </p:spTree>
    <p:extLst>
      <p:ext uri="{BB962C8B-B14F-4D97-AF65-F5344CB8AC3E}">
        <p14:creationId xmlns:p14="http://schemas.microsoft.com/office/powerpoint/2010/main" val="24635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3A4C8-2873-5CE0-9056-1C43BED36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86754-3CCA-18C7-5CF6-A29D2A2C7B23}"/>
              </a:ext>
            </a:extLst>
          </p:cNvPr>
          <p:cNvSpPr>
            <a:spLocks noGrp="1"/>
          </p:cNvSpPr>
          <p:nvPr>
            <p:ph type="title"/>
          </p:nvPr>
        </p:nvSpPr>
        <p:spPr>
          <a:xfrm>
            <a:off x="612647" y="685800"/>
            <a:ext cx="10963655" cy="1133170"/>
          </a:xfrm>
        </p:spPr>
        <p:txBody>
          <a:bodyPr anchor="b">
            <a:normAutofit/>
          </a:bodyPr>
          <a:lstStyle/>
          <a:p>
            <a:r>
              <a:rPr lang="en-GB" sz="4200" b="1" dirty="0"/>
              <a:t>Security Information and Event Management</a:t>
            </a:r>
          </a:p>
        </p:txBody>
      </p:sp>
      <p:sp>
        <p:nvSpPr>
          <p:cNvPr id="19" name="Text Placeholder 2">
            <a:extLst>
              <a:ext uri="{FF2B5EF4-FFF2-40B4-BE49-F238E27FC236}">
                <a16:creationId xmlns:a16="http://schemas.microsoft.com/office/drawing/2014/main" id="{A13BF497-4DB3-9A7F-B78B-7A3B5DB59118}"/>
              </a:ext>
            </a:extLst>
          </p:cNvPr>
          <p:cNvSpPr>
            <a:spLocks noGrp="1"/>
          </p:cNvSpPr>
          <p:nvPr>
            <p:ph type="body" idx="1"/>
          </p:nvPr>
        </p:nvSpPr>
        <p:spPr>
          <a:xfrm>
            <a:off x="640080" y="1878566"/>
            <a:ext cx="5074920" cy="559834"/>
          </a:xfrm>
        </p:spPr>
        <p:txBody>
          <a:bodyPr anchor="b">
            <a:normAutofit/>
          </a:bodyPr>
          <a:lstStyle/>
          <a:p>
            <a:r>
              <a:rPr lang="en-US" dirty="0"/>
              <a:t>SIEM DIAGRAM</a:t>
            </a:r>
          </a:p>
        </p:txBody>
      </p:sp>
      <p:sp>
        <p:nvSpPr>
          <p:cNvPr id="21" name="Text Placeholder 3">
            <a:extLst>
              <a:ext uri="{FF2B5EF4-FFF2-40B4-BE49-F238E27FC236}">
                <a16:creationId xmlns:a16="http://schemas.microsoft.com/office/drawing/2014/main" id="{C26644F6-2947-5A99-D766-6E0753F6AFEB}"/>
              </a:ext>
            </a:extLst>
          </p:cNvPr>
          <p:cNvSpPr>
            <a:spLocks noGrp="1"/>
          </p:cNvSpPr>
          <p:nvPr>
            <p:ph type="body" sz="quarter" idx="3"/>
          </p:nvPr>
        </p:nvSpPr>
        <p:spPr>
          <a:xfrm>
            <a:off x="6497572" y="1878566"/>
            <a:ext cx="5075556" cy="559834"/>
          </a:xfrm>
        </p:spPr>
        <p:txBody>
          <a:bodyPr anchor="b">
            <a:normAutofit/>
          </a:bodyPr>
          <a:lstStyle/>
          <a:p>
            <a:r>
              <a:rPr lang="en-US" dirty="0"/>
              <a:t>SIEM EXPLANATION</a:t>
            </a:r>
          </a:p>
        </p:txBody>
      </p:sp>
      <p:pic>
        <p:nvPicPr>
          <p:cNvPr id="4" name="Picture 3" descr="What Is Security Information and Event Management (SIEM)? Definition ...">
            <a:extLst>
              <a:ext uri="{FF2B5EF4-FFF2-40B4-BE49-F238E27FC236}">
                <a16:creationId xmlns:a16="http://schemas.microsoft.com/office/drawing/2014/main" id="{D517147B-B8EE-66A7-1F70-820EC86DF4BB}"/>
              </a:ext>
            </a:extLst>
          </p:cNvPr>
          <p:cNvPicPr>
            <a:picLocks noChangeAspect="1"/>
          </p:cNvPicPr>
          <p:nvPr/>
        </p:nvPicPr>
        <p:blipFill>
          <a:blip r:embed="rId2"/>
          <a:stretch>
            <a:fillRect/>
          </a:stretch>
        </p:blipFill>
        <p:spPr>
          <a:xfrm>
            <a:off x="640081" y="2514600"/>
            <a:ext cx="3964877" cy="3657600"/>
          </a:xfrm>
          <a:prstGeom prst="rect">
            <a:avLst/>
          </a:prstGeom>
          <a:noFill/>
        </p:spPr>
      </p:pic>
      <p:sp>
        <p:nvSpPr>
          <p:cNvPr id="23" name="Content Placeholder 5">
            <a:extLst>
              <a:ext uri="{FF2B5EF4-FFF2-40B4-BE49-F238E27FC236}">
                <a16:creationId xmlns:a16="http://schemas.microsoft.com/office/drawing/2014/main" id="{39814FA0-03A7-862A-56CC-C7C6058236B0}"/>
              </a:ext>
            </a:extLst>
          </p:cNvPr>
          <p:cNvSpPr>
            <a:spLocks noGrp="1"/>
          </p:cNvSpPr>
          <p:nvPr>
            <p:ph sz="quarter" idx="16"/>
          </p:nvPr>
        </p:nvSpPr>
        <p:spPr>
          <a:xfrm>
            <a:off x="6497572" y="2514600"/>
            <a:ext cx="5075556" cy="4142430"/>
          </a:xfrm>
        </p:spPr>
        <p:txBody>
          <a:bodyPr/>
          <a:lstStyle/>
          <a:p>
            <a:r>
              <a:rPr lang="en-US" dirty="0"/>
              <a:t>SIEM tracks users' behavior anomalies with the help of AI so that it can automate detection and incident response</a:t>
            </a:r>
          </a:p>
          <a:p>
            <a:r>
              <a:rPr lang="en-US" dirty="0"/>
              <a:t>Here is a list of what SIEM does</a:t>
            </a:r>
          </a:p>
          <a:p>
            <a:pPr marL="285750" indent="-285750">
              <a:buFont typeface="Arial" panose="020B0604020202020204" pitchFamily="34" charset="0"/>
              <a:buChar char="•"/>
            </a:pPr>
            <a:r>
              <a:rPr lang="en-US" dirty="0"/>
              <a:t>Log management</a:t>
            </a:r>
          </a:p>
          <a:p>
            <a:pPr marL="285750" indent="-285750">
              <a:buFont typeface="Arial" panose="020B0604020202020204" pitchFamily="34" charset="0"/>
              <a:buChar char="•"/>
            </a:pPr>
            <a:r>
              <a:rPr lang="en-US" dirty="0"/>
              <a:t>Event Correlation</a:t>
            </a:r>
          </a:p>
          <a:p>
            <a:pPr marL="285750" indent="-285750">
              <a:buFont typeface="Arial" panose="020B0604020202020204" pitchFamily="34" charset="0"/>
              <a:buChar char="•"/>
            </a:pPr>
            <a:r>
              <a:rPr lang="en-US" dirty="0"/>
              <a:t>Incident response and monitoring</a:t>
            </a:r>
          </a:p>
          <a:p>
            <a:pPr marL="285750" indent="-285750">
              <a:buFont typeface="Arial" panose="020B0604020202020204" pitchFamily="34" charset="0"/>
              <a:buChar char="•"/>
            </a:pPr>
            <a:r>
              <a:rPr lang="en-US" dirty="0"/>
              <a:t>Compliance Management and Reporting</a:t>
            </a:r>
          </a:p>
          <a:p>
            <a:endParaRPr lang="en-US" dirty="0"/>
          </a:p>
        </p:txBody>
      </p:sp>
      <p:pic>
        <p:nvPicPr>
          <p:cNvPr id="5" name="Picture 4" descr="SIEM Solutions: How It Works, Benefits, &amp; Popular Tools | PurpleSec">
            <a:hlinkClick r:id="rId3"/>
            <a:extLst>
              <a:ext uri="{FF2B5EF4-FFF2-40B4-BE49-F238E27FC236}">
                <a16:creationId xmlns:a16="http://schemas.microsoft.com/office/drawing/2014/main" id="{BBC1F406-A64F-43CF-A1C8-95FD0A47ED1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04958" y="4675855"/>
            <a:ext cx="3879184" cy="2182145"/>
          </a:xfrm>
          <a:prstGeom prst="rect">
            <a:avLst/>
          </a:prstGeom>
          <a:noFill/>
          <a:ln>
            <a:noFill/>
          </a:ln>
        </p:spPr>
      </p:pic>
    </p:spTree>
    <p:extLst>
      <p:ext uri="{BB962C8B-B14F-4D97-AF65-F5344CB8AC3E}">
        <p14:creationId xmlns:p14="http://schemas.microsoft.com/office/powerpoint/2010/main" val="780915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4E59B-C15D-DEA3-6DA4-1E59BF7D61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593888-310E-E3DC-5A81-A945564DBAFA}"/>
              </a:ext>
            </a:extLst>
          </p:cNvPr>
          <p:cNvSpPr>
            <a:spLocks noGrp="1"/>
          </p:cNvSpPr>
          <p:nvPr>
            <p:ph type="title"/>
          </p:nvPr>
        </p:nvSpPr>
        <p:spPr>
          <a:xfrm>
            <a:off x="612647" y="685800"/>
            <a:ext cx="10963655" cy="1133170"/>
          </a:xfrm>
        </p:spPr>
        <p:txBody>
          <a:bodyPr anchor="b">
            <a:normAutofit/>
          </a:bodyPr>
          <a:lstStyle/>
          <a:p>
            <a:r>
              <a:rPr lang="en-GB" sz="4200" b="1" dirty="0"/>
              <a:t>CLOUD SECURITY POSTURE MANAGEMENT</a:t>
            </a:r>
          </a:p>
        </p:txBody>
      </p:sp>
      <p:sp>
        <p:nvSpPr>
          <p:cNvPr id="19" name="Text Placeholder 2">
            <a:extLst>
              <a:ext uri="{FF2B5EF4-FFF2-40B4-BE49-F238E27FC236}">
                <a16:creationId xmlns:a16="http://schemas.microsoft.com/office/drawing/2014/main" id="{2439940B-16C1-6F8D-B545-E883C9E1417E}"/>
              </a:ext>
            </a:extLst>
          </p:cNvPr>
          <p:cNvSpPr>
            <a:spLocks noGrp="1"/>
          </p:cNvSpPr>
          <p:nvPr>
            <p:ph type="body" idx="1"/>
          </p:nvPr>
        </p:nvSpPr>
        <p:spPr>
          <a:xfrm>
            <a:off x="640080" y="1878566"/>
            <a:ext cx="5074920" cy="559834"/>
          </a:xfrm>
        </p:spPr>
        <p:txBody>
          <a:bodyPr anchor="b">
            <a:normAutofit/>
          </a:bodyPr>
          <a:lstStyle/>
          <a:p>
            <a:r>
              <a:rPr lang="en-US" dirty="0"/>
              <a:t>CSPM EXPLANATION</a:t>
            </a:r>
          </a:p>
        </p:txBody>
      </p:sp>
      <p:sp>
        <p:nvSpPr>
          <p:cNvPr id="21" name="Text Placeholder 3">
            <a:extLst>
              <a:ext uri="{FF2B5EF4-FFF2-40B4-BE49-F238E27FC236}">
                <a16:creationId xmlns:a16="http://schemas.microsoft.com/office/drawing/2014/main" id="{91482B52-C94B-9434-875E-A273FB76BD62}"/>
              </a:ext>
            </a:extLst>
          </p:cNvPr>
          <p:cNvSpPr>
            <a:spLocks noGrp="1"/>
          </p:cNvSpPr>
          <p:nvPr>
            <p:ph type="body" sz="quarter" idx="3"/>
          </p:nvPr>
        </p:nvSpPr>
        <p:spPr>
          <a:xfrm>
            <a:off x="6497572" y="1878566"/>
            <a:ext cx="5075556" cy="559834"/>
          </a:xfrm>
        </p:spPr>
        <p:txBody>
          <a:bodyPr anchor="b">
            <a:normAutofit/>
          </a:bodyPr>
          <a:lstStyle/>
          <a:p>
            <a:r>
              <a:rPr lang="en-US" dirty="0"/>
              <a:t>CPAM DIAGRAM</a:t>
            </a:r>
          </a:p>
        </p:txBody>
      </p:sp>
      <p:sp>
        <p:nvSpPr>
          <p:cNvPr id="28" name="Content Placeholder 4">
            <a:extLst>
              <a:ext uri="{FF2B5EF4-FFF2-40B4-BE49-F238E27FC236}">
                <a16:creationId xmlns:a16="http://schemas.microsoft.com/office/drawing/2014/main" id="{6EA33A87-A11F-773A-0F60-8BBE31AEB574}"/>
              </a:ext>
            </a:extLst>
          </p:cNvPr>
          <p:cNvSpPr>
            <a:spLocks noGrp="1"/>
          </p:cNvSpPr>
          <p:nvPr>
            <p:ph sz="quarter" idx="15"/>
          </p:nvPr>
        </p:nvSpPr>
        <p:spPr>
          <a:xfrm>
            <a:off x="609600" y="2514600"/>
            <a:ext cx="5075238" cy="3659188"/>
          </a:xfrm>
        </p:spPr>
        <p:txBody>
          <a:bodyPr/>
          <a:lstStyle/>
          <a:p>
            <a:r>
              <a:rPr lang="en-US" dirty="0"/>
              <a:t>This constantly monitors and enhances security on cloud environments by identifying misconfigurations which would lead to vulnerabilities to our network! </a:t>
            </a:r>
          </a:p>
          <a:p>
            <a:r>
              <a:rPr lang="en-US" dirty="0"/>
              <a:t>Automation compliance and remediation policy enforcement so we can reduce overall risk and benefit from infrastructures like SaaS, IaaS and PaaS.</a:t>
            </a:r>
          </a:p>
          <a:p>
            <a:r>
              <a:rPr lang="en-US" dirty="0"/>
              <a:t>Gives off real time alerts before they are exploited by hackers, protecting us from cloud network-based attacks</a:t>
            </a:r>
          </a:p>
        </p:txBody>
      </p:sp>
      <p:pic>
        <p:nvPicPr>
          <p:cNvPr id="3" name="Picture 2">
            <a:hlinkClick r:id="rId2"/>
            <a:extLst>
              <a:ext uri="{FF2B5EF4-FFF2-40B4-BE49-F238E27FC236}">
                <a16:creationId xmlns:a16="http://schemas.microsoft.com/office/drawing/2014/main" id="{26166A7C-DB3A-C731-1EB6-FE6A1B1894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6497572" y="2986483"/>
            <a:ext cx="5075556" cy="2715422"/>
          </a:xfrm>
          <a:prstGeom prst="rect">
            <a:avLst/>
          </a:prstGeom>
          <a:noFill/>
        </p:spPr>
      </p:pic>
    </p:spTree>
    <p:extLst>
      <p:ext uri="{BB962C8B-B14F-4D97-AF65-F5344CB8AC3E}">
        <p14:creationId xmlns:p14="http://schemas.microsoft.com/office/powerpoint/2010/main" val="169718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81CF2E87-AA9A-4197-9C56-DF653D4E4992}"/>
              </a:ext>
            </a:extLst>
          </p:cNvPr>
          <p:cNvSpPr>
            <a:spLocks noGrp="1"/>
          </p:cNvSpPr>
          <p:nvPr>
            <p:ph type="ctrTitle"/>
          </p:nvPr>
        </p:nvSpPr>
        <p:spPr>
          <a:xfrm>
            <a:off x="612647" y="685799"/>
            <a:ext cx="7080507" cy="3200400"/>
          </a:xfrm>
        </p:spPr>
        <p:txBody>
          <a:bodyPr/>
          <a:lstStyle/>
          <a:p>
            <a:r>
              <a:rPr lang="en-GB" b="1" dirty="0"/>
              <a:t>PROACTIVE MONITORING AND INCIDENT RESPONSE</a:t>
            </a:r>
            <a:br>
              <a:rPr lang="en-GB" b="1" dirty="0"/>
            </a:br>
            <a:endParaRPr lang="en-US" dirty="0"/>
          </a:p>
        </p:txBody>
      </p:sp>
      <p:sp>
        <p:nvSpPr>
          <p:cNvPr id="17" name="Subtitle 2">
            <a:extLst>
              <a:ext uri="{FF2B5EF4-FFF2-40B4-BE49-F238E27FC236}">
                <a16:creationId xmlns:a16="http://schemas.microsoft.com/office/drawing/2014/main" id="{AC13AF33-8211-AFB6-DE7D-A072825A363E}"/>
              </a:ext>
            </a:extLst>
          </p:cNvPr>
          <p:cNvSpPr>
            <a:spLocks noGrp="1"/>
          </p:cNvSpPr>
          <p:nvPr>
            <p:ph type="subTitle" idx="1"/>
          </p:nvPr>
        </p:nvSpPr>
        <p:spPr>
          <a:xfrm>
            <a:off x="612646" y="5277548"/>
            <a:ext cx="7080507" cy="1391811"/>
          </a:xfrm>
        </p:spPr>
        <p:txBody>
          <a:bodyPr/>
          <a:lstStyle/>
          <a:p>
            <a:r>
              <a:rPr lang="en-US" dirty="0"/>
              <a:t>Covers:</a:t>
            </a:r>
          </a:p>
          <a:p>
            <a:pPr marL="285750" indent="-285750">
              <a:buFont typeface="Arial" panose="020B0604020202020204" pitchFamily="34" charset="0"/>
              <a:buChar char="•"/>
            </a:pPr>
            <a:r>
              <a:rPr lang="en-US" dirty="0"/>
              <a:t>Monitoring</a:t>
            </a:r>
          </a:p>
          <a:p>
            <a:pPr marL="285750" indent="-285750">
              <a:buFont typeface="Arial" panose="020B0604020202020204" pitchFamily="34" charset="0"/>
              <a:buChar char="•"/>
            </a:pPr>
            <a:r>
              <a:rPr lang="en-US" dirty="0"/>
              <a:t>Incident Response</a:t>
            </a:r>
          </a:p>
        </p:txBody>
      </p:sp>
    </p:spTree>
    <p:extLst>
      <p:ext uri="{BB962C8B-B14F-4D97-AF65-F5344CB8AC3E}">
        <p14:creationId xmlns:p14="http://schemas.microsoft.com/office/powerpoint/2010/main" val="421076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4D469E-6C73-0D28-093E-E7A5747E8BFD}"/>
              </a:ext>
            </a:extLst>
          </p:cNvPr>
          <p:cNvSpPr>
            <a:spLocks noGrp="1"/>
          </p:cNvSpPr>
          <p:nvPr>
            <p:ph type="title"/>
          </p:nvPr>
        </p:nvSpPr>
        <p:spPr>
          <a:xfrm>
            <a:off x="612647" y="685800"/>
            <a:ext cx="3654553" cy="3643916"/>
          </a:xfrm>
        </p:spPr>
        <p:txBody>
          <a:bodyPr/>
          <a:lstStyle/>
          <a:p>
            <a:r>
              <a:rPr lang="en-GB" b="1" dirty="0"/>
              <a:t>Incident Response</a:t>
            </a:r>
            <a:br>
              <a:rPr lang="en-GB" b="1" dirty="0"/>
            </a:br>
            <a:endParaRPr lang="en-US" dirty="0"/>
          </a:p>
        </p:txBody>
      </p:sp>
      <p:sp>
        <p:nvSpPr>
          <p:cNvPr id="18" name="Text Placeholder 2">
            <a:extLst>
              <a:ext uri="{FF2B5EF4-FFF2-40B4-BE49-F238E27FC236}">
                <a16:creationId xmlns:a16="http://schemas.microsoft.com/office/drawing/2014/main" id="{309E766E-8F43-C0EA-5E0F-26247DB33152}"/>
              </a:ext>
            </a:extLst>
          </p:cNvPr>
          <p:cNvSpPr>
            <a:spLocks noGrp="1"/>
          </p:cNvSpPr>
          <p:nvPr>
            <p:ph type="body" sz="half" idx="2"/>
          </p:nvPr>
        </p:nvSpPr>
        <p:spPr>
          <a:xfrm>
            <a:off x="612647" y="4526280"/>
            <a:ext cx="3654553" cy="1621111"/>
          </a:xfrm>
        </p:spPr>
        <p:txBody>
          <a:bodyPr/>
          <a:lstStyle/>
          <a:p>
            <a:r>
              <a:rPr lang="en-US" dirty="0"/>
              <a:t>This is a wheel that shows off the procedures what must be done for the IT specialists follow </a:t>
            </a:r>
          </a:p>
          <a:p>
            <a:pPr marL="342900" indent="-342900">
              <a:buAutoNum type="arabicPeriod"/>
            </a:pPr>
            <a:r>
              <a:rPr lang="en-US" dirty="0"/>
              <a:t>Prepare</a:t>
            </a:r>
          </a:p>
          <a:p>
            <a:pPr marL="342900" indent="-342900">
              <a:buAutoNum type="arabicPeriod"/>
            </a:pPr>
            <a:r>
              <a:rPr lang="en-US" dirty="0"/>
              <a:t>Detect, Investigate Analyze &amp; Activate</a:t>
            </a:r>
          </a:p>
          <a:p>
            <a:pPr marL="342900" indent="-342900">
              <a:buAutoNum type="arabicPeriod"/>
            </a:pPr>
            <a:r>
              <a:rPr lang="en-US" dirty="0"/>
              <a:t>3 Contain, Collect Evidence &amp; Remediate</a:t>
            </a:r>
          </a:p>
          <a:p>
            <a:pPr marL="342900" indent="-342900">
              <a:buAutoNum type="arabicPeriod"/>
            </a:pPr>
            <a:r>
              <a:rPr lang="en-US" dirty="0"/>
              <a:t>Recovery &amp; Report</a:t>
            </a:r>
          </a:p>
          <a:p>
            <a:pPr marL="342900" indent="-342900">
              <a:buAutoNum type="arabicPeriod"/>
            </a:pPr>
            <a:r>
              <a:rPr lang="en-US" dirty="0"/>
              <a:t>Learn &amp; Improve</a:t>
            </a:r>
          </a:p>
        </p:txBody>
      </p:sp>
      <p:pic>
        <p:nvPicPr>
          <p:cNvPr id="5" name="Picture 4">
            <a:hlinkClick r:id="rId2"/>
            <a:extLst>
              <a:ext uri="{FF2B5EF4-FFF2-40B4-BE49-F238E27FC236}">
                <a16:creationId xmlns:a16="http://schemas.microsoft.com/office/drawing/2014/main" id="{3312253C-4479-224D-2572-BD021EAC9C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500470" y="685800"/>
            <a:ext cx="5442639" cy="5442639"/>
          </a:xfrm>
          <a:prstGeom prst="rect">
            <a:avLst/>
          </a:prstGeom>
          <a:noFill/>
          <a:ln>
            <a:noFill/>
          </a:ln>
        </p:spPr>
      </p:pic>
    </p:spTree>
    <p:extLst>
      <p:ext uri="{BB962C8B-B14F-4D97-AF65-F5344CB8AC3E}">
        <p14:creationId xmlns:p14="http://schemas.microsoft.com/office/powerpoint/2010/main" val="4039894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0A417-5665-1A22-B331-70D7D1D8BA83}"/>
            </a:ext>
          </a:extLst>
        </p:cNvPr>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8C7A8DC6-452E-ED10-025B-378C7866FE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2735262" y="68263"/>
            <a:ext cx="6721475" cy="6721475"/>
          </a:xfrm>
          <a:prstGeom prst="rect">
            <a:avLst/>
          </a:prstGeom>
          <a:noFill/>
          <a:ln>
            <a:noFill/>
          </a:ln>
        </p:spPr>
      </p:pic>
    </p:spTree>
    <p:extLst>
      <p:ext uri="{BB962C8B-B14F-4D97-AF65-F5344CB8AC3E}">
        <p14:creationId xmlns:p14="http://schemas.microsoft.com/office/powerpoint/2010/main" val="3627360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3417A-4A23-3562-92D7-7CA76BAC91C6}"/>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24FE90ED-41BB-CA39-1209-52B1BCAF7E8E}"/>
              </a:ext>
            </a:extLst>
          </p:cNvPr>
          <p:cNvSpPr>
            <a:spLocks noGrp="1"/>
          </p:cNvSpPr>
          <p:nvPr>
            <p:ph type="ctrTitle"/>
          </p:nvPr>
        </p:nvSpPr>
        <p:spPr>
          <a:xfrm>
            <a:off x="612647" y="685799"/>
            <a:ext cx="7080507" cy="3200400"/>
          </a:xfrm>
        </p:spPr>
        <p:txBody>
          <a:bodyPr/>
          <a:lstStyle/>
          <a:p>
            <a:r>
              <a:rPr lang="en-GB" b="1" dirty="0"/>
              <a:t>CONTINOUS TRAINING AND AWARENESS</a:t>
            </a:r>
            <a:br>
              <a:rPr lang="en-GB" b="1" dirty="0"/>
            </a:br>
            <a:br>
              <a:rPr lang="en-GB" b="1" dirty="0"/>
            </a:br>
            <a:endParaRPr lang="en-US" dirty="0"/>
          </a:p>
        </p:txBody>
      </p:sp>
      <p:sp>
        <p:nvSpPr>
          <p:cNvPr id="17" name="Subtitle 2">
            <a:extLst>
              <a:ext uri="{FF2B5EF4-FFF2-40B4-BE49-F238E27FC236}">
                <a16:creationId xmlns:a16="http://schemas.microsoft.com/office/drawing/2014/main" id="{317DA80E-3DA7-98AA-F2AB-F3373E939C28}"/>
              </a:ext>
            </a:extLst>
          </p:cNvPr>
          <p:cNvSpPr>
            <a:spLocks noGrp="1"/>
          </p:cNvSpPr>
          <p:nvPr>
            <p:ph type="subTitle" idx="1"/>
          </p:nvPr>
        </p:nvSpPr>
        <p:spPr>
          <a:xfrm>
            <a:off x="612646" y="5277548"/>
            <a:ext cx="7080507" cy="1391811"/>
          </a:xfrm>
        </p:spPr>
        <p:txBody>
          <a:bodyPr/>
          <a:lstStyle/>
          <a:p>
            <a:r>
              <a:rPr lang="en-US" dirty="0"/>
              <a:t>Cover’s:</a:t>
            </a:r>
          </a:p>
          <a:p>
            <a:pPr marL="285750" indent="-285750">
              <a:buFont typeface="Arial" panose="020B0604020202020204" pitchFamily="34" charset="0"/>
              <a:buChar char="•"/>
            </a:pPr>
            <a:r>
              <a:rPr lang="en-US" dirty="0"/>
              <a:t>Security Training </a:t>
            </a:r>
          </a:p>
        </p:txBody>
      </p:sp>
    </p:spTree>
    <p:extLst>
      <p:ext uri="{BB962C8B-B14F-4D97-AF65-F5344CB8AC3E}">
        <p14:creationId xmlns:p14="http://schemas.microsoft.com/office/powerpoint/2010/main" val="93091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17C86-8AD0-CE98-36DD-D1CA6D621EC7}"/>
              </a:ext>
            </a:extLst>
          </p:cNvPr>
          <p:cNvSpPr>
            <a:spLocks noGrp="1"/>
          </p:cNvSpPr>
          <p:nvPr>
            <p:ph type="title"/>
          </p:nvPr>
        </p:nvSpPr>
        <p:spPr/>
        <p:txBody>
          <a:bodyPr/>
          <a:lstStyle/>
          <a:p>
            <a:r>
              <a:rPr lang="en-GB" dirty="0"/>
              <a:t>Security Training</a:t>
            </a:r>
          </a:p>
        </p:txBody>
      </p:sp>
      <p:sp>
        <p:nvSpPr>
          <p:cNvPr id="3" name="Content Placeholder 2">
            <a:extLst>
              <a:ext uri="{FF2B5EF4-FFF2-40B4-BE49-F238E27FC236}">
                <a16:creationId xmlns:a16="http://schemas.microsoft.com/office/drawing/2014/main" id="{EA25B743-BD51-F879-4E31-934C0E1A4C92}"/>
              </a:ext>
            </a:extLst>
          </p:cNvPr>
          <p:cNvSpPr>
            <a:spLocks noGrp="1"/>
          </p:cNvSpPr>
          <p:nvPr>
            <p:ph idx="1"/>
          </p:nvPr>
        </p:nvSpPr>
        <p:spPr/>
        <p:txBody>
          <a:bodyPr/>
          <a:lstStyle/>
          <a:p>
            <a:r>
              <a:rPr lang="en-GB" dirty="0"/>
              <a:t>Giving training to the crew involved in using the network as well especially with the IT technicians, although creating a slightly different one specific for the IT tech since they would carry out more of these issues than regular users</a:t>
            </a:r>
          </a:p>
          <a:p>
            <a:r>
              <a:rPr lang="en-GB" dirty="0"/>
              <a:t>Have them complete online courses and simulation testing to get an understanding of modern-day threats but also some older tactics that are still used today such as Phishing/Vishing</a:t>
            </a:r>
          </a:p>
          <a:p>
            <a:r>
              <a:rPr lang="en-GB" dirty="0"/>
              <a:t>Here are just a few examples of advice that should be taught </a:t>
            </a:r>
          </a:p>
          <a:p>
            <a:pPr marL="285750" indent="-285750">
              <a:buFont typeface="Arial" panose="020B0604020202020204" pitchFamily="34" charset="0"/>
              <a:buChar char="•"/>
            </a:pPr>
            <a:r>
              <a:rPr lang="en-GB" dirty="0"/>
              <a:t>How to Use MFA and what this means to the network</a:t>
            </a:r>
          </a:p>
          <a:p>
            <a:pPr marL="285750" indent="-285750">
              <a:buFont typeface="Arial" panose="020B0604020202020204" pitchFamily="34" charset="0"/>
              <a:buChar char="•"/>
            </a:pPr>
            <a:r>
              <a:rPr lang="en-GB" dirty="0"/>
              <a:t>Password/credential management</a:t>
            </a:r>
          </a:p>
          <a:p>
            <a:pPr marL="285750" indent="-285750">
              <a:buFont typeface="Arial" panose="020B0604020202020204" pitchFamily="34" charset="0"/>
              <a:buChar char="•"/>
            </a:pPr>
            <a:r>
              <a:rPr lang="en-GB" dirty="0"/>
              <a:t>How to handle sensitive data of others including staff with (e.g. deleting or storing)</a:t>
            </a:r>
          </a:p>
          <a:p>
            <a:endParaRPr lang="en-GB" dirty="0"/>
          </a:p>
        </p:txBody>
      </p:sp>
    </p:spTree>
    <p:extLst>
      <p:ext uri="{BB962C8B-B14F-4D97-AF65-F5344CB8AC3E}">
        <p14:creationId xmlns:p14="http://schemas.microsoft.com/office/powerpoint/2010/main" val="665773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339D-6841-CB1D-5721-6EF45115806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AB9E6216-7AC1-FCE3-60AE-F6F9F74305FD}"/>
              </a:ext>
            </a:extLst>
          </p:cNvPr>
          <p:cNvSpPr>
            <a:spLocks noGrp="1"/>
          </p:cNvSpPr>
          <p:nvPr>
            <p:ph idx="1"/>
          </p:nvPr>
        </p:nvSpPr>
        <p:spPr/>
        <p:txBody>
          <a:bodyPr/>
          <a:lstStyle/>
          <a:p>
            <a:r>
              <a:rPr lang="en-GB" sz="1800" dirty="0"/>
              <a:t>Vishing and RAAS are both social engineering issues that tricks staff into thinking that the person calling is in trouble with their account (Vishing), and RAAS being another form of sorts where they rely on staff to click on phishing emails/links which locks users out of their data/account </a:t>
            </a:r>
          </a:p>
          <a:p>
            <a:r>
              <a:rPr lang="en-GB" sz="1800" dirty="0"/>
              <a:t>Use the Zero Trust Framework</a:t>
            </a:r>
          </a:p>
          <a:p>
            <a:pPr lvl="0"/>
            <a:r>
              <a:rPr lang="en-GB" sz="1800" dirty="0"/>
              <a:t>Assume Breach</a:t>
            </a:r>
          </a:p>
          <a:p>
            <a:pPr lvl="0"/>
            <a:r>
              <a:rPr lang="en-GB" sz="1800" dirty="0"/>
              <a:t>Least Privilege Access</a:t>
            </a:r>
          </a:p>
          <a:p>
            <a:pPr lvl="0"/>
            <a:r>
              <a:rPr lang="en-GB" sz="1800" dirty="0"/>
              <a:t>Verify explicitly</a:t>
            </a:r>
          </a:p>
          <a:p>
            <a:r>
              <a:rPr lang="en-GB" sz="1800" dirty="0"/>
              <a:t>Minimizing damage on the network	</a:t>
            </a:r>
          </a:p>
          <a:p>
            <a:r>
              <a:rPr lang="en-GB" sz="1800" dirty="0"/>
              <a:t>MFA, SIEM, and SOAR, for the network to gain analysis, automative tracking, verification and to minimize the risk of infiltration </a:t>
            </a:r>
          </a:p>
          <a:p>
            <a:r>
              <a:rPr lang="en-GB" sz="1800" dirty="0"/>
              <a:t>Create a staff awareness training program that will align with NIST CSF and ISO 27001</a:t>
            </a:r>
          </a:p>
          <a:p>
            <a:endParaRPr lang="en-GB" dirty="0"/>
          </a:p>
        </p:txBody>
      </p:sp>
    </p:spTree>
    <p:extLst>
      <p:ext uri="{BB962C8B-B14F-4D97-AF65-F5344CB8AC3E}">
        <p14:creationId xmlns:p14="http://schemas.microsoft.com/office/powerpoint/2010/main" val="1187616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2858441-E317-B57D-7BC9-488CC077F2D2}"/>
              </a:ext>
            </a:extLst>
          </p:cNvPr>
          <p:cNvSpPr>
            <a:spLocks noGrp="1"/>
          </p:cNvSpPr>
          <p:nvPr>
            <p:ph type="title"/>
          </p:nvPr>
        </p:nvSpPr>
        <p:spPr>
          <a:xfrm>
            <a:off x="612185" y="685800"/>
            <a:ext cx="9141415" cy="1532788"/>
          </a:xfrm>
        </p:spPr>
        <p:txBody>
          <a:bodyPr anchor="b">
            <a:normAutofit/>
          </a:bodyPr>
          <a:lstStyle/>
          <a:p>
            <a:r>
              <a:rPr lang="en-US"/>
              <a:t>References</a:t>
            </a:r>
          </a:p>
        </p:txBody>
      </p:sp>
      <p:sp>
        <p:nvSpPr>
          <p:cNvPr id="19" name="Content Placeholder 2">
            <a:extLst>
              <a:ext uri="{FF2B5EF4-FFF2-40B4-BE49-F238E27FC236}">
                <a16:creationId xmlns:a16="http://schemas.microsoft.com/office/drawing/2014/main" id="{C5F39DB7-5B66-B139-0AD2-5405B72C5C3B}"/>
              </a:ext>
            </a:extLst>
          </p:cNvPr>
          <p:cNvSpPr>
            <a:spLocks noGrp="1"/>
          </p:cNvSpPr>
          <p:nvPr>
            <p:ph sz="quarter" idx="13"/>
          </p:nvPr>
        </p:nvSpPr>
        <p:spPr>
          <a:xfrm>
            <a:off x="612185" y="2958705"/>
            <a:ext cx="9141415" cy="3213494"/>
          </a:xfrm>
        </p:spPr>
        <p:txBody>
          <a:bodyPr/>
          <a:lstStyle/>
          <a:p>
            <a:r>
              <a:rPr lang="en-US" dirty="0"/>
              <a:t>The references are in the Notes of this slide</a:t>
            </a:r>
          </a:p>
          <a:p>
            <a:r>
              <a:rPr lang="en-US" dirty="0"/>
              <a:t>ALL IMAGES used have links inside them that you can look for more detail as well as the website where the images come from</a:t>
            </a:r>
          </a:p>
          <a:p>
            <a:r>
              <a:rPr lang="en-US" dirty="0">
                <a:hlinkClick r:id="rId3" action="ppaction://hlinksldjump"/>
              </a:rPr>
              <a:t>CONTENTS PAGE</a:t>
            </a:r>
            <a:endParaRPr lang="en-US" dirty="0"/>
          </a:p>
        </p:txBody>
      </p:sp>
    </p:spTree>
    <p:extLst>
      <p:ext uri="{BB962C8B-B14F-4D97-AF65-F5344CB8AC3E}">
        <p14:creationId xmlns:p14="http://schemas.microsoft.com/office/powerpoint/2010/main" val="2939722941"/>
      </p:ext>
    </p:extLst>
  </p:cSld>
  <p:clrMapOvr>
    <a:masterClrMapping/>
  </p:clrMapOvr>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fcaeb239-e0ad-43c4-9739-4084ddd7c62f_wac_v2" id="{21E82CDE-DB0F-446A-AB1C-C548E4C4E61C}" vid="{FC4C4127-EA88-45F9-9442-09B36E6C91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0" ma:contentTypeDescription="Create a new document." ma:contentTypeScope="" ma:versionID="0463739e15d0d18e54d88ab9c45bedf8">
  <xsd:schema xmlns:xsd="http://www.w3.org/2001/XMLSchema" xmlns:xs="http://www.w3.org/2001/XMLSchema" xmlns:p="http://schemas.microsoft.com/office/2006/metadata/properties" xmlns:ns3="b4f9f7ee-5770-4a14-8925-17f3d16e50b7" targetNamespace="http://schemas.microsoft.com/office/2006/metadata/properties" ma:root="true" ma:fieldsID="c41dfaeef84795d0363ec59e085d4725"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2.xml><?xml version="1.0" encoding="utf-8"?>
<ds:datastoreItem xmlns:ds="http://schemas.openxmlformats.org/officeDocument/2006/customXml" ds:itemID="{EEA42C18-4C38-43BB-8CE3-C963EDA9CBBA}">
  <ds:schemaRefs>
    <ds:schemaRef ds:uri="http://schemas.openxmlformats.org/package/2006/metadata/core-properties"/>
    <ds:schemaRef ds:uri="http://purl.org/dc/dcmitype/"/>
    <ds:schemaRef ds:uri="http://schemas.microsoft.com/office/2006/metadata/properties"/>
    <ds:schemaRef ds:uri="http://schemas.microsoft.com/office/2006/documentManagement/types"/>
    <ds:schemaRef ds:uri="http://www.w3.org/XML/1998/namespace"/>
    <ds:schemaRef ds:uri="http://schemas.microsoft.com/office/infopath/2007/PartnerControls"/>
    <ds:schemaRef ds:uri="http://purl.org/dc/elements/1.1/"/>
    <ds:schemaRef ds:uri="http://purl.org/dc/terms/"/>
    <ds:schemaRef ds:uri="b4f9f7ee-5770-4a14-8925-17f3d16e50b7"/>
  </ds:schemaRefs>
</ds:datastoreItem>
</file>

<file path=customXml/itemProps3.xml><?xml version="1.0" encoding="utf-8"?>
<ds:datastoreItem xmlns:ds="http://schemas.openxmlformats.org/officeDocument/2006/customXml" ds:itemID="{2FAE9801-1788-4C35-BD8A-6BD96E074F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{5F1CAA7F-2805-41B9-8701-9A4D0B952BCB}0f45c1b8-b519-4737-8f12-a18148944ef7-TFfcaeb239-e0ad-43c4-9739-4084ddd7c62fe496f549_win32</Template>
  <TotalTime>2315</TotalTime>
  <Words>2802</Words>
  <Application>Microsoft Office PowerPoint</Application>
  <PresentationFormat>Widescreen</PresentationFormat>
  <Paragraphs>209</Paragraphs>
  <Slides>25</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Aptos</vt:lpstr>
      <vt:lpstr>Arial</vt:lpstr>
      <vt:lpstr>Bahnschrift SemiLight</vt:lpstr>
      <vt:lpstr>Blockwork elegance</vt:lpstr>
      <vt:lpstr>Threats of the World of Computer’s.</vt:lpstr>
      <vt:lpstr>Contents </vt:lpstr>
      <vt:lpstr>Introduction</vt:lpstr>
      <vt:lpstr>Introduction</vt:lpstr>
      <vt:lpstr>Zero Trust Approach</vt:lpstr>
      <vt:lpstr>IDENTIFICATION OF MODERN THREATS </vt:lpstr>
      <vt:lpstr>Raas</vt:lpstr>
      <vt:lpstr>vishing</vt:lpstr>
      <vt:lpstr>vishing</vt:lpstr>
      <vt:lpstr>Cloud Storage Integration</vt:lpstr>
      <vt:lpstr>Cloud Storage Integration</vt:lpstr>
      <vt:lpstr>MODERN SECURITY POLICIES</vt:lpstr>
      <vt:lpstr>MODERN SECURITY POLICIES</vt:lpstr>
      <vt:lpstr>TECHNICAL MITIGATION MEASURES </vt:lpstr>
      <vt:lpstr>Multifactor Authentication</vt:lpstr>
      <vt:lpstr>Multifactor Authentication</vt:lpstr>
      <vt:lpstr>Security Information and Event Management</vt:lpstr>
      <vt:lpstr>CLOUD SECURITY POSTURE MANAGEMENT</vt:lpstr>
      <vt:lpstr>PROACTIVE MONITORING AND INCIDENT RESPONSE </vt:lpstr>
      <vt:lpstr>Incident Response </vt:lpstr>
      <vt:lpstr>PowerPoint Presentation</vt:lpstr>
      <vt:lpstr>CONTINOUS TRAINING AND AWARENESS  </vt:lpstr>
      <vt:lpstr>Security Training</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Noah Cooper (2501949)</dc:creator>
  <cp:lastModifiedBy>Noah Cooper (2501949)</cp:lastModifiedBy>
  <cp:revision>2</cp:revision>
  <dcterms:created xsi:type="dcterms:W3CDTF">2026-05-08T17:30:43Z</dcterms:created>
  <dcterms:modified xsi:type="dcterms:W3CDTF">2026-05-18T14:20:54Z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ies>
</file>