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9" r:id="rId5"/>
    <p:sldId id="262" r:id="rId6"/>
    <p:sldId id="263" r:id="rId7"/>
    <p:sldId id="266" r:id="rId8"/>
    <p:sldId id="267" r:id="rId9"/>
    <p:sldId id="26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908" y="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F414-7E5D-4AC0-B5DA-1A385C39B17A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3D57-5DEC-405D-A611-E32CE85B2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551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F414-7E5D-4AC0-B5DA-1A385C39B17A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3D57-5DEC-405D-A611-E32CE85B2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199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F414-7E5D-4AC0-B5DA-1A385C39B17A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3D57-5DEC-405D-A611-E32CE85B2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471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F414-7E5D-4AC0-B5DA-1A385C39B17A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3D57-5DEC-405D-A611-E32CE85B2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363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F414-7E5D-4AC0-B5DA-1A385C39B17A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3D57-5DEC-405D-A611-E32CE85B2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106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F414-7E5D-4AC0-B5DA-1A385C39B17A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3D57-5DEC-405D-A611-E32CE85B2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994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F414-7E5D-4AC0-B5DA-1A385C39B17A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3D57-5DEC-405D-A611-E32CE85B2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594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F414-7E5D-4AC0-B5DA-1A385C39B17A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3D57-5DEC-405D-A611-E32CE85B2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90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F414-7E5D-4AC0-B5DA-1A385C39B17A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3D57-5DEC-405D-A611-E32CE85B2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72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F414-7E5D-4AC0-B5DA-1A385C39B17A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3D57-5DEC-405D-A611-E32CE85B2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103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BF414-7E5D-4AC0-B5DA-1A385C39B17A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D3D57-5DEC-405D-A611-E32CE85B2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397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DBF414-7E5D-4AC0-B5DA-1A385C39B17A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D3D57-5DEC-405D-A611-E32CE85B29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89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1470025"/>
          </a:xfrm>
        </p:spPr>
        <p:txBody>
          <a:bodyPr/>
          <a:lstStyle/>
          <a:p>
            <a:r>
              <a:rPr lang="en-GB" dirty="0"/>
              <a:t>Training Needs Analysis</a:t>
            </a:r>
          </a:p>
        </p:txBody>
      </p:sp>
      <p:sp>
        <p:nvSpPr>
          <p:cNvPr id="4" name="AutoShape 2" descr="Image result for train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Image result for traini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9" name="Picture 5" descr="D:\downloa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1772816"/>
            <a:ext cx="2951113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Image result for training fitne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72816"/>
            <a:ext cx="3733800" cy="2762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9" descr="Image result for account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7" name="Picture 13" descr="Image result for account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509120"/>
            <a:ext cx="2949215" cy="192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1778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188641"/>
            <a:ext cx="7772400" cy="792087"/>
          </a:xfrm>
        </p:spPr>
        <p:txBody>
          <a:bodyPr/>
          <a:lstStyle/>
          <a:p>
            <a:r>
              <a:rPr lang="en-GB" dirty="0"/>
              <a:t>Training Needs Analysis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1124744"/>
            <a:ext cx="7304856" cy="5400600"/>
          </a:xfrm>
        </p:spPr>
        <p:txBody>
          <a:bodyPr>
            <a:normAutofit fontScale="85000" lnSpcReduction="20000"/>
          </a:bodyPr>
          <a:lstStyle/>
          <a:p>
            <a:r>
              <a:rPr lang="en-GB" sz="4200" dirty="0">
                <a:solidFill>
                  <a:srgbClr val="FF0000"/>
                </a:solidFill>
              </a:rPr>
              <a:t>a systematic approach for determining what training and development needs to place.</a:t>
            </a:r>
          </a:p>
          <a:p>
            <a:pPr algn="l"/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rgbClr val="00B050"/>
                </a:solidFill>
              </a:rPr>
              <a:t>It offers an opportunity for the individual to reflect on where they are currently positioned in their professional development and where they see themselves in the future. </a:t>
            </a:r>
          </a:p>
          <a:p>
            <a:pPr algn="l"/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rgbClr val="0070C0"/>
                </a:solidFill>
              </a:rPr>
              <a:t>A training needs analysis involves monitoring current performance, anticipating future problems and identifying the type and level of training required to address these problems.  </a:t>
            </a:r>
          </a:p>
          <a:p>
            <a:endParaRPr lang="en-GB" dirty="0"/>
          </a:p>
        </p:txBody>
      </p:sp>
      <p:sp>
        <p:nvSpPr>
          <p:cNvPr id="4" name="Down Arrow 3"/>
          <p:cNvSpPr/>
          <p:nvPr/>
        </p:nvSpPr>
        <p:spPr>
          <a:xfrm>
            <a:off x="3457847" y="2492896"/>
            <a:ext cx="864096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Down Arrow 4"/>
          <p:cNvSpPr/>
          <p:nvPr/>
        </p:nvSpPr>
        <p:spPr>
          <a:xfrm>
            <a:off x="3488424" y="4259809"/>
            <a:ext cx="864096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681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Complete a TNA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5"/>
          </a:xfrm>
        </p:spPr>
        <p:txBody>
          <a:bodyPr>
            <a:normAutofit fontScale="77500" lnSpcReduction="20000"/>
          </a:bodyPr>
          <a:lstStyle/>
          <a:p>
            <a:pPr marL="0" lvl="0" indent="0">
              <a:buNone/>
            </a:pPr>
            <a:r>
              <a:rPr lang="en-GB" dirty="0"/>
              <a:t>Determine your desired outcome </a:t>
            </a:r>
            <a:endParaRPr lang="en-GB" sz="2800" dirty="0"/>
          </a:p>
          <a:p>
            <a:pPr lvl="1"/>
            <a:r>
              <a:rPr lang="en-GB" dirty="0">
                <a:solidFill>
                  <a:srgbClr val="0070C0"/>
                </a:solidFill>
              </a:rPr>
              <a:t>Clarify your professional or career goals</a:t>
            </a:r>
          </a:p>
          <a:p>
            <a:pPr lvl="1"/>
            <a:endParaRPr lang="en-GB" sz="2400" dirty="0"/>
          </a:p>
          <a:p>
            <a:pPr marL="0" lvl="0" indent="0">
              <a:buNone/>
            </a:pPr>
            <a:r>
              <a:rPr lang="en-GB" dirty="0"/>
              <a:t>Identify short term and long term goals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What do you want to achieve in the next 12months and 3-5years to help you achieve your desired outcome.</a:t>
            </a:r>
          </a:p>
          <a:p>
            <a:pPr lvl="1"/>
            <a:endParaRPr lang="en-GB" sz="2400" dirty="0"/>
          </a:p>
          <a:p>
            <a:pPr marL="0" lvl="0" indent="0">
              <a:buNone/>
            </a:pPr>
            <a:r>
              <a:rPr lang="en-GB" dirty="0"/>
              <a:t>Identify action points within each short and long term goal</a:t>
            </a:r>
            <a:endParaRPr lang="en-GB" sz="2800" dirty="0"/>
          </a:p>
          <a:p>
            <a:pPr lvl="1"/>
            <a:r>
              <a:rPr lang="en-GB" dirty="0">
                <a:solidFill>
                  <a:srgbClr val="0070C0"/>
                </a:solidFill>
              </a:rPr>
              <a:t>Consider your performance gaps – the gaps between current ability and desired ability</a:t>
            </a:r>
            <a:endParaRPr lang="en-GB" sz="2400" dirty="0">
              <a:solidFill>
                <a:srgbClr val="0070C0"/>
              </a:solidFill>
            </a:endParaRPr>
          </a:p>
          <a:p>
            <a:pPr lvl="1"/>
            <a:r>
              <a:rPr lang="en-GB" dirty="0">
                <a:solidFill>
                  <a:srgbClr val="0070C0"/>
                </a:solidFill>
              </a:rPr>
              <a:t>How will you achieve your goals, what will your outcome measure be?</a:t>
            </a:r>
          </a:p>
          <a:p>
            <a:pPr lvl="1"/>
            <a:endParaRPr lang="en-GB" sz="2400" dirty="0"/>
          </a:p>
          <a:p>
            <a:pPr marL="0" lvl="0" indent="0">
              <a:buNone/>
            </a:pPr>
            <a:r>
              <a:rPr lang="en-GB" dirty="0"/>
              <a:t>Prioritise your short and long term goals</a:t>
            </a:r>
            <a:endParaRPr lang="en-GB" sz="2800" dirty="0"/>
          </a:p>
          <a:p>
            <a:pPr lvl="1"/>
            <a:r>
              <a:rPr lang="en-GB" dirty="0">
                <a:solidFill>
                  <a:srgbClr val="0070C0"/>
                </a:solidFill>
              </a:rPr>
              <a:t>Can you put the goals in order; is one dependent on the other?</a:t>
            </a:r>
            <a:endParaRPr lang="en-GB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968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Techniques for helping in a TNA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GB" dirty="0"/>
              <a:t>SWAT Analysis</a:t>
            </a:r>
          </a:p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GB" dirty="0"/>
              <a:t>Career specific Profiling </a:t>
            </a:r>
          </a:p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GB" dirty="0"/>
              <a:t>Self profiling</a:t>
            </a:r>
          </a:p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GB" dirty="0"/>
              <a:t>Identify Training needs</a:t>
            </a:r>
          </a:p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GB" dirty="0"/>
              <a:t>Set Goals (SMART) short medium &amp; Long</a:t>
            </a:r>
          </a:p>
          <a:p>
            <a:pPr marL="514350" indent="-514350">
              <a:lnSpc>
                <a:spcPct val="170000"/>
              </a:lnSpc>
              <a:buFont typeface="+mj-lt"/>
              <a:buAutoNum type="arabicPeriod"/>
            </a:pPr>
            <a:r>
              <a:rPr lang="en-GB" dirty="0"/>
              <a:t>Read the Research</a:t>
            </a:r>
          </a:p>
        </p:txBody>
      </p:sp>
    </p:spTree>
    <p:extLst>
      <p:ext uri="{BB962C8B-B14F-4D97-AF65-F5344CB8AC3E}">
        <p14:creationId xmlns:p14="http://schemas.microsoft.com/office/powerpoint/2010/main" val="34146023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Thing you might need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Qualifications</a:t>
            </a:r>
          </a:p>
          <a:p>
            <a:endParaRPr lang="en-GB" dirty="0"/>
          </a:p>
          <a:p>
            <a:r>
              <a:rPr lang="en-GB" dirty="0"/>
              <a:t>Experience</a:t>
            </a:r>
          </a:p>
          <a:p>
            <a:endParaRPr lang="en-GB" dirty="0"/>
          </a:p>
          <a:p>
            <a:r>
              <a:rPr lang="en-GB" dirty="0"/>
              <a:t>Business Knowledge &amp; Understanding</a:t>
            </a:r>
          </a:p>
          <a:p>
            <a:pPr lvl="1"/>
            <a:r>
              <a:rPr lang="en-GB" dirty="0"/>
              <a:t>Marketing</a:t>
            </a:r>
          </a:p>
          <a:p>
            <a:pPr lvl="1"/>
            <a:r>
              <a:rPr lang="en-GB" dirty="0"/>
              <a:t>Accounting</a:t>
            </a:r>
          </a:p>
          <a:p>
            <a:pPr lvl="1"/>
            <a:r>
              <a:rPr lang="en-GB" dirty="0"/>
              <a:t>Web design</a:t>
            </a:r>
          </a:p>
        </p:txBody>
      </p:sp>
    </p:spTree>
    <p:extLst>
      <p:ext uri="{BB962C8B-B14F-4D97-AF65-F5344CB8AC3E}">
        <p14:creationId xmlns:p14="http://schemas.microsoft.com/office/powerpoint/2010/main" val="22861951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SWOT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solidFill>
                  <a:srgbClr val="7030A0"/>
                </a:solidFill>
              </a:rPr>
              <a:t>Strengths </a:t>
            </a:r>
            <a:r>
              <a:rPr lang="en-GB" dirty="0">
                <a:solidFill>
                  <a:srgbClr val="FFC000"/>
                </a:solidFill>
              </a:rPr>
              <a:t>Weaknesses</a:t>
            </a:r>
            <a:r>
              <a:rPr lang="en-GB" dirty="0"/>
              <a:t> </a:t>
            </a:r>
            <a:r>
              <a:rPr lang="en-GB" dirty="0">
                <a:solidFill>
                  <a:srgbClr val="0070C0"/>
                </a:solidFill>
              </a:rPr>
              <a:t>Opportunities</a:t>
            </a:r>
            <a:r>
              <a:rPr lang="en-GB" dirty="0"/>
              <a:t> </a:t>
            </a:r>
            <a:r>
              <a:rPr lang="en-GB" dirty="0">
                <a:solidFill>
                  <a:srgbClr val="FF0000"/>
                </a:solidFill>
              </a:rPr>
              <a:t>Threats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4211960" y="2564904"/>
            <a:ext cx="0" cy="338437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051720" y="4005064"/>
            <a:ext cx="453650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152612" y="306905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Strengths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53061" y="486916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Threats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044600" y="4869160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Opportunities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00484" y="3041149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Weaknesses</a:t>
            </a:r>
          </a:p>
        </p:txBody>
      </p:sp>
    </p:spTree>
    <p:extLst>
      <p:ext uri="{BB962C8B-B14F-4D97-AF65-F5344CB8AC3E}">
        <p14:creationId xmlns:p14="http://schemas.microsoft.com/office/powerpoint/2010/main" val="42793765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GB" dirty="0"/>
              <a:t>Identify short term and long term goals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457200" lvl="1" indent="0">
              <a:buNone/>
            </a:pPr>
            <a:r>
              <a:rPr lang="en-GB" dirty="0"/>
              <a:t>Develop from the previously stated ambition</a:t>
            </a:r>
          </a:p>
          <a:p>
            <a:pPr marL="457200" lvl="1" indent="0">
              <a:buNone/>
            </a:pPr>
            <a:endParaRPr lang="en-GB" dirty="0"/>
          </a:p>
          <a:p>
            <a:pPr marL="457200" lvl="1" indent="0">
              <a:buNone/>
            </a:pPr>
            <a:r>
              <a:rPr lang="en-GB" dirty="0"/>
              <a:t>50 words link statement</a:t>
            </a:r>
          </a:p>
          <a:p>
            <a:pPr marL="457200" lvl="1" indent="0">
              <a:buNone/>
            </a:pPr>
            <a:endParaRPr lang="en-GB" dirty="0"/>
          </a:p>
          <a:p>
            <a:pPr lvl="1">
              <a:buFontTx/>
              <a:buChar char="-"/>
            </a:pPr>
            <a:r>
              <a:rPr lang="en-GB" dirty="0"/>
              <a:t>What do you want to achieve in the next?  And what are the achievement outcome measures - 130 words on each </a:t>
            </a:r>
          </a:p>
          <a:p>
            <a:pPr marL="457200" lvl="1" indent="0">
              <a:buNone/>
            </a:pPr>
            <a:endParaRPr lang="en-GB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/>
              <a:t>6 months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/>
              <a:t>12months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/>
              <a:t> 3-5years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0" lvl="1" indent="0">
              <a:buNone/>
            </a:pPr>
            <a:r>
              <a:rPr lang="en-GB" dirty="0"/>
              <a:t>60 words summarising these goals and linking to your training needs required to achieve these goals and linking to the next section. Can you put the goals in order; is one dependent on the other?</a:t>
            </a:r>
            <a:endParaRPr lang="en-GB" sz="24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3096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GB" dirty="0"/>
              <a:t>Identify action points within each short and long term goal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" indent="0">
              <a:buNone/>
            </a:pPr>
            <a:r>
              <a:rPr lang="en-GB" dirty="0"/>
              <a:t>Show evidence of analysis process i.e. SWOT and / or Profiling – 200 words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GB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/>
              <a:t>Articulate your performance gaps – the gaps between current ability and desired ability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GB" sz="24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/>
              <a:t>Be specific in the training you require to allow to achieve your goals.</a:t>
            </a:r>
          </a:p>
        </p:txBody>
      </p:sp>
    </p:spTree>
    <p:extLst>
      <p:ext uri="{BB962C8B-B14F-4D97-AF65-F5344CB8AC3E}">
        <p14:creationId xmlns:p14="http://schemas.microsoft.com/office/powerpoint/2010/main" val="28564785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Self Assessment 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7082151"/>
              </p:ext>
            </p:extLst>
          </p:nvPr>
        </p:nvGraphicFramePr>
        <p:xfrm>
          <a:off x="395536" y="2996952"/>
          <a:ext cx="8004269" cy="33168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627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07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05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201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50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Mail Skills Requirements of Job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Relative importance (0-10)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Self- Rating (0-10)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Training Needs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34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34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34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34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34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34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>
                          <a:effectLst/>
                        </a:rPr>
                        <a:t> </a:t>
                      </a:r>
                      <a:endParaRPr lang="en-GB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</a:rPr>
                        <a:t> </a:t>
                      </a:r>
                      <a:endParaRPr lang="en-GB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138" marR="56138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858396" y="1556792"/>
            <a:ext cx="7458020" cy="754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Training Need Analysis – Self Evaluation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Goal / Objective :						Timescale:</a:t>
            </a:r>
            <a:endParaRPr kumimoji="0" lang="en-GB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5585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433</Words>
  <Application>Microsoft Office PowerPoint</Application>
  <PresentationFormat>On-screen Show (4:3)</PresentationFormat>
  <Paragraphs>104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Training Needs Analysis</vt:lpstr>
      <vt:lpstr>Training Needs Analysis</vt:lpstr>
      <vt:lpstr>Complete a TNA</vt:lpstr>
      <vt:lpstr>Techniques for helping in a TNA</vt:lpstr>
      <vt:lpstr>Thing you might need</vt:lpstr>
      <vt:lpstr>SWOT Analysis</vt:lpstr>
      <vt:lpstr>Identify short term and long term goals </vt:lpstr>
      <vt:lpstr>Identify action points within each short and long term goal</vt:lpstr>
      <vt:lpstr>Self Assessment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Training Needs Analysis</dc:title>
  <dc:creator>Administrator</dc:creator>
  <cp:lastModifiedBy>Kerry Nicholas</cp:lastModifiedBy>
  <cp:revision>11</cp:revision>
  <dcterms:created xsi:type="dcterms:W3CDTF">2017-10-09T20:45:45Z</dcterms:created>
  <dcterms:modified xsi:type="dcterms:W3CDTF">2023-02-14T13:35:52Z</dcterms:modified>
</cp:coreProperties>
</file>