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8" r:id="rId3"/>
    <p:sldId id="265" r:id="rId4"/>
    <p:sldId id="260" r:id="rId5"/>
    <p:sldId id="267" r:id="rId6"/>
    <p:sldId id="259" r:id="rId7"/>
    <p:sldId id="262" r:id="rId8"/>
    <p:sldId id="268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99C8A3-CAC5-478E-BD22-C2926F064FE3}" v="16" dt="2024-07-07T10:03:22.524"/>
    <p1510:client id="{2ACA10F6-49F7-AA08-1443-796C9EAACE7C}" v="294" dt="2024-07-07T18:32:36.088"/>
    <p1510:client id="{51CB0415-4A39-A68F-0118-2FAC81439733}" v="132" dt="2024-07-07T20:07:54.352"/>
    <p1510:client id="{5515F0D5-3FB5-14EE-03F2-0BAE1CCFE68D}" v="11" dt="2024-07-07T20:01:07.466"/>
    <p1510:client id="{D629923F-4C8C-E197-38C3-B28BC90E2EDB}" v="159" dt="2024-07-06T11:55:22.413"/>
    <p1510:client id="{DD11F7C0-0E43-437B-07BE-966CEF5F046D}" v="1026" dt="2024-07-07T09:47:44.463"/>
    <p1510:client id="{F17472A0-EBBE-0AF9-4AFD-D992805C1A49}" v="92" dt="2024-07-07T19:42:48.7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409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11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614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18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7/7/2024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186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7/7/2024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70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7/7/2024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6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658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948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58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548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870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6" r:id="rId2"/>
    <p:sldLayoutId id="2147483885" r:id="rId3"/>
    <p:sldLayoutId id="2147483884" r:id="rId4"/>
    <p:sldLayoutId id="2147483883" r:id="rId5"/>
    <p:sldLayoutId id="2147483882" r:id="rId6"/>
    <p:sldLayoutId id="2147483881" r:id="rId7"/>
    <p:sldLayoutId id="2147483880" r:id="rId8"/>
    <p:sldLayoutId id="2147483879" r:id="rId9"/>
    <p:sldLayoutId id="2147483878" r:id="rId10"/>
    <p:sldLayoutId id="214748387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ursingclio.org/2016/12/23/nurse-midwives-are-with-women-walking-a-middle-path-to-a-safe-and-rewarding-birth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content/363/bmj.k4109.lon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radtechonduty.com/2015/06/ultrasound-technician-radiology-facts.html?m=1" TargetMode="Externa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alimfadhley/166488271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" TargetMode="External"/><Relationship Id="rId2" Type="http://schemas.openxmlformats.org/officeDocument/2006/relationships/hyperlink" Target="https://librarysearch.uwtsd.ac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8e93beb6.rocketcdn.me/core/webp-express/webp-images/uploads/2023/03/obstetra.jpg.webp" TargetMode="External"/><Relationship Id="rId4" Type="http://schemas.openxmlformats.org/officeDocument/2006/relationships/hyperlink" Target="https://www-sciencedirect-com.ezproxy.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E3A6CF1-CE88-42A3-8C77-AE98091E7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312E0-4856-6B7C-250F-7B3F2BF790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9698" y="2824791"/>
            <a:ext cx="5486399" cy="29432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>
                <a:latin typeface="Arial Nova"/>
              </a:rPr>
              <a:t>NAME: Fatemeh Heydari</a:t>
            </a:r>
            <a:br>
              <a:rPr lang="en-US" sz="2200">
                <a:latin typeface="Arial Nova"/>
              </a:rPr>
            </a:br>
            <a:br>
              <a:rPr lang="en-US" sz="2200">
                <a:latin typeface="Arial Nova"/>
              </a:rPr>
            </a:br>
            <a:br>
              <a:rPr lang="en-US" sz="2200">
                <a:latin typeface="Arial Nova"/>
              </a:rPr>
            </a:br>
            <a:r>
              <a:rPr lang="en-US" sz="2200">
                <a:latin typeface="Arial Nova"/>
              </a:rPr>
              <a:t>Student ID: 2323552</a:t>
            </a:r>
            <a:br>
              <a:rPr lang="en-US" sz="2200">
                <a:latin typeface="Arial Nova"/>
              </a:rPr>
            </a:br>
            <a:br>
              <a:rPr lang="en-US" sz="2200">
                <a:latin typeface="Arial Nova"/>
              </a:rPr>
            </a:br>
            <a:br>
              <a:rPr lang="en-US" sz="2200">
                <a:latin typeface="Arial Nova"/>
              </a:rPr>
            </a:br>
            <a:r>
              <a:rPr lang="en-US" sz="2200">
                <a:latin typeface="Arial Nova"/>
              </a:rPr>
              <a:t>Lecturer: Patronella Ganza</a:t>
            </a:r>
            <a:br>
              <a:rPr lang="en-US" sz="2200">
                <a:latin typeface="Arial Nova"/>
              </a:rPr>
            </a:br>
            <a:br>
              <a:rPr lang="en-US" sz="2200">
                <a:latin typeface="Arial Nova"/>
              </a:rPr>
            </a:br>
            <a:endParaRPr lang="en-US" sz="2200">
              <a:latin typeface="Arial Nova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4785F1-4D2A-867D-4E22-2D000F36F3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35925" y="211707"/>
            <a:ext cx="5256361" cy="13448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>
                <a:latin typeface="Arial Nova"/>
                <a:ea typeface="Calibri"/>
                <a:cs typeface="Calibri"/>
              </a:rPr>
              <a:t>Introduction to health and social care</a:t>
            </a:r>
          </a:p>
          <a:p>
            <a:endParaRPr lang="en-US" sz="3600" b="1">
              <a:latin typeface="Arial Nova"/>
              <a:ea typeface="Calibri"/>
              <a:cs typeface="Calibri"/>
            </a:endParaRPr>
          </a:p>
          <a:p>
            <a:endParaRPr lang="en-US" sz="3600" b="1">
              <a:latin typeface="Arial Nova"/>
              <a:ea typeface="Calibri"/>
              <a:cs typeface="Calibri"/>
            </a:endParaRPr>
          </a:p>
        </p:txBody>
      </p:sp>
      <p:pic>
        <p:nvPicPr>
          <p:cNvPr id="8" name="Picture 7" descr="At The Doctor Free Stock Photo - Public Domain Pictures">
            <a:extLst>
              <a:ext uri="{FF2B5EF4-FFF2-40B4-BE49-F238E27FC236}">
                <a16:creationId xmlns:a16="http://schemas.microsoft.com/office/drawing/2014/main" id="{D27CECE3-EA4B-44F0-E371-63CB7F2BB8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20" r="3070" b="-1"/>
          <a:stretch/>
        </p:blipFill>
        <p:spPr>
          <a:xfrm>
            <a:off x="19" y="-4570"/>
            <a:ext cx="5199101" cy="6862570"/>
          </a:xfrm>
          <a:custGeom>
            <a:avLst/>
            <a:gdLst/>
            <a:ahLst/>
            <a:cxnLst/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5A106E-7134-FCD3-60EE-0C642E61A987}"/>
              </a:ext>
            </a:extLst>
          </p:cNvPr>
          <p:cNvSpPr txBox="1"/>
          <p:nvPr/>
        </p:nvSpPr>
        <p:spPr>
          <a:xfrm>
            <a:off x="5630446" y="1721517"/>
            <a:ext cx="49716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3600" b="1">
                <a:latin typeface="Arial Nova"/>
              </a:rPr>
              <a:t>LCHS4008-LON</a:t>
            </a:r>
          </a:p>
        </p:txBody>
      </p:sp>
    </p:spTree>
    <p:extLst>
      <p:ext uri="{BB962C8B-B14F-4D97-AF65-F5344CB8AC3E}">
        <p14:creationId xmlns:p14="http://schemas.microsoft.com/office/powerpoint/2010/main" val="18526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6BFBC-E3C6-0338-27C9-5A4B8C42A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V="1">
            <a:off x="2869893" y="-222052"/>
            <a:ext cx="5103791" cy="129741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/>
                <a:cs typeface="Posterama"/>
              </a:rPr>
              <a:t>overview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3F76D4-E186-3501-AC24-28EE326D0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2</a:t>
            </a:fld>
            <a:endParaRPr lang="en-US"/>
          </a:p>
        </p:txBody>
      </p:sp>
      <p:pic>
        <p:nvPicPr>
          <p:cNvPr id="11" name="Picture 10" descr="A blue and white computer screen&#10;&#10;Description automatically generated">
            <a:extLst>
              <a:ext uri="{FF2B5EF4-FFF2-40B4-BE49-F238E27FC236}">
                <a16:creationId xmlns:a16="http://schemas.microsoft.com/office/drawing/2014/main" id="{1C5461C0-D9F3-3A17-E442-B0477308A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863" y="2437322"/>
            <a:ext cx="4047405" cy="3349203"/>
          </a:xfrm>
          <a:prstGeom prst="rect">
            <a:avLst/>
          </a:prstGeom>
        </p:spPr>
      </p:pic>
      <p:pic>
        <p:nvPicPr>
          <p:cNvPr id="12" name="Picture 11" descr="A clipboard with a picture of a nurse&#10;&#10;Description automatically generated">
            <a:extLst>
              <a:ext uri="{FF2B5EF4-FFF2-40B4-BE49-F238E27FC236}">
                <a16:creationId xmlns:a16="http://schemas.microsoft.com/office/drawing/2014/main" id="{DA909BC0-EB2A-7522-811F-DADDDF73FF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1440000">
            <a:off x="8044042" y="2995702"/>
            <a:ext cx="2257425" cy="24193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9A2A26-22BA-2597-71E7-73726C57B893}"/>
              </a:ext>
            </a:extLst>
          </p:cNvPr>
          <p:cNvSpPr txBox="1"/>
          <p:nvPr/>
        </p:nvSpPr>
        <p:spPr>
          <a:xfrm>
            <a:off x="396816" y="1892061"/>
            <a:ext cx="6596330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endParaRPr lang="en-US" sz="2800" b="1" dirty="0">
              <a:latin typeface="Arial Nova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latin typeface="Arial"/>
                <a:cs typeface="Arial"/>
              </a:rPr>
              <a:t>Community midwifery services</a:t>
            </a:r>
            <a:r>
              <a:rPr lang="en-US" sz="2800" dirty="0">
                <a:latin typeface="Arial"/>
                <a:cs typeface="Arial"/>
              </a:rPr>
              <a:t>​</a:t>
            </a:r>
          </a:p>
          <a:p>
            <a:pPr marL="457200" indent="-457200">
              <a:buFont typeface="Arial"/>
              <a:buChar char="•"/>
            </a:pPr>
            <a:endParaRPr lang="en-US" sz="2800" b="1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latin typeface="Arial"/>
                <a:ea typeface="+mn-lt"/>
                <a:cs typeface="+mn-lt"/>
              </a:rPr>
              <a:t>Midwifery Services in the past </a:t>
            </a:r>
            <a:r>
              <a:rPr lang="en-US" sz="2800" dirty="0">
                <a:latin typeface="Arial"/>
                <a:ea typeface="+mn-lt"/>
                <a:cs typeface="+mn-lt"/>
              </a:rPr>
              <a:t> </a:t>
            </a:r>
            <a:endParaRPr lang="en-US" sz="2800" dirty="0">
              <a:latin typeface="Arial"/>
              <a:cs typeface="Arial"/>
            </a:endParaRPr>
          </a:p>
          <a:p>
            <a:pPr marL="457200" indent="-457200">
              <a:buFont typeface="Arial"/>
              <a:buChar char="•"/>
            </a:pPr>
            <a:endParaRPr lang="en-US" sz="2800" b="1" dirty="0">
              <a:latin typeface="Arial"/>
              <a:cs typeface="Segoe U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latin typeface="Arial"/>
                <a:cs typeface="Segoe UI"/>
              </a:rPr>
              <a:t>Midwifery Services in now</a:t>
            </a:r>
            <a:endParaRPr lang="en-US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latin typeface="Arial"/>
              <a:cs typeface="Segoe U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"/>
                <a:cs typeface="Segoe UI"/>
              </a:rPr>
              <a:t>Development has aided​ to health</a:t>
            </a:r>
            <a:endParaRPr lang="en-US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latin typeface="Arial"/>
              <a:cs typeface="Segoe U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"/>
                <a:cs typeface="Segoe UI"/>
              </a:rPr>
              <a:t>Conclusion</a:t>
            </a:r>
            <a:r>
              <a:rPr lang="en-US" sz="2800" dirty="0">
                <a:latin typeface="Arial"/>
                <a:cs typeface="Segoe UI"/>
              </a:rPr>
              <a:t>​</a:t>
            </a:r>
            <a:endParaRPr lang="en-US" sz="2800"/>
          </a:p>
          <a:p>
            <a:endParaRPr lang="en-US" sz="2800" b="1" dirty="0">
              <a:latin typeface="Arial"/>
              <a:cs typeface="Segoe UI"/>
            </a:endParaRPr>
          </a:p>
          <a:p>
            <a:endParaRPr lang="en-US" sz="3200" dirty="0">
              <a:latin typeface="Arial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339851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358F429-1073-433F-9717-82F8E7302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EA1BDE-165E-4C2F-9EC8-175132C00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3253060"/>
          </a:xfrm>
          <a:custGeom>
            <a:avLst/>
            <a:gdLst>
              <a:gd name="connsiteX0" fmla="*/ 8927594 w 12188952"/>
              <a:gd name="connsiteY0" fmla="*/ 2809493 h 3253060"/>
              <a:gd name="connsiteX1" fmla="*/ 9140086 w 12188952"/>
              <a:gd name="connsiteY1" fmla="*/ 2932121 h 3253060"/>
              <a:gd name="connsiteX2" fmla="*/ 9040501 w 12188952"/>
              <a:gd name="connsiteY2" fmla="*/ 3229737 h 3253060"/>
              <a:gd name="connsiteX3" fmla="*/ 8742936 w 12188952"/>
              <a:gd name="connsiteY3" fmla="*/ 3130008 h 3253060"/>
              <a:gd name="connsiteX4" fmla="*/ 8842520 w 12188952"/>
              <a:gd name="connsiteY4" fmla="*/ 2832393 h 3253060"/>
              <a:gd name="connsiteX5" fmla="*/ 8927594 w 12188952"/>
              <a:gd name="connsiteY5" fmla="*/ 2809493 h 3253060"/>
              <a:gd name="connsiteX6" fmla="*/ 9839594 w 12188952"/>
              <a:gd name="connsiteY6" fmla="*/ 2254502 h 3253060"/>
              <a:gd name="connsiteX7" fmla="*/ 10269162 w 12188952"/>
              <a:gd name="connsiteY7" fmla="*/ 2502404 h 3253060"/>
              <a:gd name="connsiteX8" fmla="*/ 10067848 w 12188952"/>
              <a:gd name="connsiteY8" fmla="*/ 3104051 h 3253060"/>
              <a:gd name="connsiteX9" fmla="*/ 9466298 w 12188952"/>
              <a:gd name="connsiteY9" fmla="*/ 2902445 h 3253060"/>
              <a:gd name="connsiteX10" fmla="*/ 9667612 w 12188952"/>
              <a:gd name="connsiteY10" fmla="*/ 2300797 h 3253060"/>
              <a:gd name="connsiteX11" fmla="*/ 9839594 w 12188952"/>
              <a:gd name="connsiteY11" fmla="*/ 2254502 h 3253060"/>
              <a:gd name="connsiteX12" fmla="*/ 0 w 12188952"/>
              <a:gd name="connsiteY12" fmla="*/ 0 h 3253060"/>
              <a:gd name="connsiteX13" fmla="*/ 12188952 w 12188952"/>
              <a:gd name="connsiteY13" fmla="*/ 0 h 3253060"/>
              <a:gd name="connsiteX14" fmla="*/ 12188952 w 12188952"/>
              <a:gd name="connsiteY14" fmla="*/ 1905650 h 3253060"/>
              <a:gd name="connsiteX15" fmla="*/ 12120967 w 12188952"/>
              <a:gd name="connsiteY15" fmla="*/ 1946472 h 3253060"/>
              <a:gd name="connsiteX16" fmla="*/ 11074409 w 12188952"/>
              <a:gd name="connsiteY16" fmla="*/ 2037484 h 3253060"/>
              <a:gd name="connsiteX17" fmla="*/ 9864198 w 12188952"/>
              <a:gd name="connsiteY17" fmla="*/ 1887351 h 3253060"/>
              <a:gd name="connsiteX18" fmla="*/ 8991754 w 12188952"/>
              <a:gd name="connsiteY18" fmla="*/ 2414137 h 3253060"/>
              <a:gd name="connsiteX19" fmla="*/ 6991607 w 12188952"/>
              <a:gd name="connsiteY19" fmla="*/ 2871396 h 3253060"/>
              <a:gd name="connsiteX20" fmla="*/ 6284486 w 12188952"/>
              <a:gd name="connsiteY20" fmla="*/ 2249958 h 3253060"/>
              <a:gd name="connsiteX21" fmla="*/ 4389548 w 12188952"/>
              <a:gd name="connsiteY21" fmla="*/ 1928103 h 3253060"/>
              <a:gd name="connsiteX22" fmla="*/ 3011452 w 12188952"/>
              <a:gd name="connsiteY22" fmla="*/ 2635981 h 3253060"/>
              <a:gd name="connsiteX23" fmla="*/ 83366 w 12188952"/>
              <a:gd name="connsiteY23" fmla="*/ 2439064 h 3253060"/>
              <a:gd name="connsiteX24" fmla="*/ 0 w 12188952"/>
              <a:gd name="connsiteY24" fmla="*/ 2378538 h 325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88952" h="3253060">
                <a:moveTo>
                  <a:pt x="8927594" y="2809493"/>
                </a:moveTo>
                <a:cubicBezTo>
                  <a:pt x="9013893" y="2804140"/>
                  <a:pt x="9099082" y="2849829"/>
                  <a:pt x="9140086" y="2932121"/>
                </a:cubicBezTo>
                <a:cubicBezTo>
                  <a:pt x="9194758" y="3041846"/>
                  <a:pt x="9150173" y="3175092"/>
                  <a:pt x="9040501" y="3229737"/>
                </a:cubicBezTo>
                <a:cubicBezTo>
                  <a:pt x="8930831" y="3284381"/>
                  <a:pt x="8797607" y="3239732"/>
                  <a:pt x="8742936" y="3130008"/>
                </a:cubicBezTo>
                <a:cubicBezTo>
                  <a:pt x="8688263" y="3020284"/>
                  <a:pt x="8732849" y="2887038"/>
                  <a:pt x="8842520" y="2832393"/>
                </a:cubicBezTo>
                <a:cubicBezTo>
                  <a:pt x="8869938" y="2818732"/>
                  <a:pt x="8898827" y="2811276"/>
                  <a:pt x="8927594" y="2809493"/>
                </a:cubicBezTo>
                <a:close/>
                <a:moveTo>
                  <a:pt x="9839594" y="2254502"/>
                </a:moveTo>
                <a:cubicBezTo>
                  <a:pt x="10014053" y="2243682"/>
                  <a:pt x="10186270" y="2336045"/>
                  <a:pt x="10269162" y="2502404"/>
                </a:cubicBezTo>
                <a:cubicBezTo>
                  <a:pt x="10379684" y="2724217"/>
                  <a:pt x="10289552" y="2993584"/>
                  <a:pt x="10067848" y="3104051"/>
                </a:cubicBezTo>
                <a:cubicBezTo>
                  <a:pt x="9846143" y="3214519"/>
                  <a:pt x="9576819" y="3124257"/>
                  <a:pt x="9466298" y="2902445"/>
                </a:cubicBezTo>
                <a:cubicBezTo>
                  <a:pt x="9355776" y="2680632"/>
                  <a:pt x="9445908" y="2411265"/>
                  <a:pt x="9667612" y="2300797"/>
                </a:cubicBezTo>
                <a:cubicBezTo>
                  <a:pt x="9723039" y="2273180"/>
                  <a:pt x="9781442" y="2258108"/>
                  <a:pt x="9839594" y="2254502"/>
                </a:cubicBez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1905650"/>
                </a:lnTo>
                <a:lnTo>
                  <a:pt x="12120967" y="1946472"/>
                </a:lnTo>
                <a:cubicBezTo>
                  <a:pt x="11788993" y="2117297"/>
                  <a:pt x="11440569" y="2113011"/>
                  <a:pt x="11074409" y="2037484"/>
                </a:cubicBezTo>
                <a:cubicBezTo>
                  <a:pt x="10676141" y="1955619"/>
                  <a:pt x="10268686" y="1894040"/>
                  <a:pt x="9864198" y="1887351"/>
                </a:cubicBezTo>
                <a:cubicBezTo>
                  <a:pt x="9489288" y="1881370"/>
                  <a:pt x="9236088" y="2162088"/>
                  <a:pt x="8991754" y="2414137"/>
                </a:cubicBezTo>
                <a:cubicBezTo>
                  <a:pt x="8382906" y="3042437"/>
                  <a:pt x="7692220" y="3226501"/>
                  <a:pt x="6991607" y="2871396"/>
                </a:cubicBezTo>
                <a:cubicBezTo>
                  <a:pt x="6719890" y="2733681"/>
                  <a:pt x="6491795" y="2484385"/>
                  <a:pt x="6284486" y="2249958"/>
                </a:cubicBezTo>
                <a:cubicBezTo>
                  <a:pt x="5728685" y="1621250"/>
                  <a:pt x="5040511" y="1603258"/>
                  <a:pt x="4389548" y="1928103"/>
                </a:cubicBezTo>
                <a:cubicBezTo>
                  <a:pt x="3927375" y="2159626"/>
                  <a:pt x="3488974" y="2444363"/>
                  <a:pt x="3011452" y="2635981"/>
                </a:cubicBezTo>
                <a:cubicBezTo>
                  <a:pt x="1974772" y="3054168"/>
                  <a:pt x="970194" y="3035245"/>
                  <a:pt x="83366" y="2439064"/>
                </a:cubicBezTo>
                <a:lnTo>
                  <a:pt x="0" y="23785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AEE47-10A3-84E3-F49E-B81203509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1034" y="-2933"/>
            <a:ext cx="109728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Community midwifery services</a:t>
            </a:r>
          </a:p>
        </p:txBody>
      </p:sp>
      <p:pic>
        <p:nvPicPr>
          <p:cNvPr id="5" name="Picture 4" descr="A pink heart with black background&#10;&#10;Description automatically generated">
            <a:extLst>
              <a:ext uri="{FF2B5EF4-FFF2-40B4-BE49-F238E27FC236}">
                <a16:creationId xmlns:a16="http://schemas.microsoft.com/office/drawing/2014/main" id="{C0E7C347-FD90-6117-ECA7-623F6724DB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58000"/>
                    </a14:imgEffect>
                    <a14:imgEffect>
                      <a14:brightnessContrast bright="63000" contrast="-6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65312" y="3320298"/>
            <a:ext cx="2686147" cy="2308829"/>
          </a:xfrm>
          <a:prstGeom prst="rect">
            <a:avLst/>
          </a:prstGeom>
        </p:spPr>
      </p:pic>
      <p:pic>
        <p:nvPicPr>
          <p:cNvPr id="4" name="Picture 3" descr="A baby sleeping on its back&#10;&#10;Description automatically generated">
            <a:extLst>
              <a:ext uri="{FF2B5EF4-FFF2-40B4-BE49-F238E27FC236}">
                <a16:creationId xmlns:a16="http://schemas.microsoft.com/office/drawing/2014/main" id="{B1153B6E-4106-CA64-1045-33E1215457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2755" y="3686460"/>
            <a:ext cx="2192040" cy="11409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380477-4256-E8AB-38C1-971ED196B4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5940" y="4738873"/>
            <a:ext cx="997198" cy="1257728"/>
          </a:xfrm>
          <a:prstGeom prst="rect">
            <a:avLst/>
          </a:prstGeom>
        </p:spPr>
      </p:pic>
      <p:pic>
        <p:nvPicPr>
          <p:cNvPr id="7" name="Picture 6" descr="A pink object with black background&#10;&#10;Description automatically generated">
            <a:extLst>
              <a:ext uri="{FF2B5EF4-FFF2-40B4-BE49-F238E27FC236}">
                <a16:creationId xmlns:a16="http://schemas.microsoft.com/office/drawing/2014/main" id="{FB0C9BFC-395F-9A18-563D-EB0E8B21E1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240000">
            <a:off x="10052294" y="5114889"/>
            <a:ext cx="765407" cy="9145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E12A9C-4273-B915-45CD-1DD6CAA6A1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8399" y="4796382"/>
            <a:ext cx="997198" cy="1257728"/>
          </a:xfrm>
          <a:prstGeom prst="rect">
            <a:avLst/>
          </a:prstGeom>
        </p:spPr>
      </p:pic>
      <p:pic>
        <p:nvPicPr>
          <p:cNvPr id="9" name="Picture 8" descr="A pink object with black background&#10;&#10;Description automatically generated">
            <a:extLst>
              <a:ext uri="{FF2B5EF4-FFF2-40B4-BE49-F238E27FC236}">
                <a16:creationId xmlns:a16="http://schemas.microsoft.com/office/drawing/2014/main" id="{4182FC7A-212E-23C3-758E-DC4E3F245E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360000">
            <a:off x="8611390" y="5130699"/>
            <a:ext cx="808539" cy="9432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C5AE22-9524-6F92-1F9D-5BD0A11572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85094" y="5118359"/>
            <a:ext cx="152724" cy="1527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832AB8-F6C5-0DC1-084B-F8F673502CF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80765" y="5120810"/>
            <a:ext cx="166284" cy="1662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50BB1B3-566B-B546-78AB-29A82B9751EA}"/>
              </a:ext>
            </a:extLst>
          </p:cNvPr>
          <p:cNvSpPr txBox="1"/>
          <p:nvPr/>
        </p:nvSpPr>
        <p:spPr>
          <a:xfrm>
            <a:off x="1126163" y="3268186"/>
            <a:ext cx="4792385" cy="28738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29768" indent="-429768" defTabSz="859536">
              <a:spcAft>
                <a:spcPts val="600"/>
              </a:spcAft>
              <a:buFont typeface="Arial"/>
              <a:buChar char="•"/>
            </a:pPr>
            <a:r>
              <a:rPr lang="en-US" sz="2256" kern="1200">
                <a:solidFill>
                  <a:srgbClr val="000000"/>
                </a:solidFill>
                <a:latin typeface="Arial"/>
                <a:ea typeface="+mn-ea"/>
                <a:cs typeface="Arial"/>
              </a:rPr>
              <a:t>Community midwife is a trained provider in normal pregnancy and birth, who provides pregnancy, birth and postpartum care in the community or out-of-hospital setting, work with low-risk, healthy individuals. (</a:t>
            </a:r>
            <a:r>
              <a:rPr lang="en-US" sz="1880" kern="1200">
                <a:solidFill>
                  <a:srgbClr val="000000"/>
                </a:solidFill>
                <a:latin typeface="Arial"/>
                <a:ea typeface="+mn-ea"/>
                <a:cs typeface="Arial"/>
              </a:rPr>
              <a:t>NHS,2024)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2606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D7B8C8D-303A-4A32-9B89-7D0C614A9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06B06-6A9B-6785-03FD-2F053F001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977" y="-534895"/>
            <a:ext cx="652712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kern="1200" dirty="0">
                <a:latin typeface="Arial"/>
                <a:cs typeface="Arial"/>
              </a:rPr>
              <a:t>Midwifery service in the past 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A3DAEB-B91B-216A-F70F-16C4B83BDAB0}"/>
              </a:ext>
            </a:extLst>
          </p:cNvPr>
          <p:cNvSpPr txBox="1"/>
          <p:nvPr/>
        </p:nvSpPr>
        <p:spPr>
          <a:xfrm>
            <a:off x="-209910" y="999147"/>
            <a:ext cx="7720441" cy="52873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The birth was at home</a:t>
            </a:r>
            <a:r>
              <a:rPr lang="en-US" sz="2000" i="0" u="none" strike="noStrike" baseline="0" dirty="0">
                <a:latin typeface="Arial"/>
                <a:cs typeface="Arial"/>
              </a:rPr>
              <a:t>, </a:t>
            </a:r>
            <a:r>
              <a:rPr lang="en-US" sz="2000" dirty="0">
                <a:latin typeface="Arial"/>
                <a:cs typeface="Arial"/>
              </a:rPr>
              <a:t>causing the</a:t>
            </a:r>
            <a:r>
              <a:rPr lang="en-US" sz="2000" i="0" u="none" strike="noStrike" baseline="0" dirty="0">
                <a:latin typeface="Arial"/>
                <a:cs typeface="Arial"/>
              </a:rPr>
              <a:t> </a:t>
            </a:r>
            <a:r>
              <a:rPr lang="en-US" sz="2000" dirty="0">
                <a:latin typeface="Arial"/>
                <a:cs typeface="Arial"/>
              </a:rPr>
              <a:t>death of mother</a:t>
            </a:r>
            <a:r>
              <a:rPr lang="en-US" sz="2000" i="0" u="none" strike="noStrike" baseline="0" dirty="0">
                <a:latin typeface="Arial"/>
                <a:cs typeface="Arial"/>
              </a:rPr>
              <a:t> or child</a:t>
            </a:r>
            <a:r>
              <a:rPr lang="en-US" sz="2000" dirty="0">
                <a:latin typeface="Arial"/>
                <a:cs typeface="Arial"/>
              </a:rPr>
              <a:t>.</a:t>
            </a:r>
            <a:r>
              <a:rPr lang="en-US" sz="2000" i="0" dirty="0">
                <a:latin typeface="Arial"/>
                <a:cs typeface="Arial"/>
              </a:rPr>
              <a:t>​</a:t>
            </a:r>
            <a:r>
              <a:rPr lang="en-US" sz="2000" dirty="0">
                <a:latin typeface="Arial"/>
                <a:cs typeface="Arial"/>
              </a:rPr>
              <a:t> usually with the assistance of family and friends.</a:t>
            </a:r>
          </a:p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During labor, midwives administered no painkillers, except alcohol.</a:t>
            </a:r>
          </a:p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Lack of support for during Labour, the birthing process, lack of specialist midwives.</a:t>
            </a:r>
          </a:p>
          <a:p>
            <a:pPr marL="2857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Lack</a:t>
            </a:r>
            <a:r>
              <a:rPr lang="en-US" sz="2000" i="0" u="none" strike="noStrike" baseline="0" dirty="0">
                <a:latin typeface="Arial"/>
                <a:cs typeface="Arial"/>
              </a:rPr>
              <a:t> of</a:t>
            </a:r>
            <a:r>
              <a:rPr lang="en-US" sz="2000" dirty="0">
                <a:latin typeface="Arial"/>
                <a:cs typeface="Arial"/>
              </a:rPr>
              <a:t> suitable facilities for childbirth </a:t>
            </a:r>
            <a:r>
              <a:rPr lang="en-US" sz="2000" i="0" dirty="0">
                <a:latin typeface="Arial"/>
                <a:cs typeface="Arial"/>
              </a:rPr>
              <a:t>​</a:t>
            </a:r>
            <a:r>
              <a:rPr lang="en-US" sz="2000" dirty="0">
                <a:latin typeface="Arial"/>
                <a:cs typeface="Arial"/>
              </a:rPr>
              <a:t>such as sanitary equipment, medicine, it caused abortion, fever, uterus infection, heavy bleeding.</a:t>
            </a:r>
          </a:p>
          <a:p>
            <a:pPr marL="285750" lvl="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sz="2000" i="0" dirty="0">
              <a:latin typeface="Arial"/>
              <a:cs typeface="Arial"/>
            </a:endParaRPr>
          </a:p>
          <a:p>
            <a:pPr marL="6286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Lack</a:t>
            </a:r>
            <a:r>
              <a:rPr lang="en-US" sz="2000" i="0" u="none" strike="noStrike" baseline="0" dirty="0">
                <a:latin typeface="Arial"/>
                <a:cs typeface="Arial"/>
              </a:rPr>
              <a:t> </a:t>
            </a:r>
            <a:r>
              <a:rPr lang="en-US" sz="2000" dirty="0">
                <a:latin typeface="Arial"/>
                <a:cs typeface="Arial"/>
              </a:rPr>
              <a:t>of diagnosis the diseases</a:t>
            </a:r>
            <a:r>
              <a:rPr lang="en-US" sz="2000" i="0" u="none" strike="noStrike" baseline="0" dirty="0">
                <a:latin typeface="Arial"/>
                <a:cs typeface="Arial"/>
              </a:rPr>
              <a:t> </a:t>
            </a:r>
            <a:r>
              <a:rPr lang="en-US" sz="2000" dirty="0">
                <a:latin typeface="Arial"/>
                <a:cs typeface="Arial"/>
              </a:rPr>
              <a:t>of pregnant women, diagnose fetal the disease before birth.</a:t>
            </a:r>
          </a:p>
          <a:p>
            <a:pPr marL="2857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b="1" dirty="0">
              <a:latin typeface="Arial"/>
              <a:cs typeface="Arial"/>
            </a:endParaRPr>
          </a:p>
          <a:p>
            <a:pPr marL="2857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sz="1300" b="1"/>
          </a:p>
          <a:p>
            <a:pPr marL="285750" indent="-285750"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endParaRPr lang="en-US" sz="1300" b="1"/>
          </a:p>
        </p:txBody>
      </p:sp>
      <p:pic>
        <p:nvPicPr>
          <p:cNvPr id="21" name="Picture 20" descr="A person in white robes standing next to a person in white robes&#10;&#10;Description automatically generated">
            <a:extLst>
              <a:ext uri="{FF2B5EF4-FFF2-40B4-BE49-F238E27FC236}">
                <a16:creationId xmlns:a16="http://schemas.microsoft.com/office/drawing/2014/main" id="{CF3241D1-6B77-A7F3-7083-5ED3BCA51A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3988"/>
          <a:stretch/>
        </p:blipFill>
        <p:spPr>
          <a:xfrm>
            <a:off x="7504381" y="10"/>
            <a:ext cx="4687619" cy="3428990"/>
          </a:xfrm>
          <a:custGeom>
            <a:avLst/>
            <a:gdLst/>
            <a:ahLst/>
            <a:cxnLst/>
            <a:rect l="l" t="t" r="r" b="b"/>
            <a:pathLst>
              <a:path w="4860147" h="3429000">
                <a:moveTo>
                  <a:pt x="268805" y="1822824"/>
                </a:moveTo>
                <a:cubicBezTo>
                  <a:pt x="412387" y="1822824"/>
                  <a:pt x="528781" y="1939219"/>
                  <a:pt x="528781" y="2082800"/>
                </a:cubicBezTo>
                <a:cubicBezTo>
                  <a:pt x="528781" y="2226381"/>
                  <a:pt x="412387" y="2342776"/>
                  <a:pt x="268805" y="2342776"/>
                </a:cubicBezTo>
                <a:cubicBezTo>
                  <a:pt x="125225" y="2342776"/>
                  <a:pt x="8829" y="2226381"/>
                  <a:pt x="8829" y="2082800"/>
                </a:cubicBezTo>
                <a:cubicBezTo>
                  <a:pt x="8829" y="1939219"/>
                  <a:pt x="125225" y="1822824"/>
                  <a:pt x="268805" y="1822824"/>
                </a:cubicBezTo>
                <a:close/>
                <a:moveTo>
                  <a:pt x="311623" y="1354515"/>
                </a:moveTo>
                <a:cubicBezTo>
                  <a:pt x="403243" y="1354515"/>
                  <a:pt x="477514" y="1428787"/>
                  <a:pt x="477514" y="1520407"/>
                </a:cubicBezTo>
                <a:cubicBezTo>
                  <a:pt x="477514" y="1612027"/>
                  <a:pt x="403243" y="1686299"/>
                  <a:pt x="311623" y="1686299"/>
                </a:cubicBezTo>
                <a:cubicBezTo>
                  <a:pt x="220002" y="1686299"/>
                  <a:pt x="145730" y="1612027"/>
                  <a:pt x="145730" y="1520407"/>
                </a:cubicBezTo>
                <a:cubicBezTo>
                  <a:pt x="145730" y="1428787"/>
                  <a:pt x="220002" y="1354515"/>
                  <a:pt x="311623" y="1354515"/>
                </a:cubicBezTo>
                <a:close/>
                <a:moveTo>
                  <a:pt x="541218" y="0"/>
                </a:moveTo>
                <a:lnTo>
                  <a:pt x="833582" y="0"/>
                </a:lnTo>
                <a:lnTo>
                  <a:pt x="2382626" y="0"/>
                </a:lnTo>
                <a:lnTo>
                  <a:pt x="2747580" y="0"/>
                </a:lnTo>
                <a:lnTo>
                  <a:pt x="3950670" y="0"/>
                </a:lnTo>
                <a:lnTo>
                  <a:pt x="4706476" y="0"/>
                </a:lnTo>
                <a:lnTo>
                  <a:pt x="4860147" y="0"/>
                </a:lnTo>
                <a:lnTo>
                  <a:pt x="4860147" y="3429000"/>
                </a:lnTo>
                <a:lnTo>
                  <a:pt x="0" y="3429000"/>
                </a:lnTo>
                <a:lnTo>
                  <a:pt x="10355" y="3365199"/>
                </a:lnTo>
                <a:cubicBezTo>
                  <a:pt x="48015" y="3197951"/>
                  <a:pt x="123724" y="3038692"/>
                  <a:pt x="207457" y="2872062"/>
                </a:cubicBezTo>
                <a:cubicBezTo>
                  <a:pt x="262517" y="2763073"/>
                  <a:pt x="320349" y="2687655"/>
                  <a:pt x="379893" y="2630331"/>
                </a:cubicBezTo>
                <a:cubicBezTo>
                  <a:pt x="382617" y="2627394"/>
                  <a:pt x="385645" y="2624417"/>
                  <a:pt x="389084" y="2621388"/>
                </a:cubicBezTo>
                <a:cubicBezTo>
                  <a:pt x="945661" y="2128752"/>
                  <a:pt x="557531" y="1213511"/>
                  <a:pt x="465879" y="1018429"/>
                </a:cubicBezTo>
                <a:cubicBezTo>
                  <a:pt x="458750" y="1006625"/>
                  <a:pt x="452689" y="994267"/>
                  <a:pt x="447771" y="981453"/>
                </a:cubicBezTo>
                <a:cubicBezTo>
                  <a:pt x="313042" y="605203"/>
                  <a:pt x="284127" y="265828"/>
                  <a:pt x="512399" y="26006"/>
                </a:cubicBezTo>
                <a:close/>
              </a:path>
            </a:pathLst>
          </a:custGeom>
        </p:spPr>
      </p:pic>
      <p:pic>
        <p:nvPicPr>
          <p:cNvPr id="9" name="Picture 8" descr="A person feeding a baby&#10;&#10;Description automatically generated">
            <a:extLst>
              <a:ext uri="{FF2B5EF4-FFF2-40B4-BE49-F238E27FC236}">
                <a16:creationId xmlns:a16="http://schemas.microsoft.com/office/drawing/2014/main" id="{BD218107-FCCE-CE0C-9909-D56EC18363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914" r="1" b="29733"/>
          <a:stretch/>
        </p:blipFill>
        <p:spPr>
          <a:xfrm>
            <a:off x="6986436" y="3429000"/>
            <a:ext cx="5205564" cy="3429000"/>
          </a:xfrm>
          <a:custGeom>
            <a:avLst/>
            <a:gdLst/>
            <a:ahLst/>
            <a:cxnLst/>
            <a:rect l="l" t="t" r="r" b="b"/>
            <a:pathLst>
              <a:path w="4874885" h="3429000">
                <a:moveTo>
                  <a:pt x="342131" y="1329720"/>
                </a:moveTo>
                <a:cubicBezTo>
                  <a:pt x="518068" y="1329720"/>
                  <a:pt x="660693" y="1472346"/>
                  <a:pt x="660693" y="1648283"/>
                </a:cubicBezTo>
                <a:cubicBezTo>
                  <a:pt x="660693" y="1824220"/>
                  <a:pt x="518068" y="1966846"/>
                  <a:pt x="342131" y="1966846"/>
                </a:cubicBezTo>
                <a:cubicBezTo>
                  <a:pt x="166194" y="1966846"/>
                  <a:pt x="23567" y="1824220"/>
                  <a:pt x="23567" y="1648283"/>
                </a:cubicBezTo>
                <a:cubicBezTo>
                  <a:pt x="23567" y="1472346"/>
                  <a:pt x="166194" y="1329720"/>
                  <a:pt x="342131" y="1329720"/>
                </a:cubicBezTo>
                <a:close/>
                <a:moveTo>
                  <a:pt x="14738" y="0"/>
                </a:moveTo>
                <a:lnTo>
                  <a:pt x="4874885" y="0"/>
                </a:lnTo>
                <a:lnTo>
                  <a:pt x="4874885" y="3429000"/>
                </a:lnTo>
                <a:lnTo>
                  <a:pt x="580539" y="3429000"/>
                </a:lnTo>
                <a:lnTo>
                  <a:pt x="548777" y="3393217"/>
                </a:lnTo>
                <a:cubicBezTo>
                  <a:pt x="402964" y="3206564"/>
                  <a:pt x="308389" y="2967571"/>
                  <a:pt x="301088" y="2744809"/>
                </a:cubicBezTo>
                <a:cubicBezTo>
                  <a:pt x="283493" y="2198815"/>
                  <a:pt x="800250" y="2035406"/>
                  <a:pt x="744084" y="1560172"/>
                </a:cubicBezTo>
                <a:cubicBezTo>
                  <a:pt x="697796" y="1165597"/>
                  <a:pt x="239340" y="1008363"/>
                  <a:pt x="56290" y="477274"/>
                </a:cubicBezTo>
                <a:cubicBezTo>
                  <a:pt x="4940" y="328333"/>
                  <a:pt x="-8117" y="192526"/>
                  <a:pt x="4452" y="63374"/>
                </a:cubicBezTo>
                <a:close/>
              </a:path>
            </a:pathLst>
          </a:custGeom>
        </p:spPr>
      </p:pic>
      <p:sp>
        <p:nvSpPr>
          <p:cNvPr id="13" name="Oval 12" hidden="1">
            <a:extLst>
              <a:ext uri="{FF2B5EF4-FFF2-40B4-BE49-F238E27FC236}">
                <a16:creationId xmlns:a16="http://schemas.microsoft.com/office/drawing/2014/main" id="{5C79DB20-81DB-ACFE-F9E9-36E442379E16}"/>
              </a:ext>
            </a:extLst>
          </p:cNvPr>
          <p:cNvSpPr/>
          <p:nvPr/>
        </p:nvSpPr>
        <p:spPr>
          <a:xfrm>
            <a:off x="4945812" y="2205697"/>
            <a:ext cx="2199734" cy="172528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 hidden="1">
            <a:extLst>
              <a:ext uri="{FF2B5EF4-FFF2-40B4-BE49-F238E27FC236}">
                <a16:creationId xmlns:a16="http://schemas.microsoft.com/office/drawing/2014/main" id="{79C0C943-B998-C5A1-AF78-DFCCB56341D2}"/>
              </a:ext>
            </a:extLst>
          </p:cNvPr>
          <p:cNvSpPr/>
          <p:nvPr/>
        </p:nvSpPr>
        <p:spPr>
          <a:xfrm>
            <a:off x="4742424" y="4459787"/>
            <a:ext cx="3163017" cy="2142224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A68A9A-27AB-87D3-F210-E5C3B38ADF95}"/>
              </a:ext>
            </a:extLst>
          </p:cNvPr>
          <p:cNvSpPr txBox="1"/>
          <p:nvPr/>
        </p:nvSpPr>
        <p:spPr>
          <a:xfrm>
            <a:off x="5400133" y="6435307"/>
            <a:ext cx="186618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600" dirty="0">
                <a:latin typeface="Arial"/>
                <a:cs typeface="Arial"/>
              </a:rPr>
              <a:t>(Asmamaw,2020)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641642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73B5D5D-38FB-5D6C-6BE3-6CF44068348F}"/>
              </a:ext>
            </a:extLst>
          </p:cNvPr>
          <p:cNvSpPr txBox="1"/>
          <p:nvPr/>
        </p:nvSpPr>
        <p:spPr>
          <a:xfrm>
            <a:off x="2265871" y="152400"/>
            <a:ext cx="645255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 dirty="0">
                <a:latin typeface="Arial Nova"/>
              </a:rPr>
              <a:t> </a:t>
            </a:r>
            <a:r>
              <a:rPr lang="en-US" sz="3600" b="1" dirty="0">
                <a:latin typeface="Arial Nova"/>
                <a:ea typeface="+mn-lt"/>
                <a:cs typeface="+mn-lt"/>
              </a:rPr>
              <a:t>Midwifery</a:t>
            </a:r>
            <a:r>
              <a:rPr lang="en-US" sz="3600" b="1" dirty="0">
                <a:latin typeface="Arial"/>
                <a:ea typeface="+mn-lt"/>
                <a:cs typeface="+mn-lt"/>
              </a:rPr>
              <a:t> services now</a:t>
            </a:r>
            <a:endParaRPr lang="en-US" sz="3600" b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C9E0F3-D932-3A52-4D75-8BB5BEA0AED8}"/>
              </a:ext>
            </a:extLst>
          </p:cNvPr>
          <p:cNvSpPr txBox="1"/>
          <p:nvPr/>
        </p:nvSpPr>
        <p:spPr>
          <a:xfrm>
            <a:off x="9454551" y="629153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 Nova"/>
              </a:rPr>
              <a:t>(Donna ,2019)</a:t>
            </a:r>
            <a:endParaRPr lang="en-US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7F5A15-3080-A789-A420-92EC37C4C470}"/>
              </a:ext>
            </a:extLst>
          </p:cNvPr>
          <p:cNvSpPr txBox="1"/>
          <p:nvPr/>
        </p:nvSpPr>
        <p:spPr>
          <a:xfrm>
            <a:off x="149033" y="1057963"/>
            <a:ext cx="7791477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Identify high-risk pregnancies​​</a:t>
            </a:r>
            <a:r>
              <a:rPr lang="en-US" sz="24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, such as second trimester screening, genetic disorders.</a:t>
            </a:r>
            <a:endParaRPr lang="en-US" dirty="0"/>
          </a:p>
          <a:p>
            <a:pPr algn="l"/>
            <a:endParaRPr lang="en-US" sz="2400" b="0" i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ultrasound can help diagnose structural birth defects, blood test.</a:t>
            </a:r>
          </a:p>
          <a:p>
            <a:endParaRPr lang="en-US" sz="240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Teach</a:t>
            </a:r>
            <a:r>
              <a:rPr lang="en-US" sz="24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new and expectant mothers how to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feed, bath.</a:t>
            </a:r>
            <a:endParaRPr lang="en-US" sz="2400" b="0" i="0" dirty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algn="l" rtl="0"/>
            <a:endParaRPr lang="en-US" sz="2400" b="0" i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 provide full antenatal care, including clinical examinations, maintaining safety mother and child. </a:t>
            </a:r>
            <a:endParaRPr lang="en-US" sz="2400" b="0" i="0" dirty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ea typeface="Segoe UI"/>
                <a:cs typeface="Segoe UI"/>
              </a:rPr>
              <a:t>Specialist midwives, support during Labour, the birthing process.</a:t>
            </a:r>
          </a:p>
          <a:p>
            <a:endParaRPr lang="en-US" sz="2400">
              <a:latin typeface="Arial"/>
              <a:ea typeface="Segoe UI"/>
              <a:cs typeface="Segoe UI"/>
            </a:endParaRPr>
          </a:p>
          <a:p>
            <a:br>
              <a:rPr lang="en-US" sz="2400" b="0" i="0" dirty="0">
                <a:latin typeface="Arial"/>
                <a:ea typeface="Segoe UI"/>
                <a:cs typeface="Segoe UI"/>
              </a:rPr>
            </a:br>
            <a:r>
              <a:rPr lang="en-US" sz="24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​​</a:t>
            </a:r>
            <a:r>
              <a:rPr lang="en-US" sz="24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24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​​</a:t>
            </a:r>
            <a:r>
              <a:rPr lang="en-US" sz="24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endParaRPr lang="en-US" dirty="0"/>
          </a:p>
        </p:txBody>
      </p:sp>
      <p:pic>
        <p:nvPicPr>
          <p:cNvPr id="24" name="Picture 23" descr="A doctor checking a pregnant person&amp;#39;s blood pressure&#10;&#10;Description automatically generated">
            <a:extLst>
              <a:ext uri="{FF2B5EF4-FFF2-40B4-BE49-F238E27FC236}">
                <a16:creationId xmlns:a16="http://schemas.microsoft.com/office/drawing/2014/main" id="{9F917239-25DD-64AF-B671-3D7A73204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70063" y="1057634"/>
            <a:ext cx="3561990" cy="2528618"/>
          </a:xfrm>
          <a:prstGeom prst="rect">
            <a:avLst/>
          </a:prstGeom>
        </p:spPr>
      </p:pic>
      <p:pic>
        <p:nvPicPr>
          <p:cNvPr id="29" name="Picture 28" descr="A doctor examining a person&amp;#39;s stomach&#10;&#10;Description automatically generated">
            <a:extLst>
              <a:ext uri="{FF2B5EF4-FFF2-40B4-BE49-F238E27FC236}">
                <a16:creationId xmlns:a16="http://schemas.microsoft.com/office/drawing/2014/main" id="{3CDB2E4D-592E-5BDD-B43C-71B3E33D73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36302" y="3866701"/>
            <a:ext cx="3953771" cy="225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98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AD26B-3EED-1EFD-0637-EFF27998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166" y="284615"/>
            <a:ext cx="9908877" cy="63544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rial Nova"/>
              </a:rPr>
              <a:t>The Development has aided to healthcare</a:t>
            </a:r>
          </a:p>
        </p:txBody>
      </p:sp>
      <p:pic>
        <p:nvPicPr>
          <p:cNvPr id="5" name="Picture 4" descr="A person lying in a hospital bed with a nurse and a baby&#10;&#10;Description automatically generated">
            <a:extLst>
              <a:ext uri="{FF2B5EF4-FFF2-40B4-BE49-F238E27FC236}">
                <a16:creationId xmlns:a16="http://schemas.microsoft.com/office/drawing/2014/main" id="{3323D404-E2EA-AA24-AE96-55A175D7E8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36944" y="2337288"/>
            <a:ext cx="3810001" cy="2902290"/>
          </a:xfrm>
          <a:prstGeom prst="rect">
            <a:avLst/>
          </a:prstGeom>
        </p:spPr>
      </p:pic>
      <p:pic>
        <p:nvPicPr>
          <p:cNvPr id="3" name="Picture 2" descr="A cartoon of a baby&#10;&#10;Description automatically generated">
            <a:extLst>
              <a:ext uri="{FF2B5EF4-FFF2-40B4-BE49-F238E27FC236}">
                <a16:creationId xmlns:a16="http://schemas.microsoft.com/office/drawing/2014/main" id="{79479C0E-E182-D680-F783-A9F104D9C8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140" y="4565350"/>
            <a:ext cx="1395683" cy="13503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524B833-95C2-45EA-C54F-14C447ED20CF}"/>
              </a:ext>
            </a:extLst>
          </p:cNvPr>
          <p:cNvSpPr txBox="1"/>
          <p:nvPr/>
        </p:nvSpPr>
        <p:spPr>
          <a:xfrm>
            <a:off x="479613" y="1716437"/>
            <a:ext cx="6733764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 protection, including disease and infection.</a:t>
            </a:r>
            <a:endParaRPr lang="en-US" dirty="0"/>
          </a:p>
          <a:p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Promotion of the midwifery profession. </a:t>
            </a: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Newborn well-being, low birthweight babies.</a:t>
            </a:r>
            <a:endParaRPr lang="en-US" dirty="0"/>
          </a:p>
          <a:p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Help to control of Premature birth</a:t>
            </a:r>
            <a:r>
              <a:rPr lang="en-US" sz="24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endParaRPr lang="en-US" dirty="0"/>
          </a:p>
          <a:p>
            <a:pPr lvl="0" algn="l"/>
            <a:endParaRPr lang="en-US" sz="24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Reducing of Stillbirths.</a:t>
            </a:r>
          </a:p>
          <a:p>
            <a:pPr marL="457200" indent="-457200">
              <a:buFont typeface="Arial"/>
              <a:buChar char="•"/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Reducing maternal and neonatal mortality rates.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3B886-FB06-8681-E4BF-373396424995}"/>
              </a:ext>
            </a:extLst>
          </p:cNvPr>
          <p:cNvSpPr txBox="1"/>
          <p:nvPr/>
        </p:nvSpPr>
        <p:spPr>
          <a:xfrm>
            <a:off x="7341079" y="6196309"/>
            <a:ext cx="1952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 Nova"/>
              </a:rPr>
              <a:t>(NHS,2024)</a:t>
            </a:r>
          </a:p>
        </p:txBody>
      </p:sp>
    </p:spTree>
    <p:extLst>
      <p:ext uri="{BB962C8B-B14F-4D97-AF65-F5344CB8AC3E}">
        <p14:creationId xmlns:p14="http://schemas.microsoft.com/office/powerpoint/2010/main" val="2272803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B1A37-E74F-56E2-A97E-96568BDCC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543406"/>
            <a:ext cx="2935857" cy="779224"/>
          </a:xfrm>
        </p:spPr>
        <p:txBody>
          <a:bodyPr>
            <a:normAutofit/>
          </a:bodyPr>
          <a:lstStyle/>
          <a:p>
            <a:r>
              <a:rPr lang="en-US" sz="3600" b="1">
                <a:latin typeface="Arial Nova"/>
                <a:cs typeface="Posterama"/>
              </a:rPr>
              <a:t>Conclusion</a:t>
            </a:r>
            <a:endParaRPr lang="en-US" sz="3600" b="1" err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11814-A6DE-76A7-4857-EA50F5EB8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0694" y="3055110"/>
            <a:ext cx="937404" cy="3703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/>
              <a:t>k</a:t>
            </a:r>
          </a:p>
        </p:txBody>
      </p:sp>
      <p:pic>
        <p:nvPicPr>
          <p:cNvPr id="7" name="Content Placeholder 6" descr="A blue and white rectangle with a white background&#10;&#10;Description automatically generated">
            <a:extLst>
              <a:ext uri="{FF2B5EF4-FFF2-40B4-BE49-F238E27FC236}">
                <a16:creationId xmlns:a16="http://schemas.microsoft.com/office/drawing/2014/main" id="{7F220BB0-FD90-553D-6B0E-51F89BC533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3064" y="1710063"/>
            <a:ext cx="8880891" cy="45125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F99ED4-C207-77AC-BAC0-ADEEB7BCC08F}"/>
              </a:ext>
            </a:extLst>
          </p:cNvPr>
          <p:cNvSpPr txBox="1"/>
          <p:nvPr/>
        </p:nvSpPr>
        <p:spPr>
          <a:xfrm>
            <a:off x="2309963" y="2439701"/>
            <a:ext cx="758836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 Nova"/>
              </a:rPr>
              <a:t>Community midwifery service have far-reaching effects on both individuals and communities at large. These services have been developed since the past and these service also help in health care. They ensure a safe birthing experience, keeping in mind the expectation of the mother, currently, more women receive the essential care they need during pregnancy, birth, and the postnatal period.</a:t>
            </a:r>
          </a:p>
        </p:txBody>
      </p:sp>
    </p:spTree>
    <p:extLst>
      <p:ext uri="{BB962C8B-B14F-4D97-AF65-F5344CB8AC3E}">
        <p14:creationId xmlns:p14="http://schemas.microsoft.com/office/powerpoint/2010/main" val="4178119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ank You Note · Free image on Pixabay">
            <a:extLst>
              <a:ext uri="{FF2B5EF4-FFF2-40B4-BE49-F238E27FC236}">
                <a16:creationId xmlns:a16="http://schemas.microsoft.com/office/drawing/2014/main" id="{C4C71C49-4E21-9C7E-EFE4-FB92CD0713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0000">
            <a:off x="25924" y="644823"/>
            <a:ext cx="5109623" cy="52808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F1F0D4-6AF3-AD41-DD6F-0018A6B457A1}"/>
              </a:ext>
            </a:extLst>
          </p:cNvPr>
          <p:cNvSpPr txBox="1"/>
          <p:nvPr/>
        </p:nvSpPr>
        <p:spPr>
          <a:xfrm>
            <a:off x="4573402" y="4479850"/>
            <a:ext cx="369462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>
                <a:latin typeface="Arial"/>
                <a:cs typeface="Arial"/>
              </a:rPr>
              <a:t>Question?</a:t>
            </a: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3774065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C2E05-2FD4-EFA1-AC80-540C42524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299" y="-175462"/>
            <a:ext cx="2892725" cy="822356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Arial Nova"/>
                <a:cs typeface="Posterama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A92E4-DE3C-596F-CC49-A052AD34F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035" y="812241"/>
            <a:ext cx="11504760" cy="568992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dirty="0">
                <a:latin typeface="Arial"/>
                <a:ea typeface="+mn-lt"/>
                <a:cs typeface="+mn-lt"/>
              </a:rPr>
              <a:t>Asmamaw, A, ETC, (2020).Journal of pregnancy, </a:t>
            </a:r>
            <a:r>
              <a:rPr lang="en-US" sz="1600" i="1" dirty="0">
                <a:latin typeface="Arial"/>
                <a:cs typeface="Arial"/>
              </a:rPr>
              <a:t>Findings from the Primary Health Care Project, </a:t>
            </a:r>
            <a:r>
              <a:rPr lang="en-US" sz="1600" dirty="0">
                <a:latin typeface="Arial"/>
                <a:cs typeface="Arial"/>
              </a:rPr>
              <a:t>London. Available at:</a:t>
            </a:r>
            <a:r>
              <a:rPr lang="en-US" sz="1600" dirty="0">
                <a:latin typeface="Arial"/>
                <a:ea typeface="+mn-lt"/>
                <a:cs typeface="Arial"/>
              </a:rPr>
              <a:t> </a:t>
            </a:r>
            <a:r>
              <a:rPr lang="en-US" sz="1600" dirty="0">
                <a:latin typeface="Arial"/>
                <a:ea typeface="+mn-lt"/>
                <a:cs typeface="+mn-lt"/>
                <a:hlinkClick r:id="rId2"/>
              </a:rPr>
              <a:t>https://librarysearch.uwtsd.ac.uk</a:t>
            </a:r>
            <a:r>
              <a:rPr lang="en-US" sz="1600" dirty="0">
                <a:latin typeface="Arial"/>
                <a:ea typeface="+mn-lt"/>
                <a:cs typeface="+mn-lt"/>
              </a:rPr>
              <a:t>. (Accessed: 1Julay 2024)</a:t>
            </a:r>
            <a:endParaRPr lang="en-US" sz="1600" dirty="0">
              <a:latin typeface="Arial"/>
              <a:ea typeface="+mn-lt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Bremnes, H,(2020). </a:t>
            </a:r>
            <a:r>
              <a:rPr lang="en-US" sz="1600" i="1" dirty="0">
                <a:latin typeface="Arial"/>
                <a:cs typeface="Arial"/>
              </a:rPr>
              <a:t>Challenges in day-to-day midwifery. </a:t>
            </a:r>
            <a:r>
              <a:rPr lang="en-US" sz="1600" dirty="0">
                <a:latin typeface="Arial"/>
                <a:cs typeface="Arial"/>
              </a:rPr>
              <a:t>Vol.11 (1), Available 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https://librarysearch.uwtsd.ac.uk</a:t>
            </a:r>
            <a:r>
              <a:rPr lang="en-US" sz="1600" dirty="0">
                <a:latin typeface="Arial"/>
                <a:cs typeface="Arial"/>
              </a:rPr>
              <a:t>. (Accessed: 1Julay 2024)</a:t>
            </a:r>
            <a:endParaRPr lang="en-US" dirty="0"/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rgbClr val="231F20"/>
                </a:solidFill>
                <a:latin typeface="Arial"/>
                <a:cs typeface="Arial"/>
              </a:rPr>
              <a:t>Community Midwifery Service. </a:t>
            </a:r>
            <a:r>
              <a:rPr lang="en-US" sz="1600" i="1" dirty="0">
                <a:solidFill>
                  <a:srgbClr val="231F20"/>
                </a:solidFill>
                <a:latin typeface="Arial"/>
                <a:cs typeface="Arial"/>
              </a:rPr>
              <a:t>Maternity Services, </a:t>
            </a: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Available at: 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https://www.nbt.nhs.uk.</a:t>
            </a: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(Accessed: 1Julay 2024)</a:t>
            </a:r>
            <a:endParaRPr lang="en-US" sz="16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Donna, L, H, etc. (2019)</a:t>
            </a:r>
            <a:r>
              <a:rPr lang="en-US" sz="16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.</a:t>
            </a:r>
            <a:r>
              <a:rPr lang="en-US" sz="1600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The</a:t>
            </a:r>
            <a:r>
              <a:rPr lang="en-US" sz="1600" i="1" dirty="0">
                <a:latin typeface="Arial"/>
                <a:cs typeface="Arial"/>
              </a:rPr>
              <a:t> Malabar Community Midwifery Link Service. </a:t>
            </a:r>
            <a:r>
              <a:rPr lang="en-US" sz="1600" dirty="0">
                <a:latin typeface="Arial"/>
                <a:cs typeface="Arial"/>
              </a:rPr>
              <a:t>Women and Birth.</a:t>
            </a:r>
            <a:r>
              <a:rPr lang="en-US" sz="16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Vol.32 (5</a:t>
            </a:r>
            <a:r>
              <a:rPr lang="en-US" sz="1600" dirty="0">
                <a:solidFill>
                  <a:srgbClr val="3A3A3A"/>
                </a:solidFill>
                <a:latin typeface="Arial"/>
                <a:cs typeface="Arial"/>
              </a:rPr>
              <a:t>).</a:t>
            </a:r>
            <a:r>
              <a:rPr lang="en-US" sz="1600" dirty="0">
                <a:latin typeface="Arial"/>
                <a:cs typeface="Arial"/>
              </a:rPr>
              <a:t> Available at:</a:t>
            </a:r>
            <a:r>
              <a:rPr lang="en-US" sz="1600" dirty="0">
                <a:latin typeface="Arial"/>
                <a:ea typeface="+mn-lt"/>
                <a:cs typeface="+mn-lt"/>
              </a:rPr>
              <a:t> </a:t>
            </a:r>
            <a:r>
              <a:rPr lang="en-US" sz="1600" dirty="0">
                <a:latin typeface="Arial"/>
                <a:ea typeface="+mn-lt"/>
                <a:cs typeface="+mn-lt"/>
                <a:hlinkClick r:id="rId4"/>
              </a:rPr>
              <a:t>https://www-sciencedirect-com.ezproxy.uwtsd.ac.uk</a:t>
            </a:r>
            <a:r>
              <a:rPr lang="en-US" sz="1600" dirty="0">
                <a:latin typeface="Arial"/>
                <a:ea typeface="+mn-lt"/>
                <a:cs typeface="+mn-lt"/>
              </a:rPr>
              <a:t>. (Accessed: 1Julay 2024)  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ea typeface="+mn-lt"/>
              <a:cs typeface="+mn-lt"/>
            </a:endParaRPr>
          </a:p>
          <a:p>
            <a:r>
              <a:rPr lang="en-US" sz="1600" dirty="0">
                <a:latin typeface="Arial"/>
                <a:cs typeface="Arial"/>
              </a:rPr>
              <a:t>NHS,(2024). M</a:t>
            </a:r>
            <a:r>
              <a:rPr lang="en-US" sz="1600" i="1" dirty="0">
                <a:latin typeface="Arial"/>
                <a:cs typeface="Arial"/>
              </a:rPr>
              <a:t>aternity Transformation Program</a:t>
            </a:r>
            <a:r>
              <a:rPr lang="en-US" sz="1600" dirty="0">
                <a:latin typeface="Arial"/>
                <a:cs typeface="Arial"/>
              </a:rPr>
              <a:t>. London. Available at:</a:t>
            </a:r>
            <a:r>
              <a:rPr lang="en-US" sz="1600" dirty="0">
                <a:latin typeface="Arial"/>
                <a:ea typeface="+mn-lt"/>
                <a:cs typeface="+mn-lt"/>
              </a:rPr>
              <a:t> https://www.england.nhs.uk. (Accessed: 1Julay 2024)</a:t>
            </a: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</a:p>
          <a:p>
            <a:r>
              <a:rPr lang="en-US" sz="16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Ostos, R,(2023)</a:t>
            </a:r>
            <a:r>
              <a:rPr lang="en-US" sz="1600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What does an Obstetrician do. 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Available at: 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+mn-lt"/>
                <a:cs typeface="+mn-lt"/>
                <a:hlinkClick r:id="rId5"/>
              </a:rPr>
              <a:t>https://8e93beb6.rocketcdn.me/core/webp-express/webp-images/uploads/2023/03/obstetra.jpg.webp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. (Accessed: 1Julay 2024)</a:t>
            </a:r>
            <a:endParaRPr lang="en-US" dirty="0">
              <a:latin typeface="Arial"/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US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endParaRPr lang="en-US" sz="2400">
              <a:latin typeface="Arial Nova"/>
              <a:cs typeface="Arial"/>
            </a:endParaRPr>
          </a:p>
          <a:p>
            <a:endParaRPr lang="en-US" sz="2400">
              <a:latin typeface="Arial Nova"/>
            </a:endParaRPr>
          </a:p>
          <a:p>
            <a:endParaRPr lang="en-US" sz="2400" i="1">
              <a:latin typeface="Arial Nova"/>
            </a:endParaRPr>
          </a:p>
          <a:p>
            <a:endParaRPr lang="en-US" sz="2400">
              <a:latin typeface="Arial Nova"/>
            </a:endParaRPr>
          </a:p>
          <a:p>
            <a:endParaRPr lang="en-US" sz="24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63688620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LightSeedLeftStep">
      <a:dk1>
        <a:srgbClr val="000000"/>
      </a:dk1>
      <a:lt1>
        <a:srgbClr val="FFFFFF"/>
      </a:lt1>
      <a:dk2>
        <a:srgbClr val="2F2441"/>
      </a:dk2>
      <a:lt2>
        <a:srgbClr val="E2E8E3"/>
      </a:lt2>
      <a:accent1>
        <a:srgbClr val="EC70D1"/>
      </a:accent1>
      <a:accent2>
        <a:srgbClr val="C951E8"/>
      </a:accent2>
      <a:accent3>
        <a:srgbClr val="A070EC"/>
      </a:accent3>
      <a:accent4>
        <a:srgbClr val="5156E8"/>
      </a:accent4>
      <a:accent5>
        <a:srgbClr val="6BA5EB"/>
      </a:accent5>
      <a:accent6>
        <a:srgbClr val="32B2C6"/>
      </a:accent6>
      <a:hlink>
        <a:srgbClr val="568E62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SplashVTI</vt:lpstr>
      <vt:lpstr>NAME: Fatemeh Heydari   Student ID: 2323552   Lecturer: Patronella Ganza  </vt:lpstr>
      <vt:lpstr>overview</vt:lpstr>
      <vt:lpstr>Community midwifery services</vt:lpstr>
      <vt:lpstr>Midwifery service in the past </vt:lpstr>
      <vt:lpstr>PowerPoint Presentation</vt:lpstr>
      <vt:lpstr>The Development has aided to healthcare</vt:lpstr>
      <vt:lpstr>Conclusion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701</cp:revision>
  <dcterms:created xsi:type="dcterms:W3CDTF">2013-07-15T20:26:40Z</dcterms:created>
  <dcterms:modified xsi:type="dcterms:W3CDTF">2024-07-07T20:07:56Z</dcterms:modified>
</cp:coreProperties>
</file>