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4"/>
  </p:sldMasterIdLst>
  <p:notesMasterIdLst>
    <p:notesMasterId r:id="rId46"/>
  </p:notesMasterIdLst>
  <p:sldIdLst>
    <p:sldId id="256" r:id="rId5"/>
    <p:sldId id="318"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82" r:id="rId25"/>
    <p:sldId id="275" r:id="rId26"/>
    <p:sldId id="276" r:id="rId27"/>
    <p:sldId id="277" r:id="rId28"/>
    <p:sldId id="278" r:id="rId29"/>
    <p:sldId id="279" r:id="rId30"/>
    <p:sldId id="287" r:id="rId31"/>
    <p:sldId id="288" r:id="rId32"/>
    <p:sldId id="280" r:id="rId33"/>
    <p:sldId id="289" r:id="rId34"/>
    <p:sldId id="281" r:id="rId35"/>
    <p:sldId id="284" r:id="rId36"/>
    <p:sldId id="313" r:id="rId37"/>
    <p:sldId id="285" r:id="rId38"/>
    <p:sldId id="286" r:id="rId39"/>
    <p:sldId id="315" r:id="rId40"/>
    <p:sldId id="305" r:id="rId41"/>
    <p:sldId id="295" r:id="rId42"/>
    <p:sldId id="316" r:id="rId43"/>
    <p:sldId id="314" r:id="rId44"/>
    <p:sldId id="317" r:id="rId45"/>
  </p:sldIdLst>
  <p:sldSz cx="12192000" cy="6858000"/>
  <p:notesSz cx="6858000" cy="9144000"/>
  <p:embeddedFontLst>
    <p:embeddedFont>
      <p:font typeface="Arimo" panose="020B0604020202020204" charset="0"/>
      <p:regular r:id="rId47"/>
      <p:bold r:id="rId48"/>
      <p:italic r:id="rId49"/>
      <p:boldItalic r:id="rId50"/>
    </p:embeddedFont>
    <p:embeddedFont>
      <p:font typeface="Azeret Mono" panose="020B0604020202020204" charset="0"/>
      <p:regular r:id="rId51"/>
      <p:bold r:id="rId52"/>
      <p:italic r:id="rId53"/>
      <p:boldItalic r:id="rId5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21806C-85E0-B4E0-F307-424043109546}" v="17" dt="2026-02-23T10:16:34.086"/>
  </p1510:revLst>
</p1510:revInfo>
</file>

<file path=ppt/tableStyles.xml><?xml version="1.0" encoding="utf-8"?>
<a:tblStyleLst xmlns:a="http://schemas.openxmlformats.org/drawingml/2006/main" def="{87C82F19-5584-448D-8194-E86328174E2D}">
  <a:tblStyle styleId="{87C82F19-5584-448D-8194-E86328174E2D}"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1.fntdata"/><Relationship Id="rId50" Type="http://schemas.openxmlformats.org/officeDocument/2006/relationships/font" Target="fonts/font4.fntdata"/><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7.fntdata"/><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2.fntdata"/><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font" Target="fonts/font5.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8.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3.fntdata"/><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6.fntdata"/><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S::n.morgan@uwtsd.ac.uk::72fd7c22-3ae8-4a57-b9f9-9fbe9cf82915" providerId="AD" clId="Web-{7121806C-85E0-B4E0-F307-424043109546}"/>
    <pc:docChg chg="modSld">
      <pc:chgData name="Nathan Morgan" userId="S::n.morgan@uwtsd.ac.uk::72fd7c22-3ae8-4a57-b9f9-9fbe9cf82915" providerId="AD" clId="Web-{7121806C-85E0-B4E0-F307-424043109546}" dt="2026-02-23T10:16:34.086" v="9" actId="1076"/>
      <pc:docMkLst>
        <pc:docMk/>
      </pc:docMkLst>
      <pc:sldChg chg="modSp">
        <pc:chgData name="Nathan Morgan" userId="S::n.morgan@uwtsd.ac.uk::72fd7c22-3ae8-4a57-b9f9-9fbe9cf82915" providerId="AD" clId="Web-{7121806C-85E0-B4E0-F307-424043109546}" dt="2026-02-23T10:07:15.967" v="6" actId="20577"/>
        <pc:sldMkLst>
          <pc:docMk/>
          <pc:sldMk cId="0" sldId="257"/>
        </pc:sldMkLst>
        <pc:spChg chg="mod">
          <ac:chgData name="Nathan Morgan" userId="S::n.morgan@uwtsd.ac.uk::72fd7c22-3ae8-4a57-b9f9-9fbe9cf82915" providerId="AD" clId="Web-{7121806C-85E0-B4E0-F307-424043109546}" dt="2026-02-23T10:07:15.967" v="6" actId="20577"/>
          <ac:spMkLst>
            <pc:docMk/>
            <pc:sldMk cId="0" sldId="257"/>
            <ac:spMk id="90" creationId="{00000000-0000-0000-0000-000000000000}"/>
          </ac:spMkLst>
        </pc:spChg>
        <pc:spChg chg="mod">
          <ac:chgData name="Nathan Morgan" userId="S::n.morgan@uwtsd.ac.uk::72fd7c22-3ae8-4a57-b9f9-9fbe9cf82915" providerId="AD" clId="Web-{7121806C-85E0-B4E0-F307-424043109546}" dt="2026-02-23T10:07:06.060" v="1" actId="20577"/>
          <ac:spMkLst>
            <pc:docMk/>
            <pc:sldMk cId="0" sldId="257"/>
            <ac:spMk id="93" creationId="{00000000-0000-0000-0000-000000000000}"/>
          </ac:spMkLst>
        </pc:spChg>
      </pc:sldChg>
      <pc:sldChg chg="delSp modSp">
        <pc:chgData name="Nathan Morgan" userId="S::n.morgan@uwtsd.ac.uk::72fd7c22-3ae8-4a57-b9f9-9fbe9cf82915" providerId="AD" clId="Web-{7121806C-85E0-B4E0-F307-424043109546}" dt="2026-02-23T10:16:34.086" v="9" actId="1076"/>
        <pc:sldMkLst>
          <pc:docMk/>
          <pc:sldMk cId="0" sldId="261"/>
        </pc:sldMkLst>
        <pc:picChg chg="del">
          <ac:chgData name="Nathan Morgan" userId="S::n.morgan@uwtsd.ac.uk::72fd7c22-3ae8-4a57-b9f9-9fbe9cf82915" providerId="AD" clId="Web-{7121806C-85E0-B4E0-F307-424043109546}" dt="2026-02-23T10:16:31.727" v="8"/>
          <ac:picMkLst>
            <pc:docMk/>
            <pc:sldMk cId="0" sldId="261"/>
            <ac:picMk id="140" creationId="{00000000-0000-0000-0000-000000000000}"/>
          </ac:picMkLst>
        </pc:picChg>
        <pc:picChg chg="mod">
          <ac:chgData name="Nathan Morgan" userId="S::n.morgan@uwtsd.ac.uk::72fd7c22-3ae8-4a57-b9f9-9fbe9cf82915" providerId="AD" clId="Web-{7121806C-85E0-B4E0-F307-424043109546}" dt="2026-02-23T10:16:34.086" v="9" actId="1076"/>
          <ac:picMkLst>
            <pc:docMk/>
            <pc:sldMk cId="0" sldId="261"/>
            <ac:picMk id="141" creationId="{00000000-0000-0000-0000-000000000000}"/>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9295CC-DD3A-442F-B89D-E19DDB90FFB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CB681F5-5382-4BF6-A158-84F057D2AA19}">
      <dgm:prSet/>
      <dgm:spPr/>
      <dgm:t>
        <a:bodyPr/>
        <a:lstStyle/>
        <a:p>
          <a:pPr>
            <a:lnSpc>
              <a:spcPct val="100000"/>
            </a:lnSpc>
          </a:pPr>
          <a:r>
            <a:rPr lang="en-US"/>
            <a:t>There is one key component that is instrumental to all computers</a:t>
          </a:r>
        </a:p>
      </dgm:t>
    </dgm:pt>
    <dgm:pt modelId="{A2B71CBC-549D-41CD-AB2B-AECC7D6B1CC9}" type="parTrans" cxnId="{FDFF7ECE-CC0B-45C0-A570-42EDF934868E}">
      <dgm:prSet/>
      <dgm:spPr/>
      <dgm:t>
        <a:bodyPr/>
        <a:lstStyle/>
        <a:p>
          <a:endParaRPr lang="en-US"/>
        </a:p>
      </dgm:t>
    </dgm:pt>
    <dgm:pt modelId="{822A79A0-895D-4691-8843-96C88C80F0A9}" type="sibTrans" cxnId="{FDFF7ECE-CC0B-45C0-A570-42EDF934868E}">
      <dgm:prSet/>
      <dgm:spPr/>
      <dgm:t>
        <a:bodyPr/>
        <a:lstStyle/>
        <a:p>
          <a:endParaRPr lang="en-US"/>
        </a:p>
      </dgm:t>
    </dgm:pt>
    <dgm:pt modelId="{9A2F4857-A54B-4BCA-BF49-5043B152B784}">
      <dgm:prSet/>
      <dgm:spPr/>
      <dgm:t>
        <a:bodyPr/>
        <a:lstStyle/>
        <a:p>
          <a:pPr>
            <a:lnSpc>
              <a:spcPct val="100000"/>
            </a:lnSpc>
          </a:pPr>
          <a:r>
            <a:rPr lang="en-US"/>
            <a:t>This key component is referred to as the Central Processing Unit (CPU)</a:t>
          </a:r>
        </a:p>
      </dgm:t>
    </dgm:pt>
    <dgm:pt modelId="{82EE0EE3-4094-4B62-9221-58FA8B4B911A}" type="parTrans" cxnId="{0938E8E9-7550-44F4-8135-A7114B8D54C1}">
      <dgm:prSet/>
      <dgm:spPr/>
      <dgm:t>
        <a:bodyPr/>
        <a:lstStyle/>
        <a:p>
          <a:endParaRPr lang="en-US"/>
        </a:p>
      </dgm:t>
    </dgm:pt>
    <dgm:pt modelId="{EB438C55-8272-41E9-B702-D9357F7E48EA}" type="sibTrans" cxnId="{0938E8E9-7550-44F4-8135-A7114B8D54C1}">
      <dgm:prSet/>
      <dgm:spPr/>
      <dgm:t>
        <a:bodyPr/>
        <a:lstStyle/>
        <a:p>
          <a:endParaRPr lang="en-US"/>
        </a:p>
      </dgm:t>
    </dgm:pt>
    <dgm:pt modelId="{49EB174B-56F7-41E7-9FAE-49D8D74F6164}">
      <dgm:prSet/>
      <dgm:spPr/>
      <dgm:t>
        <a:bodyPr/>
        <a:lstStyle/>
        <a:p>
          <a:pPr>
            <a:lnSpc>
              <a:spcPct val="100000"/>
            </a:lnSpc>
          </a:pPr>
          <a:r>
            <a:rPr lang="en-US"/>
            <a:t>The CPU is responsible for the processing of all of the instructions and data in a system.</a:t>
          </a:r>
        </a:p>
      </dgm:t>
    </dgm:pt>
    <dgm:pt modelId="{9A2AAB4B-0250-42F4-A8F1-FF0C22290647}" type="parTrans" cxnId="{7A85E98C-376B-44DB-8559-3654F361007F}">
      <dgm:prSet/>
      <dgm:spPr/>
      <dgm:t>
        <a:bodyPr/>
        <a:lstStyle/>
        <a:p>
          <a:endParaRPr lang="en-US"/>
        </a:p>
      </dgm:t>
    </dgm:pt>
    <dgm:pt modelId="{C309641D-C8D8-4077-ADA2-298A0EF24DE3}" type="sibTrans" cxnId="{7A85E98C-376B-44DB-8559-3654F361007F}">
      <dgm:prSet/>
      <dgm:spPr/>
      <dgm:t>
        <a:bodyPr/>
        <a:lstStyle/>
        <a:p>
          <a:endParaRPr lang="en-US"/>
        </a:p>
      </dgm:t>
    </dgm:pt>
    <dgm:pt modelId="{D0F063FD-4379-48C9-9DDD-024E56928087}">
      <dgm:prSet/>
      <dgm:spPr/>
      <dgm:t>
        <a:bodyPr/>
        <a:lstStyle/>
        <a:p>
          <a:pPr>
            <a:lnSpc>
              <a:spcPct val="100000"/>
            </a:lnSpc>
          </a:pPr>
          <a:r>
            <a:rPr lang="en-US"/>
            <a:t>The vast majority of work is achieved by this component.</a:t>
          </a:r>
        </a:p>
      </dgm:t>
    </dgm:pt>
    <dgm:pt modelId="{6A7FC347-6B58-4752-97FE-73C79ADF2E46}" type="parTrans" cxnId="{E36747AB-62D0-4C0D-95CC-8DB4D3273FCC}">
      <dgm:prSet/>
      <dgm:spPr/>
      <dgm:t>
        <a:bodyPr/>
        <a:lstStyle/>
        <a:p>
          <a:endParaRPr lang="en-US"/>
        </a:p>
      </dgm:t>
    </dgm:pt>
    <dgm:pt modelId="{BB86EC32-AB0B-46B9-B9E3-EE8F9319769A}" type="sibTrans" cxnId="{E36747AB-62D0-4C0D-95CC-8DB4D3273FCC}">
      <dgm:prSet/>
      <dgm:spPr/>
      <dgm:t>
        <a:bodyPr/>
        <a:lstStyle/>
        <a:p>
          <a:endParaRPr lang="en-US"/>
        </a:p>
      </dgm:t>
    </dgm:pt>
    <dgm:pt modelId="{2FB26666-D5AB-4B3C-87AE-CAB500888960}" type="pres">
      <dgm:prSet presAssocID="{D69295CC-DD3A-442F-B89D-E19DDB90FFB2}" presName="root" presStyleCnt="0">
        <dgm:presLayoutVars>
          <dgm:dir/>
          <dgm:resizeHandles val="exact"/>
        </dgm:presLayoutVars>
      </dgm:prSet>
      <dgm:spPr/>
    </dgm:pt>
    <dgm:pt modelId="{539063F6-F34A-4A98-9964-57DB3A325977}" type="pres">
      <dgm:prSet presAssocID="{ECB681F5-5382-4BF6-A158-84F057D2AA19}" presName="compNode" presStyleCnt="0"/>
      <dgm:spPr/>
    </dgm:pt>
    <dgm:pt modelId="{A93DA6EF-767D-483B-9D56-7F96D1C3123E}" type="pres">
      <dgm:prSet presAssocID="{ECB681F5-5382-4BF6-A158-84F057D2AA19}" presName="bgRect" presStyleLbl="bgShp" presStyleIdx="0" presStyleCnt="4"/>
      <dgm:spPr/>
    </dgm:pt>
    <dgm:pt modelId="{A5A669D0-E532-4871-B904-01D07B21E90C}" type="pres">
      <dgm:prSet presAssocID="{ECB681F5-5382-4BF6-A158-84F057D2AA1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1E3E644F-7513-488E-BF8B-827A5517BE3F}" type="pres">
      <dgm:prSet presAssocID="{ECB681F5-5382-4BF6-A158-84F057D2AA19}" presName="spaceRect" presStyleCnt="0"/>
      <dgm:spPr/>
    </dgm:pt>
    <dgm:pt modelId="{29DECF65-007B-4C31-9531-84A64BA06B97}" type="pres">
      <dgm:prSet presAssocID="{ECB681F5-5382-4BF6-A158-84F057D2AA19}" presName="parTx" presStyleLbl="revTx" presStyleIdx="0" presStyleCnt="4">
        <dgm:presLayoutVars>
          <dgm:chMax val="0"/>
          <dgm:chPref val="0"/>
        </dgm:presLayoutVars>
      </dgm:prSet>
      <dgm:spPr/>
    </dgm:pt>
    <dgm:pt modelId="{3E88583B-9315-4595-9FB6-2AFDC3534E2B}" type="pres">
      <dgm:prSet presAssocID="{822A79A0-895D-4691-8843-96C88C80F0A9}" presName="sibTrans" presStyleCnt="0"/>
      <dgm:spPr/>
    </dgm:pt>
    <dgm:pt modelId="{633CBA25-41A5-4D73-9A13-0009EC95C898}" type="pres">
      <dgm:prSet presAssocID="{9A2F4857-A54B-4BCA-BF49-5043B152B784}" presName="compNode" presStyleCnt="0"/>
      <dgm:spPr/>
    </dgm:pt>
    <dgm:pt modelId="{FD1DE8D5-D652-4EF8-A90E-B211213D9838}" type="pres">
      <dgm:prSet presAssocID="{9A2F4857-A54B-4BCA-BF49-5043B152B784}" presName="bgRect" presStyleLbl="bgShp" presStyleIdx="1" presStyleCnt="4"/>
      <dgm:spPr/>
    </dgm:pt>
    <dgm:pt modelId="{FA916287-EBD2-4486-BD1F-21A3D3E90E33}" type="pres">
      <dgm:prSet presAssocID="{9A2F4857-A54B-4BCA-BF49-5043B152B7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1C425810-FD42-4E24-935A-75D03E7751D0}" type="pres">
      <dgm:prSet presAssocID="{9A2F4857-A54B-4BCA-BF49-5043B152B784}" presName="spaceRect" presStyleCnt="0"/>
      <dgm:spPr/>
    </dgm:pt>
    <dgm:pt modelId="{A1F0E633-B117-48FC-915A-849343F1458D}" type="pres">
      <dgm:prSet presAssocID="{9A2F4857-A54B-4BCA-BF49-5043B152B784}" presName="parTx" presStyleLbl="revTx" presStyleIdx="1" presStyleCnt="4">
        <dgm:presLayoutVars>
          <dgm:chMax val="0"/>
          <dgm:chPref val="0"/>
        </dgm:presLayoutVars>
      </dgm:prSet>
      <dgm:spPr/>
    </dgm:pt>
    <dgm:pt modelId="{3D084E2D-7385-4077-A090-420E6B7D6ED1}" type="pres">
      <dgm:prSet presAssocID="{EB438C55-8272-41E9-B702-D9357F7E48EA}" presName="sibTrans" presStyleCnt="0"/>
      <dgm:spPr/>
    </dgm:pt>
    <dgm:pt modelId="{52AFDF42-4D3C-4306-A1B0-27D631E8BCCE}" type="pres">
      <dgm:prSet presAssocID="{49EB174B-56F7-41E7-9FAE-49D8D74F6164}" presName="compNode" presStyleCnt="0"/>
      <dgm:spPr/>
    </dgm:pt>
    <dgm:pt modelId="{54E1CBF0-BDC0-4033-8A06-46A8C6065629}" type="pres">
      <dgm:prSet presAssocID="{49EB174B-56F7-41E7-9FAE-49D8D74F6164}" presName="bgRect" presStyleLbl="bgShp" presStyleIdx="2" presStyleCnt="4"/>
      <dgm:spPr/>
    </dgm:pt>
    <dgm:pt modelId="{8F63677C-EA8F-4501-A05B-9E08FF35AC41}" type="pres">
      <dgm:prSet presAssocID="{49EB174B-56F7-41E7-9FAE-49D8D74F61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80A59059-DE4C-4EF5-8120-B973F2B53153}" type="pres">
      <dgm:prSet presAssocID="{49EB174B-56F7-41E7-9FAE-49D8D74F6164}" presName="spaceRect" presStyleCnt="0"/>
      <dgm:spPr/>
    </dgm:pt>
    <dgm:pt modelId="{EE8116DA-8B9B-4ED7-B6BE-17D618CC87FE}" type="pres">
      <dgm:prSet presAssocID="{49EB174B-56F7-41E7-9FAE-49D8D74F6164}" presName="parTx" presStyleLbl="revTx" presStyleIdx="2" presStyleCnt="4">
        <dgm:presLayoutVars>
          <dgm:chMax val="0"/>
          <dgm:chPref val="0"/>
        </dgm:presLayoutVars>
      </dgm:prSet>
      <dgm:spPr/>
    </dgm:pt>
    <dgm:pt modelId="{D79F8C0D-049F-4154-8495-79684335D26E}" type="pres">
      <dgm:prSet presAssocID="{C309641D-C8D8-4077-ADA2-298A0EF24DE3}" presName="sibTrans" presStyleCnt="0"/>
      <dgm:spPr/>
    </dgm:pt>
    <dgm:pt modelId="{F019D01D-D3D1-4619-83BF-013245A4176C}" type="pres">
      <dgm:prSet presAssocID="{D0F063FD-4379-48C9-9DDD-024E56928087}" presName="compNode" presStyleCnt="0"/>
      <dgm:spPr/>
    </dgm:pt>
    <dgm:pt modelId="{C92A41A6-5F7A-42BC-B327-CB86BE6CE63A}" type="pres">
      <dgm:prSet presAssocID="{D0F063FD-4379-48C9-9DDD-024E56928087}" presName="bgRect" presStyleLbl="bgShp" presStyleIdx="3" presStyleCnt="4"/>
      <dgm:spPr/>
    </dgm:pt>
    <dgm:pt modelId="{FD9D21BE-1FE8-468A-842C-6ABB66F3F520}" type="pres">
      <dgm:prSet presAssocID="{D0F063FD-4379-48C9-9DDD-024E5692808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E02DB95A-E4A5-44AD-B379-1A39265DAF0B}" type="pres">
      <dgm:prSet presAssocID="{D0F063FD-4379-48C9-9DDD-024E56928087}" presName="spaceRect" presStyleCnt="0"/>
      <dgm:spPr/>
    </dgm:pt>
    <dgm:pt modelId="{8D3B62F7-029C-40FB-B62F-04CD1FB7D0DC}" type="pres">
      <dgm:prSet presAssocID="{D0F063FD-4379-48C9-9DDD-024E56928087}" presName="parTx" presStyleLbl="revTx" presStyleIdx="3" presStyleCnt="4">
        <dgm:presLayoutVars>
          <dgm:chMax val="0"/>
          <dgm:chPref val="0"/>
        </dgm:presLayoutVars>
      </dgm:prSet>
      <dgm:spPr/>
    </dgm:pt>
  </dgm:ptLst>
  <dgm:cxnLst>
    <dgm:cxn modelId="{4D1CBB20-BACB-4BC8-9A54-AB41FB235448}" type="presOf" srcId="{D69295CC-DD3A-442F-B89D-E19DDB90FFB2}" destId="{2FB26666-D5AB-4B3C-87AE-CAB500888960}" srcOrd="0" destOrd="0" presId="urn:microsoft.com/office/officeart/2018/2/layout/IconVerticalSolidList"/>
    <dgm:cxn modelId="{76207431-5682-46AC-89C6-D7FD2CCB2F33}" type="presOf" srcId="{ECB681F5-5382-4BF6-A158-84F057D2AA19}" destId="{29DECF65-007B-4C31-9531-84A64BA06B97}" srcOrd="0" destOrd="0" presId="urn:microsoft.com/office/officeart/2018/2/layout/IconVerticalSolidList"/>
    <dgm:cxn modelId="{334C7E3A-1836-4297-9F4E-5063F4BF04F3}" type="presOf" srcId="{9A2F4857-A54B-4BCA-BF49-5043B152B784}" destId="{A1F0E633-B117-48FC-915A-849343F1458D}" srcOrd="0" destOrd="0" presId="urn:microsoft.com/office/officeart/2018/2/layout/IconVerticalSolidList"/>
    <dgm:cxn modelId="{7A85E98C-376B-44DB-8559-3654F361007F}" srcId="{D69295CC-DD3A-442F-B89D-E19DDB90FFB2}" destId="{49EB174B-56F7-41E7-9FAE-49D8D74F6164}" srcOrd="2" destOrd="0" parTransId="{9A2AAB4B-0250-42F4-A8F1-FF0C22290647}" sibTransId="{C309641D-C8D8-4077-ADA2-298A0EF24DE3}"/>
    <dgm:cxn modelId="{E36747AB-62D0-4C0D-95CC-8DB4D3273FCC}" srcId="{D69295CC-DD3A-442F-B89D-E19DDB90FFB2}" destId="{D0F063FD-4379-48C9-9DDD-024E56928087}" srcOrd="3" destOrd="0" parTransId="{6A7FC347-6B58-4752-97FE-73C79ADF2E46}" sibTransId="{BB86EC32-AB0B-46B9-B9E3-EE8F9319769A}"/>
    <dgm:cxn modelId="{FDFF7ECE-CC0B-45C0-A570-42EDF934868E}" srcId="{D69295CC-DD3A-442F-B89D-E19DDB90FFB2}" destId="{ECB681F5-5382-4BF6-A158-84F057D2AA19}" srcOrd="0" destOrd="0" parTransId="{A2B71CBC-549D-41CD-AB2B-AECC7D6B1CC9}" sibTransId="{822A79A0-895D-4691-8843-96C88C80F0A9}"/>
    <dgm:cxn modelId="{500D01D0-FBEF-4F4C-9127-3CE7BF210C4D}" type="presOf" srcId="{D0F063FD-4379-48C9-9DDD-024E56928087}" destId="{8D3B62F7-029C-40FB-B62F-04CD1FB7D0DC}" srcOrd="0" destOrd="0" presId="urn:microsoft.com/office/officeart/2018/2/layout/IconVerticalSolidList"/>
    <dgm:cxn modelId="{0938E8E9-7550-44F4-8135-A7114B8D54C1}" srcId="{D69295CC-DD3A-442F-B89D-E19DDB90FFB2}" destId="{9A2F4857-A54B-4BCA-BF49-5043B152B784}" srcOrd="1" destOrd="0" parTransId="{82EE0EE3-4094-4B62-9221-58FA8B4B911A}" sibTransId="{EB438C55-8272-41E9-B702-D9357F7E48EA}"/>
    <dgm:cxn modelId="{BC8287F7-7818-4038-8323-1B724CCA61F8}" type="presOf" srcId="{49EB174B-56F7-41E7-9FAE-49D8D74F6164}" destId="{EE8116DA-8B9B-4ED7-B6BE-17D618CC87FE}" srcOrd="0" destOrd="0" presId="urn:microsoft.com/office/officeart/2018/2/layout/IconVerticalSolidList"/>
    <dgm:cxn modelId="{815CE6E8-4CAA-4620-82A5-36587BDC0647}" type="presParOf" srcId="{2FB26666-D5AB-4B3C-87AE-CAB500888960}" destId="{539063F6-F34A-4A98-9964-57DB3A325977}" srcOrd="0" destOrd="0" presId="urn:microsoft.com/office/officeart/2018/2/layout/IconVerticalSolidList"/>
    <dgm:cxn modelId="{86BD81C6-4552-404F-9614-DFC8446600A8}" type="presParOf" srcId="{539063F6-F34A-4A98-9964-57DB3A325977}" destId="{A93DA6EF-767D-483B-9D56-7F96D1C3123E}" srcOrd="0" destOrd="0" presId="urn:microsoft.com/office/officeart/2018/2/layout/IconVerticalSolidList"/>
    <dgm:cxn modelId="{736E5A1A-727E-4900-8E20-BFFFC6BF48CD}" type="presParOf" srcId="{539063F6-F34A-4A98-9964-57DB3A325977}" destId="{A5A669D0-E532-4871-B904-01D07B21E90C}" srcOrd="1" destOrd="0" presId="urn:microsoft.com/office/officeart/2018/2/layout/IconVerticalSolidList"/>
    <dgm:cxn modelId="{28273EFB-D6D1-4238-8A3C-48780D2C859E}" type="presParOf" srcId="{539063F6-F34A-4A98-9964-57DB3A325977}" destId="{1E3E644F-7513-488E-BF8B-827A5517BE3F}" srcOrd="2" destOrd="0" presId="urn:microsoft.com/office/officeart/2018/2/layout/IconVerticalSolidList"/>
    <dgm:cxn modelId="{683DB1B9-B712-4814-B0D8-C8BBE7A0923F}" type="presParOf" srcId="{539063F6-F34A-4A98-9964-57DB3A325977}" destId="{29DECF65-007B-4C31-9531-84A64BA06B97}" srcOrd="3" destOrd="0" presId="urn:microsoft.com/office/officeart/2018/2/layout/IconVerticalSolidList"/>
    <dgm:cxn modelId="{EDA0A65C-0328-4992-BC9B-1F40B141AB45}" type="presParOf" srcId="{2FB26666-D5AB-4B3C-87AE-CAB500888960}" destId="{3E88583B-9315-4595-9FB6-2AFDC3534E2B}" srcOrd="1" destOrd="0" presId="urn:microsoft.com/office/officeart/2018/2/layout/IconVerticalSolidList"/>
    <dgm:cxn modelId="{C76BDF60-176D-40DC-8C0C-A866183B459D}" type="presParOf" srcId="{2FB26666-D5AB-4B3C-87AE-CAB500888960}" destId="{633CBA25-41A5-4D73-9A13-0009EC95C898}" srcOrd="2" destOrd="0" presId="urn:microsoft.com/office/officeart/2018/2/layout/IconVerticalSolidList"/>
    <dgm:cxn modelId="{B67EC89A-7318-4938-A077-93188F488102}" type="presParOf" srcId="{633CBA25-41A5-4D73-9A13-0009EC95C898}" destId="{FD1DE8D5-D652-4EF8-A90E-B211213D9838}" srcOrd="0" destOrd="0" presId="urn:microsoft.com/office/officeart/2018/2/layout/IconVerticalSolidList"/>
    <dgm:cxn modelId="{5A078D72-A8AA-4565-91D8-253997EE364E}" type="presParOf" srcId="{633CBA25-41A5-4D73-9A13-0009EC95C898}" destId="{FA916287-EBD2-4486-BD1F-21A3D3E90E33}" srcOrd="1" destOrd="0" presId="urn:microsoft.com/office/officeart/2018/2/layout/IconVerticalSolidList"/>
    <dgm:cxn modelId="{2EED9DE9-E6F7-4BC9-BB4A-CB08523B476A}" type="presParOf" srcId="{633CBA25-41A5-4D73-9A13-0009EC95C898}" destId="{1C425810-FD42-4E24-935A-75D03E7751D0}" srcOrd="2" destOrd="0" presId="urn:microsoft.com/office/officeart/2018/2/layout/IconVerticalSolidList"/>
    <dgm:cxn modelId="{4C5435A0-5E1B-4D50-8972-5E12C8812012}" type="presParOf" srcId="{633CBA25-41A5-4D73-9A13-0009EC95C898}" destId="{A1F0E633-B117-48FC-915A-849343F1458D}" srcOrd="3" destOrd="0" presId="urn:microsoft.com/office/officeart/2018/2/layout/IconVerticalSolidList"/>
    <dgm:cxn modelId="{EE3B04FE-610E-4941-AF2E-2881292BB1C7}" type="presParOf" srcId="{2FB26666-D5AB-4B3C-87AE-CAB500888960}" destId="{3D084E2D-7385-4077-A090-420E6B7D6ED1}" srcOrd="3" destOrd="0" presId="urn:microsoft.com/office/officeart/2018/2/layout/IconVerticalSolidList"/>
    <dgm:cxn modelId="{53A59E44-2E73-4B05-B711-565ED963C7CB}" type="presParOf" srcId="{2FB26666-D5AB-4B3C-87AE-CAB500888960}" destId="{52AFDF42-4D3C-4306-A1B0-27D631E8BCCE}" srcOrd="4" destOrd="0" presId="urn:microsoft.com/office/officeart/2018/2/layout/IconVerticalSolidList"/>
    <dgm:cxn modelId="{D34579BD-5CAD-4034-87D0-AED4B44CCEAF}" type="presParOf" srcId="{52AFDF42-4D3C-4306-A1B0-27D631E8BCCE}" destId="{54E1CBF0-BDC0-4033-8A06-46A8C6065629}" srcOrd="0" destOrd="0" presId="urn:microsoft.com/office/officeart/2018/2/layout/IconVerticalSolidList"/>
    <dgm:cxn modelId="{2984768C-67D1-4D86-A731-D59F63755EED}" type="presParOf" srcId="{52AFDF42-4D3C-4306-A1B0-27D631E8BCCE}" destId="{8F63677C-EA8F-4501-A05B-9E08FF35AC41}" srcOrd="1" destOrd="0" presId="urn:microsoft.com/office/officeart/2018/2/layout/IconVerticalSolidList"/>
    <dgm:cxn modelId="{478962FB-4D70-4972-8D6C-6031855201FF}" type="presParOf" srcId="{52AFDF42-4D3C-4306-A1B0-27D631E8BCCE}" destId="{80A59059-DE4C-4EF5-8120-B973F2B53153}" srcOrd="2" destOrd="0" presId="urn:microsoft.com/office/officeart/2018/2/layout/IconVerticalSolidList"/>
    <dgm:cxn modelId="{2C435407-8B01-4EBC-8C87-9E019B796B28}" type="presParOf" srcId="{52AFDF42-4D3C-4306-A1B0-27D631E8BCCE}" destId="{EE8116DA-8B9B-4ED7-B6BE-17D618CC87FE}" srcOrd="3" destOrd="0" presId="urn:microsoft.com/office/officeart/2018/2/layout/IconVerticalSolidList"/>
    <dgm:cxn modelId="{17D0B990-EA3A-45A2-A951-1577A92D53BE}" type="presParOf" srcId="{2FB26666-D5AB-4B3C-87AE-CAB500888960}" destId="{D79F8C0D-049F-4154-8495-79684335D26E}" srcOrd="5" destOrd="0" presId="urn:microsoft.com/office/officeart/2018/2/layout/IconVerticalSolidList"/>
    <dgm:cxn modelId="{7623BAFB-96FF-4C24-B699-491D6F0F8913}" type="presParOf" srcId="{2FB26666-D5AB-4B3C-87AE-CAB500888960}" destId="{F019D01D-D3D1-4619-83BF-013245A4176C}" srcOrd="6" destOrd="0" presId="urn:microsoft.com/office/officeart/2018/2/layout/IconVerticalSolidList"/>
    <dgm:cxn modelId="{0E2ABE4A-ADC0-4697-9E86-31AD5E594BF1}" type="presParOf" srcId="{F019D01D-D3D1-4619-83BF-013245A4176C}" destId="{C92A41A6-5F7A-42BC-B327-CB86BE6CE63A}" srcOrd="0" destOrd="0" presId="urn:microsoft.com/office/officeart/2018/2/layout/IconVerticalSolidList"/>
    <dgm:cxn modelId="{02F9B8D6-CF50-48B6-81AA-6838A2E7E7D4}" type="presParOf" srcId="{F019D01D-D3D1-4619-83BF-013245A4176C}" destId="{FD9D21BE-1FE8-468A-842C-6ABB66F3F520}" srcOrd="1" destOrd="0" presId="urn:microsoft.com/office/officeart/2018/2/layout/IconVerticalSolidList"/>
    <dgm:cxn modelId="{115808FB-243C-465A-AB1F-5433721D63DF}" type="presParOf" srcId="{F019D01D-D3D1-4619-83BF-013245A4176C}" destId="{E02DB95A-E4A5-44AD-B379-1A39265DAF0B}" srcOrd="2" destOrd="0" presId="urn:microsoft.com/office/officeart/2018/2/layout/IconVerticalSolidList"/>
    <dgm:cxn modelId="{E6C32B1C-FA8B-4515-A4BE-7E68223E301C}" type="presParOf" srcId="{F019D01D-D3D1-4619-83BF-013245A4176C}" destId="{8D3B62F7-029C-40FB-B62F-04CD1FB7D0D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7A4842-4C5F-46AE-B81D-15C75E7C6D4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7746A762-94AA-4C08-BDC1-09D886901F3A}">
      <dgm:prSet/>
      <dgm:spPr/>
      <dgm:t>
        <a:bodyPr/>
        <a:lstStyle/>
        <a:p>
          <a:r>
            <a:rPr lang="en-US" dirty="0">
              <a:latin typeface="Arimo" panose="020B0604020202020204" charset="0"/>
              <a:ea typeface="Arimo" panose="020B0604020202020204" charset="0"/>
              <a:cs typeface="Arimo" panose="020B0604020202020204" charset="0"/>
            </a:rPr>
            <a:t>A collection of bits that can be used to input and output values</a:t>
          </a:r>
        </a:p>
      </dgm:t>
    </dgm:pt>
    <dgm:pt modelId="{7DB29594-DE54-4ABB-B80B-0E731A97EC3D}" type="parTrans" cxnId="{AADE7E5F-D43F-4A72-A6CB-19267E5BAC58}">
      <dgm:prSet/>
      <dgm:spPr/>
      <dgm:t>
        <a:bodyPr/>
        <a:lstStyle/>
        <a:p>
          <a:endParaRPr lang="en-US">
            <a:latin typeface="Arimo" panose="020B0604020202020204" charset="0"/>
            <a:ea typeface="Arimo" panose="020B0604020202020204" charset="0"/>
            <a:cs typeface="Arimo" panose="020B0604020202020204" charset="0"/>
          </a:endParaRPr>
        </a:p>
      </dgm:t>
    </dgm:pt>
    <dgm:pt modelId="{9EAD7B9E-1DF6-461D-BE80-008349E1BFA4}" type="sibTrans" cxnId="{AADE7E5F-D43F-4A72-A6CB-19267E5BAC58}">
      <dgm:prSet/>
      <dgm:spPr/>
      <dgm:t>
        <a:bodyPr/>
        <a:lstStyle/>
        <a:p>
          <a:endParaRPr lang="en-US">
            <a:latin typeface="Arimo" panose="020B0604020202020204" charset="0"/>
            <a:ea typeface="Arimo" panose="020B0604020202020204" charset="0"/>
            <a:cs typeface="Arimo" panose="020B0604020202020204" charset="0"/>
          </a:endParaRPr>
        </a:p>
      </dgm:t>
    </dgm:pt>
    <dgm:pt modelId="{4219E861-D8BC-43D9-A095-6827234DCACB}">
      <dgm:prSet/>
      <dgm:spPr/>
      <dgm:t>
        <a:bodyPr/>
        <a:lstStyle/>
        <a:p>
          <a:r>
            <a:rPr lang="en-US" dirty="0">
              <a:latin typeface="Arimo" panose="020B0604020202020204" charset="0"/>
              <a:ea typeface="Arimo" panose="020B0604020202020204" charset="0"/>
              <a:cs typeface="Arimo" panose="020B0604020202020204" charset="0"/>
            </a:rPr>
            <a:t>The use of logical circuits to add meaning to the output of a system</a:t>
          </a:r>
        </a:p>
      </dgm:t>
    </dgm:pt>
    <dgm:pt modelId="{5A80D4E7-86FA-4E5F-9848-96D62CA29BBC}" type="parTrans" cxnId="{870695F4-A6C2-466C-8067-3A45D0B1C481}">
      <dgm:prSet/>
      <dgm:spPr/>
      <dgm:t>
        <a:bodyPr/>
        <a:lstStyle/>
        <a:p>
          <a:endParaRPr lang="en-US">
            <a:latin typeface="Arimo" panose="020B0604020202020204" charset="0"/>
            <a:ea typeface="Arimo" panose="020B0604020202020204" charset="0"/>
            <a:cs typeface="Arimo" panose="020B0604020202020204" charset="0"/>
          </a:endParaRPr>
        </a:p>
      </dgm:t>
    </dgm:pt>
    <dgm:pt modelId="{876E17CE-EEDD-4099-B45D-0BA001736835}" type="sibTrans" cxnId="{870695F4-A6C2-466C-8067-3A45D0B1C481}">
      <dgm:prSet/>
      <dgm:spPr/>
      <dgm:t>
        <a:bodyPr/>
        <a:lstStyle/>
        <a:p>
          <a:endParaRPr lang="en-US">
            <a:latin typeface="Arimo" panose="020B0604020202020204" charset="0"/>
            <a:ea typeface="Arimo" panose="020B0604020202020204" charset="0"/>
            <a:cs typeface="Arimo" panose="020B0604020202020204" charset="0"/>
          </a:endParaRPr>
        </a:p>
      </dgm:t>
    </dgm:pt>
    <dgm:pt modelId="{605E0939-8E0C-469B-B98B-9099E4881526}">
      <dgm:prSet/>
      <dgm:spPr/>
      <dgm:t>
        <a:bodyPr/>
        <a:lstStyle/>
        <a:p>
          <a:r>
            <a:rPr lang="en-US" dirty="0">
              <a:latin typeface="Arimo" panose="020B0604020202020204" charset="0"/>
              <a:ea typeface="Arimo" panose="020B0604020202020204" charset="0"/>
              <a:cs typeface="Arimo" panose="020B0604020202020204" charset="0"/>
            </a:rPr>
            <a:t>The attribution of context by a human to make sense of both input and output values</a:t>
          </a:r>
        </a:p>
      </dgm:t>
    </dgm:pt>
    <dgm:pt modelId="{1CCB200A-D124-4161-9172-B219C9543847}" type="parTrans" cxnId="{1CC7AE03-FFC5-47DB-988B-65C91A9FA4D8}">
      <dgm:prSet/>
      <dgm:spPr/>
      <dgm:t>
        <a:bodyPr/>
        <a:lstStyle/>
        <a:p>
          <a:endParaRPr lang="en-US">
            <a:latin typeface="Arimo" panose="020B0604020202020204" charset="0"/>
            <a:ea typeface="Arimo" panose="020B0604020202020204" charset="0"/>
            <a:cs typeface="Arimo" panose="020B0604020202020204" charset="0"/>
          </a:endParaRPr>
        </a:p>
      </dgm:t>
    </dgm:pt>
    <dgm:pt modelId="{30977BBF-79C3-43A2-8EE8-D09AFD571EDE}" type="sibTrans" cxnId="{1CC7AE03-FFC5-47DB-988B-65C91A9FA4D8}">
      <dgm:prSet/>
      <dgm:spPr/>
      <dgm:t>
        <a:bodyPr/>
        <a:lstStyle/>
        <a:p>
          <a:endParaRPr lang="en-US">
            <a:latin typeface="Arimo" panose="020B0604020202020204" charset="0"/>
            <a:ea typeface="Arimo" panose="020B0604020202020204" charset="0"/>
            <a:cs typeface="Arimo" panose="020B0604020202020204" charset="0"/>
          </a:endParaRPr>
        </a:p>
      </dgm:t>
    </dgm:pt>
    <dgm:pt modelId="{C1AD501F-C9D9-46A3-B889-E21F771E8BF7}" type="pres">
      <dgm:prSet presAssocID="{317A4842-4C5F-46AE-B81D-15C75E7C6D4D}" presName="vert0" presStyleCnt="0">
        <dgm:presLayoutVars>
          <dgm:dir/>
          <dgm:animOne val="branch"/>
          <dgm:animLvl val="lvl"/>
        </dgm:presLayoutVars>
      </dgm:prSet>
      <dgm:spPr/>
    </dgm:pt>
    <dgm:pt modelId="{8C202BD4-C3C9-4B2C-9732-A3BFEA4CA955}" type="pres">
      <dgm:prSet presAssocID="{7746A762-94AA-4C08-BDC1-09D886901F3A}" presName="thickLine" presStyleLbl="alignNode1" presStyleIdx="0" presStyleCnt="3"/>
      <dgm:spPr/>
    </dgm:pt>
    <dgm:pt modelId="{DFA78320-465F-4323-9AEF-865A90E0A000}" type="pres">
      <dgm:prSet presAssocID="{7746A762-94AA-4C08-BDC1-09D886901F3A}" presName="horz1" presStyleCnt="0"/>
      <dgm:spPr/>
    </dgm:pt>
    <dgm:pt modelId="{61444F89-9D95-4C18-9943-A76B75C8F066}" type="pres">
      <dgm:prSet presAssocID="{7746A762-94AA-4C08-BDC1-09D886901F3A}" presName="tx1" presStyleLbl="revTx" presStyleIdx="0" presStyleCnt="3"/>
      <dgm:spPr/>
    </dgm:pt>
    <dgm:pt modelId="{D4D60256-F505-4B31-AD56-47B56B64BDFA}" type="pres">
      <dgm:prSet presAssocID="{7746A762-94AA-4C08-BDC1-09D886901F3A}" presName="vert1" presStyleCnt="0"/>
      <dgm:spPr/>
    </dgm:pt>
    <dgm:pt modelId="{C183E11D-E11E-4F66-8ED5-55D3E156DD18}" type="pres">
      <dgm:prSet presAssocID="{4219E861-D8BC-43D9-A095-6827234DCACB}" presName="thickLine" presStyleLbl="alignNode1" presStyleIdx="1" presStyleCnt="3"/>
      <dgm:spPr/>
    </dgm:pt>
    <dgm:pt modelId="{F9847FA2-ECED-4B82-A0DE-29413429ABEA}" type="pres">
      <dgm:prSet presAssocID="{4219E861-D8BC-43D9-A095-6827234DCACB}" presName="horz1" presStyleCnt="0"/>
      <dgm:spPr/>
    </dgm:pt>
    <dgm:pt modelId="{9E107398-66F3-46D1-935D-F9BCB704C086}" type="pres">
      <dgm:prSet presAssocID="{4219E861-D8BC-43D9-A095-6827234DCACB}" presName="tx1" presStyleLbl="revTx" presStyleIdx="1" presStyleCnt="3"/>
      <dgm:spPr/>
    </dgm:pt>
    <dgm:pt modelId="{5BC06089-A8C6-416E-BE8C-3C2969B8201E}" type="pres">
      <dgm:prSet presAssocID="{4219E861-D8BC-43D9-A095-6827234DCACB}" presName="vert1" presStyleCnt="0"/>
      <dgm:spPr/>
    </dgm:pt>
    <dgm:pt modelId="{223C7E5B-BE7D-4719-9631-D8194A5ECEE3}" type="pres">
      <dgm:prSet presAssocID="{605E0939-8E0C-469B-B98B-9099E4881526}" presName="thickLine" presStyleLbl="alignNode1" presStyleIdx="2" presStyleCnt="3"/>
      <dgm:spPr/>
    </dgm:pt>
    <dgm:pt modelId="{16A11519-FDFE-42B2-9CE9-5259310D2540}" type="pres">
      <dgm:prSet presAssocID="{605E0939-8E0C-469B-B98B-9099E4881526}" presName="horz1" presStyleCnt="0"/>
      <dgm:spPr/>
    </dgm:pt>
    <dgm:pt modelId="{38E68631-9AD4-4101-8E96-6B326423CD09}" type="pres">
      <dgm:prSet presAssocID="{605E0939-8E0C-469B-B98B-9099E4881526}" presName="tx1" presStyleLbl="revTx" presStyleIdx="2" presStyleCnt="3"/>
      <dgm:spPr/>
    </dgm:pt>
    <dgm:pt modelId="{3AC0FDF3-671E-4251-AC7D-996B2134AAE4}" type="pres">
      <dgm:prSet presAssocID="{605E0939-8E0C-469B-B98B-9099E4881526}" presName="vert1" presStyleCnt="0"/>
      <dgm:spPr/>
    </dgm:pt>
  </dgm:ptLst>
  <dgm:cxnLst>
    <dgm:cxn modelId="{1CC7AE03-FFC5-47DB-988B-65C91A9FA4D8}" srcId="{317A4842-4C5F-46AE-B81D-15C75E7C6D4D}" destId="{605E0939-8E0C-469B-B98B-9099E4881526}" srcOrd="2" destOrd="0" parTransId="{1CCB200A-D124-4161-9172-B219C9543847}" sibTransId="{30977BBF-79C3-43A2-8EE8-D09AFD571EDE}"/>
    <dgm:cxn modelId="{6498132C-E3B3-4291-A8DA-DA5D60598D29}" type="presOf" srcId="{317A4842-4C5F-46AE-B81D-15C75E7C6D4D}" destId="{C1AD501F-C9D9-46A3-B889-E21F771E8BF7}" srcOrd="0" destOrd="0" presId="urn:microsoft.com/office/officeart/2008/layout/LinedList"/>
    <dgm:cxn modelId="{AADE7E5F-D43F-4A72-A6CB-19267E5BAC58}" srcId="{317A4842-4C5F-46AE-B81D-15C75E7C6D4D}" destId="{7746A762-94AA-4C08-BDC1-09D886901F3A}" srcOrd="0" destOrd="0" parTransId="{7DB29594-DE54-4ABB-B80B-0E731A97EC3D}" sibTransId="{9EAD7B9E-1DF6-461D-BE80-008349E1BFA4}"/>
    <dgm:cxn modelId="{A2E31A50-3E9A-4304-B0F4-75C1F1B13BB4}" type="presOf" srcId="{4219E861-D8BC-43D9-A095-6827234DCACB}" destId="{9E107398-66F3-46D1-935D-F9BCB704C086}" srcOrd="0" destOrd="0" presId="urn:microsoft.com/office/officeart/2008/layout/LinedList"/>
    <dgm:cxn modelId="{C0F5CFB7-EF4C-47DD-97B3-76D455EBCDDE}" type="presOf" srcId="{7746A762-94AA-4C08-BDC1-09D886901F3A}" destId="{61444F89-9D95-4C18-9943-A76B75C8F066}" srcOrd="0" destOrd="0" presId="urn:microsoft.com/office/officeart/2008/layout/LinedList"/>
    <dgm:cxn modelId="{1FF12DF1-A910-4CE9-99CE-1CDE22D6D121}" type="presOf" srcId="{605E0939-8E0C-469B-B98B-9099E4881526}" destId="{38E68631-9AD4-4101-8E96-6B326423CD09}" srcOrd="0" destOrd="0" presId="urn:microsoft.com/office/officeart/2008/layout/LinedList"/>
    <dgm:cxn modelId="{870695F4-A6C2-466C-8067-3A45D0B1C481}" srcId="{317A4842-4C5F-46AE-B81D-15C75E7C6D4D}" destId="{4219E861-D8BC-43D9-A095-6827234DCACB}" srcOrd="1" destOrd="0" parTransId="{5A80D4E7-86FA-4E5F-9848-96D62CA29BBC}" sibTransId="{876E17CE-EEDD-4099-B45D-0BA001736835}"/>
    <dgm:cxn modelId="{B4917B27-1D44-4CD5-91FC-02A87048C9E3}" type="presParOf" srcId="{C1AD501F-C9D9-46A3-B889-E21F771E8BF7}" destId="{8C202BD4-C3C9-4B2C-9732-A3BFEA4CA955}" srcOrd="0" destOrd="0" presId="urn:microsoft.com/office/officeart/2008/layout/LinedList"/>
    <dgm:cxn modelId="{7D8248C9-93F7-4BAB-BF83-3059213B97A6}" type="presParOf" srcId="{C1AD501F-C9D9-46A3-B889-E21F771E8BF7}" destId="{DFA78320-465F-4323-9AEF-865A90E0A000}" srcOrd="1" destOrd="0" presId="urn:microsoft.com/office/officeart/2008/layout/LinedList"/>
    <dgm:cxn modelId="{0A640AE6-7ADD-46F0-838E-5E58E880841D}" type="presParOf" srcId="{DFA78320-465F-4323-9AEF-865A90E0A000}" destId="{61444F89-9D95-4C18-9943-A76B75C8F066}" srcOrd="0" destOrd="0" presId="urn:microsoft.com/office/officeart/2008/layout/LinedList"/>
    <dgm:cxn modelId="{3CFEFF4D-A039-4090-83EE-3EAB6DB73C8E}" type="presParOf" srcId="{DFA78320-465F-4323-9AEF-865A90E0A000}" destId="{D4D60256-F505-4B31-AD56-47B56B64BDFA}" srcOrd="1" destOrd="0" presId="urn:microsoft.com/office/officeart/2008/layout/LinedList"/>
    <dgm:cxn modelId="{0B58EEAD-407C-4C32-B649-619B81E5110B}" type="presParOf" srcId="{C1AD501F-C9D9-46A3-B889-E21F771E8BF7}" destId="{C183E11D-E11E-4F66-8ED5-55D3E156DD18}" srcOrd="2" destOrd="0" presId="urn:microsoft.com/office/officeart/2008/layout/LinedList"/>
    <dgm:cxn modelId="{65D46849-4BBA-4ECF-AAAD-1D54CD924B40}" type="presParOf" srcId="{C1AD501F-C9D9-46A3-B889-E21F771E8BF7}" destId="{F9847FA2-ECED-4B82-A0DE-29413429ABEA}" srcOrd="3" destOrd="0" presId="urn:microsoft.com/office/officeart/2008/layout/LinedList"/>
    <dgm:cxn modelId="{2C5F4B16-6009-4ED4-AA40-DE7A6DD9EE39}" type="presParOf" srcId="{F9847FA2-ECED-4B82-A0DE-29413429ABEA}" destId="{9E107398-66F3-46D1-935D-F9BCB704C086}" srcOrd="0" destOrd="0" presId="urn:microsoft.com/office/officeart/2008/layout/LinedList"/>
    <dgm:cxn modelId="{C707C53B-4D75-4C58-8459-51071447561F}" type="presParOf" srcId="{F9847FA2-ECED-4B82-A0DE-29413429ABEA}" destId="{5BC06089-A8C6-416E-BE8C-3C2969B8201E}" srcOrd="1" destOrd="0" presId="urn:microsoft.com/office/officeart/2008/layout/LinedList"/>
    <dgm:cxn modelId="{62D8DDAE-A67B-4C03-8079-10FFE0CA1815}" type="presParOf" srcId="{C1AD501F-C9D9-46A3-B889-E21F771E8BF7}" destId="{223C7E5B-BE7D-4719-9631-D8194A5ECEE3}" srcOrd="4" destOrd="0" presId="urn:microsoft.com/office/officeart/2008/layout/LinedList"/>
    <dgm:cxn modelId="{DF019F54-7432-4363-8B98-9ADA0293D554}" type="presParOf" srcId="{C1AD501F-C9D9-46A3-B889-E21F771E8BF7}" destId="{16A11519-FDFE-42B2-9CE9-5259310D2540}" srcOrd="5" destOrd="0" presId="urn:microsoft.com/office/officeart/2008/layout/LinedList"/>
    <dgm:cxn modelId="{686780BA-58FC-42BF-80D6-A73D1D367646}" type="presParOf" srcId="{16A11519-FDFE-42B2-9CE9-5259310D2540}" destId="{38E68631-9AD4-4101-8E96-6B326423CD09}" srcOrd="0" destOrd="0" presId="urn:microsoft.com/office/officeart/2008/layout/LinedList"/>
    <dgm:cxn modelId="{D5F7FE91-FBC9-428E-8B80-1668B7217928}" type="presParOf" srcId="{16A11519-FDFE-42B2-9CE9-5259310D2540}" destId="{3AC0FDF3-671E-4251-AC7D-996B2134AAE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1EB8BC-DF58-4625-96D7-87521A5063C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6ADD30E-F7C3-456B-8C0B-137308D483BD}">
      <dgm:prSet/>
      <dgm:spPr/>
      <dgm:t>
        <a:bodyPr/>
        <a:lstStyle/>
        <a:p>
          <a:r>
            <a:rPr lang="en-US">
              <a:latin typeface="Arimo" panose="020B0604020202020204" charset="0"/>
              <a:ea typeface="Arimo" panose="020B0604020202020204" charset="0"/>
              <a:cs typeface="Arimo" panose="020B0604020202020204" charset="0"/>
            </a:rPr>
            <a:t>The use of binary numbers can prove to be tedious</a:t>
          </a:r>
        </a:p>
      </dgm:t>
    </dgm:pt>
    <dgm:pt modelId="{61760E5E-7740-446D-B5E3-552D32E005B7}" type="parTrans" cxnId="{5D4C0CE2-5F5D-4093-949C-AA13767D2D6C}">
      <dgm:prSet/>
      <dgm:spPr/>
      <dgm:t>
        <a:bodyPr/>
        <a:lstStyle/>
        <a:p>
          <a:endParaRPr lang="en-US"/>
        </a:p>
      </dgm:t>
    </dgm:pt>
    <dgm:pt modelId="{1D530494-BBCE-4968-8A12-1EC4AD57112E}" type="sibTrans" cxnId="{5D4C0CE2-5F5D-4093-949C-AA13767D2D6C}">
      <dgm:prSet/>
      <dgm:spPr/>
      <dgm:t>
        <a:bodyPr/>
        <a:lstStyle/>
        <a:p>
          <a:endParaRPr lang="en-US"/>
        </a:p>
      </dgm:t>
    </dgm:pt>
    <dgm:pt modelId="{15FDA6F1-CD67-49D1-B53F-E5F60A8508D5}">
      <dgm:prSet/>
      <dgm:spPr/>
      <dgm:t>
        <a:bodyPr/>
        <a:lstStyle/>
        <a:p>
          <a:r>
            <a:rPr lang="en-US">
              <a:latin typeface="Arimo" panose="020B0604020202020204" charset="0"/>
              <a:ea typeface="Arimo" panose="020B0604020202020204" charset="0"/>
              <a:cs typeface="Arimo" panose="020B0604020202020204" charset="0"/>
            </a:rPr>
            <a:t>Large collections of numbers become difficult to remember</a:t>
          </a:r>
        </a:p>
      </dgm:t>
    </dgm:pt>
    <dgm:pt modelId="{EA5C7AC7-4B0C-4A4F-9D13-5620439656EE}" type="parTrans" cxnId="{18E5578D-528C-4658-A599-BD380CACFD4C}">
      <dgm:prSet/>
      <dgm:spPr/>
      <dgm:t>
        <a:bodyPr/>
        <a:lstStyle/>
        <a:p>
          <a:endParaRPr lang="en-US"/>
        </a:p>
      </dgm:t>
    </dgm:pt>
    <dgm:pt modelId="{FA8AFFDA-0E67-417A-B35D-64342FF90DCF}" type="sibTrans" cxnId="{18E5578D-528C-4658-A599-BD380CACFD4C}">
      <dgm:prSet/>
      <dgm:spPr/>
      <dgm:t>
        <a:bodyPr/>
        <a:lstStyle/>
        <a:p>
          <a:endParaRPr lang="en-US"/>
        </a:p>
      </dgm:t>
    </dgm:pt>
    <dgm:pt modelId="{82484ED4-D4BB-4766-B1BF-53D61A56F36C}">
      <dgm:prSet/>
      <dgm:spPr/>
      <dgm:t>
        <a:bodyPr/>
        <a:lstStyle/>
        <a:p>
          <a:r>
            <a:rPr lang="en-US">
              <a:latin typeface="Arimo" panose="020B0604020202020204" charset="0"/>
              <a:ea typeface="Arimo" panose="020B0604020202020204" charset="0"/>
              <a:cs typeface="Arimo" panose="020B0604020202020204" charset="0"/>
            </a:rPr>
            <a:t>The conversion to a different number system </a:t>
          </a:r>
        </a:p>
      </dgm:t>
    </dgm:pt>
    <dgm:pt modelId="{40017900-2064-44CC-A506-52CF0A076CE1}" type="parTrans" cxnId="{39E50FC7-3F56-4551-AEAE-2602D81EC80A}">
      <dgm:prSet/>
      <dgm:spPr/>
      <dgm:t>
        <a:bodyPr/>
        <a:lstStyle/>
        <a:p>
          <a:endParaRPr lang="en-US"/>
        </a:p>
      </dgm:t>
    </dgm:pt>
    <dgm:pt modelId="{3FAA7AB9-9A6E-439F-8172-4003697EF6D1}" type="sibTrans" cxnId="{39E50FC7-3F56-4551-AEAE-2602D81EC80A}">
      <dgm:prSet/>
      <dgm:spPr/>
      <dgm:t>
        <a:bodyPr/>
        <a:lstStyle/>
        <a:p>
          <a:endParaRPr lang="en-US"/>
        </a:p>
      </dgm:t>
    </dgm:pt>
    <dgm:pt modelId="{DE7C590C-4B64-4A95-9A91-A758E119A5C2}">
      <dgm:prSet/>
      <dgm:spPr/>
      <dgm:t>
        <a:bodyPr/>
        <a:lstStyle/>
        <a:p>
          <a:r>
            <a:rPr lang="en-US">
              <a:latin typeface="Arimo" panose="020B0604020202020204" charset="0"/>
              <a:ea typeface="Arimo" panose="020B0604020202020204" charset="0"/>
              <a:cs typeface="Arimo" panose="020B0604020202020204" charset="0"/>
            </a:rPr>
            <a:t>This permits smaller instruction representation</a:t>
          </a:r>
        </a:p>
      </dgm:t>
    </dgm:pt>
    <dgm:pt modelId="{671BCBBA-2C2F-4D09-85D4-5462EE63CE44}" type="parTrans" cxnId="{40885270-AF1F-454E-9A5A-86B19DC99942}">
      <dgm:prSet/>
      <dgm:spPr/>
      <dgm:t>
        <a:bodyPr/>
        <a:lstStyle/>
        <a:p>
          <a:endParaRPr lang="en-US"/>
        </a:p>
      </dgm:t>
    </dgm:pt>
    <dgm:pt modelId="{17E32EE9-A408-4864-94A0-7636260F616B}" type="sibTrans" cxnId="{40885270-AF1F-454E-9A5A-86B19DC99942}">
      <dgm:prSet/>
      <dgm:spPr/>
      <dgm:t>
        <a:bodyPr/>
        <a:lstStyle/>
        <a:p>
          <a:endParaRPr lang="en-US"/>
        </a:p>
      </dgm:t>
    </dgm:pt>
    <dgm:pt modelId="{E7F373FC-C7C6-49FD-978B-C1F94CAB0905}" type="pres">
      <dgm:prSet presAssocID="{391EB8BC-DF58-4625-96D7-87521A5063C3}" presName="hierChild1" presStyleCnt="0">
        <dgm:presLayoutVars>
          <dgm:chPref val="1"/>
          <dgm:dir/>
          <dgm:animOne val="branch"/>
          <dgm:animLvl val="lvl"/>
          <dgm:resizeHandles/>
        </dgm:presLayoutVars>
      </dgm:prSet>
      <dgm:spPr/>
    </dgm:pt>
    <dgm:pt modelId="{9F83BCDC-3F52-46EB-B1F3-88E22F97F7CA}" type="pres">
      <dgm:prSet presAssocID="{86ADD30E-F7C3-456B-8C0B-137308D483BD}" presName="hierRoot1" presStyleCnt="0"/>
      <dgm:spPr/>
    </dgm:pt>
    <dgm:pt modelId="{A9F40DFE-7945-4CDC-81C6-526A901F56B7}" type="pres">
      <dgm:prSet presAssocID="{86ADD30E-F7C3-456B-8C0B-137308D483BD}" presName="composite" presStyleCnt="0"/>
      <dgm:spPr/>
    </dgm:pt>
    <dgm:pt modelId="{87CE81EA-492E-4604-A7D8-6D4B1ACBF07C}" type="pres">
      <dgm:prSet presAssocID="{86ADD30E-F7C3-456B-8C0B-137308D483BD}" presName="background" presStyleLbl="node0" presStyleIdx="0" presStyleCnt="4"/>
      <dgm:spPr/>
    </dgm:pt>
    <dgm:pt modelId="{41316DCA-2141-405E-898A-E6F26A652599}" type="pres">
      <dgm:prSet presAssocID="{86ADD30E-F7C3-456B-8C0B-137308D483BD}" presName="text" presStyleLbl="fgAcc0" presStyleIdx="0" presStyleCnt="4">
        <dgm:presLayoutVars>
          <dgm:chPref val="3"/>
        </dgm:presLayoutVars>
      </dgm:prSet>
      <dgm:spPr/>
    </dgm:pt>
    <dgm:pt modelId="{449D7081-8F9D-4E81-8E33-AE90D37D13CB}" type="pres">
      <dgm:prSet presAssocID="{86ADD30E-F7C3-456B-8C0B-137308D483BD}" presName="hierChild2" presStyleCnt="0"/>
      <dgm:spPr/>
    </dgm:pt>
    <dgm:pt modelId="{FDB06D37-5580-4C2F-BACF-129B02235441}" type="pres">
      <dgm:prSet presAssocID="{15FDA6F1-CD67-49D1-B53F-E5F60A8508D5}" presName="hierRoot1" presStyleCnt="0"/>
      <dgm:spPr/>
    </dgm:pt>
    <dgm:pt modelId="{D85FE412-9CFD-4365-90B4-A8A8EE16A688}" type="pres">
      <dgm:prSet presAssocID="{15FDA6F1-CD67-49D1-B53F-E5F60A8508D5}" presName="composite" presStyleCnt="0"/>
      <dgm:spPr/>
    </dgm:pt>
    <dgm:pt modelId="{D79CAC6D-F521-4F8C-A2A9-496D1468337F}" type="pres">
      <dgm:prSet presAssocID="{15FDA6F1-CD67-49D1-B53F-E5F60A8508D5}" presName="background" presStyleLbl="node0" presStyleIdx="1" presStyleCnt="4"/>
      <dgm:spPr/>
    </dgm:pt>
    <dgm:pt modelId="{C9EF1BF5-17E0-41F0-831C-AB35C552ED14}" type="pres">
      <dgm:prSet presAssocID="{15FDA6F1-CD67-49D1-B53F-E5F60A8508D5}" presName="text" presStyleLbl="fgAcc0" presStyleIdx="1" presStyleCnt="4">
        <dgm:presLayoutVars>
          <dgm:chPref val="3"/>
        </dgm:presLayoutVars>
      </dgm:prSet>
      <dgm:spPr/>
    </dgm:pt>
    <dgm:pt modelId="{089B2E62-E78F-416E-84D4-CC277A674FE6}" type="pres">
      <dgm:prSet presAssocID="{15FDA6F1-CD67-49D1-B53F-E5F60A8508D5}" presName="hierChild2" presStyleCnt="0"/>
      <dgm:spPr/>
    </dgm:pt>
    <dgm:pt modelId="{8FB76744-E7B5-43C1-814B-CA63AAFE4A5B}" type="pres">
      <dgm:prSet presAssocID="{82484ED4-D4BB-4766-B1BF-53D61A56F36C}" presName="hierRoot1" presStyleCnt="0"/>
      <dgm:spPr/>
    </dgm:pt>
    <dgm:pt modelId="{86106C5D-337A-4CC3-91E9-D776D293420F}" type="pres">
      <dgm:prSet presAssocID="{82484ED4-D4BB-4766-B1BF-53D61A56F36C}" presName="composite" presStyleCnt="0"/>
      <dgm:spPr/>
    </dgm:pt>
    <dgm:pt modelId="{19CABD7F-FE05-4BCF-9D41-3608286F2112}" type="pres">
      <dgm:prSet presAssocID="{82484ED4-D4BB-4766-B1BF-53D61A56F36C}" presName="background" presStyleLbl="node0" presStyleIdx="2" presStyleCnt="4"/>
      <dgm:spPr/>
    </dgm:pt>
    <dgm:pt modelId="{20FA1CCA-007B-47F4-BCC3-A7D397DEF92A}" type="pres">
      <dgm:prSet presAssocID="{82484ED4-D4BB-4766-B1BF-53D61A56F36C}" presName="text" presStyleLbl="fgAcc0" presStyleIdx="2" presStyleCnt="4">
        <dgm:presLayoutVars>
          <dgm:chPref val="3"/>
        </dgm:presLayoutVars>
      </dgm:prSet>
      <dgm:spPr/>
    </dgm:pt>
    <dgm:pt modelId="{DD25E689-2082-42A2-821E-6B16BA4A0896}" type="pres">
      <dgm:prSet presAssocID="{82484ED4-D4BB-4766-B1BF-53D61A56F36C}" presName="hierChild2" presStyleCnt="0"/>
      <dgm:spPr/>
    </dgm:pt>
    <dgm:pt modelId="{3AE67D0A-F440-4980-A25E-CD6734ECC0B4}" type="pres">
      <dgm:prSet presAssocID="{DE7C590C-4B64-4A95-9A91-A758E119A5C2}" presName="hierRoot1" presStyleCnt="0"/>
      <dgm:spPr/>
    </dgm:pt>
    <dgm:pt modelId="{6F551A68-9382-4752-A09E-78B9BABBC427}" type="pres">
      <dgm:prSet presAssocID="{DE7C590C-4B64-4A95-9A91-A758E119A5C2}" presName="composite" presStyleCnt="0"/>
      <dgm:spPr/>
    </dgm:pt>
    <dgm:pt modelId="{1095452A-DF45-4876-A193-5081A28A1B99}" type="pres">
      <dgm:prSet presAssocID="{DE7C590C-4B64-4A95-9A91-A758E119A5C2}" presName="background" presStyleLbl="node0" presStyleIdx="3" presStyleCnt="4"/>
      <dgm:spPr/>
    </dgm:pt>
    <dgm:pt modelId="{E8FBBECB-A297-4D92-9B3A-AD5155800112}" type="pres">
      <dgm:prSet presAssocID="{DE7C590C-4B64-4A95-9A91-A758E119A5C2}" presName="text" presStyleLbl="fgAcc0" presStyleIdx="3" presStyleCnt="4">
        <dgm:presLayoutVars>
          <dgm:chPref val="3"/>
        </dgm:presLayoutVars>
      </dgm:prSet>
      <dgm:spPr/>
    </dgm:pt>
    <dgm:pt modelId="{6783D396-F903-44DA-BF1B-8E6C05262AE5}" type="pres">
      <dgm:prSet presAssocID="{DE7C590C-4B64-4A95-9A91-A758E119A5C2}" presName="hierChild2" presStyleCnt="0"/>
      <dgm:spPr/>
    </dgm:pt>
  </dgm:ptLst>
  <dgm:cxnLst>
    <dgm:cxn modelId="{AECC1307-F80E-4D7F-976F-EFCA0323BBD4}" type="presOf" srcId="{391EB8BC-DF58-4625-96D7-87521A5063C3}" destId="{E7F373FC-C7C6-49FD-978B-C1F94CAB0905}" srcOrd="0" destOrd="0" presId="urn:microsoft.com/office/officeart/2005/8/layout/hierarchy1"/>
    <dgm:cxn modelId="{C492915E-F3E7-414F-A8C7-CD30E2BED204}" type="presOf" srcId="{15FDA6F1-CD67-49D1-B53F-E5F60A8508D5}" destId="{C9EF1BF5-17E0-41F0-831C-AB35C552ED14}" srcOrd="0" destOrd="0" presId="urn:microsoft.com/office/officeart/2005/8/layout/hierarchy1"/>
    <dgm:cxn modelId="{40885270-AF1F-454E-9A5A-86B19DC99942}" srcId="{391EB8BC-DF58-4625-96D7-87521A5063C3}" destId="{DE7C590C-4B64-4A95-9A91-A758E119A5C2}" srcOrd="3" destOrd="0" parTransId="{671BCBBA-2C2F-4D09-85D4-5462EE63CE44}" sibTransId="{17E32EE9-A408-4864-94A0-7636260F616B}"/>
    <dgm:cxn modelId="{EF097A51-DA6F-4F81-A4E4-3CFA8F07EF7B}" type="presOf" srcId="{82484ED4-D4BB-4766-B1BF-53D61A56F36C}" destId="{20FA1CCA-007B-47F4-BCC3-A7D397DEF92A}" srcOrd="0" destOrd="0" presId="urn:microsoft.com/office/officeart/2005/8/layout/hierarchy1"/>
    <dgm:cxn modelId="{8B8E957A-BE44-4FB3-97A0-28E1EF51754E}" type="presOf" srcId="{DE7C590C-4B64-4A95-9A91-A758E119A5C2}" destId="{E8FBBECB-A297-4D92-9B3A-AD5155800112}" srcOrd="0" destOrd="0" presId="urn:microsoft.com/office/officeart/2005/8/layout/hierarchy1"/>
    <dgm:cxn modelId="{18E5578D-528C-4658-A599-BD380CACFD4C}" srcId="{391EB8BC-DF58-4625-96D7-87521A5063C3}" destId="{15FDA6F1-CD67-49D1-B53F-E5F60A8508D5}" srcOrd="1" destOrd="0" parTransId="{EA5C7AC7-4B0C-4A4F-9D13-5620439656EE}" sibTransId="{FA8AFFDA-0E67-417A-B35D-64342FF90DCF}"/>
    <dgm:cxn modelId="{FE354A9E-7746-499B-ACBC-D38CA0CFCC67}" type="presOf" srcId="{86ADD30E-F7C3-456B-8C0B-137308D483BD}" destId="{41316DCA-2141-405E-898A-E6F26A652599}" srcOrd="0" destOrd="0" presId="urn:microsoft.com/office/officeart/2005/8/layout/hierarchy1"/>
    <dgm:cxn modelId="{39E50FC7-3F56-4551-AEAE-2602D81EC80A}" srcId="{391EB8BC-DF58-4625-96D7-87521A5063C3}" destId="{82484ED4-D4BB-4766-B1BF-53D61A56F36C}" srcOrd="2" destOrd="0" parTransId="{40017900-2064-44CC-A506-52CF0A076CE1}" sibTransId="{3FAA7AB9-9A6E-439F-8172-4003697EF6D1}"/>
    <dgm:cxn modelId="{5D4C0CE2-5F5D-4093-949C-AA13767D2D6C}" srcId="{391EB8BC-DF58-4625-96D7-87521A5063C3}" destId="{86ADD30E-F7C3-456B-8C0B-137308D483BD}" srcOrd="0" destOrd="0" parTransId="{61760E5E-7740-446D-B5E3-552D32E005B7}" sibTransId="{1D530494-BBCE-4968-8A12-1EC4AD57112E}"/>
    <dgm:cxn modelId="{641816A3-EA5F-42FB-B6E5-0B1B28F0D010}" type="presParOf" srcId="{E7F373FC-C7C6-49FD-978B-C1F94CAB0905}" destId="{9F83BCDC-3F52-46EB-B1F3-88E22F97F7CA}" srcOrd="0" destOrd="0" presId="urn:microsoft.com/office/officeart/2005/8/layout/hierarchy1"/>
    <dgm:cxn modelId="{A7550B2C-F83C-4547-9853-83D433A17B35}" type="presParOf" srcId="{9F83BCDC-3F52-46EB-B1F3-88E22F97F7CA}" destId="{A9F40DFE-7945-4CDC-81C6-526A901F56B7}" srcOrd="0" destOrd="0" presId="urn:microsoft.com/office/officeart/2005/8/layout/hierarchy1"/>
    <dgm:cxn modelId="{39B19D2B-1F59-4411-95CE-8E5D60B59D0B}" type="presParOf" srcId="{A9F40DFE-7945-4CDC-81C6-526A901F56B7}" destId="{87CE81EA-492E-4604-A7D8-6D4B1ACBF07C}" srcOrd="0" destOrd="0" presId="urn:microsoft.com/office/officeart/2005/8/layout/hierarchy1"/>
    <dgm:cxn modelId="{AACABD8D-806E-4DF2-93F1-B4709C4B4C2C}" type="presParOf" srcId="{A9F40DFE-7945-4CDC-81C6-526A901F56B7}" destId="{41316DCA-2141-405E-898A-E6F26A652599}" srcOrd="1" destOrd="0" presId="urn:microsoft.com/office/officeart/2005/8/layout/hierarchy1"/>
    <dgm:cxn modelId="{86A8ADF3-7C48-4D33-AD9F-89FEEDB22C0D}" type="presParOf" srcId="{9F83BCDC-3F52-46EB-B1F3-88E22F97F7CA}" destId="{449D7081-8F9D-4E81-8E33-AE90D37D13CB}" srcOrd="1" destOrd="0" presId="urn:microsoft.com/office/officeart/2005/8/layout/hierarchy1"/>
    <dgm:cxn modelId="{78795E6A-4884-4266-9B07-7CEC450EC69D}" type="presParOf" srcId="{E7F373FC-C7C6-49FD-978B-C1F94CAB0905}" destId="{FDB06D37-5580-4C2F-BACF-129B02235441}" srcOrd="1" destOrd="0" presId="urn:microsoft.com/office/officeart/2005/8/layout/hierarchy1"/>
    <dgm:cxn modelId="{771D0B0E-D1AE-4612-9ADF-A49702943C61}" type="presParOf" srcId="{FDB06D37-5580-4C2F-BACF-129B02235441}" destId="{D85FE412-9CFD-4365-90B4-A8A8EE16A688}" srcOrd="0" destOrd="0" presId="urn:microsoft.com/office/officeart/2005/8/layout/hierarchy1"/>
    <dgm:cxn modelId="{37E1DFCE-A5C4-4C86-961E-8A9F30A7E093}" type="presParOf" srcId="{D85FE412-9CFD-4365-90B4-A8A8EE16A688}" destId="{D79CAC6D-F521-4F8C-A2A9-496D1468337F}" srcOrd="0" destOrd="0" presId="urn:microsoft.com/office/officeart/2005/8/layout/hierarchy1"/>
    <dgm:cxn modelId="{7334FDFE-4559-4DD2-89EB-DD6759DA089F}" type="presParOf" srcId="{D85FE412-9CFD-4365-90B4-A8A8EE16A688}" destId="{C9EF1BF5-17E0-41F0-831C-AB35C552ED14}" srcOrd="1" destOrd="0" presId="urn:microsoft.com/office/officeart/2005/8/layout/hierarchy1"/>
    <dgm:cxn modelId="{0ECE07B0-AC8F-45DD-B0E4-EB7CD01015D7}" type="presParOf" srcId="{FDB06D37-5580-4C2F-BACF-129B02235441}" destId="{089B2E62-E78F-416E-84D4-CC277A674FE6}" srcOrd="1" destOrd="0" presId="urn:microsoft.com/office/officeart/2005/8/layout/hierarchy1"/>
    <dgm:cxn modelId="{B82CFA23-7847-45D1-BFC6-4D7835A8FA5D}" type="presParOf" srcId="{E7F373FC-C7C6-49FD-978B-C1F94CAB0905}" destId="{8FB76744-E7B5-43C1-814B-CA63AAFE4A5B}" srcOrd="2" destOrd="0" presId="urn:microsoft.com/office/officeart/2005/8/layout/hierarchy1"/>
    <dgm:cxn modelId="{46E70E0A-ACAF-4573-B648-E1ADFBE481DB}" type="presParOf" srcId="{8FB76744-E7B5-43C1-814B-CA63AAFE4A5B}" destId="{86106C5D-337A-4CC3-91E9-D776D293420F}" srcOrd="0" destOrd="0" presId="urn:microsoft.com/office/officeart/2005/8/layout/hierarchy1"/>
    <dgm:cxn modelId="{2BDB9FF3-F0D9-43F5-B2C9-BB015566C768}" type="presParOf" srcId="{86106C5D-337A-4CC3-91E9-D776D293420F}" destId="{19CABD7F-FE05-4BCF-9D41-3608286F2112}" srcOrd="0" destOrd="0" presId="urn:microsoft.com/office/officeart/2005/8/layout/hierarchy1"/>
    <dgm:cxn modelId="{AA5DA5D3-53A2-417A-849A-20EF438F8E84}" type="presParOf" srcId="{86106C5D-337A-4CC3-91E9-D776D293420F}" destId="{20FA1CCA-007B-47F4-BCC3-A7D397DEF92A}" srcOrd="1" destOrd="0" presId="urn:microsoft.com/office/officeart/2005/8/layout/hierarchy1"/>
    <dgm:cxn modelId="{BB2B7F41-3611-454A-9C5B-6B3A557692A1}" type="presParOf" srcId="{8FB76744-E7B5-43C1-814B-CA63AAFE4A5B}" destId="{DD25E689-2082-42A2-821E-6B16BA4A0896}" srcOrd="1" destOrd="0" presId="urn:microsoft.com/office/officeart/2005/8/layout/hierarchy1"/>
    <dgm:cxn modelId="{C9768613-69EB-4460-BF08-52BBBE0E683B}" type="presParOf" srcId="{E7F373FC-C7C6-49FD-978B-C1F94CAB0905}" destId="{3AE67D0A-F440-4980-A25E-CD6734ECC0B4}" srcOrd="3" destOrd="0" presId="urn:microsoft.com/office/officeart/2005/8/layout/hierarchy1"/>
    <dgm:cxn modelId="{CF7CFEFD-E184-40FF-81E3-53C8C03DB2D3}" type="presParOf" srcId="{3AE67D0A-F440-4980-A25E-CD6734ECC0B4}" destId="{6F551A68-9382-4752-A09E-78B9BABBC427}" srcOrd="0" destOrd="0" presId="urn:microsoft.com/office/officeart/2005/8/layout/hierarchy1"/>
    <dgm:cxn modelId="{6C973B96-84C2-47BC-A01D-D854477F7EA9}" type="presParOf" srcId="{6F551A68-9382-4752-A09E-78B9BABBC427}" destId="{1095452A-DF45-4876-A193-5081A28A1B99}" srcOrd="0" destOrd="0" presId="urn:microsoft.com/office/officeart/2005/8/layout/hierarchy1"/>
    <dgm:cxn modelId="{CC0A2659-97F7-4CEC-9407-5437021FD5BC}" type="presParOf" srcId="{6F551A68-9382-4752-A09E-78B9BABBC427}" destId="{E8FBBECB-A297-4D92-9B3A-AD5155800112}" srcOrd="1" destOrd="0" presId="urn:microsoft.com/office/officeart/2005/8/layout/hierarchy1"/>
    <dgm:cxn modelId="{118B6FD8-34AB-464E-A8DB-9092C662D7DD}" type="presParOf" srcId="{3AE67D0A-F440-4980-A25E-CD6734ECC0B4}" destId="{6783D396-F903-44DA-BF1B-8E6C05262AE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B7A46C-3CF1-4F8D-AD83-E6F604D9395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7B3CEF0-6618-47BE-A3D8-3EBDB443DE00}">
      <dgm:prSet/>
      <dgm:spPr/>
      <dgm:t>
        <a:bodyPr/>
        <a:lstStyle/>
        <a:p>
          <a:r>
            <a:rPr lang="en-US"/>
            <a:t>In abstracting away from the base binary system we add more context to instructions and data</a:t>
          </a:r>
        </a:p>
      </dgm:t>
    </dgm:pt>
    <dgm:pt modelId="{4B307043-707D-4DAA-823C-EDD7272608D0}" type="parTrans" cxnId="{BAE41E36-F11E-4705-AD65-F3D327868274}">
      <dgm:prSet/>
      <dgm:spPr/>
      <dgm:t>
        <a:bodyPr/>
        <a:lstStyle/>
        <a:p>
          <a:endParaRPr lang="en-US"/>
        </a:p>
      </dgm:t>
    </dgm:pt>
    <dgm:pt modelId="{AF1D55F5-715D-4A34-85B8-F4C771BA19EF}" type="sibTrans" cxnId="{BAE41E36-F11E-4705-AD65-F3D327868274}">
      <dgm:prSet/>
      <dgm:spPr/>
      <dgm:t>
        <a:bodyPr/>
        <a:lstStyle/>
        <a:p>
          <a:endParaRPr lang="en-US"/>
        </a:p>
      </dgm:t>
    </dgm:pt>
    <dgm:pt modelId="{D1566D6F-2F7D-4576-B248-6A0CA95D120C}">
      <dgm:prSet/>
      <dgm:spPr/>
      <dgm:t>
        <a:bodyPr/>
        <a:lstStyle/>
        <a:p>
          <a:r>
            <a:rPr lang="en-US"/>
            <a:t>Development of systems creates more complex systems and thus more instructions</a:t>
          </a:r>
        </a:p>
      </dgm:t>
    </dgm:pt>
    <dgm:pt modelId="{8D810E09-56EF-494F-87A0-8E795479F0F9}" type="parTrans" cxnId="{FDFA7B0B-82FB-40BF-8597-C70C27A137BF}">
      <dgm:prSet/>
      <dgm:spPr/>
      <dgm:t>
        <a:bodyPr/>
        <a:lstStyle/>
        <a:p>
          <a:endParaRPr lang="en-US"/>
        </a:p>
      </dgm:t>
    </dgm:pt>
    <dgm:pt modelId="{02EAAC2A-A050-4D5D-B2F3-EC2356314022}" type="sibTrans" cxnId="{FDFA7B0B-82FB-40BF-8597-C70C27A137BF}">
      <dgm:prSet/>
      <dgm:spPr/>
      <dgm:t>
        <a:bodyPr/>
        <a:lstStyle/>
        <a:p>
          <a:endParaRPr lang="en-US"/>
        </a:p>
      </dgm:t>
    </dgm:pt>
    <dgm:pt modelId="{D08ECB07-D474-4808-BB04-844CF839B21D}">
      <dgm:prSet/>
      <dgm:spPr/>
      <dgm:t>
        <a:bodyPr/>
        <a:lstStyle/>
        <a:p>
          <a:r>
            <a:rPr lang="en-US"/>
            <a:t>More instructions means more to remember; this is hard in numeric format</a:t>
          </a:r>
        </a:p>
      </dgm:t>
    </dgm:pt>
    <dgm:pt modelId="{41B39C4D-740D-4EBF-9F49-EAD055461841}" type="parTrans" cxnId="{442B7F0B-A181-407D-B7A1-AB09D5750EAB}">
      <dgm:prSet/>
      <dgm:spPr/>
      <dgm:t>
        <a:bodyPr/>
        <a:lstStyle/>
        <a:p>
          <a:endParaRPr lang="en-US"/>
        </a:p>
      </dgm:t>
    </dgm:pt>
    <dgm:pt modelId="{B4156321-F21B-4A8D-A046-790BCC766AF4}" type="sibTrans" cxnId="{442B7F0B-A181-407D-B7A1-AB09D5750EAB}">
      <dgm:prSet/>
      <dgm:spPr/>
      <dgm:t>
        <a:bodyPr/>
        <a:lstStyle/>
        <a:p>
          <a:endParaRPr lang="en-US"/>
        </a:p>
      </dgm:t>
    </dgm:pt>
    <dgm:pt modelId="{59FF2EF9-8DCC-4F8B-84D7-C98FB178B0E9}">
      <dgm:prSet/>
      <dgm:spPr/>
      <dgm:t>
        <a:bodyPr/>
        <a:lstStyle/>
        <a:p>
          <a:r>
            <a:rPr lang="en-US"/>
            <a:t>With assembly language this is translated to memorable words</a:t>
          </a:r>
        </a:p>
      </dgm:t>
    </dgm:pt>
    <dgm:pt modelId="{ADFAF70D-1A05-48ED-BDB7-38947BC88368}" type="parTrans" cxnId="{33AF7C10-40EC-4C08-B90E-D6F11B15166F}">
      <dgm:prSet/>
      <dgm:spPr/>
      <dgm:t>
        <a:bodyPr/>
        <a:lstStyle/>
        <a:p>
          <a:endParaRPr lang="en-US"/>
        </a:p>
      </dgm:t>
    </dgm:pt>
    <dgm:pt modelId="{EBC70482-830A-49A5-9771-900031FA5FE3}" type="sibTrans" cxnId="{33AF7C10-40EC-4C08-B90E-D6F11B15166F}">
      <dgm:prSet/>
      <dgm:spPr/>
      <dgm:t>
        <a:bodyPr/>
        <a:lstStyle/>
        <a:p>
          <a:endParaRPr lang="en-US"/>
        </a:p>
      </dgm:t>
    </dgm:pt>
    <dgm:pt modelId="{4598CE86-EB44-4B4E-BFD5-8A923B5704C5}" type="pres">
      <dgm:prSet presAssocID="{3AB7A46C-3CF1-4F8D-AD83-E6F604D93953}" presName="root" presStyleCnt="0">
        <dgm:presLayoutVars>
          <dgm:dir/>
          <dgm:resizeHandles val="exact"/>
        </dgm:presLayoutVars>
      </dgm:prSet>
      <dgm:spPr/>
    </dgm:pt>
    <dgm:pt modelId="{F4045BFB-DCF0-4A2C-8628-800B6D431E3D}" type="pres">
      <dgm:prSet presAssocID="{E7B3CEF0-6618-47BE-A3D8-3EBDB443DE00}" presName="compNode" presStyleCnt="0"/>
      <dgm:spPr/>
    </dgm:pt>
    <dgm:pt modelId="{6CA0F60B-62E9-4B65-96FB-53FA7750B55A}" type="pres">
      <dgm:prSet presAssocID="{E7B3CEF0-6618-47BE-A3D8-3EBDB443DE00}" presName="bgRect" presStyleLbl="bgShp" presStyleIdx="0" presStyleCnt="4"/>
      <dgm:spPr/>
    </dgm:pt>
    <dgm:pt modelId="{924D9E72-0312-4C12-9130-43812638DABB}" type="pres">
      <dgm:prSet presAssocID="{E7B3CEF0-6618-47BE-A3D8-3EBDB443DE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22324353-3FE1-435F-A928-5FACBE5CAB41}" type="pres">
      <dgm:prSet presAssocID="{E7B3CEF0-6618-47BE-A3D8-3EBDB443DE00}" presName="spaceRect" presStyleCnt="0"/>
      <dgm:spPr/>
    </dgm:pt>
    <dgm:pt modelId="{70005B49-82FA-447C-8CE2-EE4A9CD7B06A}" type="pres">
      <dgm:prSet presAssocID="{E7B3CEF0-6618-47BE-A3D8-3EBDB443DE00}" presName="parTx" presStyleLbl="revTx" presStyleIdx="0" presStyleCnt="4">
        <dgm:presLayoutVars>
          <dgm:chMax val="0"/>
          <dgm:chPref val="0"/>
        </dgm:presLayoutVars>
      </dgm:prSet>
      <dgm:spPr/>
    </dgm:pt>
    <dgm:pt modelId="{2DBB1B6C-7254-4F95-AC92-B95F74823BB2}" type="pres">
      <dgm:prSet presAssocID="{AF1D55F5-715D-4A34-85B8-F4C771BA19EF}" presName="sibTrans" presStyleCnt="0"/>
      <dgm:spPr/>
    </dgm:pt>
    <dgm:pt modelId="{259D7FCF-8412-4CE3-B831-D7E881E3EBE8}" type="pres">
      <dgm:prSet presAssocID="{D1566D6F-2F7D-4576-B248-6A0CA95D120C}" presName="compNode" presStyleCnt="0"/>
      <dgm:spPr/>
    </dgm:pt>
    <dgm:pt modelId="{BBFC2456-7F59-4ED3-A71E-E34BD461291B}" type="pres">
      <dgm:prSet presAssocID="{D1566D6F-2F7D-4576-B248-6A0CA95D120C}" presName="bgRect" presStyleLbl="bgShp" presStyleIdx="1" presStyleCnt="4"/>
      <dgm:spPr/>
    </dgm:pt>
    <dgm:pt modelId="{1ED25E7A-E9B9-412D-A8B8-3118520065E2}" type="pres">
      <dgm:prSet presAssocID="{D1566D6F-2F7D-4576-B248-6A0CA95D120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B9AD52AB-CEE8-4F26-AFC4-2CF554F89955}" type="pres">
      <dgm:prSet presAssocID="{D1566D6F-2F7D-4576-B248-6A0CA95D120C}" presName="spaceRect" presStyleCnt="0"/>
      <dgm:spPr/>
    </dgm:pt>
    <dgm:pt modelId="{105EA73D-2492-49A7-B513-AF91E2071135}" type="pres">
      <dgm:prSet presAssocID="{D1566D6F-2F7D-4576-B248-6A0CA95D120C}" presName="parTx" presStyleLbl="revTx" presStyleIdx="1" presStyleCnt="4">
        <dgm:presLayoutVars>
          <dgm:chMax val="0"/>
          <dgm:chPref val="0"/>
        </dgm:presLayoutVars>
      </dgm:prSet>
      <dgm:spPr/>
    </dgm:pt>
    <dgm:pt modelId="{F4E949B7-9BE9-464D-BB7F-254C53ABFE88}" type="pres">
      <dgm:prSet presAssocID="{02EAAC2A-A050-4D5D-B2F3-EC2356314022}" presName="sibTrans" presStyleCnt="0"/>
      <dgm:spPr/>
    </dgm:pt>
    <dgm:pt modelId="{2404C60E-CE5C-428D-8559-E741AAE5EE5D}" type="pres">
      <dgm:prSet presAssocID="{D08ECB07-D474-4808-BB04-844CF839B21D}" presName="compNode" presStyleCnt="0"/>
      <dgm:spPr/>
    </dgm:pt>
    <dgm:pt modelId="{E075AE1E-2426-40D0-AF9B-E96CD46C0D55}" type="pres">
      <dgm:prSet presAssocID="{D08ECB07-D474-4808-BB04-844CF839B21D}" presName="bgRect" presStyleLbl="bgShp" presStyleIdx="2" presStyleCnt="4"/>
      <dgm:spPr/>
    </dgm:pt>
    <dgm:pt modelId="{6A449A06-58E9-4116-84AE-ED6C64535A86}" type="pres">
      <dgm:prSet presAssocID="{D08ECB07-D474-4808-BB04-844CF839B21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6533F4F3-3818-4214-B373-50709E4E042D}" type="pres">
      <dgm:prSet presAssocID="{D08ECB07-D474-4808-BB04-844CF839B21D}" presName="spaceRect" presStyleCnt="0"/>
      <dgm:spPr/>
    </dgm:pt>
    <dgm:pt modelId="{7EF8BA3E-E429-4365-A92F-406552DD5E5D}" type="pres">
      <dgm:prSet presAssocID="{D08ECB07-D474-4808-BB04-844CF839B21D}" presName="parTx" presStyleLbl="revTx" presStyleIdx="2" presStyleCnt="4">
        <dgm:presLayoutVars>
          <dgm:chMax val="0"/>
          <dgm:chPref val="0"/>
        </dgm:presLayoutVars>
      </dgm:prSet>
      <dgm:spPr/>
    </dgm:pt>
    <dgm:pt modelId="{A10BFC81-5B41-4216-8AC1-2B34C94C531D}" type="pres">
      <dgm:prSet presAssocID="{B4156321-F21B-4A8D-A046-790BCC766AF4}" presName="sibTrans" presStyleCnt="0"/>
      <dgm:spPr/>
    </dgm:pt>
    <dgm:pt modelId="{6F04D941-E6C2-459A-B187-285E90142A8D}" type="pres">
      <dgm:prSet presAssocID="{59FF2EF9-8DCC-4F8B-84D7-C98FB178B0E9}" presName="compNode" presStyleCnt="0"/>
      <dgm:spPr/>
    </dgm:pt>
    <dgm:pt modelId="{910B1C79-7850-4641-9CA5-C30CD8C3C0F7}" type="pres">
      <dgm:prSet presAssocID="{59FF2EF9-8DCC-4F8B-84D7-C98FB178B0E9}" presName="bgRect" presStyleLbl="bgShp" presStyleIdx="3" presStyleCnt="4"/>
      <dgm:spPr/>
    </dgm:pt>
    <dgm:pt modelId="{E418F0AD-B2A9-4297-B5C5-2BDE5A68BD03}" type="pres">
      <dgm:prSet presAssocID="{59FF2EF9-8DCC-4F8B-84D7-C98FB178B0E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18BAF12A-0339-49BE-9A1C-C98EDBD2F2E1}" type="pres">
      <dgm:prSet presAssocID="{59FF2EF9-8DCC-4F8B-84D7-C98FB178B0E9}" presName="spaceRect" presStyleCnt="0"/>
      <dgm:spPr/>
    </dgm:pt>
    <dgm:pt modelId="{B0EB2E8F-1C51-4442-B716-40EC3355038C}" type="pres">
      <dgm:prSet presAssocID="{59FF2EF9-8DCC-4F8B-84D7-C98FB178B0E9}" presName="parTx" presStyleLbl="revTx" presStyleIdx="3" presStyleCnt="4">
        <dgm:presLayoutVars>
          <dgm:chMax val="0"/>
          <dgm:chPref val="0"/>
        </dgm:presLayoutVars>
      </dgm:prSet>
      <dgm:spPr/>
    </dgm:pt>
  </dgm:ptLst>
  <dgm:cxnLst>
    <dgm:cxn modelId="{FDFA7B0B-82FB-40BF-8597-C70C27A137BF}" srcId="{3AB7A46C-3CF1-4F8D-AD83-E6F604D93953}" destId="{D1566D6F-2F7D-4576-B248-6A0CA95D120C}" srcOrd="1" destOrd="0" parTransId="{8D810E09-56EF-494F-87A0-8E795479F0F9}" sibTransId="{02EAAC2A-A050-4D5D-B2F3-EC2356314022}"/>
    <dgm:cxn modelId="{442B7F0B-A181-407D-B7A1-AB09D5750EAB}" srcId="{3AB7A46C-3CF1-4F8D-AD83-E6F604D93953}" destId="{D08ECB07-D474-4808-BB04-844CF839B21D}" srcOrd="2" destOrd="0" parTransId="{41B39C4D-740D-4EBF-9F49-EAD055461841}" sibTransId="{B4156321-F21B-4A8D-A046-790BCC766AF4}"/>
    <dgm:cxn modelId="{33AF7C10-40EC-4C08-B90E-D6F11B15166F}" srcId="{3AB7A46C-3CF1-4F8D-AD83-E6F604D93953}" destId="{59FF2EF9-8DCC-4F8B-84D7-C98FB178B0E9}" srcOrd="3" destOrd="0" parTransId="{ADFAF70D-1A05-48ED-BDB7-38947BC88368}" sibTransId="{EBC70482-830A-49A5-9771-900031FA5FE3}"/>
    <dgm:cxn modelId="{59DD422A-8BA6-465E-B831-91A974F748A7}" type="presOf" srcId="{3AB7A46C-3CF1-4F8D-AD83-E6F604D93953}" destId="{4598CE86-EB44-4B4E-BFD5-8A923B5704C5}" srcOrd="0" destOrd="0" presId="urn:microsoft.com/office/officeart/2018/2/layout/IconVerticalSolidList"/>
    <dgm:cxn modelId="{BAE41E36-F11E-4705-AD65-F3D327868274}" srcId="{3AB7A46C-3CF1-4F8D-AD83-E6F604D93953}" destId="{E7B3CEF0-6618-47BE-A3D8-3EBDB443DE00}" srcOrd="0" destOrd="0" parTransId="{4B307043-707D-4DAA-823C-EDD7272608D0}" sibTransId="{AF1D55F5-715D-4A34-85B8-F4C771BA19EF}"/>
    <dgm:cxn modelId="{C1798643-3F69-4F00-9369-585EA415C113}" type="presOf" srcId="{D1566D6F-2F7D-4576-B248-6A0CA95D120C}" destId="{105EA73D-2492-49A7-B513-AF91E2071135}" srcOrd="0" destOrd="0" presId="urn:microsoft.com/office/officeart/2018/2/layout/IconVerticalSolidList"/>
    <dgm:cxn modelId="{A5710D68-AF99-493D-8B59-2A0897D8C561}" type="presOf" srcId="{D08ECB07-D474-4808-BB04-844CF839B21D}" destId="{7EF8BA3E-E429-4365-A92F-406552DD5E5D}" srcOrd="0" destOrd="0" presId="urn:microsoft.com/office/officeart/2018/2/layout/IconVerticalSolidList"/>
    <dgm:cxn modelId="{3E4D4FA9-9FF7-40FC-9A80-DA08F2A8DBB7}" type="presOf" srcId="{59FF2EF9-8DCC-4F8B-84D7-C98FB178B0E9}" destId="{B0EB2E8F-1C51-4442-B716-40EC3355038C}" srcOrd="0" destOrd="0" presId="urn:microsoft.com/office/officeart/2018/2/layout/IconVerticalSolidList"/>
    <dgm:cxn modelId="{2D2219D8-0979-4BAF-81CB-D597B04A1596}" type="presOf" srcId="{E7B3CEF0-6618-47BE-A3D8-3EBDB443DE00}" destId="{70005B49-82FA-447C-8CE2-EE4A9CD7B06A}" srcOrd="0" destOrd="0" presId="urn:microsoft.com/office/officeart/2018/2/layout/IconVerticalSolidList"/>
    <dgm:cxn modelId="{AFD74CC9-4748-4901-878E-3092DB366F23}" type="presParOf" srcId="{4598CE86-EB44-4B4E-BFD5-8A923B5704C5}" destId="{F4045BFB-DCF0-4A2C-8628-800B6D431E3D}" srcOrd="0" destOrd="0" presId="urn:microsoft.com/office/officeart/2018/2/layout/IconVerticalSolidList"/>
    <dgm:cxn modelId="{19E295F8-4775-448D-96D8-C146590C3B18}" type="presParOf" srcId="{F4045BFB-DCF0-4A2C-8628-800B6D431E3D}" destId="{6CA0F60B-62E9-4B65-96FB-53FA7750B55A}" srcOrd="0" destOrd="0" presId="urn:microsoft.com/office/officeart/2018/2/layout/IconVerticalSolidList"/>
    <dgm:cxn modelId="{25E7A2A9-DEE1-47CA-A1EC-3C57FCD78C49}" type="presParOf" srcId="{F4045BFB-DCF0-4A2C-8628-800B6D431E3D}" destId="{924D9E72-0312-4C12-9130-43812638DABB}" srcOrd="1" destOrd="0" presId="urn:microsoft.com/office/officeart/2018/2/layout/IconVerticalSolidList"/>
    <dgm:cxn modelId="{EE9D8430-D9EC-4125-BB03-C86076731035}" type="presParOf" srcId="{F4045BFB-DCF0-4A2C-8628-800B6D431E3D}" destId="{22324353-3FE1-435F-A928-5FACBE5CAB41}" srcOrd="2" destOrd="0" presId="urn:microsoft.com/office/officeart/2018/2/layout/IconVerticalSolidList"/>
    <dgm:cxn modelId="{ED9078D5-F29C-4F8D-9970-ADA6A4FABAD8}" type="presParOf" srcId="{F4045BFB-DCF0-4A2C-8628-800B6D431E3D}" destId="{70005B49-82FA-447C-8CE2-EE4A9CD7B06A}" srcOrd="3" destOrd="0" presId="urn:microsoft.com/office/officeart/2018/2/layout/IconVerticalSolidList"/>
    <dgm:cxn modelId="{BBD21893-3832-468A-AB98-EED68CA9E2F3}" type="presParOf" srcId="{4598CE86-EB44-4B4E-BFD5-8A923B5704C5}" destId="{2DBB1B6C-7254-4F95-AC92-B95F74823BB2}" srcOrd="1" destOrd="0" presId="urn:microsoft.com/office/officeart/2018/2/layout/IconVerticalSolidList"/>
    <dgm:cxn modelId="{2E01CD5C-3600-4919-93D7-29D475D59F78}" type="presParOf" srcId="{4598CE86-EB44-4B4E-BFD5-8A923B5704C5}" destId="{259D7FCF-8412-4CE3-B831-D7E881E3EBE8}" srcOrd="2" destOrd="0" presId="urn:microsoft.com/office/officeart/2018/2/layout/IconVerticalSolidList"/>
    <dgm:cxn modelId="{68A49F03-8733-4A5E-B02A-7FAA6DD4E284}" type="presParOf" srcId="{259D7FCF-8412-4CE3-B831-D7E881E3EBE8}" destId="{BBFC2456-7F59-4ED3-A71E-E34BD461291B}" srcOrd="0" destOrd="0" presId="urn:microsoft.com/office/officeart/2018/2/layout/IconVerticalSolidList"/>
    <dgm:cxn modelId="{A8E1C292-FB90-4D4D-8922-54B884171745}" type="presParOf" srcId="{259D7FCF-8412-4CE3-B831-D7E881E3EBE8}" destId="{1ED25E7A-E9B9-412D-A8B8-3118520065E2}" srcOrd="1" destOrd="0" presId="urn:microsoft.com/office/officeart/2018/2/layout/IconVerticalSolidList"/>
    <dgm:cxn modelId="{E31F3CFD-1293-4F07-9F75-048604730681}" type="presParOf" srcId="{259D7FCF-8412-4CE3-B831-D7E881E3EBE8}" destId="{B9AD52AB-CEE8-4F26-AFC4-2CF554F89955}" srcOrd="2" destOrd="0" presId="urn:microsoft.com/office/officeart/2018/2/layout/IconVerticalSolidList"/>
    <dgm:cxn modelId="{6FEE1D15-4080-45DA-831F-28D7F669C822}" type="presParOf" srcId="{259D7FCF-8412-4CE3-B831-D7E881E3EBE8}" destId="{105EA73D-2492-49A7-B513-AF91E2071135}" srcOrd="3" destOrd="0" presId="urn:microsoft.com/office/officeart/2018/2/layout/IconVerticalSolidList"/>
    <dgm:cxn modelId="{D2E97BAD-5098-4354-8AEB-5D614E4BE19B}" type="presParOf" srcId="{4598CE86-EB44-4B4E-BFD5-8A923B5704C5}" destId="{F4E949B7-9BE9-464D-BB7F-254C53ABFE88}" srcOrd="3" destOrd="0" presId="urn:microsoft.com/office/officeart/2018/2/layout/IconVerticalSolidList"/>
    <dgm:cxn modelId="{4259524F-C561-46DE-845D-9892BBC12D45}" type="presParOf" srcId="{4598CE86-EB44-4B4E-BFD5-8A923B5704C5}" destId="{2404C60E-CE5C-428D-8559-E741AAE5EE5D}" srcOrd="4" destOrd="0" presId="urn:microsoft.com/office/officeart/2018/2/layout/IconVerticalSolidList"/>
    <dgm:cxn modelId="{98137865-4B80-444E-8C5B-B347A8977EE1}" type="presParOf" srcId="{2404C60E-CE5C-428D-8559-E741AAE5EE5D}" destId="{E075AE1E-2426-40D0-AF9B-E96CD46C0D55}" srcOrd="0" destOrd="0" presId="urn:microsoft.com/office/officeart/2018/2/layout/IconVerticalSolidList"/>
    <dgm:cxn modelId="{6B3D6256-CEB8-4F29-BCD3-4B4CCB957C35}" type="presParOf" srcId="{2404C60E-CE5C-428D-8559-E741AAE5EE5D}" destId="{6A449A06-58E9-4116-84AE-ED6C64535A86}" srcOrd="1" destOrd="0" presId="urn:microsoft.com/office/officeart/2018/2/layout/IconVerticalSolidList"/>
    <dgm:cxn modelId="{EC879B27-10CF-4A76-BE62-61BB959FC247}" type="presParOf" srcId="{2404C60E-CE5C-428D-8559-E741AAE5EE5D}" destId="{6533F4F3-3818-4214-B373-50709E4E042D}" srcOrd="2" destOrd="0" presId="urn:microsoft.com/office/officeart/2018/2/layout/IconVerticalSolidList"/>
    <dgm:cxn modelId="{FB0C8FEA-84CE-4B64-BC84-AC88C40AAC85}" type="presParOf" srcId="{2404C60E-CE5C-428D-8559-E741AAE5EE5D}" destId="{7EF8BA3E-E429-4365-A92F-406552DD5E5D}" srcOrd="3" destOrd="0" presId="urn:microsoft.com/office/officeart/2018/2/layout/IconVerticalSolidList"/>
    <dgm:cxn modelId="{5792A93E-786D-4570-BB89-75EB3D02BDD1}" type="presParOf" srcId="{4598CE86-EB44-4B4E-BFD5-8A923B5704C5}" destId="{A10BFC81-5B41-4216-8AC1-2B34C94C531D}" srcOrd="5" destOrd="0" presId="urn:microsoft.com/office/officeart/2018/2/layout/IconVerticalSolidList"/>
    <dgm:cxn modelId="{489AD05E-AEF9-4066-9C8D-48C540A63954}" type="presParOf" srcId="{4598CE86-EB44-4B4E-BFD5-8A923B5704C5}" destId="{6F04D941-E6C2-459A-B187-285E90142A8D}" srcOrd="6" destOrd="0" presId="urn:microsoft.com/office/officeart/2018/2/layout/IconVerticalSolidList"/>
    <dgm:cxn modelId="{1744CDAE-9968-4CCA-A820-BBED3A42FBF3}" type="presParOf" srcId="{6F04D941-E6C2-459A-B187-285E90142A8D}" destId="{910B1C79-7850-4641-9CA5-C30CD8C3C0F7}" srcOrd="0" destOrd="0" presId="urn:microsoft.com/office/officeart/2018/2/layout/IconVerticalSolidList"/>
    <dgm:cxn modelId="{6924831A-8D6A-4BE1-A08A-DEB819C0ABEB}" type="presParOf" srcId="{6F04D941-E6C2-459A-B187-285E90142A8D}" destId="{E418F0AD-B2A9-4297-B5C5-2BDE5A68BD03}" srcOrd="1" destOrd="0" presId="urn:microsoft.com/office/officeart/2018/2/layout/IconVerticalSolidList"/>
    <dgm:cxn modelId="{A132C858-188C-4B52-BA33-30A3FECE9AAC}" type="presParOf" srcId="{6F04D941-E6C2-459A-B187-285E90142A8D}" destId="{18BAF12A-0339-49BE-9A1C-C98EDBD2F2E1}" srcOrd="2" destOrd="0" presId="urn:microsoft.com/office/officeart/2018/2/layout/IconVerticalSolidList"/>
    <dgm:cxn modelId="{A11AF96E-D4AB-4034-81DD-C815ACA697EF}" type="presParOf" srcId="{6F04D941-E6C2-459A-B187-285E90142A8D}" destId="{B0EB2E8F-1C51-4442-B716-40EC335503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5A72E9-E588-4EE2-B9E6-82BD05F3EF1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B2691F7-B55F-423D-9E04-12A205D0196A}">
      <dgm:prSet/>
      <dgm:spPr/>
      <dgm:t>
        <a:bodyPr/>
        <a:lstStyle/>
        <a:p>
          <a:r>
            <a:rPr lang="en-GB" dirty="0">
              <a:solidFill>
                <a:schemeClr val="bg2"/>
              </a:solidFill>
            </a:rPr>
            <a:t>The Von Neumann architecture has only one bus that is used for both instructions fetches and data transfers. More importantly, the operation must be scheduled because they cannot be performed at the same time.</a:t>
          </a:r>
          <a:endParaRPr lang="en-US" dirty="0">
            <a:solidFill>
              <a:schemeClr val="bg2"/>
            </a:solidFill>
          </a:endParaRPr>
        </a:p>
      </dgm:t>
    </dgm:pt>
    <dgm:pt modelId="{DD6CF7B6-3609-4F73-828B-C6B71D5E49A0}" type="parTrans" cxnId="{58C60714-8BEC-45BA-8319-91617301E272}">
      <dgm:prSet/>
      <dgm:spPr/>
      <dgm:t>
        <a:bodyPr/>
        <a:lstStyle/>
        <a:p>
          <a:endParaRPr lang="en-US"/>
        </a:p>
      </dgm:t>
    </dgm:pt>
    <dgm:pt modelId="{2CF6FE8E-B6F9-4190-A731-FF0CD9E25D97}" type="sibTrans" cxnId="{58C60714-8BEC-45BA-8319-91617301E272}">
      <dgm:prSet/>
      <dgm:spPr/>
      <dgm:t>
        <a:bodyPr/>
        <a:lstStyle/>
        <a:p>
          <a:endParaRPr lang="en-US"/>
        </a:p>
      </dgm:t>
    </dgm:pt>
    <dgm:pt modelId="{19E63349-3850-4FF1-8DEF-C9CF5B77EA22}">
      <dgm:prSet/>
      <dgm:spPr/>
      <dgm:t>
        <a:bodyPr/>
        <a:lstStyle/>
        <a:p>
          <a:r>
            <a:rPr lang="en-GB" dirty="0">
              <a:solidFill>
                <a:schemeClr val="bg2"/>
              </a:solidFill>
            </a:rPr>
            <a:t>In Von Neumann architecture, the processing unit would require two clock cycles to complete an instruction.</a:t>
          </a:r>
          <a:endParaRPr lang="en-US" dirty="0">
            <a:solidFill>
              <a:schemeClr val="bg2"/>
            </a:solidFill>
          </a:endParaRPr>
        </a:p>
      </dgm:t>
    </dgm:pt>
    <dgm:pt modelId="{185F65F7-AB30-4036-AA1D-FBD9DB5D8D7A}" type="sibTrans" cxnId="{A873B46A-7404-4B5F-9EA8-88DD02032A38}">
      <dgm:prSet/>
      <dgm:spPr/>
      <dgm:t>
        <a:bodyPr/>
        <a:lstStyle/>
        <a:p>
          <a:endParaRPr lang="en-US"/>
        </a:p>
      </dgm:t>
    </dgm:pt>
    <dgm:pt modelId="{A0A4D801-66E8-4CD8-8D2F-5AA9ED389562}" type="parTrans" cxnId="{A873B46A-7404-4B5F-9EA8-88DD02032A38}">
      <dgm:prSet/>
      <dgm:spPr/>
      <dgm:t>
        <a:bodyPr/>
        <a:lstStyle/>
        <a:p>
          <a:endParaRPr lang="en-US"/>
        </a:p>
      </dgm:t>
    </dgm:pt>
    <dgm:pt modelId="{D67D2A04-42EB-F240-9D23-ECF937C02D45}" type="pres">
      <dgm:prSet presAssocID="{4B5A72E9-E588-4EE2-B9E6-82BD05F3EF11}" presName="linear" presStyleCnt="0">
        <dgm:presLayoutVars>
          <dgm:animLvl val="lvl"/>
          <dgm:resizeHandles val="exact"/>
        </dgm:presLayoutVars>
      </dgm:prSet>
      <dgm:spPr/>
    </dgm:pt>
    <dgm:pt modelId="{87C56F43-E5F9-454A-B654-438B1AE26650}" type="pres">
      <dgm:prSet presAssocID="{CB2691F7-B55F-423D-9E04-12A205D0196A}" presName="parentText" presStyleLbl="node1" presStyleIdx="0" presStyleCnt="2">
        <dgm:presLayoutVars>
          <dgm:chMax val="0"/>
          <dgm:bulletEnabled val="1"/>
        </dgm:presLayoutVars>
      </dgm:prSet>
      <dgm:spPr/>
    </dgm:pt>
    <dgm:pt modelId="{D664B693-B7CE-F54C-A0D1-F97CA9F515F0}" type="pres">
      <dgm:prSet presAssocID="{2CF6FE8E-B6F9-4190-A731-FF0CD9E25D97}" presName="spacer" presStyleCnt="0"/>
      <dgm:spPr/>
    </dgm:pt>
    <dgm:pt modelId="{39830A84-A6F9-5E4C-BFFF-6BE87C11BC4C}" type="pres">
      <dgm:prSet presAssocID="{19E63349-3850-4FF1-8DEF-C9CF5B77EA22}" presName="parentText" presStyleLbl="node1" presStyleIdx="1" presStyleCnt="2">
        <dgm:presLayoutVars>
          <dgm:chMax val="0"/>
          <dgm:bulletEnabled val="1"/>
        </dgm:presLayoutVars>
      </dgm:prSet>
      <dgm:spPr/>
    </dgm:pt>
  </dgm:ptLst>
  <dgm:cxnLst>
    <dgm:cxn modelId="{58C60714-8BEC-45BA-8319-91617301E272}" srcId="{4B5A72E9-E588-4EE2-B9E6-82BD05F3EF11}" destId="{CB2691F7-B55F-423D-9E04-12A205D0196A}" srcOrd="0" destOrd="0" parTransId="{DD6CF7B6-3609-4F73-828B-C6B71D5E49A0}" sibTransId="{2CF6FE8E-B6F9-4190-A731-FF0CD9E25D97}"/>
    <dgm:cxn modelId="{497D5E21-1A73-C542-9415-4FAB64C200F9}" type="presOf" srcId="{CB2691F7-B55F-423D-9E04-12A205D0196A}" destId="{87C56F43-E5F9-454A-B654-438B1AE26650}" srcOrd="0" destOrd="0" presId="urn:microsoft.com/office/officeart/2005/8/layout/vList2"/>
    <dgm:cxn modelId="{A873B46A-7404-4B5F-9EA8-88DD02032A38}" srcId="{4B5A72E9-E588-4EE2-B9E6-82BD05F3EF11}" destId="{19E63349-3850-4FF1-8DEF-C9CF5B77EA22}" srcOrd="1" destOrd="0" parTransId="{A0A4D801-66E8-4CD8-8D2F-5AA9ED389562}" sibTransId="{185F65F7-AB30-4036-AA1D-FBD9DB5D8D7A}"/>
    <dgm:cxn modelId="{FD7A3680-E794-CB4E-ACBB-4687FE42C69E}" type="presOf" srcId="{4B5A72E9-E588-4EE2-B9E6-82BD05F3EF11}" destId="{D67D2A04-42EB-F240-9D23-ECF937C02D45}" srcOrd="0" destOrd="0" presId="urn:microsoft.com/office/officeart/2005/8/layout/vList2"/>
    <dgm:cxn modelId="{3BD675A9-0796-2C49-93E8-78EA61293FBA}" type="presOf" srcId="{19E63349-3850-4FF1-8DEF-C9CF5B77EA22}" destId="{39830A84-A6F9-5E4C-BFFF-6BE87C11BC4C}" srcOrd="0" destOrd="0" presId="urn:microsoft.com/office/officeart/2005/8/layout/vList2"/>
    <dgm:cxn modelId="{181D88ED-0786-E74F-AE4D-C96CC586B95C}" type="presParOf" srcId="{D67D2A04-42EB-F240-9D23-ECF937C02D45}" destId="{87C56F43-E5F9-454A-B654-438B1AE26650}" srcOrd="0" destOrd="0" presId="urn:microsoft.com/office/officeart/2005/8/layout/vList2"/>
    <dgm:cxn modelId="{7E274781-C3A0-A247-81C0-D92C1C80A15F}" type="presParOf" srcId="{D67D2A04-42EB-F240-9D23-ECF937C02D45}" destId="{D664B693-B7CE-F54C-A0D1-F97CA9F515F0}" srcOrd="1" destOrd="0" presId="urn:microsoft.com/office/officeart/2005/8/layout/vList2"/>
    <dgm:cxn modelId="{4070DF63-A0A2-3841-9988-A0B35E4A5538}" type="presParOf" srcId="{D67D2A04-42EB-F240-9D23-ECF937C02D45}" destId="{39830A84-A6F9-5E4C-BFFF-6BE87C11BC4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27E137-9B86-447B-A74D-B7334F09D4F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2843CE3-AA51-45DF-8CE8-6CF1C6B22311}">
      <dgm:prSet/>
      <dgm:spPr/>
      <dgm:t>
        <a:bodyPr/>
        <a:lstStyle/>
        <a:p>
          <a:pPr>
            <a:lnSpc>
              <a:spcPct val="100000"/>
            </a:lnSpc>
          </a:pPr>
          <a:r>
            <a:rPr lang="en-GB"/>
            <a:t>The Harvard architecture has separate memory space for instructions and data which physically separates signals and storage code and data memory, which in turn makes it possible to access each of the memory system simultaneously.</a:t>
          </a:r>
          <a:endParaRPr lang="en-US"/>
        </a:p>
      </dgm:t>
    </dgm:pt>
    <dgm:pt modelId="{685A7186-DA69-4BC6-938D-658E265D41EE}" type="parTrans" cxnId="{46B2DD0D-CF6C-40D9-B3BF-CEAFC574DF6F}">
      <dgm:prSet/>
      <dgm:spPr/>
      <dgm:t>
        <a:bodyPr/>
        <a:lstStyle/>
        <a:p>
          <a:endParaRPr lang="en-US"/>
        </a:p>
      </dgm:t>
    </dgm:pt>
    <dgm:pt modelId="{25CBC9D2-2C72-4293-9638-0EA4E924B0BF}" type="sibTrans" cxnId="{46B2DD0D-CF6C-40D9-B3BF-CEAFC574DF6F}">
      <dgm:prSet/>
      <dgm:spPr/>
      <dgm:t>
        <a:bodyPr/>
        <a:lstStyle/>
        <a:p>
          <a:endParaRPr lang="en-US"/>
        </a:p>
      </dgm:t>
    </dgm:pt>
    <dgm:pt modelId="{20FE598F-4ABD-4A7F-89C1-C07D3D3A6BB2}">
      <dgm:prSet/>
      <dgm:spPr/>
      <dgm:t>
        <a:bodyPr/>
        <a:lstStyle/>
        <a:p>
          <a:pPr>
            <a:lnSpc>
              <a:spcPct val="100000"/>
            </a:lnSpc>
          </a:pPr>
          <a:r>
            <a:rPr lang="en-GB"/>
            <a:t>In the Harvard architecture, the processing unit can complete an instruction in one cycle if appropriate pipelining plans have been set.</a:t>
          </a:r>
          <a:endParaRPr lang="en-US"/>
        </a:p>
      </dgm:t>
    </dgm:pt>
    <dgm:pt modelId="{F897E861-62D9-4333-A0A6-C4CF15309F5A}" type="parTrans" cxnId="{7616B804-FC79-4931-9E90-B6A5C9027B87}">
      <dgm:prSet/>
      <dgm:spPr/>
      <dgm:t>
        <a:bodyPr/>
        <a:lstStyle/>
        <a:p>
          <a:endParaRPr lang="en-US"/>
        </a:p>
      </dgm:t>
    </dgm:pt>
    <dgm:pt modelId="{159D94D8-93E6-46B8-B160-D72EC1E5BF87}" type="sibTrans" cxnId="{7616B804-FC79-4931-9E90-B6A5C9027B87}">
      <dgm:prSet/>
      <dgm:spPr/>
      <dgm:t>
        <a:bodyPr/>
        <a:lstStyle/>
        <a:p>
          <a:endParaRPr lang="en-US"/>
        </a:p>
      </dgm:t>
    </dgm:pt>
    <dgm:pt modelId="{5C7D4767-D80D-4502-9AC9-82012374D4C2}">
      <dgm:prSet/>
      <dgm:spPr/>
      <dgm:t>
        <a:bodyPr/>
        <a:lstStyle/>
        <a:p>
          <a:pPr>
            <a:lnSpc>
              <a:spcPct val="100000"/>
            </a:lnSpc>
          </a:pPr>
          <a:r>
            <a:rPr lang="en-GB"/>
            <a:t>Harvard architecture is a new concept used specifically in microcontrollers and digital signal processing (DSP).</a:t>
          </a:r>
          <a:endParaRPr lang="en-US"/>
        </a:p>
      </dgm:t>
    </dgm:pt>
    <dgm:pt modelId="{24567D6B-FF61-4A4C-804A-3C1FEFDE5ED6}" type="parTrans" cxnId="{F5BF18B3-4526-4C31-BDBD-3EEABE957F8B}">
      <dgm:prSet/>
      <dgm:spPr/>
      <dgm:t>
        <a:bodyPr/>
        <a:lstStyle/>
        <a:p>
          <a:endParaRPr lang="en-US"/>
        </a:p>
      </dgm:t>
    </dgm:pt>
    <dgm:pt modelId="{FECCDFC9-57CF-4BE2-A254-D5849F8733AA}" type="sibTrans" cxnId="{F5BF18B3-4526-4C31-BDBD-3EEABE957F8B}">
      <dgm:prSet/>
      <dgm:spPr/>
      <dgm:t>
        <a:bodyPr/>
        <a:lstStyle/>
        <a:p>
          <a:endParaRPr lang="en-US"/>
        </a:p>
      </dgm:t>
    </dgm:pt>
    <dgm:pt modelId="{1BB19DB0-7EE9-474F-9281-AC607D6084F9}" type="pres">
      <dgm:prSet presAssocID="{E327E137-9B86-447B-A74D-B7334F09D4F5}" presName="root" presStyleCnt="0">
        <dgm:presLayoutVars>
          <dgm:dir/>
          <dgm:resizeHandles val="exact"/>
        </dgm:presLayoutVars>
      </dgm:prSet>
      <dgm:spPr/>
    </dgm:pt>
    <dgm:pt modelId="{386E390B-D457-4C1D-A854-1E5169E94117}" type="pres">
      <dgm:prSet presAssocID="{52843CE3-AA51-45DF-8CE8-6CF1C6B22311}" presName="compNode" presStyleCnt="0"/>
      <dgm:spPr/>
    </dgm:pt>
    <dgm:pt modelId="{644842BE-7932-42D3-B421-157272712379}" type="pres">
      <dgm:prSet presAssocID="{52843CE3-AA51-45DF-8CE8-6CF1C6B22311}" presName="bgRect" presStyleLbl="bgShp" presStyleIdx="0" presStyleCnt="3"/>
      <dgm:spPr/>
    </dgm:pt>
    <dgm:pt modelId="{61DF4FEA-9E29-4A01-9CD9-D282DF1CB9DA}" type="pres">
      <dgm:prSet presAssocID="{52843CE3-AA51-45DF-8CE8-6CF1C6B223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tabase"/>
        </a:ext>
      </dgm:extLst>
    </dgm:pt>
    <dgm:pt modelId="{C8367870-1661-4874-B427-2B18B964BB0E}" type="pres">
      <dgm:prSet presAssocID="{52843CE3-AA51-45DF-8CE8-6CF1C6B22311}" presName="spaceRect" presStyleCnt="0"/>
      <dgm:spPr/>
    </dgm:pt>
    <dgm:pt modelId="{D9E47910-7887-4FD3-AE6B-5B19E3945B7D}" type="pres">
      <dgm:prSet presAssocID="{52843CE3-AA51-45DF-8CE8-6CF1C6B22311}" presName="parTx" presStyleLbl="revTx" presStyleIdx="0" presStyleCnt="3">
        <dgm:presLayoutVars>
          <dgm:chMax val="0"/>
          <dgm:chPref val="0"/>
        </dgm:presLayoutVars>
      </dgm:prSet>
      <dgm:spPr/>
    </dgm:pt>
    <dgm:pt modelId="{72BC41C2-3C04-4FDF-999E-532935AED5FF}" type="pres">
      <dgm:prSet presAssocID="{25CBC9D2-2C72-4293-9638-0EA4E924B0BF}" presName="sibTrans" presStyleCnt="0"/>
      <dgm:spPr/>
    </dgm:pt>
    <dgm:pt modelId="{A729CBC4-A999-406F-9D89-57717D487E43}" type="pres">
      <dgm:prSet presAssocID="{20FE598F-4ABD-4A7F-89C1-C07D3D3A6BB2}" presName="compNode" presStyleCnt="0"/>
      <dgm:spPr/>
    </dgm:pt>
    <dgm:pt modelId="{0BE5BAA4-CD1A-4AEF-953B-561DDEB69697}" type="pres">
      <dgm:prSet presAssocID="{20FE598F-4ABD-4A7F-89C1-C07D3D3A6BB2}" presName="bgRect" presStyleLbl="bgShp" presStyleIdx="1" presStyleCnt="3"/>
      <dgm:spPr/>
    </dgm:pt>
    <dgm:pt modelId="{DD542627-DB08-4A4C-A0F7-9B49DCC81535}" type="pres">
      <dgm:prSet presAssocID="{20FE598F-4ABD-4A7F-89C1-C07D3D3A6B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owchart"/>
        </a:ext>
      </dgm:extLst>
    </dgm:pt>
    <dgm:pt modelId="{37355FC9-0E97-4901-A398-8E7D75BE7DC1}" type="pres">
      <dgm:prSet presAssocID="{20FE598F-4ABD-4A7F-89C1-C07D3D3A6BB2}" presName="spaceRect" presStyleCnt="0"/>
      <dgm:spPr/>
    </dgm:pt>
    <dgm:pt modelId="{C147E810-FBFF-4C2E-B944-2D04A0BBA1FD}" type="pres">
      <dgm:prSet presAssocID="{20FE598F-4ABD-4A7F-89C1-C07D3D3A6BB2}" presName="parTx" presStyleLbl="revTx" presStyleIdx="1" presStyleCnt="3">
        <dgm:presLayoutVars>
          <dgm:chMax val="0"/>
          <dgm:chPref val="0"/>
        </dgm:presLayoutVars>
      </dgm:prSet>
      <dgm:spPr/>
    </dgm:pt>
    <dgm:pt modelId="{8FB4BBF4-C818-4464-A409-4C98F593AAB9}" type="pres">
      <dgm:prSet presAssocID="{159D94D8-93E6-46B8-B160-D72EC1E5BF87}" presName="sibTrans" presStyleCnt="0"/>
      <dgm:spPr/>
    </dgm:pt>
    <dgm:pt modelId="{609E4601-388C-40D6-98F6-F50B22692391}" type="pres">
      <dgm:prSet presAssocID="{5C7D4767-D80D-4502-9AC9-82012374D4C2}" presName="compNode" presStyleCnt="0"/>
      <dgm:spPr/>
    </dgm:pt>
    <dgm:pt modelId="{92C78047-74AB-461B-BFC5-B40E0706A88B}" type="pres">
      <dgm:prSet presAssocID="{5C7D4767-D80D-4502-9AC9-82012374D4C2}" presName="bgRect" presStyleLbl="bgShp" presStyleIdx="2" presStyleCnt="3"/>
      <dgm:spPr/>
    </dgm:pt>
    <dgm:pt modelId="{D52744AC-FAC3-40FC-8FA8-7AC6750F56A3}" type="pres">
      <dgm:prSet presAssocID="{5C7D4767-D80D-4502-9AC9-82012374D4C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cessor"/>
        </a:ext>
      </dgm:extLst>
    </dgm:pt>
    <dgm:pt modelId="{F73A638D-0FDF-402C-9DDF-6DC04B9960F4}" type="pres">
      <dgm:prSet presAssocID="{5C7D4767-D80D-4502-9AC9-82012374D4C2}" presName="spaceRect" presStyleCnt="0"/>
      <dgm:spPr/>
    </dgm:pt>
    <dgm:pt modelId="{4FFD16EB-67CD-42A3-B689-351E037822E9}" type="pres">
      <dgm:prSet presAssocID="{5C7D4767-D80D-4502-9AC9-82012374D4C2}" presName="parTx" presStyleLbl="revTx" presStyleIdx="2" presStyleCnt="3">
        <dgm:presLayoutVars>
          <dgm:chMax val="0"/>
          <dgm:chPref val="0"/>
        </dgm:presLayoutVars>
      </dgm:prSet>
      <dgm:spPr/>
    </dgm:pt>
  </dgm:ptLst>
  <dgm:cxnLst>
    <dgm:cxn modelId="{7616B804-FC79-4931-9E90-B6A5C9027B87}" srcId="{E327E137-9B86-447B-A74D-B7334F09D4F5}" destId="{20FE598F-4ABD-4A7F-89C1-C07D3D3A6BB2}" srcOrd="1" destOrd="0" parTransId="{F897E861-62D9-4333-A0A6-C4CF15309F5A}" sibTransId="{159D94D8-93E6-46B8-B160-D72EC1E5BF87}"/>
    <dgm:cxn modelId="{46B2DD0D-CF6C-40D9-B3BF-CEAFC574DF6F}" srcId="{E327E137-9B86-447B-A74D-B7334F09D4F5}" destId="{52843CE3-AA51-45DF-8CE8-6CF1C6B22311}" srcOrd="0" destOrd="0" parTransId="{685A7186-DA69-4BC6-938D-658E265D41EE}" sibTransId="{25CBC9D2-2C72-4293-9638-0EA4E924B0BF}"/>
    <dgm:cxn modelId="{CD1DBF7E-B991-4343-98D5-88BDA4156478}" type="presOf" srcId="{20FE598F-4ABD-4A7F-89C1-C07D3D3A6BB2}" destId="{C147E810-FBFF-4C2E-B944-2D04A0BBA1FD}" srcOrd="0" destOrd="0" presId="urn:microsoft.com/office/officeart/2018/2/layout/IconVerticalSolidList"/>
    <dgm:cxn modelId="{F5BF18B3-4526-4C31-BDBD-3EEABE957F8B}" srcId="{E327E137-9B86-447B-A74D-B7334F09D4F5}" destId="{5C7D4767-D80D-4502-9AC9-82012374D4C2}" srcOrd="2" destOrd="0" parTransId="{24567D6B-FF61-4A4C-804A-3C1FEFDE5ED6}" sibTransId="{FECCDFC9-57CF-4BE2-A254-D5849F8733AA}"/>
    <dgm:cxn modelId="{8C594AC1-3493-41AC-98F8-B876ADEE2357}" type="presOf" srcId="{E327E137-9B86-447B-A74D-B7334F09D4F5}" destId="{1BB19DB0-7EE9-474F-9281-AC607D6084F9}" srcOrd="0" destOrd="0" presId="urn:microsoft.com/office/officeart/2018/2/layout/IconVerticalSolidList"/>
    <dgm:cxn modelId="{97D150C8-E644-49C1-9854-39BF2FC73C3D}" type="presOf" srcId="{52843CE3-AA51-45DF-8CE8-6CF1C6B22311}" destId="{D9E47910-7887-4FD3-AE6B-5B19E3945B7D}" srcOrd="0" destOrd="0" presId="urn:microsoft.com/office/officeart/2018/2/layout/IconVerticalSolidList"/>
    <dgm:cxn modelId="{C8B108CE-4493-4444-BA28-0AAA0B2E65E6}" type="presOf" srcId="{5C7D4767-D80D-4502-9AC9-82012374D4C2}" destId="{4FFD16EB-67CD-42A3-B689-351E037822E9}" srcOrd="0" destOrd="0" presId="urn:microsoft.com/office/officeart/2018/2/layout/IconVerticalSolidList"/>
    <dgm:cxn modelId="{8097DC98-5B9E-46A4-BFF4-CB0F0E59401C}" type="presParOf" srcId="{1BB19DB0-7EE9-474F-9281-AC607D6084F9}" destId="{386E390B-D457-4C1D-A854-1E5169E94117}" srcOrd="0" destOrd="0" presId="urn:microsoft.com/office/officeart/2018/2/layout/IconVerticalSolidList"/>
    <dgm:cxn modelId="{0161C2A8-5337-4A48-827B-8391FC4C389A}" type="presParOf" srcId="{386E390B-D457-4C1D-A854-1E5169E94117}" destId="{644842BE-7932-42D3-B421-157272712379}" srcOrd="0" destOrd="0" presId="urn:microsoft.com/office/officeart/2018/2/layout/IconVerticalSolidList"/>
    <dgm:cxn modelId="{B5BEEA3B-B8B6-425B-94B1-959226ABA84A}" type="presParOf" srcId="{386E390B-D457-4C1D-A854-1E5169E94117}" destId="{61DF4FEA-9E29-4A01-9CD9-D282DF1CB9DA}" srcOrd="1" destOrd="0" presId="urn:microsoft.com/office/officeart/2018/2/layout/IconVerticalSolidList"/>
    <dgm:cxn modelId="{6E9BE762-6209-4A6C-B448-B358C2115F6A}" type="presParOf" srcId="{386E390B-D457-4C1D-A854-1E5169E94117}" destId="{C8367870-1661-4874-B427-2B18B964BB0E}" srcOrd="2" destOrd="0" presId="urn:microsoft.com/office/officeart/2018/2/layout/IconVerticalSolidList"/>
    <dgm:cxn modelId="{A865AC3F-A46F-4A35-A875-502613D20047}" type="presParOf" srcId="{386E390B-D457-4C1D-A854-1E5169E94117}" destId="{D9E47910-7887-4FD3-AE6B-5B19E3945B7D}" srcOrd="3" destOrd="0" presId="urn:microsoft.com/office/officeart/2018/2/layout/IconVerticalSolidList"/>
    <dgm:cxn modelId="{C71BDA8D-AA25-4A87-A58A-DA9BDF22B16D}" type="presParOf" srcId="{1BB19DB0-7EE9-474F-9281-AC607D6084F9}" destId="{72BC41C2-3C04-4FDF-999E-532935AED5FF}" srcOrd="1" destOrd="0" presId="urn:microsoft.com/office/officeart/2018/2/layout/IconVerticalSolidList"/>
    <dgm:cxn modelId="{B5932FBE-A1CA-4066-838D-9178496E2095}" type="presParOf" srcId="{1BB19DB0-7EE9-474F-9281-AC607D6084F9}" destId="{A729CBC4-A999-406F-9D89-57717D487E43}" srcOrd="2" destOrd="0" presId="urn:microsoft.com/office/officeart/2018/2/layout/IconVerticalSolidList"/>
    <dgm:cxn modelId="{C8CDEBCF-10D8-415C-8A94-4BC65E959E9A}" type="presParOf" srcId="{A729CBC4-A999-406F-9D89-57717D487E43}" destId="{0BE5BAA4-CD1A-4AEF-953B-561DDEB69697}" srcOrd="0" destOrd="0" presId="urn:microsoft.com/office/officeart/2018/2/layout/IconVerticalSolidList"/>
    <dgm:cxn modelId="{DA221BAF-3A7F-4586-A177-3D0540CCA7C3}" type="presParOf" srcId="{A729CBC4-A999-406F-9D89-57717D487E43}" destId="{DD542627-DB08-4A4C-A0F7-9B49DCC81535}" srcOrd="1" destOrd="0" presId="urn:microsoft.com/office/officeart/2018/2/layout/IconVerticalSolidList"/>
    <dgm:cxn modelId="{62C68A46-83C9-42E5-96EA-9FD0FBB65DAC}" type="presParOf" srcId="{A729CBC4-A999-406F-9D89-57717D487E43}" destId="{37355FC9-0E97-4901-A398-8E7D75BE7DC1}" srcOrd="2" destOrd="0" presId="urn:microsoft.com/office/officeart/2018/2/layout/IconVerticalSolidList"/>
    <dgm:cxn modelId="{70808210-6CBA-449F-BA9D-D359391C91AF}" type="presParOf" srcId="{A729CBC4-A999-406F-9D89-57717D487E43}" destId="{C147E810-FBFF-4C2E-B944-2D04A0BBA1FD}" srcOrd="3" destOrd="0" presId="urn:microsoft.com/office/officeart/2018/2/layout/IconVerticalSolidList"/>
    <dgm:cxn modelId="{7D354DAC-4958-4E33-9795-C906B4519801}" type="presParOf" srcId="{1BB19DB0-7EE9-474F-9281-AC607D6084F9}" destId="{8FB4BBF4-C818-4464-A409-4C98F593AAB9}" srcOrd="3" destOrd="0" presId="urn:microsoft.com/office/officeart/2018/2/layout/IconVerticalSolidList"/>
    <dgm:cxn modelId="{D4C3812A-B605-4088-84EA-967160BFB0B8}" type="presParOf" srcId="{1BB19DB0-7EE9-474F-9281-AC607D6084F9}" destId="{609E4601-388C-40D6-98F6-F50B22692391}" srcOrd="4" destOrd="0" presId="urn:microsoft.com/office/officeart/2018/2/layout/IconVerticalSolidList"/>
    <dgm:cxn modelId="{257BD487-02F4-4F4C-8AEA-BC8A91B13132}" type="presParOf" srcId="{609E4601-388C-40D6-98F6-F50B22692391}" destId="{92C78047-74AB-461B-BFC5-B40E0706A88B}" srcOrd="0" destOrd="0" presId="urn:microsoft.com/office/officeart/2018/2/layout/IconVerticalSolidList"/>
    <dgm:cxn modelId="{B90144F1-7482-4F54-831D-5A6B50A97E14}" type="presParOf" srcId="{609E4601-388C-40D6-98F6-F50B22692391}" destId="{D52744AC-FAC3-40FC-8FA8-7AC6750F56A3}" srcOrd="1" destOrd="0" presId="urn:microsoft.com/office/officeart/2018/2/layout/IconVerticalSolidList"/>
    <dgm:cxn modelId="{557521C9-E96A-4D7F-8DAA-0CD1267D0F06}" type="presParOf" srcId="{609E4601-388C-40D6-98F6-F50B22692391}" destId="{F73A638D-0FDF-402C-9DDF-6DC04B9960F4}" srcOrd="2" destOrd="0" presId="urn:microsoft.com/office/officeart/2018/2/layout/IconVerticalSolidList"/>
    <dgm:cxn modelId="{D3828FD3-D93A-44D0-8036-C92B8710F4DE}" type="presParOf" srcId="{609E4601-388C-40D6-98F6-F50B22692391}" destId="{4FFD16EB-67CD-42A3-B689-351E037822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DA6EF-767D-483B-9D56-7F96D1C3123E}">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669D0-E532-4871-B904-01D07B21E90C}">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DECF65-007B-4C31-9531-84A64BA06B97}">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33450">
            <a:lnSpc>
              <a:spcPct val="100000"/>
            </a:lnSpc>
            <a:spcBef>
              <a:spcPct val="0"/>
            </a:spcBef>
            <a:spcAft>
              <a:spcPct val="35000"/>
            </a:spcAft>
            <a:buNone/>
          </a:pPr>
          <a:r>
            <a:rPr lang="en-US" sz="2100" kern="1200"/>
            <a:t>There is one key component that is instrumental to all computers</a:t>
          </a:r>
        </a:p>
      </dsp:txBody>
      <dsp:txXfrm>
        <a:off x="1357965" y="2319"/>
        <a:ext cx="4887299" cy="1175727"/>
      </dsp:txXfrm>
    </dsp:sp>
    <dsp:sp modelId="{FD1DE8D5-D652-4EF8-A90E-B211213D9838}">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916287-EBD2-4486-BD1F-21A3D3E90E33}">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F0E633-B117-48FC-915A-849343F1458D}">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33450">
            <a:lnSpc>
              <a:spcPct val="100000"/>
            </a:lnSpc>
            <a:spcBef>
              <a:spcPct val="0"/>
            </a:spcBef>
            <a:spcAft>
              <a:spcPct val="35000"/>
            </a:spcAft>
            <a:buNone/>
          </a:pPr>
          <a:r>
            <a:rPr lang="en-US" sz="2100" kern="1200"/>
            <a:t>This key component is referred to as the Central Processing Unit (CPU)</a:t>
          </a:r>
        </a:p>
      </dsp:txBody>
      <dsp:txXfrm>
        <a:off x="1357965" y="1471979"/>
        <a:ext cx="4887299" cy="1175727"/>
      </dsp:txXfrm>
    </dsp:sp>
    <dsp:sp modelId="{54E1CBF0-BDC0-4033-8A06-46A8C6065629}">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63677C-EA8F-4501-A05B-9E08FF35AC41}">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8116DA-8B9B-4ED7-B6BE-17D618CC87FE}">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33450">
            <a:lnSpc>
              <a:spcPct val="100000"/>
            </a:lnSpc>
            <a:spcBef>
              <a:spcPct val="0"/>
            </a:spcBef>
            <a:spcAft>
              <a:spcPct val="35000"/>
            </a:spcAft>
            <a:buNone/>
          </a:pPr>
          <a:r>
            <a:rPr lang="en-US" sz="2100" kern="1200"/>
            <a:t>The CPU is responsible for the processing of all of the instructions and data in a system.</a:t>
          </a:r>
        </a:p>
      </dsp:txBody>
      <dsp:txXfrm>
        <a:off x="1357965" y="2941639"/>
        <a:ext cx="4887299" cy="1175727"/>
      </dsp:txXfrm>
    </dsp:sp>
    <dsp:sp modelId="{C92A41A6-5F7A-42BC-B327-CB86BE6CE63A}">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D21BE-1FE8-468A-842C-6ABB66F3F520}">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3B62F7-029C-40FB-B62F-04CD1FB7D0DC}">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33450">
            <a:lnSpc>
              <a:spcPct val="100000"/>
            </a:lnSpc>
            <a:spcBef>
              <a:spcPct val="0"/>
            </a:spcBef>
            <a:spcAft>
              <a:spcPct val="35000"/>
            </a:spcAft>
            <a:buNone/>
          </a:pPr>
          <a:r>
            <a:rPr lang="en-US" sz="2100" kern="1200"/>
            <a:t>The vast majority of work is achieved by this component.</a:t>
          </a:r>
        </a:p>
      </dsp:txBody>
      <dsp:txXfrm>
        <a:off x="1357965" y="4411299"/>
        <a:ext cx="4887299" cy="1175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202BD4-C3C9-4B2C-9732-A3BFEA4CA955}">
      <dsp:nvSpPr>
        <dsp:cNvPr id="0" name=""/>
        <dsp:cNvSpPr/>
      </dsp:nvSpPr>
      <dsp:spPr>
        <a:xfrm>
          <a:off x="0" y="2125"/>
          <a:ext cx="1051560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44F89-9D95-4C18-9943-A76B75C8F066}">
      <dsp:nvSpPr>
        <dsp:cNvPr id="0" name=""/>
        <dsp:cNvSpPr/>
      </dsp:nvSpPr>
      <dsp:spPr>
        <a:xfrm>
          <a:off x="0" y="2125"/>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dirty="0">
              <a:latin typeface="Arimo" panose="020B0604020202020204" charset="0"/>
              <a:ea typeface="Arimo" panose="020B0604020202020204" charset="0"/>
              <a:cs typeface="Arimo" panose="020B0604020202020204" charset="0"/>
            </a:rPr>
            <a:t>A collection of bits that can be used to input and output values</a:t>
          </a:r>
        </a:p>
      </dsp:txBody>
      <dsp:txXfrm>
        <a:off x="0" y="2125"/>
        <a:ext cx="10515600" cy="1449431"/>
      </dsp:txXfrm>
    </dsp:sp>
    <dsp:sp modelId="{C183E11D-E11E-4F66-8ED5-55D3E156DD18}">
      <dsp:nvSpPr>
        <dsp:cNvPr id="0" name=""/>
        <dsp:cNvSpPr/>
      </dsp:nvSpPr>
      <dsp:spPr>
        <a:xfrm>
          <a:off x="0" y="1451556"/>
          <a:ext cx="1051560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107398-66F3-46D1-935D-F9BCB704C086}">
      <dsp:nvSpPr>
        <dsp:cNvPr id="0" name=""/>
        <dsp:cNvSpPr/>
      </dsp:nvSpPr>
      <dsp:spPr>
        <a:xfrm>
          <a:off x="0" y="1451556"/>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dirty="0">
              <a:latin typeface="Arimo" panose="020B0604020202020204" charset="0"/>
              <a:ea typeface="Arimo" panose="020B0604020202020204" charset="0"/>
              <a:cs typeface="Arimo" panose="020B0604020202020204" charset="0"/>
            </a:rPr>
            <a:t>The use of logical circuits to add meaning to the output of a system</a:t>
          </a:r>
        </a:p>
      </dsp:txBody>
      <dsp:txXfrm>
        <a:off x="0" y="1451556"/>
        <a:ext cx="10515600" cy="1449431"/>
      </dsp:txXfrm>
    </dsp:sp>
    <dsp:sp modelId="{223C7E5B-BE7D-4719-9631-D8194A5ECEE3}">
      <dsp:nvSpPr>
        <dsp:cNvPr id="0" name=""/>
        <dsp:cNvSpPr/>
      </dsp:nvSpPr>
      <dsp:spPr>
        <a:xfrm>
          <a:off x="0" y="2900987"/>
          <a:ext cx="10515600"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E68631-9AD4-4101-8E96-6B326423CD09}">
      <dsp:nvSpPr>
        <dsp:cNvPr id="0" name=""/>
        <dsp:cNvSpPr/>
      </dsp:nvSpPr>
      <dsp:spPr>
        <a:xfrm>
          <a:off x="0" y="2900987"/>
          <a:ext cx="10515600" cy="1449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dirty="0">
              <a:latin typeface="Arimo" panose="020B0604020202020204" charset="0"/>
              <a:ea typeface="Arimo" panose="020B0604020202020204" charset="0"/>
              <a:cs typeface="Arimo" panose="020B0604020202020204" charset="0"/>
            </a:rPr>
            <a:t>The attribution of context by a human to make sense of both input and output values</a:t>
          </a:r>
        </a:p>
      </dsp:txBody>
      <dsp:txXfrm>
        <a:off x="0" y="2900987"/>
        <a:ext cx="10515600" cy="14494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E81EA-492E-4604-A7D8-6D4B1ACBF07C}">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316DCA-2141-405E-898A-E6F26A652599}">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latin typeface="Arimo" panose="020B0604020202020204" charset="0"/>
              <a:ea typeface="Arimo" panose="020B0604020202020204" charset="0"/>
              <a:cs typeface="Arimo" panose="020B0604020202020204" charset="0"/>
            </a:rPr>
            <a:t>The use of binary numbers can prove to be tedious</a:t>
          </a:r>
        </a:p>
      </dsp:txBody>
      <dsp:txXfrm>
        <a:off x="299702" y="1282093"/>
        <a:ext cx="2200851" cy="1366505"/>
      </dsp:txXfrm>
    </dsp:sp>
    <dsp:sp modelId="{D79CAC6D-F521-4F8C-A2A9-496D1468337F}">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EF1BF5-17E0-41F0-831C-AB35C552ED14}">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latin typeface="Arimo" panose="020B0604020202020204" charset="0"/>
              <a:ea typeface="Arimo" panose="020B0604020202020204" charset="0"/>
              <a:cs typeface="Arimo" panose="020B0604020202020204" charset="0"/>
            </a:rPr>
            <a:t>Large collections of numbers become difficult to remember</a:t>
          </a:r>
        </a:p>
      </dsp:txBody>
      <dsp:txXfrm>
        <a:off x="3093555" y="1282093"/>
        <a:ext cx="2200851" cy="1366505"/>
      </dsp:txXfrm>
    </dsp:sp>
    <dsp:sp modelId="{19CABD7F-FE05-4BCF-9D41-3608286F2112}">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FA1CCA-007B-47F4-BCC3-A7D397DEF92A}">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latin typeface="Arimo" panose="020B0604020202020204" charset="0"/>
              <a:ea typeface="Arimo" panose="020B0604020202020204" charset="0"/>
              <a:cs typeface="Arimo" panose="020B0604020202020204" charset="0"/>
            </a:rPr>
            <a:t>The conversion to a different number system </a:t>
          </a:r>
        </a:p>
      </dsp:txBody>
      <dsp:txXfrm>
        <a:off x="5887408" y="1282093"/>
        <a:ext cx="2200851" cy="1366505"/>
      </dsp:txXfrm>
    </dsp:sp>
    <dsp:sp modelId="{1095452A-DF45-4876-A193-5081A28A1B99}">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FBBECB-A297-4D92-9B3A-AD5155800112}">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latin typeface="Arimo" panose="020B0604020202020204" charset="0"/>
              <a:ea typeface="Arimo" panose="020B0604020202020204" charset="0"/>
              <a:cs typeface="Arimo" panose="020B0604020202020204" charset="0"/>
            </a:rPr>
            <a:t>This permits smaller instruction representation</a:t>
          </a:r>
        </a:p>
      </dsp:txBody>
      <dsp:txXfrm>
        <a:off x="8681261" y="1282093"/>
        <a:ext cx="2200851" cy="13665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0F60B-62E9-4B65-96FB-53FA7750B55A}">
      <dsp:nvSpPr>
        <dsp:cNvPr id="0" name=""/>
        <dsp:cNvSpPr/>
      </dsp:nvSpPr>
      <dsp:spPr>
        <a:xfrm>
          <a:off x="0" y="2312"/>
          <a:ext cx="6269038" cy="117210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4D9E72-0312-4C12-9130-43812638DABB}">
      <dsp:nvSpPr>
        <dsp:cNvPr id="0" name=""/>
        <dsp:cNvSpPr/>
      </dsp:nvSpPr>
      <dsp:spPr>
        <a:xfrm>
          <a:off x="354561" y="266036"/>
          <a:ext cx="644657" cy="64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005B49-82FA-447C-8CE2-EE4A9CD7B06A}">
      <dsp:nvSpPr>
        <dsp:cNvPr id="0" name=""/>
        <dsp:cNvSpPr/>
      </dsp:nvSpPr>
      <dsp:spPr>
        <a:xfrm>
          <a:off x="1353781" y="2312"/>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In abstracting away from the base binary system we add more context to instructions and data</a:t>
          </a:r>
        </a:p>
      </dsp:txBody>
      <dsp:txXfrm>
        <a:off x="1353781" y="2312"/>
        <a:ext cx="4915256" cy="1172105"/>
      </dsp:txXfrm>
    </dsp:sp>
    <dsp:sp modelId="{BBFC2456-7F59-4ED3-A71E-E34BD461291B}">
      <dsp:nvSpPr>
        <dsp:cNvPr id="0" name=""/>
        <dsp:cNvSpPr/>
      </dsp:nvSpPr>
      <dsp:spPr>
        <a:xfrm>
          <a:off x="0" y="1467444"/>
          <a:ext cx="6269038" cy="117210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25E7A-E9B9-412D-A8B8-3118520065E2}">
      <dsp:nvSpPr>
        <dsp:cNvPr id="0" name=""/>
        <dsp:cNvSpPr/>
      </dsp:nvSpPr>
      <dsp:spPr>
        <a:xfrm>
          <a:off x="354561" y="1731167"/>
          <a:ext cx="644657" cy="64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5EA73D-2492-49A7-B513-AF91E2071135}">
      <dsp:nvSpPr>
        <dsp:cNvPr id="0" name=""/>
        <dsp:cNvSpPr/>
      </dsp:nvSpPr>
      <dsp:spPr>
        <a:xfrm>
          <a:off x="1353781" y="1467444"/>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Development of systems creates more complex systems and thus more instructions</a:t>
          </a:r>
        </a:p>
      </dsp:txBody>
      <dsp:txXfrm>
        <a:off x="1353781" y="1467444"/>
        <a:ext cx="4915256" cy="1172105"/>
      </dsp:txXfrm>
    </dsp:sp>
    <dsp:sp modelId="{E075AE1E-2426-40D0-AF9B-E96CD46C0D55}">
      <dsp:nvSpPr>
        <dsp:cNvPr id="0" name=""/>
        <dsp:cNvSpPr/>
      </dsp:nvSpPr>
      <dsp:spPr>
        <a:xfrm>
          <a:off x="0" y="2932575"/>
          <a:ext cx="6269038" cy="117210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449A06-58E9-4116-84AE-ED6C64535A86}">
      <dsp:nvSpPr>
        <dsp:cNvPr id="0" name=""/>
        <dsp:cNvSpPr/>
      </dsp:nvSpPr>
      <dsp:spPr>
        <a:xfrm>
          <a:off x="354561" y="3196299"/>
          <a:ext cx="644657" cy="64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F8BA3E-E429-4365-A92F-406552DD5E5D}">
      <dsp:nvSpPr>
        <dsp:cNvPr id="0" name=""/>
        <dsp:cNvSpPr/>
      </dsp:nvSpPr>
      <dsp:spPr>
        <a:xfrm>
          <a:off x="1353781" y="2932575"/>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More instructions means more to remember; this is hard in numeric format</a:t>
          </a:r>
        </a:p>
      </dsp:txBody>
      <dsp:txXfrm>
        <a:off x="1353781" y="2932575"/>
        <a:ext cx="4915256" cy="1172105"/>
      </dsp:txXfrm>
    </dsp:sp>
    <dsp:sp modelId="{910B1C79-7850-4641-9CA5-C30CD8C3C0F7}">
      <dsp:nvSpPr>
        <dsp:cNvPr id="0" name=""/>
        <dsp:cNvSpPr/>
      </dsp:nvSpPr>
      <dsp:spPr>
        <a:xfrm>
          <a:off x="0" y="4397707"/>
          <a:ext cx="6269038" cy="11721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18F0AD-B2A9-4297-B5C5-2BDE5A68BD03}">
      <dsp:nvSpPr>
        <dsp:cNvPr id="0" name=""/>
        <dsp:cNvSpPr/>
      </dsp:nvSpPr>
      <dsp:spPr>
        <a:xfrm>
          <a:off x="354561" y="4661430"/>
          <a:ext cx="644657" cy="644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EB2E8F-1C51-4442-B716-40EC3355038C}">
      <dsp:nvSpPr>
        <dsp:cNvPr id="0" name=""/>
        <dsp:cNvSpPr/>
      </dsp:nvSpPr>
      <dsp:spPr>
        <a:xfrm>
          <a:off x="1353781" y="4397707"/>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With assembly language this is translated to memorable words</a:t>
          </a:r>
        </a:p>
      </dsp:txBody>
      <dsp:txXfrm>
        <a:off x="1353781" y="4397707"/>
        <a:ext cx="4915256" cy="11721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56F43-E5F9-454A-B654-438B1AE26650}">
      <dsp:nvSpPr>
        <dsp:cNvPr id="0" name=""/>
        <dsp:cNvSpPr/>
      </dsp:nvSpPr>
      <dsp:spPr>
        <a:xfrm>
          <a:off x="0" y="319"/>
          <a:ext cx="6666833" cy="268632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bg2"/>
              </a:solidFill>
            </a:rPr>
            <a:t>The Von Neumann architecture has only one bus that is used for both instructions fetches and data transfers. More importantly, the operation must be scheduled because they cannot be performed at the same time.</a:t>
          </a:r>
          <a:endParaRPr lang="en-US" sz="2800" kern="1200" dirty="0">
            <a:solidFill>
              <a:schemeClr val="bg2"/>
            </a:solidFill>
          </a:endParaRPr>
        </a:p>
      </dsp:txBody>
      <dsp:txXfrm>
        <a:off x="131135" y="131454"/>
        <a:ext cx="6404563" cy="2424050"/>
      </dsp:txXfrm>
    </dsp:sp>
    <dsp:sp modelId="{39830A84-A6F9-5E4C-BFFF-6BE87C11BC4C}">
      <dsp:nvSpPr>
        <dsp:cNvPr id="0" name=""/>
        <dsp:cNvSpPr/>
      </dsp:nvSpPr>
      <dsp:spPr>
        <a:xfrm>
          <a:off x="0" y="2767279"/>
          <a:ext cx="6666833" cy="2686320"/>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bg2"/>
              </a:solidFill>
            </a:rPr>
            <a:t>In Von Neumann architecture, the processing unit would require two clock cycles to complete an instruction.</a:t>
          </a:r>
          <a:endParaRPr lang="en-US" sz="2800" kern="1200" dirty="0">
            <a:solidFill>
              <a:schemeClr val="bg2"/>
            </a:solidFill>
          </a:endParaRPr>
        </a:p>
      </dsp:txBody>
      <dsp:txXfrm>
        <a:off x="131135" y="2898414"/>
        <a:ext cx="6404563" cy="24240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4842BE-7932-42D3-B421-157272712379}">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DF4FEA-9E29-4A01-9CD9-D282DF1CB9D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E47910-7887-4FD3-AE6B-5B19E3945B7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GB" sz="1900" kern="1200"/>
            <a:t>The Harvard architecture has separate memory space for instructions and data which physically separates signals and storage code and data memory, which in turn makes it possible to access each of the memory system simultaneously.</a:t>
          </a:r>
          <a:endParaRPr lang="en-US" sz="1900" kern="1200"/>
        </a:p>
      </dsp:txBody>
      <dsp:txXfrm>
        <a:off x="1435590" y="531"/>
        <a:ext cx="9080009" cy="1242935"/>
      </dsp:txXfrm>
    </dsp:sp>
    <dsp:sp modelId="{0BE5BAA4-CD1A-4AEF-953B-561DDEB69697}">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42627-DB08-4A4C-A0F7-9B49DCC8153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47E810-FBFF-4C2E-B944-2D04A0BBA1F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GB" sz="1900" kern="1200"/>
            <a:t>In the Harvard architecture, the processing unit can complete an instruction in one cycle if appropriate pipelining plans have been set.</a:t>
          </a:r>
          <a:endParaRPr lang="en-US" sz="1900" kern="1200"/>
        </a:p>
      </dsp:txBody>
      <dsp:txXfrm>
        <a:off x="1435590" y="1554201"/>
        <a:ext cx="9080009" cy="1242935"/>
      </dsp:txXfrm>
    </dsp:sp>
    <dsp:sp modelId="{92C78047-74AB-461B-BFC5-B40E0706A88B}">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2744AC-FAC3-40FC-8FA8-7AC6750F56A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FD16EB-67CD-42A3-B689-351E037822E9}">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GB" sz="1900" kern="1200"/>
            <a:t>Harvard architecture is a new concept used specifically in microcontrollers and digital signal processing (DSP).</a:t>
          </a:r>
          <a:endParaRPr lang="en-US" sz="19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Font typeface="Arial"/>
              <a:buNone/>
            </a:pPr>
            <a:r>
              <a:rPr lang="en-US" sz="1500">
                <a:solidFill>
                  <a:srgbClr val="4B5563"/>
                </a:solidFill>
                <a:latin typeface="Arimo"/>
                <a:ea typeface="Arimo"/>
                <a:cs typeface="Arimo"/>
                <a:sym typeface="Arimo"/>
              </a:rPr>
              <a:t>We have the "Muscle" (ALU), but it currently lacks a manager to tell it when to act.</a:t>
            </a:r>
            <a:endParaRPr/>
          </a:p>
        </p:txBody>
      </p:sp>
      <p:sp>
        <p:nvSpPr>
          <p:cNvPr id="87" name="Google Shape;8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7" name="Google Shape;9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Font typeface="Arial"/>
              <a:buNone/>
            </a:pPr>
            <a:r>
              <a:rPr lang="en-US" sz="1500">
                <a:solidFill>
                  <a:srgbClr val="4B5563"/>
                </a:solidFill>
                <a:latin typeface="Arimo"/>
                <a:ea typeface="Arimo"/>
                <a:cs typeface="Arimo"/>
                <a:sym typeface="Arimo"/>
              </a:rPr>
              <a:t>The solution is a logical structure that manages the flow of electricity through the ALU and Memory without physical rewiring.</a:t>
            </a:r>
            <a:endParaRPr/>
          </a:p>
        </p:txBody>
      </p:sp>
      <p:sp>
        <p:nvSpPr>
          <p:cNvPr id="119" name="Google Shape;11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8" name="Google Shape;12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8" name="Google Shape;13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4" name="Google Shape;154;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0" name="Google Shape;170;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2" name="Google Shape;182;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8" name="Google Shape;198;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8" name="Google Shape;218;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7" name="Google Shape;227;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7" name="Google Shape;237;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9" name="Google Shape;249;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0" name="Google Shape;260;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Memory is divided up into groups of bits known as the computer word. Most modern computers have a 32 or 64-bit word size. Each word in memory has its own address.</a:t>
            </a:r>
          </a:p>
          <a:p>
            <a:r>
              <a:rPr lang="en-US" sz="1100" b="0" i="0" u="none" strike="noStrike" cap="none" dirty="0">
                <a:solidFill>
                  <a:srgbClr val="000000"/>
                </a:solidFill>
                <a:effectLst/>
                <a:latin typeface="Arial"/>
                <a:ea typeface="Arial"/>
                <a:cs typeface="Arial"/>
                <a:sym typeface="Arial"/>
              </a:rPr>
              <a:t>The width of the address bus i.e. the number of wires determines the number of addresses that can be put on the address bus. 2n memory locations can be addressed where n is the width of the address bus</a:t>
            </a:r>
          </a:p>
          <a:p>
            <a:r>
              <a:rPr lang="en-US" sz="1100" b="0" i="0" u="none" strike="noStrike" cap="none" dirty="0">
                <a:solidFill>
                  <a:srgbClr val="000000"/>
                </a:solidFill>
                <a:effectLst/>
                <a:latin typeface="Arial"/>
                <a:ea typeface="Arial"/>
                <a:cs typeface="Arial"/>
                <a:sym typeface="Arial"/>
              </a:rPr>
              <a:t>The address bus is unidirectional, travelling away from the processor. An address is placed on the address bus by the processor e.g. the location in main memory of a word of data it wants to read. The address bus also addresses input output ports.</a:t>
            </a:r>
          </a:p>
          <a:p>
            <a:pPr marL="0" lvl="0" indent="0" algn="l" rtl="0">
              <a:spcBef>
                <a:spcPts val="0"/>
              </a:spcBef>
              <a:spcAft>
                <a:spcPts val="0"/>
              </a:spcAft>
              <a:buNone/>
            </a:pPr>
            <a:endParaRPr dirty="0"/>
          </a:p>
        </p:txBody>
      </p:sp>
      <p:sp>
        <p:nvSpPr>
          <p:cNvPr id="270" name="Google Shape;270;p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The processor, main memory and disk input/output controller can put data onto the data bus or take it off. The graphics controller receives data from the data bus to display on the screen. Some devices put data on the data bus, some receive data, some both.</a:t>
            </a:r>
            <a:endParaRPr dirty="0"/>
          </a:p>
        </p:txBody>
      </p:sp>
      <p:sp>
        <p:nvSpPr>
          <p:cNvPr id="280" name="Google Shape;280;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The control bus is bidirectional. It transmits instructions between components of the computer. Because buses are shared by components control commands are needed to stop different commands from interfering with each other. Some common control lines are:</a:t>
            </a:r>
            <a:br>
              <a:rPr lang="en-US" dirty="0"/>
            </a:br>
            <a:r>
              <a:rPr lang="en-US" sz="1100" b="0" i="0" u="none" strike="noStrike" cap="none" dirty="0">
                <a:solidFill>
                  <a:srgbClr val="000000"/>
                </a:solidFill>
                <a:effectLst/>
                <a:latin typeface="Arial"/>
                <a:ea typeface="Arial"/>
                <a:cs typeface="Arial"/>
                <a:sym typeface="Arial"/>
              </a:rPr>
              <a:t>Memory read: tells the computer to read the data at the addressed location and place the data on the data bus to be sent to the processor</a:t>
            </a:r>
            <a:br>
              <a:rPr lang="en-US" dirty="0"/>
            </a:br>
            <a:r>
              <a:rPr lang="en-US" sz="1100" b="0" i="0" u="none" strike="noStrike" cap="none" dirty="0">
                <a:solidFill>
                  <a:srgbClr val="000000"/>
                </a:solidFill>
                <a:effectLst/>
                <a:latin typeface="Arial"/>
                <a:ea typeface="Arial"/>
                <a:cs typeface="Arial"/>
                <a:sym typeface="Arial"/>
              </a:rPr>
              <a:t>Memory write: tells the computer to write the data from the data bus to the addressed location</a:t>
            </a:r>
            <a:br>
              <a:rPr lang="en-US" dirty="0"/>
            </a:br>
            <a:r>
              <a:rPr lang="en-US" sz="1100" b="0" i="0" u="none" strike="noStrike" cap="none" dirty="0">
                <a:solidFill>
                  <a:srgbClr val="000000"/>
                </a:solidFill>
                <a:effectLst/>
                <a:latin typeface="Arial"/>
                <a:ea typeface="Arial"/>
                <a:cs typeface="Arial"/>
                <a:sym typeface="Arial"/>
              </a:rPr>
              <a:t>Bus request: Indicates a device wants to use the data bus</a:t>
            </a:r>
            <a:br>
              <a:rPr lang="en-US" dirty="0"/>
            </a:br>
            <a:r>
              <a:rPr lang="en-US" sz="1100" b="0" i="0" u="none" strike="noStrike" cap="none" dirty="0" err="1">
                <a:solidFill>
                  <a:srgbClr val="000000"/>
                </a:solidFill>
                <a:effectLst/>
                <a:latin typeface="Arial"/>
                <a:ea typeface="Arial"/>
                <a:cs typeface="Arial"/>
                <a:sym typeface="Arial"/>
              </a:rPr>
              <a:t>Bus</a:t>
            </a:r>
            <a:r>
              <a:rPr lang="en-US" sz="1100" b="0" i="0" u="none" strike="noStrike" cap="none" dirty="0">
                <a:solidFill>
                  <a:srgbClr val="000000"/>
                </a:solidFill>
                <a:effectLst/>
                <a:latin typeface="Arial"/>
                <a:ea typeface="Arial"/>
                <a:cs typeface="Arial"/>
                <a:sym typeface="Arial"/>
              </a:rPr>
              <a:t> grant: This is a signal that will be received back after a request to say it is ok to use the data bus</a:t>
            </a:r>
            <a:br>
              <a:rPr lang="en-US" dirty="0"/>
            </a:br>
            <a:r>
              <a:rPr lang="en-US" sz="1100" b="0" i="0" u="none" strike="noStrike" cap="none" dirty="0">
                <a:solidFill>
                  <a:srgbClr val="000000"/>
                </a:solidFill>
                <a:effectLst/>
                <a:latin typeface="Arial"/>
                <a:ea typeface="Arial"/>
                <a:cs typeface="Arial"/>
                <a:sym typeface="Arial"/>
              </a:rPr>
              <a:t>Interrupt request: Indicates that another device wants to use the CPU</a:t>
            </a:r>
            <a:br>
              <a:rPr lang="en-US" dirty="0"/>
            </a:br>
            <a:r>
              <a:rPr lang="en-US" sz="1100" b="0" i="0" u="none" strike="noStrike" cap="none" dirty="0">
                <a:solidFill>
                  <a:srgbClr val="000000"/>
                </a:solidFill>
                <a:effectLst/>
                <a:latin typeface="Arial"/>
                <a:ea typeface="Arial"/>
                <a:cs typeface="Arial"/>
                <a:sym typeface="Arial"/>
              </a:rPr>
              <a:t>Clock signals: The signal on this line is used to synchronize data between the CPU and a device</a:t>
            </a:r>
            <a:endParaRPr dirty="0"/>
          </a:p>
        </p:txBody>
      </p:sp>
      <p:sp>
        <p:nvSpPr>
          <p:cNvPr id="289" name="Google Shape;289;p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fontAlgn="base"/>
            <a:r>
              <a:rPr lang="en-US" sz="1100" b="0" i="0" u="none" strike="noStrike" cap="none" dirty="0">
                <a:solidFill>
                  <a:srgbClr val="000000"/>
                </a:solidFill>
                <a:effectLst/>
                <a:latin typeface="Arial"/>
                <a:ea typeface="Arial"/>
                <a:cs typeface="Arial"/>
                <a:sym typeface="Arial"/>
              </a:rPr>
              <a:t>The CPU fetches the instructions one at a time from the main memory into the registers. One register is the program counter (pc). The pc holds the memory address of the next instruction to be fetched from main memory.</a:t>
            </a:r>
          </a:p>
          <a:p>
            <a:pPr fontAlgn="base"/>
            <a:r>
              <a:rPr lang="en-US" sz="1100" b="0" i="0" u="none" strike="noStrike" cap="none" dirty="0">
                <a:solidFill>
                  <a:srgbClr val="000000"/>
                </a:solidFill>
                <a:effectLst/>
                <a:latin typeface="Arial"/>
                <a:ea typeface="Arial"/>
                <a:cs typeface="Arial"/>
                <a:sym typeface="Arial"/>
              </a:rPr>
              <a:t>The CPU </a:t>
            </a:r>
            <a:r>
              <a:rPr lang="en-US" sz="1100" b="1" i="0" u="none" strike="noStrike" cap="none" dirty="0">
                <a:solidFill>
                  <a:srgbClr val="000000"/>
                </a:solidFill>
                <a:effectLst/>
                <a:latin typeface="Arial"/>
                <a:ea typeface="Arial"/>
                <a:cs typeface="Arial"/>
                <a:sym typeface="Arial"/>
              </a:rPr>
              <a:t>decodes</a:t>
            </a:r>
            <a:r>
              <a:rPr lang="en-US" sz="1100" b="0" i="0" u="none" strike="noStrike" cap="none" dirty="0">
                <a:solidFill>
                  <a:srgbClr val="000000"/>
                </a:solidFill>
                <a:effectLst/>
                <a:latin typeface="Arial"/>
                <a:ea typeface="Arial"/>
                <a:cs typeface="Arial"/>
                <a:sym typeface="Arial"/>
              </a:rPr>
              <a:t> the instruction.</a:t>
            </a:r>
          </a:p>
          <a:p>
            <a:pPr fontAlgn="base"/>
            <a:r>
              <a:rPr lang="en-US" sz="1100" b="0" i="0" u="none" strike="noStrike" cap="none" dirty="0">
                <a:solidFill>
                  <a:srgbClr val="000000"/>
                </a:solidFill>
                <a:effectLst/>
                <a:latin typeface="Arial"/>
                <a:ea typeface="Arial"/>
                <a:cs typeface="Arial"/>
                <a:sym typeface="Arial"/>
              </a:rPr>
              <a:t>The CPU </a:t>
            </a:r>
            <a:r>
              <a:rPr lang="en-US" sz="1100" b="1" i="0" u="none" strike="noStrike" cap="none" dirty="0">
                <a:solidFill>
                  <a:srgbClr val="000000"/>
                </a:solidFill>
                <a:effectLst/>
                <a:latin typeface="Arial"/>
                <a:ea typeface="Arial"/>
                <a:cs typeface="Arial"/>
                <a:sym typeface="Arial"/>
              </a:rPr>
              <a:t>executes</a:t>
            </a:r>
            <a:r>
              <a:rPr lang="en-US" sz="1100" b="0" i="0" u="none" strike="noStrike" cap="none" dirty="0">
                <a:solidFill>
                  <a:srgbClr val="000000"/>
                </a:solidFill>
                <a:effectLst/>
                <a:latin typeface="Arial"/>
                <a:ea typeface="Arial"/>
                <a:cs typeface="Arial"/>
                <a:sym typeface="Arial"/>
              </a:rPr>
              <a:t> the instruction.</a:t>
            </a:r>
          </a:p>
          <a:p>
            <a:pPr fontAlgn="base"/>
            <a:r>
              <a:rPr lang="en-US" sz="1100" b="0" i="0" u="none" strike="noStrike" cap="none" dirty="0">
                <a:solidFill>
                  <a:srgbClr val="000000"/>
                </a:solidFill>
                <a:effectLst/>
                <a:latin typeface="Arial"/>
                <a:ea typeface="Arial"/>
                <a:cs typeface="Arial"/>
                <a:sym typeface="Arial"/>
              </a:rPr>
              <a:t>Repeat until there are no more instructions.</a:t>
            </a:r>
          </a:p>
          <a:p>
            <a:pPr marL="0" lvl="0" indent="0" algn="l" rtl="0">
              <a:spcBef>
                <a:spcPts val="0"/>
              </a:spcBef>
              <a:spcAft>
                <a:spcPts val="0"/>
              </a:spcAft>
              <a:buNone/>
            </a:pPr>
            <a:endParaRPr dirty="0"/>
          </a:p>
        </p:txBody>
      </p:sp>
      <p:sp>
        <p:nvSpPr>
          <p:cNvPr id="298" name="Google Shape;298;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13" name="Google Shape;313;p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26" name="Google Shape;326;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8"/>
        <p:cNvGrpSpPr/>
        <p:nvPr/>
      </p:nvGrpSpPr>
      <p:grpSpPr>
        <a:xfrm>
          <a:off x="0" y="0"/>
          <a:ext cx="0" cy="0"/>
          <a:chOff x="0" y="0"/>
          <a:chExt cx="0" cy="0"/>
        </a:xfrm>
      </p:grpSpPr>
      <p:sp>
        <p:nvSpPr>
          <p:cNvPr id="339" name="Google Shape;339;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40" name="Google Shape;340;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51" name="Google Shape;351;p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p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3" name="Google Shape;363;p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6" name="Google Shape;376;p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a:extLst>
            <a:ext uri="{FF2B5EF4-FFF2-40B4-BE49-F238E27FC236}">
              <a16:creationId xmlns:a16="http://schemas.microsoft.com/office/drawing/2014/main" id="{5D0235C1-EC7D-6B7C-FA4E-394800917F32}"/>
            </a:ext>
          </a:extLst>
        </p:cNvPr>
        <p:cNvGrpSpPr/>
        <p:nvPr/>
      </p:nvGrpSpPr>
      <p:grpSpPr>
        <a:xfrm>
          <a:off x="0" y="0"/>
          <a:ext cx="0" cy="0"/>
          <a:chOff x="0" y="0"/>
          <a:chExt cx="0" cy="0"/>
        </a:xfrm>
      </p:grpSpPr>
      <p:sp>
        <p:nvSpPr>
          <p:cNvPr id="375" name="Google Shape;375;p30:notes">
            <a:extLst>
              <a:ext uri="{FF2B5EF4-FFF2-40B4-BE49-F238E27FC236}">
                <a16:creationId xmlns:a16="http://schemas.microsoft.com/office/drawing/2014/main" id="{E3ED72B7-9AF8-0D33-5EBC-BDF947E0EAA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6" name="Google Shape;376;p30:notes">
            <a:extLst>
              <a:ext uri="{FF2B5EF4-FFF2-40B4-BE49-F238E27FC236}">
                <a16:creationId xmlns:a16="http://schemas.microsoft.com/office/drawing/2014/main" id="{19A0E016-E032-E697-E8D7-C9A4CC6C5E3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681235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a:extLst>
            <a:ext uri="{FF2B5EF4-FFF2-40B4-BE49-F238E27FC236}">
              <a16:creationId xmlns:a16="http://schemas.microsoft.com/office/drawing/2014/main" id="{812C8DE6-6BCA-7EED-5596-19B2B1F1504A}"/>
            </a:ext>
          </a:extLst>
        </p:cNvPr>
        <p:cNvGrpSpPr/>
        <p:nvPr/>
      </p:nvGrpSpPr>
      <p:grpSpPr>
        <a:xfrm>
          <a:off x="0" y="0"/>
          <a:ext cx="0" cy="0"/>
          <a:chOff x="0" y="0"/>
          <a:chExt cx="0" cy="0"/>
        </a:xfrm>
      </p:grpSpPr>
      <p:sp>
        <p:nvSpPr>
          <p:cNvPr id="375" name="Google Shape;375;p30:notes">
            <a:extLst>
              <a:ext uri="{FF2B5EF4-FFF2-40B4-BE49-F238E27FC236}">
                <a16:creationId xmlns:a16="http://schemas.microsoft.com/office/drawing/2014/main" id="{B4B0D3F1-E7D4-1270-348E-AB9AACE912E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6" name="Google Shape;376;p30:notes">
            <a:extLst>
              <a:ext uri="{FF2B5EF4-FFF2-40B4-BE49-F238E27FC236}">
                <a16:creationId xmlns:a16="http://schemas.microsoft.com/office/drawing/2014/main" id="{BC62ACF4-B068-2DDF-D8F1-2498BDAC80C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98295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a:extLst>
            <a:ext uri="{FF2B5EF4-FFF2-40B4-BE49-F238E27FC236}">
              <a16:creationId xmlns:a16="http://schemas.microsoft.com/office/drawing/2014/main" id="{B98A058D-F7C9-4D44-3EF5-B3C95E2C9E18}"/>
            </a:ext>
          </a:extLst>
        </p:cNvPr>
        <p:cNvGrpSpPr/>
        <p:nvPr/>
      </p:nvGrpSpPr>
      <p:grpSpPr>
        <a:xfrm>
          <a:off x="0" y="0"/>
          <a:ext cx="0" cy="0"/>
          <a:chOff x="0" y="0"/>
          <a:chExt cx="0" cy="0"/>
        </a:xfrm>
      </p:grpSpPr>
      <p:sp>
        <p:nvSpPr>
          <p:cNvPr id="375" name="Google Shape;375;p30:notes">
            <a:extLst>
              <a:ext uri="{FF2B5EF4-FFF2-40B4-BE49-F238E27FC236}">
                <a16:creationId xmlns:a16="http://schemas.microsoft.com/office/drawing/2014/main" id="{AA6B116A-B010-D0A2-8943-0256B8C4FE5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6" name="Google Shape;376;p30:notes">
            <a:extLst>
              <a:ext uri="{FF2B5EF4-FFF2-40B4-BE49-F238E27FC236}">
                <a16:creationId xmlns:a16="http://schemas.microsoft.com/office/drawing/2014/main" id="{190CF9FF-9A9F-5797-AC46-3AAE335AE76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314400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a:extLst>
            <a:ext uri="{FF2B5EF4-FFF2-40B4-BE49-F238E27FC236}">
              <a16:creationId xmlns:a16="http://schemas.microsoft.com/office/drawing/2014/main" id="{4407F7FA-FD7D-5CED-BEEA-4BFCAEE3C795}"/>
            </a:ext>
          </a:extLst>
        </p:cNvPr>
        <p:cNvGrpSpPr/>
        <p:nvPr/>
      </p:nvGrpSpPr>
      <p:grpSpPr>
        <a:xfrm>
          <a:off x="0" y="0"/>
          <a:ext cx="0" cy="0"/>
          <a:chOff x="0" y="0"/>
          <a:chExt cx="0" cy="0"/>
        </a:xfrm>
      </p:grpSpPr>
      <p:sp>
        <p:nvSpPr>
          <p:cNvPr id="375" name="Google Shape;375;p30:notes">
            <a:extLst>
              <a:ext uri="{FF2B5EF4-FFF2-40B4-BE49-F238E27FC236}">
                <a16:creationId xmlns:a16="http://schemas.microsoft.com/office/drawing/2014/main" id="{5990ECFE-9EC3-DD4C-6171-256D72D2B42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6" name="Google Shape;376;p30:notes">
            <a:extLst>
              <a:ext uri="{FF2B5EF4-FFF2-40B4-BE49-F238E27FC236}">
                <a16:creationId xmlns:a16="http://schemas.microsoft.com/office/drawing/2014/main" id="{30A9CB4E-240D-160B-7FC0-5898A0F5EE6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078462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a:extLst>
            <a:ext uri="{FF2B5EF4-FFF2-40B4-BE49-F238E27FC236}">
              <a16:creationId xmlns:a16="http://schemas.microsoft.com/office/drawing/2014/main" id="{2B3AB331-EE89-9AE5-7477-602E21B7E8AA}"/>
            </a:ext>
          </a:extLst>
        </p:cNvPr>
        <p:cNvGrpSpPr/>
        <p:nvPr/>
      </p:nvGrpSpPr>
      <p:grpSpPr>
        <a:xfrm>
          <a:off x="0" y="0"/>
          <a:ext cx="0" cy="0"/>
          <a:chOff x="0" y="0"/>
          <a:chExt cx="0" cy="0"/>
        </a:xfrm>
      </p:grpSpPr>
      <p:sp>
        <p:nvSpPr>
          <p:cNvPr id="375" name="Google Shape;375;p30:notes">
            <a:extLst>
              <a:ext uri="{FF2B5EF4-FFF2-40B4-BE49-F238E27FC236}">
                <a16:creationId xmlns:a16="http://schemas.microsoft.com/office/drawing/2014/main" id="{D04F9A2D-0D6D-DF85-CF26-6A5D597BE0A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76" name="Google Shape;376;p30:notes">
            <a:extLst>
              <a:ext uri="{FF2B5EF4-FFF2-40B4-BE49-F238E27FC236}">
                <a16:creationId xmlns:a16="http://schemas.microsoft.com/office/drawing/2014/main" id="{888730F6-2457-5304-5CC6-938EA8DC8DE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68014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0A35F4-6B3F-4F69-AC02-49C05A790324}" type="slidenum">
              <a:rPr lang="en-US"/>
              <a:pPr/>
              <a:t>38</a:t>
            </a:fld>
            <a:endParaRPr lang="en-US"/>
          </a:p>
        </p:txBody>
      </p:sp>
      <p:sp>
        <p:nvSpPr>
          <p:cNvPr id="167938" name="Rectangle 2"/>
          <p:cNvSpPr>
            <a:spLocks noGrp="1" noRot="1" noChangeAspect="1" noChangeArrowheads="1" noTextEdit="1"/>
          </p:cNvSpPr>
          <p:nvPr>
            <p:ph type="sldImg"/>
          </p:nvPr>
        </p:nvSpPr>
        <p:spPr>
          <a:xfrm>
            <a:off x="381000" y="685800"/>
            <a:ext cx="6096000" cy="3429000"/>
          </a:xfrm>
          <a:ln/>
        </p:spPr>
      </p:sp>
      <p:sp>
        <p:nvSpPr>
          <p:cNvPr id="167939" name="Rectangle 3"/>
          <p:cNvSpPr>
            <a:spLocks noGrp="1" noChangeArrowheads="1"/>
          </p:cNvSpPr>
          <p:nvPr>
            <p:ph type="body"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slide" Target="slide15.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3"/>
        <p:cNvGrpSpPr/>
        <p:nvPr/>
      </p:nvGrpSpPr>
      <p:grpSpPr>
        <a:xfrm>
          <a:off x="0" y="0"/>
          <a:ext cx="0" cy="0"/>
          <a:chOff x="0" y="0"/>
          <a:chExt cx="0" cy="0"/>
        </a:xfrm>
      </p:grpSpPr>
      <p:sp>
        <p:nvSpPr>
          <p:cNvPr id="84" name="Google Shape;84;p13"/>
          <p:cNvSpPr txBox="1"/>
          <p:nvPr/>
        </p:nvSpPr>
        <p:spPr>
          <a:xfrm>
            <a:off x="571500" y="1457325"/>
            <a:ext cx="11601450" cy="15621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5400" b="1" i="0" u="none" strike="noStrike" cap="none">
                <a:solidFill>
                  <a:srgbClr val="111827"/>
                </a:solidFill>
                <a:latin typeface="Arimo"/>
                <a:ea typeface="Arimo"/>
                <a:cs typeface="Arimo"/>
                <a:sym typeface="Arimo"/>
              </a:rPr>
              <a:t>The Von Neumann</a:t>
            </a:r>
            <a:br>
              <a:rPr lang="en-US" sz="1800" b="0" i="0" u="none" strike="noStrike" cap="none">
                <a:solidFill>
                  <a:schemeClr val="dk1"/>
                </a:solidFill>
                <a:latin typeface="Calibri"/>
                <a:ea typeface="Calibri"/>
                <a:cs typeface="Calibri"/>
                <a:sym typeface="Calibri"/>
              </a:rPr>
            </a:br>
            <a:r>
              <a:rPr lang="en-US" sz="5400" b="1" i="0" u="none" strike="noStrike" cap="none">
                <a:solidFill>
                  <a:srgbClr val="111827"/>
                </a:solidFill>
                <a:latin typeface="Arimo"/>
                <a:ea typeface="Arimo"/>
                <a:cs typeface="Arimo"/>
                <a:sym typeface="Arimo"/>
              </a:rPr>
              <a:t> Architecture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B93B1F9-AD70-584F-857B-B77B8375E4ED}"/>
              </a:ext>
            </a:extLst>
          </p:cNvPr>
          <p:cNvSpPr>
            <a:spLocks noGrp="1"/>
          </p:cNvSpPr>
          <p:nvPr>
            <p:ph type="title"/>
          </p:nvPr>
        </p:nvSpPr>
        <p:spPr>
          <a:xfrm>
            <a:off x="479394" y="1070800"/>
            <a:ext cx="3939688" cy="5583126"/>
          </a:xfrm>
        </p:spPr>
        <p:txBody>
          <a:bodyPr>
            <a:normAutofit/>
          </a:bodyPr>
          <a:lstStyle/>
          <a:p>
            <a:pPr algn="r"/>
            <a:r>
              <a:rPr lang="en-US" sz="6800"/>
              <a:t>Crunching the Numbers</a:t>
            </a:r>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85FBABD-AE0F-4082-9A0C-74844998830C}"/>
              </a:ext>
            </a:extLst>
          </p:cNvPr>
          <p:cNvGraphicFramePr>
            <a:graphicFrameLocks noGrp="1"/>
          </p:cNvGraphicFramePr>
          <p:nvPr>
            <p:ph idx="1"/>
            <p:extLst>
              <p:ext uri="{D42A27DB-BD31-4B8C-83A1-F6EECF244321}">
                <p14:modId xmlns:p14="http://schemas.microsoft.com/office/powerpoint/2010/main" val="329912489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2305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8"/>
        <p:cNvGrpSpPr/>
        <p:nvPr/>
      </p:nvGrpSpPr>
      <p:grpSpPr>
        <a:xfrm>
          <a:off x="0" y="0"/>
          <a:ext cx="0" cy="0"/>
          <a:chOff x="0" y="0"/>
          <a:chExt cx="0" cy="0"/>
        </a:xfrm>
      </p:grpSpPr>
      <p:sp>
        <p:nvSpPr>
          <p:cNvPr id="89" name="Google Shape;89;p14"/>
          <p:cNvSpPr txBox="1"/>
          <p:nvPr/>
        </p:nvSpPr>
        <p:spPr>
          <a:xfrm>
            <a:off x="571500" y="2588418"/>
            <a:ext cx="5340667"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solidFill>
                  <a:srgbClr val="374151"/>
                </a:solidFill>
                <a:latin typeface="Arimo"/>
                <a:ea typeface="Arimo"/>
                <a:cs typeface="Arimo"/>
                <a:sym typeface="Arimo"/>
              </a:rPr>
              <a:t>Binary &amp; Logic Gates</a:t>
            </a:r>
            <a:endParaRPr dirty="0"/>
          </a:p>
        </p:txBody>
      </p:sp>
      <p:sp>
        <p:nvSpPr>
          <p:cNvPr id="90" name="Google Shape;90;p14"/>
          <p:cNvSpPr txBox="1"/>
          <p:nvPr/>
        </p:nvSpPr>
        <p:spPr>
          <a:xfrm>
            <a:off x="571500" y="3083718"/>
            <a:ext cx="5086350" cy="1038746"/>
          </a:xfrm>
          <a:prstGeom prst="rect">
            <a:avLst/>
          </a:prstGeom>
          <a:noFill/>
          <a:ln>
            <a:noFill/>
          </a:ln>
        </p:spPr>
        <p:txBody>
          <a:bodyPr spcFirstLastPara="1" wrap="square" lIns="0" tIns="0" rIns="0" bIns="0" anchor="t" anchorCtr="0">
            <a:spAutoFit/>
          </a:bodyPr>
          <a:lstStyle/>
          <a:p>
            <a:pPr>
              <a:lnSpc>
                <a:spcPct val="150000"/>
              </a:lnSpc>
            </a:pPr>
            <a:r>
              <a:rPr lang="en-US" sz="1500" b="0" i="0" u="none" strike="noStrike" cap="none" dirty="0">
                <a:solidFill>
                  <a:srgbClr val="4B5563"/>
                </a:solidFill>
                <a:latin typeface="Arimo"/>
                <a:ea typeface="Arimo"/>
                <a:cs typeface="Arimo"/>
                <a:sym typeface="Arimo"/>
              </a:rPr>
              <a:t>We've learned that computers are built from switches. Logic </a:t>
            </a:r>
            <a:r>
              <a:rPr lang="en-US" sz="1500" b="0" i="0" u="none" strike="noStrike" cap="none">
                <a:solidFill>
                  <a:srgbClr val="4B5563"/>
                </a:solidFill>
                <a:latin typeface="Arimo"/>
                <a:ea typeface="Arimo"/>
                <a:cs typeface="Arimo"/>
                <a:sym typeface="Arimo"/>
              </a:rPr>
              <a:t>gates (AND, OR, NOT</a:t>
            </a:r>
            <a:r>
              <a:rPr lang="en-US" sz="1500">
                <a:solidFill>
                  <a:srgbClr val="4B5563"/>
                </a:solidFill>
                <a:latin typeface="Arimo"/>
                <a:ea typeface="Arimo"/>
                <a:cs typeface="Arimo"/>
                <a:sym typeface="Arimo"/>
              </a:rPr>
              <a:t>,XOR, NAND)</a:t>
            </a:r>
            <a:r>
              <a:rPr lang="en-US" sz="1500" b="0" i="0" u="none" strike="noStrike" cap="none">
                <a:solidFill>
                  <a:srgbClr val="4B5563"/>
                </a:solidFill>
                <a:latin typeface="Arimo"/>
                <a:ea typeface="Arimo"/>
                <a:cs typeface="Arimo"/>
                <a:sym typeface="Arimo"/>
              </a:rPr>
              <a:t> allow us to process binary </a:t>
            </a:r>
            <a:r>
              <a:rPr lang="en-US" sz="1500" b="0" i="0" u="none" strike="noStrike" cap="none" dirty="0">
                <a:solidFill>
                  <a:srgbClr val="4B5563"/>
                </a:solidFill>
                <a:latin typeface="Arimo"/>
                <a:ea typeface="Arimo"/>
                <a:cs typeface="Arimo"/>
                <a:sym typeface="Arimo"/>
              </a:rPr>
              <a:t>information.</a:t>
            </a:r>
            <a:endParaRPr dirty="0"/>
          </a:p>
        </p:txBody>
      </p:sp>
      <p:sp>
        <p:nvSpPr>
          <p:cNvPr id="91" name="Google Shape;91;p14"/>
          <p:cNvSpPr txBox="1"/>
          <p:nvPr/>
        </p:nvSpPr>
        <p:spPr>
          <a:xfrm>
            <a:off x="6009425" y="2588418"/>
            <a:ext cx="5340600" cy="3231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solidFill>
                  <a:srgbClr val="374151"/>
                </a:solidFill>
                <a:latin typeface="Arimo"/>
                <a:ea typeface="Arimo"/>
                <a:cs typeface="Arimo"/>
                <a:sym typeface="Arimo"/>
              </a:rPr>
              <a:t>The ALU</a:t>
            </a:r>
            <a:endParaRPr dirty="0"/>
          </a:p>
        </p:txBody>
      </p:sp>
      <p:sp>
        <p:nvSpPr>
          <p:cNvPr id="92" name="Google Shape;92;p14"/>
          <p:cNvSpPr txBox="1"/>
          <p:nvPr/>
        </p:nvSpPr>
        <p:spPr>
          <a:xfrm>
            <a:off x="6136550" y="3083718"/>
            <a:ext cx="5086500" cy="9234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The </a:t>
            </a:r>
            <a:r>
              <a:rPr lang="en-US" sz="1500" b="1" i="0" u="none" strike="noStrike" cap="none" dirty="0">
                <a:solidFill>
                  <a:srgbClr val="4B5563"/>
                </a:solidFill>
                <a:latin typeface="Arimo"/>
                <a:ea typeface="Arimo"/>
                <a:cs typeface="Arimo"/>
                <a:sym typeface="Arimo"/>
              </a:rPr>
              <a:t>Arithmetic Logic Unit</a:t>
            </a:r>
            <a:r>
              <a:rPr lang="en-US" sz="1500" b="0" i="0" u="none" strike="noStrike" cap="none" dirty="0">
                <a:solidFill>
                  <a:srgbClr val="4B5563"/>
                </a:solidFill>
                <a:latin typeface="Arimo"/>
                <a:ea typeface="Arimo"/>
                <a:cs typeface="Arimo"/>
                <a:sym typeface="Arimo"/>
              </a:rPr>
              <a:t> is the physical arrangement of these gates that performs addition, subtraction, and comparisons.</a:t>
            </a:r>
            <a:endParaRPr dirty="0"/>
          </a:p>
        </p:txBody>
      </p:sp>
      <p:sp>
        <p:nvSpPr>
          <p:cNvPr id="93" name="Google Shape;93;p14"/>
          <p:cNvSpPr txBox="1"/>
          <p:nvPr/>
        </p:nvSpPr>
        <p:spPr>
          <a:xfrm>
            <a:off x="571500" y="919311"/>
            <a:ext cx="11601600" cy="507900"/>
          </a:xfrm>
          <a:prstGeom prst="rect">
            <a:avLst/>
          </a:prstGeom>
          <a:noFill/>
          <a:ln>
            <a:noFill/>
          </a:ln>
        </p:spPr>
        <p:txBody>
          <a:bodyPr spcFirstLastPara="1" wrap="square" lIns="0" tIns="0" rIns="0" bIns="0" anchor="t" anchorCtr="0">
            <a:spAutoFit/>
          </a:bodyPr>
          <a:lstStyle/>
          <a:p>
            <a:r>
              <a:rPr lang="en-US" sz="3300" b="1" i="0" u="none" strike="noStrike" cap="none">
                <a:solidFill>
                  <a:srgbClr val="111827"/>
                </a:solidFill>
                <a:latin typeface="Arimo"/>
                <a:ea typeface="Arimo"/>
                <a:cs typeface="Arimo"/>
                <a:sym typeface="Arimo"/>
              </a:rPr>
              <a:t>The </a:t>
            </a:r>
            <a:r>
              <a:rPr lang="en-US" sz="3300" b="1">
                <a:solidFill>
                  <a:srgbClr val="111827"/>
                </a:solidFill>
                <a:latin typeface="Arimo"/>
                <a:ea typeface="Arimo"/>
                <a:cs typeface="Arimo"/>
                <a:sym typeface="Arimo"/>
              </a:rPr>
              <a:t>concepts</a:t>
            </a:r>
            <a:r>
              <a:rPr lang="en-US" sz="3300" b="1" i="0" u="none" strike="noStrike" cap="none">
                <a:solidFill>
                  <a:srgbClr val="111827"/>
                </a:solidFill>
                <a:latin typeface="Arimo"/>
                <a:ea typeface="Arimo"/>
                <a:cs typeface="Arimo"/>
                <a:sym typeface="Arimo"/>
              </a:rPr>
              <a:t> </a:t>
            </a:r>
            <a:r>
              <a:rPr lang="en-US" sz="3300" b="1">
                <a:solidFill>
                  <a:srgbClr val="111827"/>
                </a:solidFill>
                <a:latin typeface="Arimo"/>
                <a:ea typeface="Arimo"/>
                <a:cs typeface="Arimo"/>
                <a:sym typeface="Arimo"/>
              </a:rPr>
              <a:t>so far</a:t>
            </a:r>
            <a:endParaRPr/>
          </a:p>
        </p:txBody>
      </p:sp>
      <p:sp>
        <p:nvSpPr>
          <p:cNvPr id="94" name="Google Shape;94;p14"/>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8"/>
        <p:cNvGrpSpPr/>
        <p:nvPr/>
      </p:nvGrpSpPr>
      <p:grpSpPr>
        <a:xfrm>
          <a:off x="0" y="0"/>
          <a:ext cx="0" cy="0"/>
          <a:chOff x="0" y="0"/>
          <a:chExt cx="0" cy="0"/>
        </a:xfrm>
      </p:grpSpPr>
      <p:graphicFrame>
        <p:nvGraphicFramePr>
          <p:cNvPr id="99" name="Google Shape;99;p15"/>
          <p:cNvGraphicFramePr/>
          <p:nvPr/>
        </p:nvGraphicFramePr>
        <p:xfrm>
          <a:off x="571500" y="2855118"/>
          <a:ext cx="11049000" cy="2381250"/>
        </p:xfrm>
        <a:graphic>
          <a:graphicData uri="http://schemas.openxmlformats.org/drawingml/2006/table">
            <a:tbl>
              <a:tblPr firstRow="1" bandRow="1">
                <a:noFill/>
                <a:tableStyleId>{87C82F19-5584-448D-8194-E86328174E2D}</a:tableStyleId>
              </a:tblPr>
              <a:tblGrid>
                <a:gridCol w="3088925">
                  <a:extLst>
                    <a:ext uri="{9D8B030D-6E8A-4147-A177-3AD203B41FA5}">
                      <a16:colId xmlns:a16="http://schemas.microsoft.com/office/drawing/2014/main" val="20000"/>
                    </a:ext>
                  </a:extLst>
                </a:gridCol>
                <a:gridCol w="2545700">
                  <a:extLst>
                    <a:ext uri="{9D8B030D-6E8A-4147-A177-3AD203B41FA5}">
                      <a16:colId xmlns:a16="http://schemas.microsoft.com/office/drawing/2014/main" val="20001"/>
                    </a:ext>
                  </a:extLst>
                </a:gridCol>
                <a:gridCol w="5414375">
                  <a:extLst>
                    <a:ext uri="{9D8B030D-6E8A-4147-A177-3AD203B41FA5}">
                      <a16:colId xmlns:a16="http://schemas.microsoft.com/office/drawing/2014/main" val="20002"/>
                    </a:ext>
                  </a:extLst>
                </a:gridCol>
              </a:tblGrid>
              <a:tr h="476250">
                <a:tc>
                  <a:txBody>
                    <a:bodyPr/>
                    <a:lstStyle/>
                    <a:p>
                      <a:pPr marL="0" marR="0" lvl="0" indent="0" algn="l" rtl="0">
                        <a:spcBef>
                          <a:spcPts val="0"/>
                        </a:spcBef>
                        <a:spcAft>
                          <a:spcPts val="0"/>
                        </a:spcAft>
                        <a:buNone/>
                      </a:pPr>
                      <a:r>
                        <a:rPr lang="en-US" sz="1200" b="1" i="0" u="none" strike="noStrike" cap="none" dirty="0">
                          <a:solidFill>
                            <a:srgbClr val="111827"/>
                          </a:solidFill>
                          <a:latin typeface="Arimo"/>
                          <a:ea typeface="Arimo"/>
                          <a:cs typeface="Arimo"/>
                          <a:sym typeface="Arimo"/>
                        </a:rPr>
                        <a:t>Component</a:t>
                      </a:r>
                      <a:endParaRPr dirty="0"/>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3F4F6"/>
                    </a:solidFill>
                  </a:tcPr>
                </a:tc>
                <a:tc>
                  <a:txBody>
                    <a:bodyPr/>
                    <a:lstStyle/>
                    <a:p>
                      <a:pPr marL="0" marR="0" lvl="0" indent="0" algn="l" rtl="0">
                        <a:spcBef>
                          <a:spcPts val="0"/>
                        </a:spcBef>
                        <a:spcAft>
                          <a:spcPts val="0"/>
                        </a:spcAft>
                        <a:buNone/>
                      </a:pPr>
                      <a:r>
                        <a:rPr lang="en-US" sz="1200" b="1" i="0" u="none" strike="noStrike" cap="none">
                          <a:solidFill>
                            <a:srgbClr val="111827"/>
                          </a:solidFill>
                          <a:latin typeface="Arimo"/>
                          <a:ea typeface="Arimo"/>
                          <a:cs typeface="Arimo"/>
                          <a:sym typeface="Arimo"/>
                        </a:rPr>
                        <a:t>Speed</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3F4F6"/>
                    </a:solidFill>
                  </a:tcPr>
                </a:tc>
                <a:tc>
                  <a:txBody>
                    <a:bodyPr/>
                    <a:lstStyle/>
                    <a:p>
                      <a:pPr marL="0" marR="0" lvl="0" indent="0" algn="l" rtl="0">
                        <a:spcBef>
                          <a:spcPts val="0"/>
                        </a:spcBef>
                        <a:spcAft>
                          <a:spcPts val="0"/>
                        </a:spcAft>
                        <a:buNone/>
                      </a:pPr>
                      <a:r>
                        <a:rPr lang="en-US" sz="1200" b="1" i="0" u="none" strike="noStrike" cap="none">
                          <a:solidFill>
                            <a:srgbClr val="111827"/>
                          </a:solidFill>
                          <a:latin typeface="Arimo"/>
                          <a:ea typeface="Arimo"/>
                          <a:cs typeface="Arimo"/>
                          <a:sym typeface="Arimo"/>
                        </a:rPr>
                        <a:t>Purpose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F3F4F6"/>
                    </a:solidFill>
                  </a:tcPr>
                </a:tc>
                <a:extLst>
                  <a:ext uri="{0D108BD9-81ED-4DB2-BD59-A6C34878D82A}">
                    <a16:rowId xmlns:a16="http://schemas.microsoft.com/office/drawing/2014/main" val="10000"/>
                  </a:ext>
                </a:extLst>
              </a:tr>
              <a:tr h="476250">
                <a:tc>
                  <a:txBody>
                    <a:bodyPr/>
                    <a:lstStyle/>
                    <a:p>
                      <a:pPr marL="0" marR="0" lvl="0" indent="0" algn="l" rtl="0">
                        <a:spcBef>
                          <a:spcPts val="0"/>
                        </a:spcBef>
                        <a:spcAft>
                          <a:spcPts val="0"/>
                        </a:spcAft>
                        <a:buNone/>
                      </a:pPr>
                      <a:r>
                        <a:rPr lang="en-US" sz="1200" b="1" i="0" u="none" strike="noStrike" cap="none" dirty="0">
                          <a:solidFill>
                            <a:srgbClr val="1A1A1A"/>
                          </a:solidFill>
                          <a:latin typeface="Arimo"/>
                          <a:ea typeface="Arimo"/>
                          <a:cs typeface="Arimo"/>
                          <a:sym typeface="Arimo"/>
                        </a:rPr>
                        <a:t>Registers</a:t>
                      </a:r>
                      <a:endParaRPr dirty="0"/>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dirty="0">
                          <a:solidFill>
                            <a:srgbClr val="2563EB"/>
                          </a:solidFill>
                          <a:latin typeface="Azeret Mono"/>
                          <a:ea typeface="Azeret Mono"/>
                          <a:cs typeface="Azeret Mono"/>
                          <a:sym typeface="Azeret Mono"/>
                        </a:rPr>
                        <a:t>Near Instant</a:t>
                      </a:r>
                      <a:endParaRPr dirty="0"/>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dirty="0">
                          <a:solidFill>
                            <a:srgbClr val="1A1A1A"/>
                          </a:solidFill>
                          <a:latin typeface="Arimo"/>
                          <a:ea typeface="Arimo"/>
                          <a:cs typeface="Arimo"/>
                          <a:sym typeface="Arimo"/>
                        </a:rPr>
                        <a:t>Smallest, fastest storage inside the CPU.</a:t>
                      </a:r>
                      <a:endParaRPr dirty="0"/>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1"/>
                  </a:ext>
                </a:extLst>
              </a:tr>
              <a:tr h="476250">
                <a:tc>
                  <a:txBody>
                    <a:bodyPr/>
                    <a:lstStyle/>
                    <a:p>
                      <a:pPr marL="0" marR="0" lvl="0" indent="0" algn="l" rtl="0">
                        <a:spcBef>
                          <a:spcPts val="0"/>
                        </a:spcBef>
                        <a:spcAft>
                          <a:spcPts val="0"/>
                        </a:spcAft>
                        <a:buNone/>
                      </a:pPr>
                      <a:r>
                        <a:rPr lang="en-US" sz="1200" b="1" i="0" u="none" strike="noStrike" cap="none">
                          <a:solidFill>
                            <a:srgbClr val="1A1A1A"/>
                          </a:solidFill>
                          <a:latin typeface="Arimo"/>
                          <a:ea typeface="Arimo"/>
                          <a:cs typeface="Arimo"/>
                          <a:sym typeface="Arimo"/>
                        </a:rPr>
                        <a:t>Cache</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solidFill>
                            <a:srgbClr val="2563EB"/>
                          </a:solidFill>
                          <a:latin typeface="Azeret Mono"/>
                          <a:ea typeface="Azeret Mono"/>
                          <a:cs typeface="Azeret Mono"/>
                          <a:sym typeface="Azeret Mono"/>
                        </a:rPr>
                        <a:t>Very Fast</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solidFill>
                            <a:srgbClr val="1A1A1A"/>
                          </a:solidFill>
                          <a:latin typeface="Arimo"/>
                          <a:ea typeface="Arimo"/>
                          <a:cs typeface="Arimo"/>
                          <a:sym typeface="Arimo"/>
                        </a:rPr>
                        <a:t>Buffer between CPU and Main Memory.</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2"/>
                  </a:ext>
                </a:extLst>
              </a:tr>
              <a:tr h="476250">
                <a:tc>
                  <a:txBody>
                    <a:bodyPr/>
                    <a:lstStyle/>
                    <a:p>
                      <a:pPr marL="0" marR="0" lvl="0" indent="0" algn="l" rtl="0">
                        <a:spcBef>
                          <a:spcPts val="0"/>
                        </a:spcBef>
                        <a:spcAft>
                          <a:spcPts val="0"/>
                        </a:spcAft>
                        <a:buNone/>
                      </a:pPr>
                      <a:r>
                        <a:rPr lang="en-US" sz="1200" b="1" i="0" u="none" strike="noStrike" cap="none">
                          <a:solidFill>
                            <a:srgbClr val="1A1A1A"/>
                          </a:solidFill>
                          <a:latin typeface="Arimo"/>
                          <a:ea typeface="Arimo"/>
                          <a:cs typeface="Arimo"/>
                          <a:sym typeface="Arimo"/>
                        </a:rPr>
                        <a:t>Main Memory (RAM)</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a:solidFill>
                            <a:srgbClr val="2563EB"/>
                          </a:solidFill>
                          <a:latin typeface="Azeret Mono"/>
                          <a:ea typeface="Azeret Mono"/>
                          <a:cs typeface="Azeret Mono"/>
                          <a:sym typeface="Azeret Mono"/>
                        </a:rPr>
                        <a:t>Fast</a:t>
                      </a:r>
                      <a:endParaRPr/>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dirty="0">
                          <a:solidFill>
                            <a:srgbClr val="1A1A1A"/>
                          </a:solidFill>
                          <a:latin typeface="Arimo"/>
                          <a:ea typeface="Arimo"/>
                          <a:cs typeface="Arimo"/>
                          <a:sym typeface="Arimo"/>
                        </a:rPr>
                        <a:t>Where active programs and data live.</a:t>
                      </a:r>
                      <a:endParaRPr dirty="0"/>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3"/>
                  </a:ext>
                </a:extLst>
              </a:tr>
              <a:tr h="476250">
                <a:tc>
                  <a:txBody>
                    <a:bodyPr/>
                    <a:lstStyle/>
                    <a:p>
                      <a:pPr marL="0" marR="0" lvl="0" indent="0" algn="l" rtl="0">
                        <a:spcBef>
                          <a:spcPts val="0"/>
                        </a:spcBef>
                        <a:spcAft>
                          <a:spcPts val="0"/>
                        </a:spcAft>
                        <a:buNone/>
                      </a:pPr>
                      <a:r>
                        <a:rPr lang="en-US" sz="1200" b="1" i="0" u="none" strike="noStrike" cap="none" dirty="0">
                          <a:solidFill>
                            <a:srgbClr val="1A1A1A"/>
                          </a:solidFill>
                          <a:latin typeface="Arimo"/>
                          <a:ea typeface="Arimo"/>
                          <a:cs typeface="Arimo"/>
                          <a:sym typeface="Arimo"/>
                        </a:rPr>
                        <a:t>Secondary Storage</a:t>
                      </a:r>
                      <a:endParaRPr dirty="0"/>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dirty="0">
                          <a:solidFill>
                            <a:srgbClr val="2563EB"/>
                          </a:solidFill>
                          <a:latin typeface="Azeret Mono"/>
                          <a:ea typeface="Azeret Mono"/>
                          <a:cs typeface="Azeret Mono"/>
                          <a:sym typeface="Azeret Mono"/>
                        </a:rPr>
                        <a:t>Slower</a:t>
                      </a:r>
                      <a:endParaRPr dirty="0"/>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tc>
                  <a:txBody>
                    <a:bodyPr/>
                    <a:lstStyle/>
                    <a:p>
                      <a:pPr marL="0" marR="0" lvl="0" indent="0" algn="l" rtl="0">
                        <a:spcBef>
                          <a:spcPts val="0"/>
                        </a:spcBef>
                        <a:spcAft>
                          <a:spcPts val="0"/>
                        </a:spcAft>
                        <a:buNone/>
                      </a:pPr>
                      <a:r>
                        <a:rPr lang="en-US" sz="1200" b="0" i="0" u="none" strike="noStrike" cap="none" dirty="0">
                          <a:solidFill>
                            <a:srgbClr val="1A1A1A"/>
                          </a:solidFill>
                          <a:latin typeface="Arimo"/>
                          <a:ea typeface="Arimo"/>
                          <a:cs typeface="Arimo"/>
                          <a:sym typeface="Arimo"/>
                        </a:rPr>
                        <a:t>Permanent storage (Hard Drives, SSD).</a:t>
                      </a:r>
                      <a:endParaRPr dirty="0"/>
                    </a:p>
                  </a:txBody>
                  <a:tcPr marL="63500" marR="63500" marT="25400" marB="25400"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100" name="Google Shape;100;p15"/>
          <p:cNvSpPr/>
          <p:nvPr/>
        </p:nvSpPr>
        <p:spPr>
          <a:xfrm>
            <a:off x="571500" y="3302793"/>
            <a:ext cx="3088927" cy="19050"/>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1" name="Google Shape;101;p15"/>
          <p:cNvSpPr/>
          <p:nvPr/>
        </p:nvSpPr>
        <p:spPr>
          <a:xfrm>
            <a:off x="3660427" y="3302793"/>
            <a:ext cx="2545705" cy="19050"/>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2" name="Google Shape;102;p15"/>
          <p:cNvSpPr/>
          <p:nvPr/>
        </p:nvSpPr>
        <p:spPr>
          <a:xfrm>
            <a:off x="6206132" y="3302793"/>
            <a:ext cx="5414367" cy="19050"/>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3" name="Google Shape;103;p15"/>
          <p:cNvSpPr/>
          <p:nvPr/>
        </p:nvSpPr>
        <p:spPr>
          <a:xfrm>
            <a:off x="571500" y="3793331"/>
            <a:ext cx="3088927"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4" name="Google Shape;104;p15"/>
          <p:cNvSpPr/>
          <p:nvPr/>
        </p:nvSpPr>
        <p:spPr>
          <a:xfrm>
            <a:off x="3660427" y="3793331"/>
            <a:ext cx="2545705"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5" name="Google Shape;105;p15"/>
          <p:cNvSpPr/>
          <p:nvPr/>
        </p:nvSpPr>
        <p:spPr>
          <a:xfrm>
            <a:off x="6206132" y="3793331"/>
            <a:ext cx="5414367"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6" name="Google Shape;106;p15"/>
          <p:cNvSpPr/>
          <p:nvPr/>
        </p:nvSpPr>
        <p:spPr>
          <a:xfrm>
            <a:off x="571500" y="4269581"/>
            <a:ext cx="3088927"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7" name="Google Shape;107;p15"/>
          <p:cNvSpPr/>
          <p:nvPr/>
        </p:nvSpPr>
        <p:spPr>
          <a:xfrm>
            <a:off x="3660427" y="4269581"/>
            <a:ext cx="2545705"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8" name="Google Shape;108;p15"/>
          <p:cNvSpPr/>
          <p:nvPr/>
        </p:nvSpPr>
        <p:spPr>
          <a:xfrm>
            <a:off x="6206132" y="4269581"/>
            <a:ext cx="5414367"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9" name="Google Shape;109;p15"/>
          <p:cNvSpPr/>
          <p:nvPr/>
        </p:nvSpPr>
        <p:spPr>
          <a:xfrm>
            <a:off x="571500" y="4745831"/>
            <a:ext cx="3088927"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0" name="Google Shape;110;p15"/>
          <p:cNvSpPr/>
          <p:nvPr/>
        </p:nvSpPr>
        <p:spPr>
          <a:xfrm>
            <a:off x="3660427" y="4745831"/>
            <a:ext cx="2545705"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1" name="Google Shape;111;p15"/>
          <p:cNvSpPr/>
          <p:nvPr/>
        </p:nvSpPr>
        <p:spPr>
          <a:xfrm>
            <a:off x="6206132" y="4745831"/>
            <a:ext cx="5414367"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2" name="Google Shape;112;p15"/>
          <p:cNvSpPr/>
          <p:nvPr/>
        </p:nvSpPr>
        <p:spPr>
          <a:xfrm>
            <a:off x="571500" y="5222081"/>
            <a:ext cx="3088927"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3" name="Google Shape;113;p15"/>
          <p:cNvSpPr/>
          <p:nvPr/>
        </p:nvSpPr>
        <p:spPr>
          <a:xfrm>
            <a:off x="3660427" y="5222081"/>
            <a:ext cx="2545705"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4" name="Google Shape;114;p15"/>
          <p:cNvSpPr/>
          <p:nvPr/>
        </p:nvSpPr>
        <p:spPr>
          <a:xfrm>
            <a:off x="6206132" y="5222081"/>
            <a:ext cx="5414367" cy="9525"/>
          </a:xfrm>
          <a:prstGeom prst="rect">
            <a:avLst/>
          </a:prstGeom>
          <a:solidFill>
            <a:srgbClr val="E5E7E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5" name="Google Shape;115;p15"/>
          <p:cNvSpPr txBox="1"/>
          <p:nvPr/>
        </p:nvSpPr>
        <p:spPr>
          <a:xfrm>
            <a:off x="571500" y="919311"/>
            <a:ext cx="11601600" cy="5079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Memory Hierarchy</a:t>
            </a:r>
            <a:endParaRPr/>
          </a:p>
        </p:txBody>
      </p:sp>
      <p:sp>
        <p:nvSpPr>
          <p:cNvPr id="116" name="Google Shape;116;p15"/>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0"/>
        <p:cNvGrpSpPr/>
        <p:nvPr/>
      </p:nvGrpSpPr>
      <p:grpSpPr>
        <a:xfrm>
          <a:off x="0" y="0"/>
          <a:ext cx="0" cy="0"/>
          <a:chOff x="0" y="0"/>
          <a:chExt cx="0" cy="0"/>
        </a:xfrm>
      </p:grpSpPr>
      <p:sp>
        <p:nvSpPr>
          <p:cNvPr id="122" name="Google Shape;122;p16"/>
          <p:cNvSpPr txBox="1"/>
          <p:nvPr/>
        </p:nvSpPr>
        <p:spPr>
          <a:xfrm>
            <a:off x="571500" y="1995636"/>
            <a:ext cx="5324475" cy="8572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Before the 1940s, computers were "hard-wired" for one specific task. Changing a program meant changing physical cables.</a:t>
            </a:r>
            <a:endParaRPr/>
          </a:p>
        </p:txBody>
      </p:sp>
      <p:pic>
        <p:nvPicPr>
          <p:cNvPr id="123" name="Google Shape;123;p16" descr="image.png"/>
          <p:cNvPicPr preferRelativeResize="0"/>
          <p:nvPr/>
        </p:nvPicPr>
        <p:blipFill rotWithShape="1">
          <a:blip r:embed="rId3">
            <a:alphaModFix/>
          </a:blip>
          <a:srcRect/>
          <a:stretch/>
        </p:blipFill>
        <p:spPr>
          <a:xfrm>
            <a:off x="6372225" y="504994"/>
            <a:ext cx="5324475" cy="6067467"/>
          </a:xfrm>
          <a:prstGeom prst="rect">
            <a:avLst/>
          </a:prstGeom>
          <a:noFill/>
          <a:ln>
            <a:noFill/>
          </a:ln>
        </p:spPr>
      </p:pic>
      <p:sp>
        <p:nvSpPr>
          <p:cNvPr id="124" name="Google Shape;124;p16"/>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"Manager" Concept</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9"/>
        <p:cNvGrpSpPr/>
        <p:nvPr/>
      </p:nvGrpSpPr>
      <p:grpSpPr>
        <a:xfrm>
          <a:off x="0" y="0"/>
          <a:ext cx="0" cy="0"/>
          <a:chOff x="0" y="0"/>
          <a:chExt cx="0" cy="0"/>
        </a:xfrm>
      </p:grpSpPr>
      <p:pic>
        <p:nvPicPr>
          <p:cNvPr id="130" name="Google Shape;130;p17" descr="image.png"/>
          <p:cNvPicPr preferRelativeResize="0"/>
          <p:nvPr/>
        </p:nvPicPr>
        <p:blipFill rotWithShape="1">
          <a:blip r:embed="rId3">
            <a:alphaModFix/>
          </a:blip>
          <a:srcRect/>
          <a:stretch/>
        </p:blipFill>
        <p:spPr>
          <a:xfrm>
            <a:off x="571500" y="2510432"/>
            <a:ext cx="11049000" cy="1775221"/>
          </a:xfrm>
          <a:prstGeom prst="rect">
            <a:avLst/>
          </a:prstGeom>
          <a:noFill/>
          <a:ln>
            <a:noFill/>
          </a:ln>
        </p:spPr>
      </p:pic>
      <p:sp>
        <p:nvSpPr>
          <p:cNvPr id="131" name="Google Shape;131;p17"/>
          <p:cNvSpPr txBox="1"/>
          <p:nvPr/>
        </p:nvSpPr>
        <p:spPr>
          <a:xfrm>
            <a:off x="885825" y="3024782"/>
            <a:ext cx="10487025" cy="746521"/>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2100" b="0" i="0" u="none" strike="noStrike" cap="none" dirty="0">
                <a:solidFill>
                  <a:srgbClr val="4B5563"/>
                </a:solidFill>
                <a:latin typeface="Arimo"/>
                <a:ea typeface="Arimo"/>
                <a:cs typeface="Arimo"/>
                <a:sym typeface="Arimo"/>
              </a:rPr>
              <a:t>"A computer is not just a calculation machine; it is a general-purpose processor where the </a:t>
            </a:r>
            <a:r>
              <a:rPr lang="en-US" sz="2100" b="1" i="0" u="none" strike="noStrike" cap="none" dirty="0">
                <a:solidFill>
                  <a:srgbClr val="4B5563"/>
                </a:solidFill>
                <a:latin typeface="Arimo"/>
                <a:ea typeface="Arimo"/>
                <a:cs typeface="Arimo"/>
                <a:sym typeface="Arimo"/>
              </a:rPr>
              <a:t>instructions</a:t>
            </a:r>
            <a:r>
              <a:rPr lang="en-US" sz="2100" b="0" i="0" u="none" strike="noStrike" cap="none" dirty="0">
                <a:solidFill>
                  <a:srgbClr val="4B5563"/>
                </a:solidFill>
                <a:latin typeface="Arimo"/>
                <a:ea typeface="Arimo"/>
                <a:cs typeface="Arimo"/>
                <a:sym typeface="Arimo"/>
              </a:rPr>
              <a:t> are stored in the same memory as the </a:t>
            </a:r>
            <a:r>
              <a:rPr lang="en-US" sz="2100" b="1" i="0" u="none" strike="noStrike" cap="none" dirty="0">
                <a:solidFill>
                  <a:srgbClr val="4B5563"/>
                </a:solidFill>
                <a:latin typeface="Arimo"/>
                <a:ea typeface="Arimo"/>
                <a:cs typeface="Arimo"/>
                <a:sym typeface="Arimo"/>
              </a:rPr>
              <a:t>data</a:t>
            </a:r>
            <a:r>
              <a:rPr lang="en-US" sz="2100" b="0" i="0" u="none" strike="noStrike" cap="none" dirty="0">
                <a:solidFill>
                  <a:srgbClr val="4B5563"/>
                </a:solidFill>
                <a:latin typeface="Arimo"/>
                <a:ea typeface="Arimo"/>
                <a:cs typeface="Arimo"/>
                <a:sym typeface="Arimo"/>
              </a:rPr>
              <a:t>."</a:t>
            </a:r>
            <a:endParaRPr dirty="0"/>
          </a:p>
        </p:txBody>
      </p:sp>
      <p:sp>
        <p:nvSpPr>
          <p:cNvPr id="132" name="Google Shape;132;p17"/>
          <p:cNvSpPr txBox="1"/>
          <p:nvPr/>
        </p:nvSpPr>
        <p:spPr>
          <a:xfrm>
            <a:off x="904875" y="4571404"/>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Programs are treated as data (binary patterns).</a:t>
            </a:r>
            <a:endParaRPr dirty="0"/>
          </a:p>
        </p:txBody>
      </p:sp>
      <p:sp>
        <p:nvSpPr>
          <p:cNvPr id="133" name="Google Shape;133;p17"/>
          <p:cNvSpPr txBox="1"/>
          <p:nvPr/>
        </p:nvSpPr>
        <p:spPr>
          <a:xfrm>
            <a:off x="904875" y="5000029"/>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The hardware remains the same; the software changes the computer's function.</a:t>
            </a:r>
            <a:endParaRPr dirty="0"/>
          </a:p>
        </p:txBody>
      </p:sp>
      <p:sp>
        <p:nvSpPr>
          <p:cNvPr id="134" name="Google Shape;134;p17"/>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111827"/>
                </a:solidFill>
                <a:latin typeface="Arimo"/>
                <a:ea typeface="Arimo"/>
                <a:cs typeface="Arimo"/>
                <a:sym typeface="Arimo"/>
              </a:rPr>
              <a:t>The Stored Program</a:t>
            </a:r>
            <a:endParaRPr dirty="0"/>
          </a:p>
        </p:txBody>
      </p:sp>
      <p:sp>
        <p:nvSpPr>
          <p:cNvPr id="135" name="Google Shape;135;p17"/>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9"/>
        <p:cNvGrpSpPr/>
        <p:nvPr/>
      </p:nvGrpSpPr>
      <p:grpSpPr>
        <a:xfrm>
          <a:off x="0" y="0"/>
          <a:ext cx="0" cy="0"/>
          <a:chOff x="0" y="0"/>
          <a:chExt cx="0" cy="0"/>
        </a:xfrm>
      </p:grpSpPr>
      <p:pic>
        <p:nvPicPr>
          <p:cNvPr id="141" name="Google Shape;141;p18" descr="image.png"/>
          <p:cNvPicPr preferRelativeResize="0"/>
          <p:nvPr/>
        </p:nvPicPr>
        <p:blipFill rotWithShape="1">
          <a:blip r:embed="rId3">
            <a:alphaModFix/>
          </a:blip>
          <a:srcRect/>
          <a:stretch/>
        </p:blipFill>
        <p:spPr>
          <a:xfrm>
            <a:off x="574399" y="2387526"/>
            <a:ext cx="5324475" cy="3117800"/>
          </a:xfrm>
          <a:prstGeom prst="rect">
            <a:avLst/>
          </a:prstGeom>
          <a:noFill/>
          <a:ln>
            <a:noFill/>
          </a:ln>
        </p:spPr>
      </p:pic>
      <p:sp>
        <p:nvSpPr>
          <p:cNvPr id="143" name="Google Shape;143;p18"/>
          <p:cNvSpPr txBox="1"/>
          <p:nvPr/>
        </p:nvSpPr>
        <p:spPr>
          <a:xfrm>
            <a:off x="6296025" y="3239392"/>
            <a:ext cx="532447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Three main segments interact continuously:</a:t>
            </a:r>
            <a:endParaRPr dirty="0"/>
          </a:p>
        </p:txBody>
      </p:sp>
      <p:sp>
        <p:nvSpPr>
          <p:cNvPr id="145" name="Google Shape;145;p18"/>
          <p:cNvSpPr txBox="1"/>
          <p:nvPr/>
        </p:nvSpPr>
        <p:spPr>
          <a:xfrm>
            <a:off x="6677025" y="3715642"/>
            <a:ext cx="4943400" cy="231000"/>
          </a:xfrm>
          <a:prstGeom prst="rect">
            <a:avLst/>
          </a:prstGeom>
          <a:noFill/>
          <a:ln>
            <a:noFill/>
          </a:ln>
        </p:spPr>
        <p:txBody>
          <a:bodyPr spcFirstLastPara="1" wrap="square" lIns="161925" tIns="0" rIns="0" bIns="0" anchor="t" anchorCtr="0">
            <a:spAutoFit/>
          </a:bodyPr>
          <a:lstStyle/>
          <a:p>
            <a:pPr marL="0" marR="0" lvl="0" indent="0" algn="l" rtl="0">
              <a:lnSpc>
                <a:spcPct val="150000"/>
              </a:lnSpc>
              <a:spcBef>
                <a:spcPts val="0"/>
              </a:spcBef>
              <a:spcAft>
                <a:spcPts val="0"/>
              </a:spcAft>
              <a:buNone/>
            </a:pPr>
            <a:r>
              <a:rPr lang="en-US" sz="1500" b="1" i="0" u="none" strike="noStrike" cap="none" dirty="0">
                <a:solidFill>
                  <a:srgbClr val="4B5563"/>
                </a:solidFill>
                <a:latin typeface="Arimo"/>
                <a:ea typeface="Arimo"/>
                <a:cs typeface="Arimo"/>
                <a:sym typeface="Arimo"/>
              </a:rPr>
              <a:t>CPU</a:t>
            </a:r>
            <a:endParaRPr dirty="0"/>
          </a:p>
        </p:txBody>
      </p:sp>
      <p:sp>
        <p:nvSpPr>
          <p:cNvPr id="147" name="Google Shape;147;p18"/>
          <p:cNvSpPr txBox="1"/>
          <p:nvPr/>
        </p:nvSpPr>
        <p:spPr>
          <a:xfrm>
            <a:off x="6677025" y="4001392"/>
            <a:ext cx="4943400" cy="231000"/>
          </a:xfrm>
          <a:prstGeom prst="rect">
            <a:avLst/>
          </a:prstGeom>
          <a:noFill/>
          <a:ln>
            <a:noFill/>
          </a:ln>
        </p:spPr>
        <p:txBody>
          <a:bodyPr spcFirstLastPara="1" wrap="square" lIns="161925" tIns="0" rIns="0" bIns="0" anchor="t" anchorCtr="0">
            <a:spAutoFit/>
          </a:bodyPr>
          <a:lstStyle/>
          <a:p>
            <a:pPr marL="0" marR="0" lvl="0" indent="0" algn="l" rtl="0">
              <a:lnSpc>
                <a:spcPct val="150000"/>
              </a:lnSpc>
              <a:spcBef>
                <a:spcPts val="0"/>
              </a:spcBef>
              <a:spcAft>
                <a:spcPts val="0"/>
              </a:spcAft>
              <a:buNone/>
            </a:pPr>
            <a:r>
              <a:rPr lang="en-US" sz="1500" b="1" i="0" u="none" strike="noStrike" cap="none" dirty="0">
                <a:solidFill>
                  <a:srgbClr val="4B5563"/>
                </a:solidFill>
                <a:latin typeface="Arimo"/>
                <a:ea typeface="Arimo"/>
                <a:cs typeface="Arimo"/>
                <a:sym typeface="Arimo"/>
              </a:rPr>
              <a:t>Main Memory</a:t>
            </a:r>
            <a:endParaRPr dirty="0"/>
          </a:p>
        </p:txBody>
      </p:sp>
      <p:sp>
        <p:nvSpPr>
          <p:cNvPr id="149" name="Google Shape;149;p18"/>
          <p:cNvSpPr txBox="1"/>
          <p:nvPr/>
        </p:nvSpPr>
        <p:spPr>
          <a:xfrm>
            <a:off x="6677025" y="4287142"/>
            <a:ext cx="4943400" cy="231000"/>
          </a:xfrm>
          <a:prstGeom prst="rect">
            <a:avLst/>
          </a:prstGeom>
          <a:noFill/>
          <a:ln>
            <a:noFill/>
          </a:ln>
        </p:spPr>
        <p:txBody>
          <a:bodyPr spcFirstLastPara="1" wrap="square" lIns="161925" tIns="0" rIns="0" bIns="0" anchor="t" anchorCtr="0">
            <a:spAutoFit/>
          </a:bodyPr>
          <a:lstStyle/>
          <a:p>
            <a:pPr marL="0" marR="0" lvl="0" indent="0" algn="l" rtl="0">
              <a:lnSpc>
                <a:spcPct val="150000"/>
              </a:lnSpc>
              <a:spcBef>
                <a:spcPts val="0"/>
              </a:spcBef>
              <a:spcAft>
                <a:spcPts val="0"/>
              </a:spcAft>
              <a:buNone/>
            </a:pPr>
            <a:r>
              <a:rPr lang="en-US" sz="1500" b="1" i="0" u="none" strike="noStrike" cap="none" dirty="0">
                <a:solidFill>
                  <a:srgbClr val="4B5563"/>
                </a:solidFill>
                <a:latin typeface="Arimo"/>
                <a:ea typeface="Arimo"/>
                <a:cs typeface="Arimo"/>
                <a:sym typeface="Arimo"/>
              </a:rPr>
              <a:t>Input/Output</a:t>
            </a:r>
            <a:endParaRPr dirty="0"/>
          </a:p>
        </p:txBody>
      </p:sp>
      <p:sp>
        <p:nvSpPr>
          <p:cNvPr id="150" name="Google Shape;150;p18"/>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Architecture Overview</a:t>
            </a:r>
            <a:endParaRPr/>
          </a:p>
        </p:txBody>
      </p:sp>
      <p:sp>
        <p:nvSpPr>
          <p:cNvPr id="151" name="Google Shape;151;p18"/>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5"/>
        <p:cNvGrpSpPr/>
        <p:nvPr/>
      </p:nvGrpSpPr>
      <p:grpSpPr>
        <a:xfrm>
          <a:off x="0" y="0"/>
          <a:ext cx="0" cy="0"/>
          <a:chOff x="0" y="0"/>
          <a:chExt cx="0" cy="0"/>
        </a:xfrm>
      </p:grpSpPr>
      <p:pic>
        <p:nvPicPr>
          <p:cNvPr id="156" name="Google Shape;156;p19" descr="image.png"/>
          <p:cNvPicPr preferRelativeResize="0"/>
          <p:nvPr/>
        </p:nvPicPr>
        <p:blipFill rotWithShape="1">
          <a:blip r:embed="rId3">
            <a:alphaModFix/>
          </a:blip>
          <a:srcRect/>
          <a:stretch/>
        </p:blipFill>
        <p:spPr>
          <a:xfrm>
            <a:off x="571500" y="3512343"/>
            <a:ext cx="3555950" cy="2019300"/>
          </a:xfrm>
          <a:prstGeom prst="rect">
            <a:avLst/>
          </a:prstGeom>
          <a:noFill/>
          <a:ln>
            <a:noFill/>
          </a:ln>
        </p:spPr>
      </p:pic>
      <p:pic>
        <p:nvPicPr>
          <p:cNvPr id="157" name="Google Shape;157;p19" descr="image.png"/>
          <p:cNvPicPr preferRelativeResize="0"/>
          <p:nvPr/>
        </p:nvPicPr>
        <p:blipFill rotWithShape="1">
          <a:blip r:embed="rId4">
            <a:alphaModFix/>
          </a:blip>
          <a:srcRect/>
          <a:stretch/>
        </p:blipFill>
        <p:spPr>
          <a:xfrm>
            <a:off x="4317950" y="3512343"/>
            <a:ext cx="3555950" cy="2019300"/>
          </a:xfrm>
          <a:prstGeom prst="rect">
            <a:avLst/>
          </a:prstGeom>
          <a:noFill/>
          <a:ln>
            <a:noFill/>
          </a:ln>
        </p:spPr>
      </p:pic>
      <p:pic>
        <p:nvPicPr>
          <p:cNvPr id="158" name="Google Shape;158;p19" descr="image.png"/>
          <p:cNvPicPr preferRelativeResize="0"/>
          <p:nvPr/>
        </p:nvPicPr>
        <p:blipFill rotWithShape="1">
          <a:blip r:embed="rId5">
            <a:alphaModFix/>
          </a:blip>
          <a:srcRect/>
          <a:stretch/>
        </p:blipFill>
        <p:spPr>
          <a:xfrm>
            <a:off x="8064400" y="3512343"/>
            <a:ext cx="3556099" cy="2019300"/>
          </a:xfrm>
          <a:prstGeom prst="rect">
            <a:avLst/>
          </a:prstGeom>
          <a:noFill/>
          <a:ln>
            <a:noFill/>
          </a:ln>
        </p:spPr>
      </p:pic>
      <p:sp>
        <p:nvSpPr>
          <p:cNvPr id="159" name="Google Shape;159;p19"/>
          <p:cNvSpPr txBox="1"/>
          <p:nvPr/>
        </p:nvSpPr>
        <p:spPr>
          <a:xfrm>
            <a:off x="571500" y="2750343"/>
            <a:ext cx="11049000" cy="34624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The CPU performs the Fetch-Decode-Execute cycle.</a:t>
            </a:r>
            <a:endParaRPr dirty="0"/>
          </a:p>
        </p:txBody>
      </p:sp>
      <p:sp>
        <p:nvSpPr>
          <p:cNvPr id="160" name="Google Shape;160;p19"/>
          <p:cNvSpPr txBox="1"/>
          <p:nvPr/>
        </p:nvSpPr>
        <p:spPr>
          <a:xfrm>
            <a:off x="819150" y="4026693"/>
            <a:ext cx="3213682"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Control Unit</a:t>
            </a:r>
            <a:endParaRPr/>
          </a:p>
        </p:txBody>
      </p:sp>
      <p:sp>
        <p:nvSpPr>
          <p:cNvPr id="161" name="Google Shape;161;p19"/>
          <p:cNvSpPr txBox="1"/>
          <p:nvPr/>
        </p:nvSpPr>
        <p:spPr>
          <a:xfrm>
            <a:off x="819150" y="4521993"/>
            <a:ext cx="3060650" cy="5715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conductor. It manages signals and timing.</a:t>
            </a:r>
            <a:endParaRPr/>
          </a:p>
        </p:txBody>
      </p:sp>
      <p:sp>
        <p:nvSpPr>
          <p:cNvPr id="162" name="Google Shape;162;p19"/>
          <p:cNvSpPr txBox="1"/>
          <p:nvPr/>
        </p:nvSpPr>
        <p:spPr>
          <a:xfrm>
            <a:off x="4565600" y="4026693"/>
            <a:ext cx="3213682"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ALU</a:t>
            </a:r>
            <a:endParaRPr/>
          </a:p>
        </p:txBody>
      </p:sp>
      <p:sp>
        <p:nvSpPr>
          <p:cNvPr id="163" name="Google Shape;163;p19"/>
          <p:cNvSpPr txBox="1"/>
          <p:nvPr/>
        </p:nvSpPr>
        <p:spPr>
          <a:xfrm>
            <a:off x="4565600" y="4521993"/>
            <a:ext cx="3060650" cy="5715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The math unit. It handles addition and logic.</a:t>
            </a:r>
            <a:endParaRPr dirty="0"/>
          </a:p>
        </p:txBody>
      </p:sp>
      <p:sp>
        <p:nvSpPr>
          <p:cNvPr id="164" name="Google Shape;164;p19"/>
          <p:cNvSpPr txBox="1"/>
          <p:nvPr/>
        </p:nvSpPr>
        <p:spPr>
          <a:xfrm>
            <a:off x="8312050" y="4026693"/>
            <a:ext cx="3213839"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Registers</a:t>
            </a:r>
            <a:endParaRPr/>
          </a:p>
        </p:txBody>
      </p:sp>
      <p:sp>
        <p:nvSpPr>
          <p:cNvPr id="165" name="Google Shape;165;p19"/>
          <p:cNvSpPr txBox="1"/>
          <p:nvPr/>
        </p:nvSpPr>
        <p:spPr>
          <a:xfrm>
            <a:off x="8312050" y="4521993"/>
            <a:ext cx="3060799" cy="5715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Tiny storage spots for immediate work.</a:t>
            </a:r>
            <a:endParaRPr dirty="0"/>
          </a:p>
        </p:txBody>
      </p:sp>
      <p:sp>
        <p:nvSpPr>
          <p:cNvPr id="166" name="Google Shape;166;p19"/>
          <p:cNvSpPr txBox="1"/>
          <p:nvPr/>
        </p:nvSpPr>
        <p:spPr>
          <a:xfrm>
            <a:off x="571500" y="919311"/>
            <a:ext cx="11601600" cy="5079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CPU</a:t>
            </a:r>
            <a:endParaRPr/>
          </a:p>
        </p:txBody>
      </p:sp>
      <p:sp>
        <p:nvSpPr>
          <p:cNvPr id="167" name="Google Shape;167;p19"/>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1"/>
        <p:cNvGrpSpPr/>
        <p:nvPr/>
      </p:nvGrpSpPr>
      <p:grpSpPr>
        <a:xfrm>
          <a:off x="0" y="0"/>
          <a:ext cx="0" cy="0"/>
          <a:chOff x="0" y="0"/>
          <a:chExt cx="0" cy="0"/>
        </a:xfrm>
      </p:grpSpPr>
      <p:pic>
        <p:nvPicPr>
          <p:cNvPr id="172" name="Google Shape;172;p20" descr="image.png"/>
          <p:cNvPicPr preferRelativeResize="0"/>
          <p:nvPr/>
        </p:nvPicPr>
        <p:blipFill rotWithShape="1">
          <a:blip r:embed="rId3">
            <a:alphaModFix/>
          </a:blip>
          <a:srcRect/>
          <a:stretch/>
        </p:blipFill>
        <p:spPr>
          <a:xfrm>
            <a:off x="6276975" y="2202507"/>
            <a:ext cx="5343525" cy="3686472"/>
          </a:xfrm>
          <a:prstGeom prst="rect">
            <a:avLst/>
          </a:prstGeom>
          <a:noFill/>
          <a:ln>
            <a:noFill/>
          </a:ln>
        </p:spPr>
      </p:pic>
      <p:sp>
        <p:nvSpPr>
          <p:cNvPr id="173" name="Google Shape;173;p20"/>
          <p:cNvSpPr txBox="1"/>
          <p:nvPr/>
        </p:nvSpPr>
        <p:spPr>
          <a:xfrm>
            <a:off x="571500" y="2393007"/>
            <a:ext cx="532447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CU does not perform calculations. Instead, it:</a:t>
            </a:r>
            <a:endParaRPr/>
          </a:p>
        </p:txBody>
      </p:sp>
      <p:pic>
        <p:nvPicPr>
          <p:cNvPr id="174" name="Google Shape;174;p20" descr="image.png"/>
          <p:cNvPicPr preferRelativeResize="0"/>
          <p:nvPr/>
        </p:nvPicPr>
        <p:blipFill rotWithShape="1">
          <a:blip r:embed="rId4">
            <a:alphaModFix/>
          </a:blip>
          <a:srcRect/>
          <a:stretch/>
        </p:blipFill>
        <p:spPr>
          <a:xfrm>
            <a:off x="6286500" y="2212032"/>
            <a:ext cx="5324475" cy="3667422"/>
          </a:xfrm>
          <a:prstGeom prst="rect">
            <a:avLst/>
          </a:prstGeom>
          <a:noFill/>
          <a:ln>
            <a:noFill/>
          </a:ln>
        </p:spPr>
      </p:pic>
      <p:sp>
        <p:nvSpPr>
          <p:cNvPr id="175" name="Google Shape;175;p20"/>
          <p:cNvSpPr txBox="1"/>
          <p:nvPr/>
        </p:nvSpPr>
        <p:spPr>
          <a:xfrm>
            <a:off x="904875" y="2869257"/>
            <a:ext cx="49911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Sends </a:t>
            </a:r>
            <a:r>
              <a:rPr lang="en-US" sz="1500" b="1" i="0" u="none" strike="noStrike" cap="none">
                <a:solidFill>
                  <a:srgbClr val="4B5563"/>
                </a:solidFill>
                <a:latin typeface="Arimo"/>
                <a:ea typeface="Arimo"/>
                <a:cs typeface="Arimo"/>
                <a:sym typeface="Arimo"/>
              </a:rPr>
              <a:t>control signals</a:t>
            </a:r>
            <a:r>
              <a:rPr lang="en-US" sz="1500" b="0" i="0" u="none" strike="noStrike" cap="none">
                <a:solidFill>
                  <a:srgbClr val="4B5563"/>
                </a:solidFill>
                <a:latin typeface="Arimo"/>
                <a:ea typeface="Arimo"/>
                <a:cs typeface="Arimo"/>
                <a:sym typeface="Arimo"/>
              </a:rPr>
              <a:t> to manage the movement of data.</a:t>
            </a:r>
            <a:endParaRPr/>
          </a:p>
        </p:txBody>
      </p:sp>
      <p:sp>
        <p:nvSpPr>
          <p:cNvPr id="176" name="Google Shape;176;p20"/>
          <p:cNvSpPr txBox="1"/>
          <p:nvPr/>
        </p:nvSpPr>
        <p:spPr>
          <a:xfrm>
            <a:off x="904875" y="3297882"/>
            <a:ext cx="49911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Decodes binary patterns into instructions.</a:t>
            </a:r>
            <a:endParaRPr/>
          </a:p>
        </p:txBody>
      </p:sp>
      <p:sp>
        <p:nvSpPr>
          <p:cNvPr id="177" name="Google Shape;177;p20"/>
          <p:cNvSpPr txBox="1"/>
          <p:nvPr/>
        </p:nvSpPr>
        <p:spPr>
          <a:xfrm>
            <a:off x="904875" y="3726507"/>
            <a:ext cx="49911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Synchronizes all components using the </a:t>
            </a:r>
            <a:r>
              <a:rPr lang="en-US" sz="1500" b="1" i="0" u="none" strike="noStrike" cap="none">
                <a:solidFill>
                  <a:srgbClr val="4B5563"/>
                </a:solidFill>
                <a:latin typeface="Arimo"/>
                <a:ea typeface="Arimo"/>
                <a:cs typeface="Arimo"/>
                <a:sym typeface="Arimo"/>
              </a:rPr>
              <a:t>System Clock</a:t>
            </a:r>
            <a:r>
              <a:rPr lang="en-US" sz="1500" b="0" i="0" u="none" strike="noStrike" cap="none">
                <a:solidFill>
                  <a:srgbClr val="4B5563"/>
                </a:solidFill>
                <a:latin typeface="Arimo"/>
                <a:ea typeface="Arimo"/>
                <a:cs typeface="Arimo"/>
                <a:sym typeface="Arimo"/>
              </a:rPr>
              <a:t>.</a:t>
            </a:r>
            <a:endParaRPr/>
          </a:p>
        </p:txBody>
      </p:sp>
      <p:sp>
        <p:nvSpPr>
          <p:cNvPr id="178" name="Google Shape;178;p20"/>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Control Unit (CU)</a:t>
            </a:r>
            <a:endParaRPr/>
          </a:p>
        </p:txBody>
      </p:sp>
      <p:sp>
        <p:nvSpPr>
          <p:cNvPr id="179" name="Google Shape;179;p20"/>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3"/>
        <p:cNvGrpSpPr/>
        <p:nvPr/>
      </p:nvGrpSpPr>
      <p:grpSpPr>
        <a:xfrm>
          <a:off x="0" y="0"/>
          <a:ext cx="0" cy="0"/>
          <a:chOff x="0" y="0"/>
          <a:chExt cx="0" cy="0"/>
        </a:xfrm>
      </p:grpSpPr>
      <p:pic>
        <p:nvPicPr>
          <p:cNvPr id="184" name="Google Shape;184;p21" descr="image.png"/>
          <p:cNvPicPr preferRelativeResize="0"/>
          <p:nvPr/>
        </p:nvPicPr>
        <p:blipFill rotWithShape="1">
          <a:blip r:embed="rId3">
            <a:alphaModFix/>
          </a:blip>
          <a:srcRect/>
          <a:stretch/>
        </p:blipFill>
        <p:spPr>
          <a:xfrm>
            <a:off x="571500" y="3226593"/>
            <a:ext cx="3555950" cy="2305050"/>
          </a:xfrm>
          <a:prstGeom prst="rect">
            <a:avLst/>
          </a:prstGeom>
          <a:noFill/>
          <a:ln>
            <a:noFill/>
          </a:ln>
        </p:spPr>
      </p:pic>
      <p:pic>
        <p:nvPicPr>
          <p:cNvPr id="185" name="Google Shape;185;p21" descr="image.png"/>
          <p:cNvPicPr preferRelativeResize="0"/>
          <p:nvPr/>
        </p:nvPicPr>
        <p:blipFill rotWithShape="1">
          <a:blip r:embed="rId4">
            <a:alphaModFix/>
          </a:blip>
          <a:srcRect/>
          <a:stretch/>
        </p:blipFill>
        <p:spPr>
          <a:xfrm>
            <a:off x="4317950" y="3226593"/>
            <a:ext cx="3555950" cy="2305050"/>
          </a:xfrm>
          <a:prstGeom prst="rect">
            <a:avLst/>
          </a:prstGeom>
          <a:noFill/>
          <a:ln>
            <a:noFill/>
          </a:ln>
        </p:spPr>
      </p:pic>
      <p:pic>
        <p:nvPicPr>
          <p:cNvPr id="186" name="Google Shape;186;p21" descr="image.png"/>
          <p:cNvPicPr preferRelativeResize="0"/>
          <p:nvPr/>
        </p:nvPicPr>
        <p:blipFill rotWithShape="1">
          <a:blip r:embed="rId5">
            <a:alphaModFix/>
          </a:blip>
          <a:srcRect/>
          <a:stretch/>
        </p:blipFill>
        <p:spPr>
          <a:xfrm>
            <a:off x="8064400" y="3226593"/>
            <a:ext cx="3556099" cy="2305050"/>
          </a:xfrm>
          <a:prstGeom prst="rect">
            <a:avLst/>
          </a:prstGeom>
          <a:noFill/>
          <a:ln>
            <a:noFill/>
          </a:ln>
        </p:spPr>
      </p:pic>
      <p:sp>
        <p:nvSpPr>
          <p:cNvPr id="187" name="Google Shape;187;p21"/>
          <p:cNvSpPr txBox="1"/>
          <p:nvPr/>
        </p:nvSpPr>
        <p:spPr>
          <a:xfrm>
            <a:off x="476900" y="2182481"/>
            <a:ext cx="11049000" cy="2310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Within the architecture, the ALU is a "slave" to the Control Unit. It performs:</a:t>
            </a:r>
            <a:endParaRPr/>
          </a:p>
        </p:txBody>
      </p:sp>
      <p:sp>
        <p:nvSpPr>
          <p:cNvPr id="188" name="Google Shape;188;p21"/>
          <p:cNvSpPr txBox="1"/>
          <p:nvPr/>
        </p:nvSpPr>
        <p:spPr>
          <a:xfrm>
            <a:off x="819150" y="3740943"/>
            <a:ext cx="3213682"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Arithmetic</a:t>
            </a:r>
            <a:endParaRPr/>
          </a:p>
        </p:txBody>
      </p:sp>
      <p:sp>
        <p:nvSpPr>
          <p:cNvPr id="189" name="Google Shape;189;p21"/>
          <p:cNvSpPr txBox="1"/>
          <p:nvPr/>
        </p:nvSpPr>
        <p:spPr>
          <a:xfrm>
            <a:off x="819150" y="4236243"/>
            <a:ext cx="306065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Basic binary math: +, -, *, /.</a:t>
            </a:r>
            <a:endParaRPr/>
          </a:p>
        </p:txBody>
      </p:sp>
      <p:sp>
        <p:nvSpPr>
          <p:cNvPr id="190" name="Google Shape;190;p21"/>
          <p:cNvSpPr txBox="1"/>
          <p:nvPr/>
        </p:nvSpPr>
        <p:spPr>
          <a:xfrm>
            <a:off x="4565600" y="3740943"/>
            <a:ext cx="3213682"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Logic</a:t>
            </a:r>
            <a:endParaRPr/>
          </a:p>
        </p:txBody>
      </p:sp>
      <p:sp>
        <p:nvSpPr>
          <p:cNvPr id="191" name="Google Shape;191;p21"/>
          <p:cNvSpPr txBox="1"/>
          <p:nvPr/>
        </p:nvSpPr>
        <p:spPr>
          <a:xfrm>
            <a:off x="4565600" y="4236243"/>
            <a:ext cx="306065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AND, OR, NOT, XOR operations.</a:t>
            </a:r>
            <a:endParaRPr/>
          </a:p>
        </p:txBody>
      </p:sp>
      <p:sp>
        <p:nvSpPr>
          <p:cNvPr id="192" name="Google Shape;192;p21"/>
          <p:cNvSpPr txBox="1"/>
          <p:nvPr/>
        </p:nvSpPr>
        <p:spPr>
          <a:xfrm>
            <a:off x="8312050" y="3740943"/>
            <a:ext cx="3213839"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Comparison</a:t>
            </a:r>
            <a:endParaRPr/>
          </a:p>
        </p:txBody>
      </p:sp>
      <p:sp>
        <p:nvSpPr>
          <p:cNvPr id="193" name="Google Shape;193;p21"/>
          <p:cNvSpPr txBox="1"/>
          <p:nvPr/>
        </p:nvSpPr>
        <p:spPr>
          <a:xfrm>
            <a:off x="8312050" y="4236243"/>
            <a:ext cx="3060799" cy="8572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Checks if one binary value is equal to, greater than, or less than another.</a:t>
            </a:r>
            <a:endParaRPr/>
          </a:p>
        </p:txBody>
      </p:sp>
      <p:sp>
        <p:nvSpPr>
          <p:cNvPr id="194" name="Google Shape;194;p21"/>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ALU: The Muscle</a:t>
            </a:r>
            <a:endParaRPr/>
          </a:p>
        </p:txBody>
      </p:sp>
      <p:sp>
        <p:nvSpPr>
          <p:cNvPr id="195" name="Google Shape;195;p21"/>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99"/>
        <p:cNvGrpSpPr/>
        <p:nvPr/>
      </p:nvGrpSpPr>
      <p:grpSpPr>
        <a:xfrm>
          <a:off x="0" y="0"/>
          <a:ext cx="0" cy="0"/>
          <a:chOff x="0" y="0"/>
          <a:chExt cx="0" cy="0"/>
        </a:xfrm>
      </p:grpSpPr>
      <p:pic>
        <p:nvPicPr>
          <p:cNvPr id="200" name="Google Shape;200;p22" descr="image.png"/>
          <p:cNvPicPr preferRelativeResize="0"/>
          <p:nvPr/>
        </p:nvPicPr>
        <p:blipFill rotWithShape="1">
          <a:blip r:embed="rId3">
            <a:alphaModFix/>
          </a:blip>
          <a:srcRect/>
          <a:stretch/>
        </p:blipFill>
        <p:spPr>
          <a:xfrm>
            <a:off x="6276975" y="1747411"/>
            <a:ext cx="5343525" cy="6087219"/>
          </a:xfrm>
          <a:prstGeom prst="rect">
            <a:avLst/>
          </a:prstGeom>
          <a:noFill/>
          <a:ln>
            <a:noFill/>
          </a:ln>
        </p:spPr>
      </p:pic>
      <p:sp>
        <p:nvSpPr>
          <p:cNvPr id="201" name="Google Shape;201;p22"/>
          <p:cNvSpPr txBox="1"/>
          <p:nvPr/>
        </p:nvSpPr>
        <p:spPr>
          <a:xfrm>
            <a:off x="571500" y="2780736"/>
            <a:ext cx="5324400" cy="5772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Registers are the smallest storage units in the computer. They are located directly on the CPU die.</a:t>
            </a:r>
            <a:endParaRPr/>
          </a:p>
        </p:txBody>
      </p:sp>
      <p:sp>
        <p:nvSpPr>
          <p:cNvPr id="202" name="Google Shape;202;p22"/>
          <p:cNvSpPr txBox="1"/>
          <p:nvPr/>
        </p:nvSpPr>
        <p:spPr>
          <a:xfrm>
            <a:off x="629225" y="4223911"/>
            <a:ext cx="5324400" cy="692497"/>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They are the “note pad" for the CPU. Each register has a specific, dedicated job in the architecture.</a:t>
            </a:r>
            <a:endParaRPr dirty="0"/>
          </a:p>
        </p:txBody>
      </p:sp>
      <p:pic>
        <p:nvPicPr>
          <p:cNvPr id="203" name="Google Shape;203;p22" descr="image.png"/>
          <p:cNvPicPr preferRelativeResize="0"/>
          <p:nvPr/>
        </p:nvPicPr>
        <p:blipFill rotWithShape="1">
          <a:blip r:embed="rId4">
            <a:alphaModFix/>
          </a:blip>
          <a:srcRect/>
          <a:stretch/>
        </p:blipFill>
        <p:spPr>
          <a:xfrm>
            <a:off x="6286500" y="1747400"/>
            <a:ext cx="5324474" cy="4478026"/>
          </a:xfrm>
          <a:prstGeom prst="rect">
            <a:avLst/>
          </a:prstGeom>
          <a:noFill/>
          <a:ln>
            <a:noFill/>
          </a:ln>
        </p:spPr>
      </p:pic>
      <p:sp>
        <p:nvSpPr>
          <p:cNvPr id="204" name="Google Shape;204;p22"/>
          <p:cNvSpPr txBox="1"/>
          <p:nvPr/>
        </p:nvSpPr>
        <p:spPr>
          <a:xfrm>
            <a:off x="571500" y="919311"/>
            <a:ext cx="11601600" cy="5079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Registers</a:t>
            </a:r>
            <a:endParaRPr/>
          </a:p>
        </p:txBody>
      </p:sp>
      <p:sp>
        <p:nvSpPr>
          <p:cNvPr id="205" name="Google Shape;205;p22"/>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09"/>
        <p:cNvGrpSpPr/>
        <p:nvPr/>
      </p:nvGrpSpPr>
      <p:grpSpPr>
        <a:xfrm>
          <a:off x="0" y="0"/>
          <a:ext cx="0" cy="0"/>
          <a:chOff x="0" y="0"/>
          <a:chExt cx="0" cy="0"/>
        </a:xfrm>
      </p:grpSpPr>
      <p:pic>
        <p:nvPicPr>
          <p:cNvPr id="210" name="Google Shape;210;p23" descr="image.png"/>
          <p:cNvPicPr preferRelativeResize="0"/>
          <p:nvPr/>
        </p:nvPicPr>
        <p:blipFill rotWithShape="1">
          <a:blip r:embed="rId3">
            <a:alphaModFix/>
          </a:blip>
          <a:srcRect/>
          <a:stretch/>
        </p:blipFill>
        <p:spPr>
          <a:xfrm>
            <a:off x="571500" y="2845593"/>
            <a:ext cx="11049000" cy="1733550"/>
          </a:xfrm>
          <a:prstGeom prst="rect">
            <a:avLst/>
          </a:prstGeom>
          <a:noFill/>
          <a:ln>
            <a:noFill/>
          </a:ln>
        </p:spPr>
      </p:pic>
      <p:sp>
        <p:nvSpPr>
          <p:cNvPr id="211" name="Google Shape;211;p23"/>
          <p:cNvSpPr txBox="1"/>
          <p:nvPr/>
        </p:nvSpPr>
        <p:spPr>
          <a:xfrm>
            <a:off x="571500" y="4769643"/>
            <a:ext cx="110490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At the end of every Fetch cycle, the PC increments (usually +1) so the CPU knows where to look for the next piece of code.</a:t>
            </a:r>
            <a:endParaRPr/>
          </a:p>
        </p:txBody>
      </p:sp>
      <p:sp>
        <p:nvSpPr>
          <p:cNvPr id="212" name="Google Shape;212;p23"/>
          <p:cNvSpPr txBox="1"/>
          <p:nvPr/>
        </p:nvSpPr>
        <p:spPr>
          <a:xfrm>
            <a:off x="819150" y="3359943"/>
            <a:ext cx="11081385" cy="3231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solidFill>
                  <a:srgbClr val="374151"/>
                </a:solidFill>
                <a:latin typeface="Arimo"/>
                <a:ea typeface="Arimo"/>
                <a:cs typeface="Arimo"/>
                <a:sym typeface="Arimo"/>
              </a:rPr>
              <a:t>The "Next Step" Indicator</a:t>
            </a:r>
            <a:endParaRPr dirty="0"/>
          </a:p>
        </p:txBody>
      </p:sp>
      <p:sp>
        <p:nvSpPr>
          <p:cNvPr id="213" name="Google Shape;213;p23"/>
          <p:cNvSpPr txBox="1"/>
          <p:nvPr/>
        </p:nvSpPr>
        <p:spPr>
          <a:xfrm>
            <a:off x="819150" y="3855243"/>
            <a:ext cx="10553700" cy="34624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The PC holds the </a:t>
            </a:r>
            <a:r>
              <a:rPr lang="en-US" sz="1500" b="1" i="0" u="none" strike="noStrike" cap="none" dirty="0">
                <a:solidFill>
                  <a:srgbClr val="4B5563"/>
                </a:solidFill>
                <a:latin typeface="Arimo"/>
                <a:ea typeface="Arimo"/>
                <a:cs typeface="Arimo"/>
                <a:sym typeface="Arimo"/>
              </a:rPr>
              <a:t>address</a:t>
            </a:r>
            <a:r>
              <a:rPr lang="en-US" sz="1500" b="0" i="0" u="none" strike="noStrike" cap="none" dirty="0">
                <a:solidFill>
                  <a:srgbClr val="4B5563"/>
                </a:solidFill>
                <a:latin typeface="Arimo"/>
                <a:ea typeface="Arimo"/>
                <a:cs typeface="Arimo"/>
                <a:sym typeface="Arimo"/>
              </a:rPr>
              <a:t> in register memory of the </a:t>
            </a:r>
            <a:r>
              <a:rPr lang="en-US" sz="1500" b="0" i="0" u="sng" strike="noStrike" cap="none" dirty="0">
                <a:solidFill>
                  <a:srgbClr val="4B5563"/>
                </a:solidFill>
                <a:latin typeface="Arimo"/>
                <a:ea typeface="Arimo"/>
                <a:cs typeface="Arimo"/>
                <a:sym typeface="Arimo"/>
              </a:rPr>
              <a:t>next</a:t>
            </a:r>
            <a:r>
              <a:rPr lang="en-US" sz="1500" b="0" i="0" u="none" strike="noStrike" cap="none" dirty="0">
                <a:solidFill>
                  <a:srgbClr val="4B5563"/>
                </a:solidFill>
                <a:latin typeface="Arimo"/>
                <a:ea typeface="Arimo"/>
                <a:cs typeface="Arimo"/>
                <a:sym typeface="Arimo"/>
              </a:rPr>
              <a:t> instruction to be fetched.</a:t>
            </a:r>
            <a:endParaRPr dirty="0"/>
          </a:p>
        </p:txBody>
      </p:sp>
      <p:sp>
        <p:nvSpPr>
          <p:cNvPr id="214" name="Google Shape;214;p23"/>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Program Counter (PC)</a:t>
            </a:r>
            <a:endParaRPr/>
          </a:p>
        </p:txBody>
      </p:sp>
      <p:sp>
        <p:nvSpPr>
          <p:cNvPr id="215" name="Google Shape;215;p23"/>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19"/>
        <p:cNvGrpSpPr/>
        <p:nvPr/>
      </p:nvGrpSpPr>
      <p:grpSpPr>
        <a:xfrm>
          <a:off x="0" y="0"/>
          <a:ext cx="0" cy="0"/>
          <a:chOff x="0" y="0"/>
          <a:chExt cx="0" cy="0"/>
        </a:xfrm>
      </p:grpSpPr>
      <p:sp>
        <p:nvSpPr>
          <p:cNvPr id="220" name="Google Shape;220;p24"/>
          <p:cNvSpPr txBox="1"/>
          <p:nvPr/>
        </p:nvSpPr>
        <p:spPr>
          <a:xfrm>
            <a:off x="490700" y="1959493"/>
            <a:ext cx="11049000" cy="2310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MAR acts as a gateway to the Address Bus.</a:t>
            </a:r>
            <a:endParaRPr/>
          </a:p>
        </p:txBody>
      </p:sp>
      <p:sp>
        <p:nvSpPr>
          <p:cNvPr id="221" name="Google Shape;221;p24"/>
          <p:cNvSpPr txBox="1"/>
          <p:nvPr/>
        </p:nvSpPr>
        <p:spPr>
          <a:xfrm>
            <a:off x="904875" y="3950493"/>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It holds the address of the location in memory where the CPU wants to </a:t>
            </a:r>
            <a:r>
              <a:rPr lang="en-US" sz="1500" b="1" i="0" u="none" strike="noStrike" cap="none">
                <a:solidFill>
                  <a:srgbClr val="4B5563"/>
                </a:solidFill>
                <a:latin typeface="Arimo"/>
                <a:ea typeface="Arimo"/>
                <a:cs typeface="Arimo"/>
                <a:sym typeface="Arimo"/>
              </a:rPr>
              <a:t>Read</a:t>
            </a:r>
            <a:r>
              <a:rPr lang="en-US" sz="1500" b="0" i="0" u="none" strike="noStrike" cap="none">
                <a:solidFill>
                  <a:srgbClr val="4B5563"/>
                </a:solidFill>
                <a:latin typeface="Arimo"/>
                <a:ea typeface="Arimo"/>
                <a:cs typeface="Arimo"/>
                <a:sym typeface="Arimo"/>
              </a:rPr>
              <a:t> from or </a:t>
            </a:r>
            <a:r>
              <a:rPr lang="en-US" sz="1500" b="1" i="0" u="none" strike="noStrike" cap="none">
                <a:solidFill>
                  <a:srgbClr val="4B5563"/>
                </a:solidFill>
                <a:latin typeface="Arimo"/>
                <a:ea typeface="Arimo"/>
                <a:cs typeface="Arimo"/>
                <a:sym typeface="Arimo"/>
              </a:rPr>
              <a:t>Write</a:t>
            </a:r>
            <a:r>
              <a:rPr lang="en-US" sz="1500" b="0" i="0" u="none" strike="noStrike" cap="none">
                <a:solidFill>
                  <a:srgbClr val="4B5563"/>
                </a:solidFill>
                <a:latin typeface="Arimo"/>
                <a:ea typeface="Arimo"/>
                <a:cs typeface="Arimo"/>
                <a:sym typeface="Arimo"/>
              </a:rPr>
              <a:t> to.</a:t>
            </a:r>
            <a:endParaRPr/>
          </a:p>
        </p:txBody>
      </p:sp>
      <p:sp>
        <p:nvSpPr>
          <p:cNvPr id="222" name="Google Shape;222;p24"/>
          <p:cNvSpPr txBox="1"/>
          <p:nvPr/>
        </p:nvSpPr>
        <p:spPr>
          <a:xfrm>
            <a:off x="904875" y="4379118"/>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It "points" the Address Bus to the right house in the RAM neighborhood.</a:t>
            </a:r>
            <a:endParaRPr/>
          </a:p>
        </p:txBody>
      </p:sp>
      <p:sp>
        <p:nvSpPr>
          <p:cNvPr id="223" name="Google Shape;223;p24"/>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Memory Address Register (MAR)</a:t>
            </a:r>
            <a:endParaRPr/>
          </a:p>
        </p:txBody>
      </p:sp>
      <p:sp>
        <p:nvSpPr>
          <p:cNvPr id="224" name="Google Shape;224;p24"/>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28"/>
        <p:cNvGrpSpPr/>
        <p:nvPr/>
      </p:nvGrpSpPr>
      <p:grpSpPr>
        <a:xfrm>
          <a:off x="0" y="0"/>
          <a:ext cx="0" cy="0"/>
          <a:chOff x="0" y="0"/>
          <a:chExt cx="0" cy="0"/>
        </a:xfrm>
      </p:grpSpPr>
      <p:pic>
        <p:nvPicPr>
          <p:cNvPr id="229" name="Google Shape;229;p2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30" name="Google Shape;230;p25" descr="image.png"/>
          <p:cNvPicPr preferRelativeResize="0"/>
          <p:nvPr/>
        </p:nvPicPr>
        <p:blipFill rotWithShape="1">
          <a:blip r:embed="rId4">
            <a:alphaModFix/>
          </a:blip>
          <a:srcRect/>
          <a:stretch/>
        </p:blipFill>
        <p:spPr>
          <a:xfrm>
            <a:off x="571500" y="3940968"/>
            <a:ext cx="11049000" cy="1162050"/>
          </a:xfrm>
          <a:prstGeom prst="rect">
            <a:avLst/>
          </a:prstGeom>
          <a:noFill/>
          <a:ln>
            <a:noFill/>
          </a:ln>
        </p:spPr>
      </p:pic>
      <p:sp>
        <p:nvSpPr>
          <p:cNvPr id="231" name="Google Shape;231;p25"/>
          <p:cNvSpPr txBox="1"/>
          <p:nvPr/>
        </p:nvSpPr>
        <p:spPr>
          <a:xfrm>
            <a:off x="571500" y="3178968"/>
            <a:ext cx="110490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MDR is the "mailbox." It holds the actual data or instruction fetched from RAM, or the data waiting to be written to RAM.</a:t>
            </a:r>
            <a:endParaRPr/>
          </a:p>
        </p:txBody>
      </p:sp>
      <p:sp>
        <p:nvSpPr>
          <p:cNvPr id="232" name="Google Shape;232;p25"/>
          <p:cNvSpPr txBox="1"/>
          <p:nvPr/>
        </p:nvSpPr>
        <p:spPr>
          <a:xfrm>
            <a:off x="819150" y="4379118"/>
            <a:ext cx="105537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1" i="0" u="none" strike="noStrike" cap="none">
                <a:solidFill>
                  <a:srgbClr val="4B5563"/>
                </a:solidFill>
                <a:latin typeface="Arimo"/>
                <a:ea typeface="Arimo"/>
                <a:cs typeface="Arimo"/>
                <a:sym typeface="Arimo"/>
              </a:rPr>
              <a:t>Connection:</a:t>
            </a:r>
            <a:r>
              <a:rPr lang="en-US" sz="1500" b="0" i="0" u="none" strike="noStrike" cap="none">
                <a:solidFill>
                  <a:srgbClr val="4B5563"/>
                </a:solidFill>
                <a:latin typeface="Arimo"/>
                <a:ea typeface="Arimo"/>
                <a:cs typeface="Arimo"/>
                <a:sym typeface="Arimo"/>
              </a:rPr>
              <a:t> The MAR holds the "Where," while the MDR holds the "What."</a:t>
            </a:r>
            <a:endParaRPr/>
          </a:p>
        </p:txBody>
      </p:sp>
      <p:sp>
        <p:nvSpPr>
          <p:cNvPr id="233" name="Google Shape;233;p25"/>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Memory Data Register (MDR)</a:t>
            </a:r>
            <a:endParaRPr/>
          </a:p>
        </p:txBody>
      </p:sp>
      <p:sp>
        <p:nvSpPr>
          <p:cNvPr id="234" name="Google Shape;234;p25"/>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38"/>
        <p:cNvGrpSpPr/>
        <p:nvPr/>
      </p:nvGrpSpPr>
      <p:grpSpPr>
        <a:xfrm>
          <a:off x="0" y="0"/>
          <a:ext cx="0" cy="0"/>
          <a:chOff x="0" y="0"/>
          <a:chExt cx="0" cy="0"/>
        </a:xfrm>
      </p:grpSpPr>
      <p:sp>
        <p:nvSpPr>
          <p:cNvPr id="240" name="Google Shape;240;p26"/>
          <p:cNvSpPr txBox="1"/>
          <p:nvPr/>
        </p:nvSpPr>
        <p:spPr>
          <a:xfrm>
            <a:off x="571500" y="3321843"/>
            <a:ext cx="110490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Once an instruction is fetched from RAM (and resides briefly in the MDR), it is moved to the </a:t>
            </a:r>
            <a:r>
              <a:rPr lang="en-US" sz="1500" b="1" i="0" u="none" strike="noStrike" cap="none">
                <a:solidFill>
                  <a:srgbClr val="4B5563"/>
                </a:solidFill>
                <a:latin typeface="Arimo"/>
                <a:ea typeface="Arimo"/>
                <a:cs typeface="Arimo"/>
                <a:sym typeface="Arimo"/>
              </a:rPr>
              <a:t>CIR</a:t>
            </a:r>
            <a:r>
              <a:rPr lang="en-US" sz="1500" b="0" i="0" u="none" strike="noStrike" cap="none">
                <a:solidFill>
                  <a:srgbClr val="4B5563"/>
                </a:solidFill>
                <a:latin typeface="Arimo"/>
                <a:ea typeface="Arimo"/>
                <a:cs typeface="Arimo"/>
                <a:sym typeface="Arimo"/>
              </a:rPr>
              <a:t>.</a:t>
            </a:r>
            <a:endParaRPr/>
          </a:p>
        </p:txBody>
      </p:sp>
      <p:sp>
        <p:nvSpPr>
          <p:cNvPr id="241" name="Google Shape;241;p26"/>
          <p:cNvSpPr txBox="1"/>
          <p:nvPr/>
        </p:nvSpPr>
        <p:spPr>
          <a:xfrm>
            <a:off x="904875" y="3950493"/>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This register holds the </a:t>
            </a:r>
            <a:r>
              <a:rPr lang="en-US" sz="1500" b="1" i="0" u="none" strike="noStrike" cap="none">
                <a:solidFill>
                  <a:srgbClr val="4B5563"/>
                </a:solidFill>
                <a:latin typeface="Arimo"/>
                <a:ea typeface="Arimo"/>
                <a:cs typeface="Arimo"/>
                <a:sym typeface="Arimo"/>
              </a:rPr>
              <a:t>Instruction</a:t>
            </a:r>
            <a:r>
              <a:rPr lang="en-US" sz="1500" b="0" i="0" u="none" strike="noStrike" cap="none">
                <a:solidFill>
                  <a:srgbClr val="4B5563"/>
                </a:solidFill>
                <a:latin typeface="Arimo"/>
                <a:ea typeface="Arimo"/>
                <a:cs typeface="Arimo"/>
                <a:sym typeface="Arimo"/>
              </a:rPr>
              <a:t> while it is being decoded by the Control Unit.</a:t>
            </a:r>
            <a:endParaRPr/>
          </a:p>
        </p:txBody>
      </p:sp>
      <p:sp>
        <p:nvSpPr>
          <p:cNvPr id="242" name="Google Shape;242;p26"/>
          <p:cNvSpPr txBox="1"/>
          <p:nvPr/>
        </p:nvSpPr>
        <p:spPr>
          <a:xfrm>
            <a:off x="904875" y="4379118"/>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It separates the instruction into an </a:t>
            </a:r>
            <a:r>
              <a:rPr lang="en-US" sz="1500" b="0" i="0" u="sng" strike="noStrike" cap="none" dirty="0">
                <a:solidFill>
                  <a:srgbClr val="4B5563"/>
                </a:solidFill>
                <a:latin typeface="Arimo"/>
                <a:ea typeface="Arimo"/>
                <a:cs typeface="Arimo"/>
                <a:sym typeface="Arimo"/>
              </a:rPr>
              <a:t>Opcode</a:t>
            </a:r>
            <a:r>
              <a:rPr lang="en-US" sz="1500" b="0" i="0" u="none" strike="noStrike" cap="none" dirty="0">
                <a:solidFill>
                  <a:srgbClr val="4B5563"/>
                </a:solidFill>
                <a:latin typeface="Arimo"/>
                <a:ea typeface="Arimo"/>
                <a:cs typeface="Arimo"/>
                <a:sym typeface="Arimo"/>
              </a:rPr>
              <a:t> and an </a:t>
            </a:r>
            <a:r>
              <a:rPr lang="en-US" sz="1500" b="0" i="0" u="sng" strike="noStrike" cap="none" dirty="0">
                <a:solidFill>
                  <a:srgbClr val="4B5563"/>
                </a:solidFill>
                <a:latin typeface="Arimo"/>
                <a:ea typeface="Arimo"/>
                <a:cs typeface="Arimo"/>
                <a:sym typeface="Arimo"/>
              </a:rPr>
              <a:t>Operand</a:t>
            </a:r>
            <a:r>
              <a:rPr lang="en-US" sz="1500" b="0" i="0" u="none" strike="noStrike" cap="none" dirty="0">
                <a:solidFill>
                  <a:srgbClr val="4B5563"/>
                </a:solidFill>
                <a:latin typeface="Arimo"/>
                <a:ea typeface="Arimo"/>
                <a:cs typeface="Arimo"/>
                <a:sym typeface="Arimo"/>
              </a:rPr>
              <a:t>.</a:t>
            </a:r>
            <a:endParaRPr dirty="0"/>
          </a:p>
        </p:txBody>
      </p:sp>
      <p:sp>
        <p:nvSpPr>
          <p:cNvPr id="245" name="Google Shape;245;p26"/>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Current Instruction Register (CIR)</a:t>
            </a:r>
            <a:endParaRPr/>
          </a:p>
        </p:txBody>
      </p:sp>
      <p:sp>
        <p:nvSpPr>
          <p:cNvPr id="246" name="Google Shape;246;p26"/>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50"/>
        <p:cNvGrpSpPr/>
        <p:nvPr/>
      </p:nvGrpSpPr>
      <p:grpSpPr>
        <a:xfrm>
          <a:off x="0" y="0"/>
          <a:ext cx="0" cy="0"/>
          <a:chOff x="0" y="0"/>
          <a:chExt cx="0" cy="0"/>
        </a:xfrm>
      </p:grpSpPr>
      <p:pic>
        <p:nvPicPr>
          <p:cNvPr id="252" name="Google Shape;252;p27" descr="image.png"/>
          <p:cNvPicPr preferRelativeResize="0"/>
          <p:nvPr/>
        </p:nvPicPr>
        <p:blipFill rotWithShape="1">
          <a:blip r:embed="rId3">
            <a:alphaModFix/>
          </a:blip>
          <a:srcRect/>
          <a:stretch/>
        </p:blipFill>
        <p:spPr>
          <a:xfrm>
            <a:off x="571500" y="3512343"/>
            <a:ext cx="11049000" cy="1733550"/>
          </a:xfrm>
          <a:prstGeom prst="rect">
            <a:avLst/>
          </a:prstGeom>
          <a:noFill/>
          <a:ln>
            <a:noFill/>
          </a:ln>
        </p:spPr>
      </p:pic>
      <p:sp>
        <p:nvSpPr>
          <p:cNvPr id="253" name="Google Shape;253;p27"/>
          <p:cNvSpPr txBox="1"/>
          <p:nvPr/>
        </p:nvSpPr>
        <p:spPr>
          <a:xfrm>
            <a:off x="571500" y="3036093"/>
            <a:ext cx="110490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ACC is the primary register used by the ALU.</a:t>
            </a:r>
            <a:endParaRPr/>
          </a:p>
        </p:txBody>
      </p:sp>
      <p:sp>
        <p:nvSpPr>
          <p:cNvPr id="254" name="Google Shape;254;p27"/>
          <p:cNvSpPr txBox="1"/>
          <p:nvPr/>
        </p:nvSpPr>
        <p:spPr>
          <a:xfrm>
            <a:off x="819150" y="4026693"/>
            <a:ext cx="11081385"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Calculation Sink</a:t>
            </a:r>
            <a:endParaRPr/>
          </a:p>
        </p:txBody>
      </p:sp>
      <p:sp>
        <p:nvSpPr>
          <p:cNvPr id="255" name="Google Shape;255;p27"/>
          <p:cNvSpPr txBox="1"/>
          <p:nvPr/>
        </p:nvSpPr>
        <p:spPr>
          <a:xfrm>
            <a:off x="819150" y="4521993"/>
            <a:ext cx="105537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When the ALU finishes a calculation (like </a:t>
            </a:r>
            <a:r>
              <a:rPr lang="en-US" sz="1500" b="0" i="0" u="none" strike="noStrike" cap="none">
                <a:solidFill>
                  <a:srgbClr val="2563EB"/>
                </a:solidFill>
                <a:latin typeface="Arimo"/>
                <a:ea typeface="Arimo"/>
                <a:cs typeface="Arimo"/>
                <a:sym typeface="Arimo"/>
              </a:rPr>
              <a:t>5 + 3</a:t>
            </a:r>
            <a:r>
              <a:rPr lang="en-US" sz="1500" b="0" i="0" u="none" strike="noStrike" cap="none">
                <a:solidFill>
                  <a:srgbClr val="4B5563"/>
                </a:solidFill>
                <a:latin typeface="Arimo"/>
                <a:ea typeface="Arimo"/>
                <a:cs typeface="Arimo"/>
                <a:sym typeface="Arimo"/>
              </a:rPr>
              <a:t>), the result (</a:t>
            </a:r>
            <a:r>
              <a:rPr lang="en-US" sz="1500" b="0" i="0" u="none" strike="noStrike" cap="none">
                <a:solidFill>
                  <a:srgbClr val="2563EB"/>
                </a:solidFill>
                <a:latin typeface="Arimo"/>
                <a:ea typeface="Arimo"/>
                <a:cs typeface="Arimo"/>
                <a:sym typeface="Arimo"/>
              </a:rPr>
              <a:t>8</a:t>
            </a:r>
            <a:r>
              <a:rPr lang="en-US" sz="1500" b="0" i="0" u="none" strike="noStrike" cap="none">
                <a:solidFill>
                  <a:srgbClr val="4B5563"/>
                </a:solidFill>
                <a:latin typeface="Arimo"/>
                <a:ea typeface="Arimo"/>
                <a:cs typeface="Arimo"/>
                <a:sym typeface="Arimo"/>
              </a:rPr>
              <a:t>) is stored in the Accumulator.</a:t>
            </a:r>
            <a:endParaRPr/>
          </a:p>
        </p:txBody>
      </p:sp>
      <p:sp>
        <p:nvSpPr>
          <p:cNvPr id="256" name="Google Shape;256;p27"/>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Accumulator (ACC)</a:t>
            </a:r>
            <a:endParaRPr/>
          </a:p>
        </p:txBody>
      </p:sp>
      <p:sp>
        <p:nvSpPr>
          <p:cNvPr id="257" name="Google Shape;257;p27"/>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61"/>
        <p:cNvGrpSpPr/>
        <p:nvPr/>
      </p:nvGrpSpPr>
      <p:grpSpPr>
        <a:xfrm>
          <a:off x="0" y="0"/>
          <a:ext cx="0" cy="0"/>
          <a:chOff x="0" y="0"/>
          <a:chExt cx="0" cy="0"/>
        </a:xfrm>
      </p:grpSpPr>
      <p:pic>
        <p:nvPicPr>
          <p:cNvPr id="262" name="Google Shape;262;p28" descr="image.png"/>
          <p:cNvPicPr preferRelativeResize="0"/>
          <p:nvPr/>
        </p:nvPicPr>
        <p:blipFill rotWithShape="1">
          <a:blip r:embed="rId3">
            <a:alphaModFix/>
          </a:blip>
          <a:srcRect/>
          <a:stretch/>
        </p:blipFill>
        <p:spPr>
          <a:xfrm>
            <a:off x="6276975" y="2067371"/>
            <a:ext cx="5343525" cy="3956893"/>
          </a:xfrm>
          <a:prstGeom prst="rect">
            <a:avLst/>
          </a:prstGeom>
          <a:noFill/>
          <a:ln>
            <a:noFill/>
          </a:ln>
        </p:spPr>
      </p:pic>
      <p:sp>
        <p:nvSpPr>
          <p:cNvPr id="263" name="Google Shape;263;p28"/>
          <p:cNvSpPr txBox="1"/>
          <p:nvPr/>
        </p:nvSpPr>
        <p:spPr>
          <a:xfrm>
            <a:off x="571500" y="2257871"/>
            <a:ext cx="5324475" cy="5715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A "Bus" is a collection of parallel wires that transport signals between components.</a:t>
            </a:r>
            <a:endParaRPr/>
          </a:p>
        </p:txBody>
      </p:sp>
      <p:sp>
        <p:nvSpPr>
          <p:cNvPr id="264" name="Google Shape;264;p28"/>
          <p:cNvSpPr txBox="1"/>
          <p:nvPr/>
        </p:nvSpPr>
        <p:spPr>
          <a:xfrm>
            <a:off x="571500" y="3019871"/>
            <a:ext cx="5324475" cy="5715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a:t>
            </a:r>
            <a:r>
              <a:rPr lang="en-US" sz="1500" b="1" i="0" u="none" strike="noStrike" cap="none">
                <a:solidFill>
                  <a:srgbClr val="4B5563"/>
                </a:solidFill>
                <a:latin typeface="Arimo"/>
                <a:ea typeface="Arimo"/>
                <a:cs typeface="Arimo"/>
                <a:sym typeface="Arimo"/>
              </a:rPr>
              <a:t>Bus Width</a:t>
            </a:r>
            <a:r>
              <a:rPr lang="en-US" sz="1500" b="0" i="0" u="none" strike="noStrike" cap="none">
                <a:solidFill>
                  <a:srgbClr val="4B5563"/>
                </a:solidFill>
                <a:latin typeface="Arimo"/>
                <a:ea typeface="Arimo"/>
                <a:cs typeface="Arimo"/>
                <a:sym typeface="Arimo"/>
              </a:rPr>
              <a:t> (e.g., 32-bit or 64-bit) determines how many bits can travel at once. More wires = more data throughput.</a:t>
            </a:r>
            <a:endParaRPr/>
          </a:p>
        </p:txBody>
      </p:sp>
      <p:pic>
        <p:nvPicPr>
          <p:cNvPr id="265" name="Google Shape;265;p28" descr="image.png"/>
          <p:cNvPicPr preferRelativeResize="0"/>
          <p:nvPr/>
        </p:nvPicPr>
        <p:blipFill rotWithShape="1">
          <a:blip r:embed="rId4">
            <a:alphaModFix/>
          </a:blip>
          <a:srcRect/>
          <a:stretch/>
        </p:blipFill>
        <p:spPr>
          <a:xfrm>
            <a:off x="6286500" y="2076896"/>
            <a:ext cx="5324475" cy="3937843"/>
          </a:xfrm>
          <a:prstGeom prst="rect">
            <a:avLst/>
          </a:prstGeom>
          <a:noFill/>
          <a:ln>
            <a:noFill/>
          </a:ln>
        </p:spPr>
      </p:pic>
      <p:sp>
        <p:nvSpPr>
          <p:cNvPr id="266" name="Google Shape;266;p28"/>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Communication Highway</a:t>
            </a:r>
            <a:endParaRPr/>
          </a:p>
        </p:txBody>
      </p:sp>
      <p:sp>
        <p:nvSpPr>
          <p:cNvPr id="267" name="Google Shape;267;p28"/>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71"/>
        <p:cNvGrpSpPr/>
        <p:nvPr/>
      </p:nvGrpSpPr>
      <p:grpSpPr>
        <a:xfrm>
          <a:off x="0" y="0"/>
          <a:ext cx="0" cy="0"/>
          <a:chOff x="0" y="0"/>
          <a:chExt cx="0" cy="0"/>
        </a:xfrm>
      </p:grpSpPr>
      <p:sp>
        <p:nvSpPr>
          <p:cNvPr id="273" name="Google Shape;273;p29"/>
          <p:cNvSpPr txBox="1"/>
          <p:nvPr/>
        </p:nvSpPr>
        <p:spPr>
          <a:xfrm>
            <a:off x="603885" y="6253638"/>
            <a:ext cx="110490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The number of wires in the address bus determines the maximum amount of RAM the CPU can "see."</a:t>
            </a:r>
            <a:endParaRPr dirty="0"/>
          </a:p>
        </p:txBody>
      </p:sp>
      <p:sp>
        <p:nvSpPr>
          <p:cNvPr id="274" name="Google Shape;274;p29"/>
          <p:cNvSpPr txBox="1"/>
          <p:nvPr/>
        </p:nvSpPr>
        <p:spPr>
          <a:xfrm>
            <a:off x="571500" y="1519386"/>
            <a:ext cx="11081385" cy="3231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solidFill>
                  <a:srgbClr val="374151"/>
                </a:solidFill>
                <a:latin typeface="Arimo"/>
                <a:ea typeface="Arimo"/>
                <a:cs typeface="Arimo"/>
                <a:sym typeface="Arimo"/>
              </a:rPr>
              <a:t>Unidirectional</a:t>
            </a:r>
            <a:endParaRPr dirty="0"/>
          </a:p>
        </p:txBody>
      </p:sp>
      <p:sp>
        <p:nvSpPr>
          <p:cNvPr id="275" name="Google Shape;275;p29"/>
          <p:cNvSpPr txBox="1"/>
          <p:nvPr/>
        </p:nvSpPr>
        <p:spPr>
          <a:xfrm>
            <a:off x="571500" y="1794926"/>
            <a:ext cx="105537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Addresses only ever travel from the </a:t>
            </a:r>
            <a:r>
              <a:rPr lang="en-US" sz="1500" b="1" i="0" u="none" strike="noStrike" cap="none" dirty="0">
                <a:solidFill>
                  <a:srgbClr val="4B5563"/>
                </a:solidFill>
                <a:latin typeface="Arimo"/>
                <a:ea typeface="Arimo"/>
                <a:cs typeface="Arimo"/>
                <a:sym typeface="Arimo"/>
              </a:rPr>
              <a:t>CPU to Memory</a:t>
            </a:r>
            <a:r>
              <a:rPr lang="en-US" sz="1500" b="0" i="0" u="none" strike="noStrike" cap="none" dirty="0">
                <a:solidFill>
                  <a:srgbClr val="4B5563"/>
                </a:solidFill>
                <a:latin typeface="Arimo"/>
                <a:ea typeface="Arimo"/>
                <a:cs typeface="Arimo"/>
                <a:sym typeface="Arimo"/>
              </a:rPr>
              <a:t> (or I/O). Memory never tells the CPU where to look.</a:t>
            </a:r>
            <a:endParaRPr dirty="0"/>
          </a:p>
        </p:txBody>
      </p:sp>
      <p:sp>
        <p:nvSpPr>
          <p:cNvPr id="276" name="Google Shape;276;p29"/>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Address Bus</a:t>
            </a:r>
            <a:endParaRPr/>
          </a:p>
        </p:txBody>
      </p:sp>
      <p:sp>
        <p:nvSpPr>
          <p:cNvPr id="277" name="Google Shape;277;p29"/>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030" name="Picture 6" descr="Buses: A-level Comp Sci MrGoff.com">
            <a:extLst>
              <a:ext uri="{FF2B5EF4-FFF2-40B4-BE49-F238E27FC236}">
                <a16:creationId xmlns:a16="http://schemas.microsoft.com/office/drawing/2014/main" id="{52515B58-18DC-0ABE-D2DD-C11CB545E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1176" y="2368791"/>
            <a:ext cx="5327142" cy="364672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81"/>
        <p:cNvGrpSpPr/>
        <p:nvPr/>
      </p:nvGrpSpPr>
      <p:grpSpPr>
        <a:xfrm>
          <a:off x="0" y="0"/>
          <a:ext cx="0" cy="0"/>
          <a:chOff x="0" y="0"/>
          <a:chExt cx="0" cy="0"/>
        </a:xfrm>
      </p:grpSpPr>
      <p:sp>
        <p:nvSpPr>
          <p:cNvPr id="283" name="Google Shape;283;p30"/>
          <p:cNvSpPr txBox="1"/>
          <p:nvPr/>
        </p:nvSpPr>
        <p:spPr>
          <a:xfrm>
            <a:off x="571500" y="1586061"/>
            <a:ext cx="11081385" cy="3231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solidFill>
                  <a:srgbClr val="374151"/>
                </a:solidFill>
                <a:latin typeface="Arimo"/>
                <a:ea typeface="Arimo"/>
                <a:cs typeface="Arimo"/>
                <a:sym typeface="Arimo"/>
              </a:rPr>
              <a:t>Bidirectional</a:t>
            </a:r>
            <a:endParaRPr dirty="0"/>
          </a:p>
        </p:txBody>
      </p:sp>
      <p:sp>
        <p:nvSpPr>
          <p:cNvPr id="284" name="Google Shape;284;p30"/>
          <p:cNvSpPr txBox="1"/>
          <p:nvPr/>
        </p:nvSpPr>
        <p:spPr>
          <a:xfrm>
            <a:off x="571500" y="2081361"/>
            <a:ext cx="105537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Data must flow both ways. The CPU needs to </a:t>
            </a:r>
            <a:r>
              <a:rPr lang="en-US" sz="1500" b="1" i="0" u="none" strike="noStrike" cap="none">
                <a:solidFill>
                  <a:srgbClr val="4B5563"/>
                </a:solidFill>
                <a:latin typeface="Arimo"/>
                <a:ea typeface="Arimo"/>
                <a:cs typeface="Arimo"/>
                <a:sym typeface="Arimo"/>
              </a:rPr>
              <a:t>Fetch</a:t>
            </a:r>
            <a:r>
              <a:rPr lang="en-US" sz="1500" b="0" i="0" u="none" strike="noStrike" cap="none">
                <a:solidFill>
                  <a:srgbClr val="4B5563"/>
                </a:solidFill>
                <a:latin typeface="Arimo"/>
                <a:ea typeface="Arimo"/>
                <a:cs typeface="Arimo"/>
                <a:sym typeface="Arimo"/>
              </a:rPr>
              <a:t> (read) instructions from RAM and </a:t>
            </a:r>
            <a:r>
              <a:rPr lang="en-US" sz="1500" b="1" i="0" u="none" strike="noStrike" cap="none">
                <a:solidFill>
                  <a:srgbClr val="4B5563"/>
                </a:solidFill>
                <a:latin typeface="Arimo"/>
                <a:ea typeface="Arimo"/>
                <a:cs typeface="Arimo"/>
                <a:sym typeface="Arimo"/>
              </a:rPr>
              <a:t>Save</a:t>
            </a:r>
            <a:r>
              <a:rPr lang="en-US" sz="1500" b="0" i="0" u="none" strike="noStrike" cap="none">
                <a:solidFill>
                  <a:srgbClr val="4B5563"/>
                </a:solidFill>
                <a:latin typeface="Arimo"/>
                <a:ea typeface="Arimo"/>
                <a:cs typeface="Arimo"/>
                <a:sym typeface="Arimo"/>
              </a:rPr>
              <a:t> (write) results back to RAM.</a:t>
            </a:r>
            <a:endParaRPr/>
          </a:p>
        </p:txBody>
      </p:sp>
      <p:sp>
        <p:nvSpPr>
          <p:cNvPr id="285" name="Google Shape;285;p30"/>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Data Bus</a:t>
            </a:r>
            <a:endParaRPr/>
          </a:p>
        </p:txBody>
      </p:sp>
      <p:sp>
        <p:nvSpPr>
          <p:cNvPr id="286" name="Google Shape;286;p30"/>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2052" name="Picture 4">
            <a:extLst>
              <a:ext uri="{FF2B5EF4-FFF2-40B4-BE49-F238E27FC236}">
                <a16:creationId xmlns:a16="http://schemas.microsoft.com/office/drawing/2014/main" id="{20676E68-AEC1-2281-BF3D-E177FC428E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5808" y="2968797"/>
            <a:ext cx="5226558" cy="35710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90"/>
        <p:cNvGrpSpPr/>
        <p:nvPr/>
      </p:nvGrpSpPr>
      <p:grpSpPr>
        <a:xfrm>
          <a:off x="0" y="0"/>
          <a:ext cx="0" cy="0"/>
          <a:chOff x="0" y="0"/>
          <a:chExt cx="0" cy="0"/>
        </a:xfrm>
      </p:grpSpPr>
      <p:sp>
        <p:nvSpPr>
          <p:cNvPr id="292" name="Google Shape;292;p31"/>
          <p:cNvSpPr txBox="1"/>
          <p:nvPr/>
        </p:nvSpPr>
        <p:spPr>
          <a:xfrm>
            <a:off x="571500" y="1586061"/>
            <a:ext cx="11081385"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solidFill>
                  <a:srgbClr val="374151"/>
                </a:solidFill>
                <a:latin typeface="Arimo"/>
                <a:ea typeface="Arimo"/>
                <a:cs typeface="Arimo"/>
                <a:sym typeface="Arimo"/>
              </a:rPr>
              <a:t>The Traffic Light</a:t>
            </a:r>
            <a:endParaRPr dirty="0"/>
          </a:p>
        </p:txBody>
      </p:sp>
      <p:sp>
        <p:nvSpPr>
          <p:cNvPr id="293" name="Google Shape;293;p31"/>
          <p:cNvSpPr txBox="1"/>
          <p:nvPr/>
        </p:nvSpPr>
        <p:spPr>
          <a:xfrm>
            <a:off x="571500" y="2081361"/>
            <a:ext cx="105537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Carries command signals (READ, WRITE, RESET, INTERRUPT) from the Control Unit to all other parts of the system.</a:t>
            </a:r>
            <a:endParaRPr/>
          </a:p>
        </p:txBody>
      </p:sp>
      <p:sp>
        <p:nvSpPr>
          <p:cNvPr id="294" name="Google Shape;294;p31"/>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Control Bus</a:t>
            </a:r>
            <a:endParaRPr/>
          </a:p>
        </p:txBody>
      </p:sp>
      <p:sp>
        <p:nvSpPr>
          <p:cNvPr id="295" name="Google Shape;295;p31"/>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3074" name="Picture 2">
            <a:extLst>
              <a:ext uri="{FF2B5EF4-FFF2-40B4-BE49-F238E27FC236}">
                <a16:creationId xmlns:a16="http://schemas.microsoft.com/office/drawing/2014/main" id="{B3A93654-7DDC-1B35-318B-3A97E15E3B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6040" y="2674139"/>
            <a:ext cx="5317998" cy="36335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46EF7-A16E-059A-A68F-EDF0AFC01A32}"/>
              </a:ext>
            </a:extLst>
          </p:cNvPr>
          <p:cNvSpPr>
            <a:spLocks noGrp="1"/>
          </p:cNvSpPr>
          <p:nvPr>
            <p:ph type="title"/>
          </p:nvPr>
        </p:nvSpPr>
        <p:spPr/>
        <p:txBody>
          <a:bodyPr>
            <a:normAutofit/>
          </a:bodyPr>
          <a:lstStyle/>
          <a:p>
            <a:r>
              <a:rPr lang="en-GB" dirty="0"/>
              <a:t>Fetching data from RAM</a:t>
            </a:r>
          </a:p>
        </p:txBody>
      </p:sp>
      <p:sp>
        <p:nvSpPr>
          <p:cNvPr id="3" name="Text Placeholder 2">
            <a:extLst>
              <a:ext uri="{FF2B5EF4-FFF2-40B4-BE49-F238E27FC236}">
                <a16:creationId xmlns:a16="http://schemas.microsoft.com/office/drawing/2014/main" id="{A1EE37DC-7BD6-5702-32F1-BBF7FA271B3A}"/>
              </a:ext>
            </a:extLst>
          </p:cNvPr>
          <p:cNvSpPr>
            <a:spLocks noGrp="1"/>
          </p:cNvSpPr>
          <p:nvPr>
            <p:ph type="body" idx="1"/>
          </p:nvPr>
        </p:nvSpPr>
        <p:spPr>
          <a:xfrm>
            <a:off x="457200" y="2059465"/>
            <a:ext cx="5638800" cy="3211622"/>
          </a:xfrm>
        </p:spPr>
        <p:txBody>
          <a:bodyPr>
            <a:normAutofit fontScale="70000" lnSpcReduction="20000"/>
          </a:bodyPr>
          <a:lstStyle/>
          <a:p>
            <a:pPr marL="114300" indent="0">
              <a:buNone/>
            </a:pPr>
            <a:r>
              <a:rPr lang="en-US" dirty="0"/>
              <a:t>To read data from RAM the address of the word to be read is placed on the address bus and the data read control signal sent to tell it to fetch the data from main memory. </a:t>
            </a:r>
          </a:p>
          <a:p>
            <a:pPr marL="114300" indent="0">
              <a:buNone/>
            </a:pPr>
            <a:endParaRPr lang="en-US" dirty="0"/>
          </a:p>
          <a:p>
            <a:pPr marL="114300" indent="0">
              <a:buNone/>
            </a:pPr>
            <a:r>
              <a:rPr lang="en-US" dirty="0"/>
              <a:t>Next a bus request would be made to say we want to send the data from the location in memory to the processor and when the bus grant is received the data would be sent.</a:t>
            </a:r>
            <a:endParaRPr lang="en-GB" dirty="0"/>
          </a:p>
        </p:txBody>
      </p:sp>
      <p:pic>
        <p:nvPicPr>
          <p:cNvPr id="4098" name="Picture 2">
            <a:extLst>
              <a:ext uri="{FF2B5EF4-FFF2-40B4-BE49-F238E27FC236}">
                <a16:creationId xmlns:a16="http://schemas.microsoft.com/office/drawing/2014/main" id="{CA507F33-0A94-62B9-1EC2-E36F417EA3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4263" y="1721624"/>
            <a:ext cx="4700537" cy="321162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BFFADE3-C6A7-12FF-6C93-46290EDC2570}"/>
              </a:ext>
            </a:extLst>
          </p:cNvPr>
          <p:cNvSpPr txBox="1"/>
          <p:nvPr/>
        </p:nvSpPr>
        <p:spPr>
          <a:xfrm>
            <a:off x="3870198" y="6347496"/>
            <a:ext cx="6094476" cy="307777"/>
          </a:xfrm>
          <a:prstGeom prst="rect">
            <a:avLst/>
          </a:prstGeom>
          <a:noFill/>
        </p:spPr>
        <p:txBody>
          <a:bodyPr wrap="square">
            <a:spAutoFit/>
          </a:bodyPr>
          <a:lstStyle/>
          <a:p>
            <a:r>
              <a:rPr lang="en-GB" dirty="0"/>
              <a:t>https://mrgoff.com/aCS_CO_Buses</a:t>
            </a:r>
          </a:p>
        </p:txBody>
      </p:sp>
    </p:spTree>
    <p:extLst>
      <p:ext uri="{BB962C8B-B14F-4D97-AF65-F5344CB8AC3E}">
        <p14:creationId xmlns:p14="http://schemas.microsoft.com/office/powerpoint/2010/main" val="24774843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99"/>
        <p:cNvGrpSpPr/>
        <p:nvPr/>
      </p:nvGrpSpPr>
      <p:grpSpPr>
        <a:xfrm>
          <a:off x="0" y="0"/>
          <a:ext cx="0" cy="0"/>
          <a:chOff x="0" y="0"/>
          <a:chExt cx="0" cy="0"/>
        </a:xfrm>
      </p:grpSpPr>
      <p:sp>
        <p:nvSpPr>
          <p:cNvPr id="302" name="Google Shape;302;p32"/>
          <p:cNvSpPr txBox="1"/>
          <p:nvPr/>
        </p:nvSpPr>
        <p:spPr>
          <a:xfrm>
            <a:off x="6296025" y="1995636"/>
            <a:ext cx="5324475" cy="5715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Every action a computer takes is just billions of these cycles happening sequentially.</a:t>
            </a:r>
            <a:endParaRPr/>
          </a:p>
        </p:txBody>
      </p:sp>
      <p:sp>
        <p:nvSpPr>
          <p:cNvPr id="304" name="Google Shape;304;p32"/>
          <p:cNvSpPr txBox="1"/>
          <p:nvPr/>
        </p:nvSpPr>
        <p:spPr>
          <a:xfrm>
            <a:off x="6677025" y="2757636"/>
            <a:ext cx="4943400" cy="3323987"/>
          </a:xfrm>
          <a:prstGeom prst="rect">
            <a:avLst/>
          </a:prstGeom>
          <a:noFill/>
          <a:ln>
            <a:noFill/>
          </a:ln>
        </p:spPr>
        <p:txBody>
          <a:bodyPr spcFirstLastPara="1" wrap="square" lIns="161925" tIns="0" rIns="0" bIns="0" anchor="t" anchorCtr="0">
            <a:spAutoFit/>
          </a:bodyPr>
          <a:lstStyle/>
          <a:p>
            <a:pPr marL="0" marR="0" lvl="0" indent="0" algn="l" rtl="0">
              <a:lnSpc>
                <a:spcPct val="150000"/>
              </a:lnSpc>
              <a:spcBef>
                <a:spcPts val="0"/>
              </a:spcBef>
              <a:spcAft>
                <a:spcPts val="0"/>
              </a:spcAft>
              <a:buNone/>
            </a:pPr>
            <a:r>
              <a:rPr lang="en-US" sz="4800" b="1" i="0" u="none" strike="noStrike" cap="none" dirty="0">
                <a:solidFill>
                  <a:schemeClr val="bg2"/>
                </a:solidFill>
                <a:latin typeface="Arimo"/>
                <a:ea typeface="Arimo"/>
                <a:cs typeface="Arimo"/>
                <a:sym typeface="Arimo"/>
              </a:rPr>
              <a:t>Fetch</a:t>
            </a:r>
          </a:p>
          <a:p>
            <a:pPr>
              <a:lnSpc>
                <a:spcPct val="150000"/>
              </a:lnSpc>
            </a:pPr>
            <a:r>
              <a:rPr lang="en-US" sz="4800" b="1" dirty="0">
                <a:solidFill>
                  <a:schemeClr val="bg2"/>
                </a:solidFill>
                <a:latin typeface="Arimo"/>
                <a:ea typeface="Arimo"/>
                <a:cs typeface="Arimo"/>
                <a:sym typeface="Arimo"/>
              </a:rPr>
              <a:t>Decode</a:t>
            </a:r>
          </a:p>
          <a:p>
            <a:pPr>
              <a:lnSpc>
                <a:spcPct val="150000"/>
              </a:lnSpc>
            </a:pPr>
            <a:r>
              <a:rPr lang="en-US" sz="4800" b="1" dirty="0">
                <a:solidFill>
                  <a:schemeClr val="bg2"/>
                </a:solidFill>
                <a:latin typeface="Arimo"/>
                <a:ea typeface="Arimo"/>
                <a:cs typeface="Arimo"/>
                <a:sym typeface="Arimo"/>
              </a:rPr>
              <a:t>Execute</a:t>
            </a:r>
            <a:endParaRPr lang="en-US" sz="4800" dirty="0">
              <a:solidFill>
                <a:schemeClr val="bg2"/>
              </a:solidFill>
            </a:endParaRPr>
          </a:p>
        </p:txBody>
      </p:sp>
      <p:sp>
        <p:nvSpPr>
          <p:cNvPr id="309" name="Google Shape;309;p32"/>
          <p:cNvSpPr txBox="1"/>
          <p:nvPr/>
        </p:nvSpPr>
        <p:spPr>
          <a:xfrm>
            <a:off x="571500" y="919311"/>
            <a:ext cx="11601600" cy="5079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111827"/>
                </a:solidFill>
                <a:latin typeface="Arimo"/>
                <a:ea typeface="Arimo"/>
                <a:cs typeface="Arimo"/>
                <a:sym typeface="Arimo"/>
              </a:rPr>
              <a:t>Fetch D</a:t>
            </a:r>
            <a:r>
              <a:rPr lang="en-US" sz="3300" b="1" dirty="0">
                <a:solidFill>
                  <a:srgbClr val="111827"/>
                </a:solidFill>
                <a:latin typeface="Arimo"/>
                <a:ea typeface="Arimo"/>
                <a:cs typeface="Arimo"/>
                <a:sym typeface="Arimo"/>
              </a:rPr>
              <a:t>ecode </a:t>
            </a:r>
            <a:r>
              <a:rPr lang="en-US" sz="3300" b="1" i="0" u="none" strike="noStrike" cap="none" dirty="0">
                <a:solidFill>
                  <a:srgbClr val="111827"/>
                </a:solidFill>
                <a:latin typeface="Arimo"/>
                <a:ea typeface="Arimo"/>
                <a:cs typeface="Arimo"/>
                <a:sym typeface="Arimo"/>
              </a:rPr>
              <a:t>E</a:t>
            </a:r>
            <a:r>
              <a:rPr lang="en-US" sz="3300" b="1" dirty="0">
                <a:solidFill>
                  <a:srgbClr val="111827"/>
                </a:solidFill>
                <a:latin typeface="Arimo"/>
                <a:ea typeface="Arimo"/>
                <a:cs typeface="Arimo"/>
                <a:sym typeface="Arimo"/>
              </a:rPr>
              <a:t>xecute</a:t>
            </a:r>
            <a:r>
              <a:rPr lang="en-US" sz="3300" b="1" i="0" u="none" strike="noStrike" cap="none" dirty="0">
                <a:solidFill>
                  <a:srgbClr val="111827"/>
                </a:solidFill>
                <a:latin typeface="Arimo"/>
                <a:ea typeface="Arimo"/>
                <a:cs typeface="Arimo"/>
                <a:sym typeface="Arimo"/>
              </a:rPr>
              <a:t> Overview</a:t>
            </a:r>
            <a:endParaRPr dirty="0"/>
          </a:p>
        </p:txBody>
      </p:sp>
      <p:sp>
        <p:nvSpPr>
          <p:cNvPr id="310" name="Google Shape;310;p32"/>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5122" name="Picture 2">
            <a:extLst>
              <a:ext uri="{FF2B5EF4-FFF2-40B4-BE49-F238E27FC236}">
                <a16:creationId xmlns:a16="http://schemas.microsoft.com/office/drawing/2014/main" id="{36BCACA4-EDCA-F945-E8C2-AF7F35D92F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1523" y="2770483"/>
            <a:ext cx="4367870" cy="25967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14"/>
        <p:cNvGrpSpPr/>
        <p:nvPr/>
      </p:nvGrpSpPr>
      <p:grpSpPr>
        <a:xfrm>
          <a:off x="0" y="0"/>
          <a:ext cx="0" cy="0"/>
          <a:chOff x="0" y="0"/>
          <a:chExt cx="0" cy="0"/>
        </a:xfrm>
      </p:grpSpPr>
      <p:pic>
        <p:nvPicPr>
          <p:cNvPr id="315" name="Google Shape;315;p33"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316" name="Google Shape;316;p33"/>
          <p:cNvSpPr txBox="1"/>
          <p:nvPr/>
        </p:nvSpPr>
        <p:spPr>
          <a:xfrm>
            <a:off x="904875" y="2759868"/>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Address from </a:t>
            </a:r>
            <a:r>
              <a:rPr lang="en-US" sz="1500" b="1" i="0" u="none" strike="noStrike" cap="none">
                <a:solidFill>
                  <a:srgbClr val="4B5563"/>
                </a:solidFill>
                <a:latin typeface="Arimo"/>
                <a:ea typeface="Arimo"/>
                <a:cs typeface="Arimo"/>
                <a:sym typeface="Arimo"/>
              </a:rPr>
              <a:t>PC</a:t>
            </a:r>
            <a:r>
              <a:rPr lang="en-US" sz="1500" b="0" i="0" u="none" strike="noStrike" cap="none">
                <a:solidFill>
                  <a:srgbClr val="4B5563"/>
                </a:solidFill>
                <a:latin typeface="Arimo"/>
                <a:ea typeface="Arimo"/>
                <a:cs typeface="Arimo"/>
                <a:sym typeface="Arimo"/>
              </a:rPr>
              <a:t> is copied to </a:t>
            </a:r>
            <a:r>
              <a:rPr lang="en-US" sz="1500" b="1" i="0" u="none" strike="noStrike" cap="none">
                <a:solidFill>
                  <a:srgbClr val="4B5563"/>
                </a:solidFill>
                <a:latin typeface="Arimo"/>
                <a:ea typeface="Arimo"/>
                <a:cs typeface="Arimo"/>
                <a:sym typeface="Arimo"/>
              </a:rPr>
              <a:t>MAR</a:t>
            </a:r>
            <a:r>
              <a:rPr lang="en-US" sz="1500" b="0" i="0" u="none" strike="noStrike" cap="none">
                <a:solidFill>
                  <a:srgbClr val="4B5563"/>
                </a:solidFill>
                <a:latin typeface="Arimo"/>
                <a:ea typeface="Arimo"/>
                <a:cs typeface="Arimo"/>
                <a:sym typeface="Arimo"/>
              </a:rPr>
              <a:t>.</a:t>
            </a:r>
            <a:endParaRPr/>
          </a:p>
        </p:txBody>
      </p:sp>
      <p:sp>
        <p:nvSpPr>
          <p:cNvPr id="317" name="Google Shape;317;p33"/>
          <p:cNvSpPr txBox="1"/>
          <p:nvPr/>
        </p:nvSpPr>
        <p:spPr>
          <a:xfrm>
            <a:off x="904875" y="3188493"/>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Control Unit sends a </a:t>
            </a:r>
            <a:r>
              <a:rPr lang="en-US" sz="1500" b="0" i="0" u="sng" strike="noStrike" cap="none" dirty="0">
                <a:solidFill>
                  <a:srgbClr val="4B5563"/>
                </a:solidFill>
                <a:latin typeface="Arimo"/>
                <a:ea typeface="Arimo"/>
                <a:cs typeface="Arimo"/>
                <a:sym typeface="Arimo"/>
              </a:rPr>
              <a:t>Read</a:t>
            </a:r>
            <a:r>
              <a:rPr lang="en-US" sz="1500" b="0" i="0" u="none" strike="noStrike" cap="none" dirty="0">
                <a:solidFill>
                  <a:srgbClr val="4B5563"/>
                </a:solidFill>
                <a:latin typeface="Arimo"/>
                <a:ea typeface="Arimo"/>
                <a:cs typeface="Arimo"/>
                <a:sym typeface="Arimo"/>
              </a:rPr>
              <a:t> signal via </a:t>
            </a:r>
            <a:r>
              <a:rPr lang="en-US" sz="1500" b="1" i="0" u="none" strike="noStrike" cap="none" dirty="0">
                <a:solidFill>
                  <a:srgbClr val="4B5563"/>
                </a:solidFill>
                <a:latin typeface="Arimo"/>
                <a:ea typeface="Arimo"/>
                <a:cs typeface="Arimo"/>
                <a:sym typeface="Arimo"/>
              </a:rPr>
              <a:t>Control Bus</a:t>
            </a:r>
            <a:r>
              <a:rPr lang="en-US" sz="1500" b="0" i="0" u="none" strike="noStrike" cap="none" dirty="0">
                <a:solidFill>
                  <a:srgbClr val="4B5563"/>
                </a:solidFill>
                <a:latin typeface="Arimo"/>
                <a:ea typeface="Arimo"/>
                <a:cs typeface="Arimo"/>
                <a:sym typeface="Arimo"/>
              </a:rPr>
              <a:t>.</a:t>
            </a:r>
            <a:endParaRPr dirty="0"/>
          </a:p>
        </p:txBody>
      </p:sp>
      <p:sp>
        <p:nvSpPr>
          <p:cNvPr id="318" name="Google Shape;318;p33"/>
          <p:cNvSpPr txBox="1"/>
          <p:nvPr/>
        </p:nvSpPr>
        <p:spPr>
          <a:xfrm>
            <a:off x="904875" y="3617118"/>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Address is sent via </a:t>
            </a:r>
            <a:r>
              <a:rPr lang="en-US" sz="1500" b="1" i="0" u="none" strike="noStrike" cap="none">
                <a:solidFill>
                  <a:srgbClr val="4B5563"/>
                </a:solidFill>
                <a:latin typeface="Arimo"/>
                <a:ea typeface="Arimo"/>
                <a:cs typeface="Arimo"/>
                <a:sym typeface="Arimo"/>
              </a:rPr>
              <a:t>Address Bus</a:t>
            </a:r>
            <a:r>
              <a:rPr lang="en-US" sz="1500" b="0" i="0" u="none" strike="noStrike" cap="none">
                <a:solidFill>
                  <a:srgbClr val="4B5563"/>
                </a:solidFill>
                <a:latin typeface="Arimo"/>
                <a:ea typeface="Arimo"/>
                <a:cs typeface="Arimo"/>
                <a:sym typeface="Arimo"/>
              </a:rPr>
              <a:t> to Memory.</a:t>
            </a:r>
            <a:endParaRPr/>
          </a:p>
        </p:txBody>
      </p:sp>
      <p:sp>
        <p:nvSpPr>
          <p:cNvPr id="319" name="Google Shape;319;p33"/>
          <p:cNvSpPr txBox="1"/>
          <p:nvPr/>
        </p:nvSpPr>
        <p:spPr>
          <a:xfrm>
            <a:off x="904875" y="4045743"/>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Memory sends instruction via </a:t>
            </a:r>
            <a:r>
              <a:rPr lang="en-US" sz="1500" b="1" i="0" u="none" strike="noStrike" cap="none" dirty="0">
                <a:solidFill>
                  <a:srgbClr val="4B5563"/>
                </a:solidFill>
                <a:latin typeface="Arimo"/>
                <a:ea typeface="Arimo"/>
                <a:cs typeface="Arimo"/>
                <a:sym typeface="Arimo"/>
              </a:rPr>
              <a:t>Data Bus</a:t>
            </a:r>
            <a:r>
              <a:rPr lang="en-US" sz="1500" b="0" i="0" u="none" strike="noStrike" cap="none" dirty="0">
                <a:solidFill>
                  <a:srgbClr val="4B5563"/>
                </a:solidFill>
                <a:latin typeface="Arimo"/>
                <a:ea typeface="Arimo"/>
                <a:cs typeface="Arimo"/>
                <a:sym typeface="Arimo"/>
              </a:rPr>
              <a:t> to the </a:t>
            </a:r>
            <a:r>
              <a:rPr lang="en-US" sz="1500" b="1" i="0" u="none" strike="noStrike" cap="none" dirty="0">
                <a:solidFill>
                  <a:srgbClr val="4B5563"/>
                </a:solidFill>
                <a:latin typeface="Arimo"/>
                <a:ea typeface="Arimo"/>
                <a:cs typeface="Arimo"/>
                <a:sym typeface="Arimo"/>
              </a:rPr>
              <a:t>MDR</a:t>
            </a:r>
            <a:r>
              <a:rPr lang="en-US" sz="1500" b="0" i="0" u="none" strike="noStrike" cap="none" dirty="0">
                <a:solidFill>
                  <a:srgbClr val="4B5563"/>
                </a:solidFill>
                <a:latin typeface="Arimo"/>
                <a:ea typeface="Arimo"/>
                <a:cs typeface="Arimo"/>
                <a:sym typeface="Arimo"/>
              </a:rPr>
              <a:t>.</a:t>
            </a:r>
            <a:endParaRPr dirty="0"/>
          </a:p>
        </p:txBody>
      </p:sp>
      <p:sp>
        <p:nvSpPr>
          <p:cNvPr id="320" name="Google Shape;320;p33"/>
          <p:cNvSpPr txBox="1"/>
          <p:nvPr/>
        </p:nvSpPr>
        <p:spPr>
          <a:xfrm>
            <a:off x="904875" y="4474368"/>
            <a:ext cx="10715625" cy="34624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Instruction is copied to the </a:t>
            </a:r>
            <a:r>
              <a:rPr lang="en-US" sz="1500" b="1" i="0" u="none" strike="noStrike" cap="none" dirty="0">
                <a:solidFill>
                  <a:srgbClr val="4B5563"/>
                </a:solidFill>
                <a:latin typeface="Arimo"/>
                <a:ea typeface="Arimo"/>
                <a:cs typeface="Arimo"/>
                <a:sym typeface="Arimo"/>
                <a:hlinkClick r:id="rId4" action="ppaction://hlinksldjump"/>
              </a:rPr>
              <a:t>CIR</a:t>
            </a:r>
            <a:r>
              <a:rPr lang="en-US" sz="1500" b="0" i="0" u="none" strike="noStrike" cap="none" dirty="0">
                <a:solidFill>
                  <a:srgbClr val="4B5563"/>
                </a:solidFill>
                <a:latin typeface="Arimo"/>
                <a:ea typeface="Arimo"/>
                <a:cs typeface="Arimo"/>
                <a:sym typeface="Arimo"/>
              </a:rPr>
              <a:t>.</a:t>
            </a:r>
            <a:endParaRPr dirty="0"/>
          </a:p>
        </p:txBody>
      </p:sp>
      <p:sp>
        <p:nvSpPr>
          <p:cNvPr id="321" name="Google Shape;321;p33"/>
          <p:cNvSpPr txBox="1"/>
          <p:nvPr/>
        </p:nvSpPr>
        <p:spPr>
          <a:xfrm>
            <a:off x="904875" y="4902993"/>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1" i="0" u="none" strike="noStrike" cap="none">
                <a:solidFill>
                  <a:srgbClr val="4B5563"/>
                </a:solidFill>
                <a:latin typeface="Arimo"/>
                <a:ea typeface="Arimo"/>
                <a:cs typeface="Arimo"/>
                <a:sym typeface="Arimo"/>
              </a:rPr>
              <a:t>PC increments</a:t>
            </a:r>
            <a:r>
              <a:rPr lang="en-US" sz="1500" b="0" i="0" u="none" strike="noStrike" cap="none">
                <a:solidFill>
                  <a:srgbClr val="4B5563"/>
                </a:solidFill>
                <a:latin typeface="Arimo"/>
                <a:ea typeface="Arimo"/>
                <a:cs typeface="Arimo"/>
                <a:sym typeface="Arimo"/>
              </a:rPr>
              <a:t> by 1.</a:t>
            </a:r>
            <a:endParaRPr/>
          </a:p>
        </p:txBody>
      </p:sp>
      <p:sp>
        <p:nvSpPr>
          <p:cNvPr id="322" name="Google Shape;322;p33"/>
          <p:cNvSpPr txBox="1"/>
          <p:nvPr/>
        </p:nvSpPr>
        <p:spPr>
          <a:xfrm>
            <a:off x="571500" y="919311"/>
            <a:ext cx="11601600" cy="5079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Fetch</a:t>
            </a:r>
            <a:endParaRPr/>
          </a:p>
        </p:txBody>
      </p:sp>
      <p:sp>
        <p:nvSpPr>
          <p:cNvPr id="323" name="Google Shape;323;p33"/>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27"/>
        <p:cNvGrpSpPr/>
        <p:nvPr/>
      </p:nvGrpSpPr>
      <p:grpSpPr>
        <a:xfrm>
          <a:off x="0" y="0"/>
          <a:ext cx="0" cy="0"/>
          <a:chOff x="0" y="0"/>
          <a:chExt cx="0" cy="0"/>
        </a:xfrm>
      </p:grpSpPr>
      <p:pic>
        <p:nvPicPr>
          <p:cNvPr id="328" name="Google Shape;328;p34"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329" name="Google Shape;329;p34" descr="image.png"/>
          <p:cNvPicPr preferRelativeResize="0"/>
          <p:nvPr/>
        </p:nvPicPr>
        <p:blipFill rotWithShape="1">
          <a:blip r:embed="rId4">
            <a:alphaModFix/>
          </a:blip>
          <a:srcRect/>
          <a:stretch/>
        </p:blipFill>
        <p:spPr>
          <a:xfrm>
            <a:off x="571500" y="3512343"/>
            <a:ext cx="5334000" cy="1733550"/>
          </a:xfrm>
          <a:prstGeom prst="rect">
            <a:avLst/>
          </a:prstGeom>
          <a:noFill/>
          <a:ln>
            <a:noFill/>
          </a:ln>
        </p:spPr>
      </p:pic>
      <p:pic>
        <p:nvPicPr>
          <p:cNvPr id="330" name="Google Shape;330;p34" descr="image.png"/>
          <p:cNvPicPr preferRelativeResize="0"/>
          <p:nvPr/>
        </p:nvPicPr>
        <p:blipFill rotWithShape="1">
          <a:blip r:embed="rId5">
            <a:alphaModFix/>
          </a:blip>
          <a:srcRect/>
          <a:stretch/>
        </p:blipFill>
        <p:spPr>
          <a:xfrm>
            <a:off x="6286500" y="3512343"/>
            <a:ext cx="5334000" cy="2019300"/>
          </a:xfrm>
          <a:prstGeom prst="rect">
            <a:avLst/>
          </a:prstGeom>
          <a:noFill/>
          <a:ln>
            <a:noFill/>
          </a:ln>
        </p:spPr>
      </p:pic>
      <p:sp>
        <p:nvSpPr>
          <p:cNvPr id="331" name="Google Shape;331;p34"/>
          <p:cNvSpPr txBox="1"/>
          <p:nvPr/>
        </p:nvSpPr>
        <p:spPr>
          <a:xfrm>
            <a:off x="571500" y="2750343"/>
            <a:ext cx="110490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instruction in the </a:t>
            </a:r>
            <a:r>
              <a:rPr lang="en-US" sz="1500" b="1" i="0" u="none" strike="noStrike" cap="none">
                <a:solidFill>
                  <a:srgbClr val="4B5563"/>
                </a:solidFill>
                <a:latin typeface="Arimo"/>
                <a:ea typeface="Arimo"/>
                <a:cs typeface="Arimo"/>
                <a:sym typeface="Arimo"/>
              </a:rPr>
              <a:t>CIR</a:t>
            </a:r>
            <a:r>
              <a:rPr lang="en-US" sz="1500" b="0" i="0" u="none" strike="noStrike" cap="none">
                <a:solidFill>
                  <a:srgbClr val="4B5563"/>
                </a:solidFill>
                <a:latin typeface="Arimo"/>
                <a:ea typeface="Arimo"/>
                <a:cs typeface="Arimo"/>
                <a:sym typeface="Arimo"/>
              </a:rPr>
              <a:t> is split into two binary patterns:</a:t>
            </a:r>
            <a:endParaRPr/>
          </a:p>
        </p:txBody>
      </p:sp>
      <p:sp>
        <p:nvSpPr>
          <p:cNvPr id="332" name="Google Shape;332;p34"/>
          <p:cNvSpPr txBox="1"/>
          <p:nvPr/>
        </p:nvSpPr>
        <p:spPr>
          <a:xfrm>
            <a:off x="819150" y="4026693"/>
            <a:ext cx="5080635"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Opcode</a:t>
            </a:r>
            <a:endParaRPr/>
          </a:p>
        </p:txBody>
      </p:sp>
      <p:sp>
        <p:nvSpPr>
          <p:cNvPr id="333" name="Google Shape;333;p34"/>
          <p:cNvSpPr txBox="1"/>
          <p:nvPr/>
        </p:nvSpPr>
        <p:spPr>
          <a:xfrm>
            <a:off x="819150" y="4521993"/>
            <a:ext cx="48387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operation to be done (e.g., ADD, JUMP, LOAD).</a:t>
            </a:r>
            <a:endParaRPr/>
          </a:p>
        </p:txBody>
      </p:sp>
      <p:sp>
        <p:nvSpPr>
          <p:cNvPr id="334" name="Google Shape;334;p34"/>
          <p:cNvSpPr txBox="1"/>
          <p:nvPr/>
        </p:nvSpPr>
        <p:spPr>
          <a:xfrm>
            <a:off x="6534150" y="4026693"/>
            <a:ext cx="5080635"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Operand</a:t>
            </a:r>
            <a:endParaRPr/>
          </a:p>
        </p:txBody>
      </p:sp>
      <p:sp>
        <p:nvSpPr>
          <p:cNvPr id="335" name="Google Shape;335;p34"/>
          <p:cNvSpPr txBox="1"/>
          <p:nvPr/>
        </p:nvSpPr>
        <p:spPr>
          <a:xfrm>
            <a:off x="6534150" y="4521993"/>
            <a:ext cx="4838700" cy="5715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data or memory address to be used with the operation.</a:t>
            </a:r>
            <a:endParaRPr/>
          </a:p>
        </p:txBody>
      </p:sp>
      <p:sp>
        <p:nvSpPr>
          <p:cNvPr id="336" name="Google Shape;336;p34"/>
          <p:cNvSpPr txBox="1"/>
          <p:nvPr/>
        </p:nvSpPr>
        <p:spPr>
          <a:xfrm>
            <a:off x="571500" y="919311"/>
            <a:ext cx="11601600" cy="5079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Decode</a:t>
            </a:r>
            <a:endParaRPr/>
          </a:p>
        </p:txBody>
      </p:sp>
      <p:sp>
        <p:nvSpPr>
          <p:cNvPr id="337" name="Google Shape;337;p34"/>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41"/>
        <p:cNvGrpSpPr/>
        <p:nvPr/>
      </p:nvGrpSpPr>
      <p:grpSpPr>
        <a:xfrm>
          <a:off x="0" y="0"/>
          <a:ext cx="0" cy="0"/>
          <a:chOff x="0" y="0"/>
          <a:chExt cx="0" cy="0"/>
        </a:xfrm>
      </p:grpSpPr>
      <p:pic>
        <p:nvPicPr>
          <p:cNvPr id="342" name="Google Shape;342;p35"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343" name="Google Shape;343;p35"/>
          <p:cNvSpPr txBox="1"/>
          <p:nvPr/>
        </p:nvSpPr>
        <p:spPr>
          <a:xfrm>
            <a:off x="571500" y="3107531"/>
            <a:ext cx="110490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The Control Unit sends signals to the relevant parts of the hardware.</a:t>
            </a:r>
            <a:endParaRPr/>
          </a:p>
        </p:txBody>
      </p:sp>
      <p:sp>
        <p:nvSpPr>
          <p:cNvPr id="344" name="Google Shape;344;p35"/>
          <p:cNvSpPr txBox="1"/>
          <p:nvPr/>
        </p:nvSpPr>
        <p:spPr>
          <a:xfrm>
            <a:off x="904875" y="3736181"/>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If it's math: The </a:t>
            </a:r>
            <a:r>
              <a:rPr lang="en-US" sz="1500" b="1" i="0" u="none" strike="noStrike" cap="none">
                <a:solidFill>
                  <a:srgbClr val="4B5563"/>
                </a:solidFill>
                <a:latin typeface="Arimo"/>
                <a:ea typeface="Arimo"/>
                <a:cs typeface="Arimo"/>
                <a:sym typeface="Arimo"/>
              </a:rPr>
              <a:t>ALU</a:t>
            </a:r>
            <a:r>
              <a:rPr lang="en-US" sz="1500" b="0" i="0" u="none" strike="noStrike" cap="none">
                <a:solidFill>
                  <a:srgbClr val="4B5563"/>
                </a:solidFill>
                <a:latin typeface="Arimo"/>
                <a:ea typeface="Arimo"/>
                <a:cs typeface="Arimo"/>
                <a:sym typeface="Arimo"/>
              </a:rPr>
              <a:t> is activated.</a:t>
            </a:r>
            <a:endParaRPr/>
          </a:p>
        </p:txBody>
      </p:sp>
      <p:sp>
        <p:nvSpPr>
          <p:cNvPr id="345" name="Google Shape;345;p35"/>
          <p:cNvSpPr txBox="1"/>
          <p:nvPr/>
        </p:nvSpPr>
        <p:spPr>
          <a:xfrm>
            <a:off x="904875" y="4164806"/>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If it's data moving: Data might be copied from the </a:t>
            </a:r>
            <a:r>
              <a:rPr lang="en-US" sz="1500" b="1" i="0" u="none" strike="noStrike" cap="none">
                <a:solidFill>
                  <a:srgbClr val="4B5563"/>
                </a:solidFill>
                <a:latin typeface="Arimo"/>
                <a:ea typeface="Arimo"/>
                <a:cs typeface="Arimo"/>
                <a:sym typeface="Arimo"/>
              </a:rPr>
              <a:t>Accumulator</a:t>
            </a:r>
            <a:r>
              <a:rPr lang="en-US" sz="1500" b="0" i="0" u="none" strike="noStrike" cap="none">
                <a:solidFill>
                  <a:srgbClr val="4B5563"/>
                </a:solidFill>
                <a:latin typeface="Arimo"/>
                <a:ea typeface="Arimo"/>
                <a:cs typeface="Arimo"/>
                <a:sym typeface="Arimo"/>
              </a:rPr>
              <a:t> back to </a:t>
            </a:r>
            <a:r>
              <a:rPr lang="en-US" sz="1500" b="1" i="0" u="none" strike="noStrike" cap="none">
                <a:solidFill>
                  <a:srgbClr val="4B5563"/>
                </a:solidFill>
                <a:latin typeface="Arimo"/>
                <a:ea typeface="Arimo"/>
                <a:cs typeface="Arimo"/>
                <a:sym typeface="Arimo"/>
              </a:rPr>
              <a:t>RAM</a:t>
            </a:r>
            <a:r>
              <a:rPr lang="en-US" sz="1500" b="0" i="0" u="none" strike="noStrike" cap="none">
                <a:solidFill>
                  <a:srgbClr val="4B5563"/>
                </a:solidFill>
                <a:latin typeface="Arimo"/>
                <a:ea typeface="Arimo"/>
                <a:cs typeface="Arimo"/>
                <a:sym typeface="Arimo"/>
              </a:rPr>
              <a:t>.</a:t>
            </a:r>
            <a:endParaRPr/>
          </a:p>
        </p:txBody>
      </p:sp>
      <p:sp>
        <p:nvSpPr>
          <p:cNvPr id="346" name="Google Shape;346;p35"/>
          <p:cNvSpPr txBox="1"/>
          <p:nvPr/>
        </p:nvSpPr>
        <p:spPr>
          <a:xfrm>
            <a:off x="904875" y="4593431"/>
            <a:ext cx="10715625"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If it's a "Jump": The </a:t>
            </a:r>
            <a:r>
              <a:rPr lang="en-US" sz="1500" b="1" i="0" u="none" strike="noStrike" cap="none">
                <a:solidFill>
                  <a:srgbClr val="4B5563"/>
                </a:solidFill>
                <a:latin typeface="Arimo"/>
                <a:ea typeface="Arimo"/>
                <a:cs typeface="Arimo"/>
                <a:sym typeface="Arimo"/>
              </a:rPr>
              <a:t>PC</a:t>
            </a:r>
            <a:r>
              <a:rPr lang="en-US" sz="1500" b="0" i="0" u="none" strike="noStrike" cap="none">
                <a:solidFill>
                  <a:srgbClr val="4B5563"/>
                </a:solidFill>
                <a:latin typeface="Arimo"/>
                <a:ea typeface="Arimo"/>
                <a:cs typeface="Arimo"/>
                <a:sym typeface="Arimo"/>
              </a:rPr>
              <a:t> is updated with a new address.</a:t>
            </a:r>
            <a:endParaRPr/>
          </a:p>
        </p:txBody>
      </p:sp>
      <p:sp>
        <p:nvSpPr>
          <p:cNvPr id="347" name="Google Shape;347;p35"/>
          <p:cNvSpPr txBox="1"/>
          <p:nvPr/>
        </p:nvSpPr>
        <p:spPr>
          <a:xfrm>
            <a:off x="571500" y="919311"/>
            <a:ext cx="11601600" cy="5079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Execute</a:t>
            </a:r>
            <a:endParaRPr/>
          </a:p>
        </p:txBody>
      </p:sp>
      <p:sp>
        <p:nvSpPr>
          <p:cNvPr id="348" name="Google Shape;348;p35"/>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52"/>
        <p:cNvGrpSpPr/>
        <p:nvPr/>
      </p:nvGrpSpPr>
      <p:grpSpPr>
        <a:xfrm>
          <a:off x="0" y="0"/>
          <a:ext cx="0" cy="0"/>
          <a:chOff x="0" y="0"/>
          <a:chExt cx="0" cy="0"/>
        </a:xfrm>
      </p:grpSpPr>
      <p:pic>
        <p:nvPicPr>
          <p:cNvPr id="353" name="Google Shape;353;p36"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354" name="Google Shape;354;p36" descr="image.png"/>
          <p:cNvPicPr preferRelativeResize="0"/>
          <p:nvPr/>
        </p:nvPicPr>
        <p:blipFill rotWithShape="1">
          <a:blip r:embed="rId4">
            <a:alphaModFix/>
          </a:blip>
          <a:srcRect/>
          <a:stretch/>
        </p:blipFill>
        <p:spPr>
          <a:xfrm>
            <a:off x="571500" y="3636168"/>
            <a:ext cx="11049000" cy="1485900"/>
          </a:xfrm>
          <a:prstGeom prst="rect">
            <a:avLst/>
          </a:prstGeom>
          <a:noFill/>
          <a:ln>
            <a:noFill/>
          </a:ln>
        </p:spPr>
      </p:pic>
      <p:sp>
        <p:nvSpPr>
          <p:cNvPr id="355" name="Google Shape;355;p36"/>
          <p:cNvSpPr txBox="1"/>
          <p:nvPr/>
        </p:nvSpPr>
        <p:spPr>
          <a:xfrm>
            <a:off x="571500" y="3159918"/>
            <a:ext cx="11049000" cy="28575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In memory, an instruction is just a binary word (e.g., 16 bits).</a:t>
            </a:r>
            <a:endParaRPr/>
          </a:p>
        </p:txBody>
      </p:sp>
      <p:sp>
        <p:nvSpPr>
          <p:cNvPr id="356" name="Google Shape;356;p36"/>
          <p:cNvSpPr txBox="1"/>
          <p:nvPr/>
        </p:nvSpPr>
        <p:spPr>
          <a:xfrm>
            <a:off x="4695825" y="4017168"/>
            <a:ext cx="800100" cy="3524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400" b="0" i="0" u="none" strike="noStrike" cap="none">
                <a:solidFill>
                  <a:srgbClr val="3B82F6"/>
                </a:solidFill>
                <a:latin typeface="Azeret Mono"/>
                <a:ea typeface="Azeret Mono"/>
                <a:cs typeface="Azeret Mono"/>
                <a:sym typeface="Azeret Mono"/>
              </a:rPr>
              <a:t>0010</a:t>
            </a:r>
            <a:endParaRPr/>
          </a:p>
        </p:txBody>
      </p:sp>
      <p:sp>
        <p:nvSpPr>
          <p:cNvPr id="357" name="Google Shape;357;p36"/>
          <p:cNvSpPr txBox="1"/>
          <p:nvPr/>
        </p:nvSpPr>
        <p:spPr>
          <a:xfrm>
            <a:off x="5695950" y="4017168"/>
            <a:ext cx="1800225" cy="3524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400" b="0" i="0" u="none" strike="noStrike" cap="none">
                <a:solidFill>
                  <a:srgbClr val="F87171"/>
                </a:solidFill>
                <a:latin typeface="Azeret Mono"/>
                <a:ea typeface="Azeret Mono"/>
                <a:cs typeface="Azeret Mono"/>
                <a:sym typeface="Azeret Mono"/>
              </a:rPr>
              <a:t>0000 1101</a:t>
            </a:r>
            <a:endParaRPr/>
          </a:p>
        </p:txBody>
      </p:sp>
      <p:sp>
        <p:nvSpPr>
          <p:cNvPr id="358" name="Google Shape;358;p36"/>
          <p:cNvSpPr txBox="1"/>
          <p:nvPr/>
        </p:nvSpPr>
        <p:spPr>
          <a:xfrm>
            <a:off x="952500" y="4560093"/>
            <a:ext cx="10287000" cy="18097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200" b="0" i="0" u="none" strike="noStrike" cap="none">
                <a:solidFill>
                  <a:srgbClr val="3B82F6"/>
                </a:solidFill>
                <a:latin typeface="Azeret Mono"/>
                <a:ea typeface="Azeret Mono"/>
                <a:cs typeface="Azeret Mono"/>
                <a:sym typeface="Azeret Mono"/>
              </a:rPr>
              <a:t>OPCODE (ADD)</a:t>
            </a:r>
            <a:r>
              <a:rPr lang="en-US" sz="1200" b="0" i="0" u="none" strike="noStrike" cap="none">
                <a:solidFill>
                  <a:srgbClr val="10B981"/>
                </a:solidFill>
                <a:latin typeface="Azeret Mono"/>
                <a:ea typeface="Azeret Mono"/>
                <a:cs typeface="Azeret Mono"/>
                <a:sym typeface="Azeret Mono"/>
              </a:rPr>
              <a:t>      </a:t>
            </a:r>
            <a:r>
              <a:rPr lang="en-US" sz="1200" b="0" i="0" u="none" strike="noStrike" cap="none">
                <a:solidFill>
                  <a:srgbClr val="F87171"/>
                </a:solidFill>
                <a:latin typeface="Azeret Mono"/>
                <a:ea typeface="Azeret Mono"/>
                <a:cs typeface="Azeret Mono"/>
                <a:sym typeface="Azeret Mono"/>
              </a:rPr>
              <a:t>OPERAND (Address 13)</a:t>
            </a:r>
            <a:endParaRPr/>
          </a:p>
        </p:txBody>
      </p:sp>
      <p:sp>
        <p:nvSpPr>
          <p:cNvPr id="359" name="Google Shape;359;p36"/>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111827"/>
                </a:solidFill>
                <a:latin typeface="Arimo"/>
                <a:ea typeface="Arimo"/>
                <a:cs typeface="Arimo"/>
                <a:sym typeface="Arimo"/>
              </a:rPr>
              <a:t>Anatomy of an Instruction</a:t>
            </a:r>
            <a:endParaRPr dirty="0"/>
          </a:p>
        </p:txBody>
      </p:sp>
      <p:sp>
        <p:nvSpPr>
          <p:cNvPr id="360" name="Google Shape;360;p36"/>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4619F0-B976-0845-AD4F-7EEB80FB8B75}"/>
              </a:ext>
            </a:extLst>
          </p:cNvPr>
          <p:cNvSpPr>
            <a:spLocks noGrp="1"/>
          </p:cNvSpPr>
          <p:nvPr>
            <p:ph type="title"/>
          </p:nvPr>
        </p:nvSpPr>
        <p:spPr>
          <a:xfrm>
            <a:off x="838200" y="557188"/>
            <a:ext cx="10515600" cy="1133499"/>
          </a:xfrm>
        </p:spPr>
        <p:txBody>
          <a:bodyPr>
            <a:normAutofit/>
          </a:bodyPr>
          <a:lstStyle/>
          <a:p>
            <a:r>
              <a:rPr lang="en-US" sz="5200">
                <a:latin typeface="Arimo" panose="020B0604020202020204" charset="0"/>
                <a:ea typeface="Arimo" panose="020B0604020202020204" charset="0"/>
                <a:cs typeface="Arimo" panose="020B0604020202020204" charset="0"/>
              </a:rPr>
              <a:t>Instructions</a:t>
            </a:r>
          </a:p>
        </p:txBody>
      </p:sp>
      <p:graphicFrame>
        <p:nvGraphicFramePr>
          <p:cNvPr id="5" name="Content Placeholder 2">
            <a:extLst>
              <a:ext uri="{FF2B5EF4-FFF2-40B4-BE49-F238E27FC236}">
                <a16:creationId xmlns:a16="http://schemas.microsoft.com/office/drawing/2014/main" id="{587778AC-AD14-4CE0-80ED-9D6EBA7F6455}"/>
              </a:ext>
            </a:extLst>
          </p:cNvPr>
          <p:cNvGraphicFramePr>
            <a:graphicFrameLocks noGrp="1"/>
          </p:cNvGraphicFramePr>
          <p:nvPr>
            <p:ph idx="1"/>
            <p:extLst>
              <p:ext uri="{D42A27DB-BD31-4B8C-83A1-F6EECF244321}">
                <p14:modId xmlns:p14="http://schemas.microsoft.com/office/powerpoint/2010/main" val="420239138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24750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3FCD30-B883-2B4A-BA36-CE5029509EF4}"/>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latin typeface="Arimo" panose="020B0604020202020204" charset="0"/>
                <a:ea typeface="Arimo" panose="020B0604020202020204" charset="0"/>
                <a:cs typeface="Arimo" panose="020B0604020202020204" charset="0"/>
              </a:rPr>
              <a:t>Instructions in other number systems</a:t>
            </a:r>
          </a:p>
        </p:txBody>
      </p:sp>
      <p:graphicFrame>
        <p:nvGraphicFramePr>
          <p:cNvPr id="5" name="Content Placeholder 2">
            <a:extLst>
              <a:ext uri="{FF2B5EF4-FFF2-40B4-BE49-F238E27FC236}">
                <a16:creationId xmlns:a16="http://schemas.microsoft.com/office/drawing/2014/main" id="{D04F8065-DE76-41F7-A7FF-599B4C5CF2C0}"/>
              </a:ext>
            </a:extLst>
          </p:cNvPr>
          <p:cNvGraphicFramePr>
            <a:graphicFrameLocks noGrp="1"/>
          </p:cNvGraphicFramePr>
          <p:nvPr>
            <p:ph idx="1"/>
            <p:extLst>
              <p:ext uri="{D42A27DB-BD31-4B8C-83A1-F6EECF244321}">
                <p14:modId xmlns:p14="http://schemas.microsoft.com/office/powerpoint/2010/main" val="11222383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48848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64"/>
        <p:cNvGrpSpPr/>
        <p:nvPr/>
      </p:nvGrpSpPr>
      <p:grpSpPr>
        <a:xfrm>
          <a:off x="0" y="0"/>
          <a:ext cx="0" cy="0"/>
          <a:chOff x="0" y="0"/>
          <a:chExt cx="0" cy="0"/>
        </a:xfrm>
      </p:grpSpPr>
      <p:pic>
        <p:nvPicPr>
          <p:cNvPr id="365" name="Google Shape;365;p37"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366" name="Google Shape;366;p37"/>
          <p:cNvSpPr txBox="1"/>
          <p:nvPr/>
        </p:nvSpPr>
        <p:spPr>
          <a:xfrm>
            <a:off x="571500" y="3169443"/>
            <a:ext cx="3600450"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a:solidFill>
                  <a:srgbClr val="374151"/>
                </a:solidFill>
                <a:latin typeface="Arimo"/>
                <a:ea typeface="Arimo"/>
                <a:cs typeface="Arimo"/>
                <a:sym typeface="Arimo"/>
              </a:rPr>
              <a:t>Machine Code (Binary)</a:t>
            </a:r>
            <a:endParaRPr/>
          </a:p>
        </p:txBody>
      </p:sp>
      <p:sp>
        <p:nvSpPr>
          <p:cNvPr id="367" name="Google Shape;367;p37"/>
          <p:cNvSpPr txBox="1"/>
          <p:nvPr/>
        </p:nvSpPr>
        <p:spPr>
          <a:xfrm>
            <a:off x="571500" y="3664743"/>
            <a:ext cx="3429000" cy="571500"/>
          </a:xfrm>
          <a:prstGeom prst="rect">
            <a:avLst/>
          </a:prstGeom>
          <a:noFill/>
          <a:ln>
            <a:noFill/>
          </a:ln>
        </p:spPr>
        <p:txBody>
          <a:bodyPr spcFirstLastPara="1" wrap="square" lIns="0" tIns="0" rIns="0" bIns="0" anchor="t" anchorCtr="0">
            <a:spAutoFit/>
          </a:bodyPr>
          <a:lstStyle/>
          <a:p>
            <a:pPr marL="0" marR="0" lvl="0" indent="0" algn="l" rtl="0">
              <a:lnSpc>
                <a:spcPct val="125000"/>
              </a:lnSpc>
              <a:spcBef>
                <a:spcPts val="0"/>
              </a:spcBef>
              <a:spcAft>
                <a:spcPts val="0"/>
              </a:spcAft>
              <a:buNone/>
            </a:pPr>
            <a:r>
              <a:rPr lang="en-US" sz="1500" b="0" i="0" u="none" strike="noStrike" cap="none">
                <a:solidFill>
                  <a:srgbClr val="2563EB"/>
                </a:solidFill>
                <a:latin typeface="Azeret Mono"/>
                <a:ea typeface="Azeret Mono"/>
                <a:cs typeface="Azeret Mono"/>
                <a:sym typeface="Azeret Mono"/>
              </a:rPr>
              <a:t>0010 1101</a:t>
            </a:r>
            <a:br>
              <a:rPr lang="en-US" sz="1800" b="0" i="0" u="none" strike="noStrike" cap="none">
                <a:solidFill>
                  <a:schemeClr val="dk1"/>
                </a:solidFill>
                <a:latin typeface="Calibri"/>
                <a:ea typeface="Calibri"/>
                <a:cs typeface="Calibri"/>
                <a:sym typeface="Calibri"/>
              </a:rPr>
            </a:br>
            <a:r>
              <a:rPr lang="en-US" sz="1500" b="0" i="0" u="none" strike="noStrike" cap="none">
                <a:solidFill>
                  <a:srgbClr val="2563EB"/>
                </a:solidFill>
                <a:latin typeface="Azeret Mono"/>
                <a:ea typeface="Azeret Mono"/>
                <a:cs typeface="Azeret Mono"/>
                <a:sym typeface="Azeret Mono"/>
              </a:rPr>
              <a:t> 0101 0011</a:t>
            </a:r>
            <a:endParaRPr/>
          </a:p>
        </p:txBody>
      </p:sp>
      <p:sp>
        <p:nvSpPr>
          <p:cNvPr id="368" name="Google Shape;368;p37"/>
          <p:cNvSpPr txBox="1"/>
          <p:nvPr/>
        </p:nvSpPr>
        <p:spPr>
          <a:xfrm>
            <a:off x="571500" y="4426743"/>
            <a:ext cx="3429000" cy="5715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Fast for hardware, impossible for humans to read.</a:t>
            </a:r>
            <a:endParaRPr/>
          </a:p>
        </p:txBody>
      </p:sp>
      <p:sp>
        <p:nvSpPr>
          <p:cNvPr id="369" name="Google Shape;369;p37"/>
          <p:cNvSpPr txBox="1"/>
          <p:nvPr/>
        </p:nvSpPr>
        <p:spPr>
          <a:xfrm>
            <a:off x="8191500" y="3169443"/>
            <a:ext cx="3600450" cy="3048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100" b="1" i="0" u="none" strike="noStrike" cap="none" dirty="0">
                <a:solidFill>
                  <a:srgbClr val="374151"/>
                </a:solidFill>
                <a:latin typeface="Arimo"/>
                <a:ea typeface="Arimo"/>
                <a:cs typeface="Arimo"/>
                <a:sym typeface="Arimo"/>
              </a:rPr>
              <a:t>Assembly (Mnemonics)</a:t>
            </a:r>
            <a:endParaRPr dirty="0"/>
          </a:p>
        </p:txBody>
      </p:sp>
      <p:sp>
        <p:nvSpPr>
          <p:cNvPr id="370" name="Google Shape;370;p37"/>
          <p:cNvSpPr txBox="1"/>
          <p:nvPr/>
        </p:nvSpPr>
        <p:spPr>
          <a:xfrm>
            <a:off x="8191500" y="3664743"/>
            <a:ext cx="3429000" cy="571500"/>
          </a:xfrm>
          <a:prstGeom prst="rect">
            <a:avLst/>
          </a:prstGeom>
          <a:noFill/>
          <a:ln>
            <a:noFill/>
          </a:ln>
        </p:spPr>
        <p:txBody>
          <a:bodyPr spcFirstLastPara="1" wrap="square" lIns="0" tIns="0" rIns="0" bIns="0" anchor="t" anchorCtr="0">
            <a:spAutoFit/>
          </a:bodyPr>
          <a:lstStyle/>
          <a:p>
            <a:pPr marL="0" marR="0" lvl="0" indent="0" algn="l" rtl="0">
              <a:lnSpc>
                <a:spcPct val="125000"/>
              </a:lnSpc>
              <a:spcBef>
                <a:spcPts val="0"/>
              </a:spcBef>
              <a:spcAft>
                <a:spcPts val="0"/>
              </a:spcAft>
              <a:buNone/>
            </a:pPr>
            <a:r>
              <a:rPr lang="en-US" sz="1500" b="0" i="0" u="none" strike="noStrike" cap="none">
                <a:solidFill>
                  <a:srgbClr val="2563EB"/>
                </a:solidFill>
                <a:latin typeface="Azeret Mono"/>
                <a:ea typeface="Azeret Mono"/>
                <a:cs typeface="Azeret Mono"/>
                <a:sym typeface="Azeret Mono"/>
              </a:rPr>
              <a:t>ADD R1, #5</a:t>
            </a:r>
            <a:br>
              <a:rPr lang="en-US" sz="1800" b="0" i="0" u="none" strike="noStrike" cap="none">
                <a:solidFill>
                  <a:schemeClr val="dk1"/>
                </a:solidFill>
                <a:latin typeface="Calibri"/>
                <a:ea typeface="Calibri"/>
                <a:cs typeface="Calibri"/>
                <a:sym typeface="Calibri"/>
              </a:rPr>
            </a:br>
            <a:r>
              <a:rPr lang="en-US" sz="1500" b="0" i="0" u="none" strike="noStrike" cap="none">
                <a:solidFill>
                  <a:srgbClr val="2563EB"/>
                </a:solidFill>
                <a:latin typeface="Azeret Mono"/>
                <a:ea typeface="Azeret Mono"/>
                <a:cs typeface="Azeret Mono"/>
                <a:sym typeface="Azeret Mono"/>
              </a:rPr>
              <a:t> STR R1, [100]</a:t>
            </a:r>
            <a:endParaRPr/>
          </a:p>
        </p:txBody>
      </p:sp>
      <p:sp>
        <p:nvSpPr>
          <p:cNvPr id="371" name="Google Shape;371;p37"/>
          <p:cNvSpPr txBox="1"/>
          <p:nvPr/>
        </p:nvSpPr>
        <p:spPr>
          <a:xfrm>
            <a:off x="8191500" y="4426743"/>
            <a:ext cx="3429000" cy="5715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a:solidFill>
                  <a:srgbClr val="4B5563"/>
                </a:solidFill>
                <a:latin typeface="Arimo"/>
                <a:ea typeface="Arimo"/>
                <a:cs typeface="Arimo"/>
                <a:sym typeface="Arimo"/>
              </a:rPr>
              <a:t>Human-readable text that maps 1-to-1 to binary opcodes.</a:t>
            </a:r>
            <a:endParaRPr/>
          </a:p>
        </p:txBody>
      </p:sp>
      <p:sp>
        <p:nvSpPr>
          <p:cNvPr id="372" name="Google Shape;372;p37"/>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Machine Code vs. Assembly</a:t>
            </a:r>
            <a:endParaRPr/>
          </a:p>
        </p:txBody>
      </p:sp>
      <p:sp>
        <p:nvSpPr>
          <p:cNvPr id="373" name="Google Shape;373;p37"/>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E3239-5E0C-1B40-A302-12ED7CAA1B13}"/>
              </a:ext>
            </a:extLst>
          </p:cNvPr>
          <p:cNvSpPr>
            <a:spLocks noGrp="1"/>
          </p:cNvSpPr>
          <p:nvPr>
            <p:ph type="title"/>
          </p:nvPr>
        </p:nvSpPr>
        <p:spPr>
          <a:xfrm>
            <a:off x="943277" y="712269"/>
            <a:ext cx="3370998" cy="5502264"/>
          </a:xfrm>
        </p:spPr>
        <p:txBody>
          <a:bodyPr>
            <a:normAutofit/>
          </a:bodyPr>
          <a:lstStyle/>
          <a:p>
            <a:r>
              <a:rPr lang="en-US" dirty="0">
                <a:solidFill>
                  <a:schemeClr val="bg2"/>
                </a:solidFill>
              </a:rPr>
              <a:t>The use of Mnemonics</a:t>
            </a:r>
          </a:p>
        </p:txBody>
      </p:sp>
      <p:graphicFrame>
        <p:nvGraphicFramePr>
          <p:cNvPr id="5" name="Content Placeholder 2">
            <a:extLst>
              <a:ext uri="{FF2B5EF4-FFF2-40B4-BE49-F238E27FC236}">
                <a16:creationId xmlns:a16="http://schemas.microsoft.com/office/drawing/2014/main" id="{C1AF3372-985A-498D-8EA6-8F5187D2F3E3}"/>
              </a:ext>
            </a:extLst>
          </p:cNvPr>
          <p:cNvGraphicFramePr>
            <a:graphicFrameLocks noGrp="1"/>
          </p:cNvGraphicFramePr>
          <p:nvPr>
            <p:ph idx="1"/>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78546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77"/>
        <p:cNvGrpSpPr/>
        <p:nvPr/>
      </p:nvGrpSpPr>
      <p:grpSpPr>
        <a:xfrm>
          <a:off x="0" y="0"/>
          <a:ext cx="0" cy="0"/>
          <a:chOff x="0" y="0"/>
          <a:chExt cx="0" cy="0"/>
        </a:xfrm>
      </p:grpSpPr>
      <p:sp>
        <p:nvSpPr>
          <p:cNvPr id="379" name="Google Shape;379;p38"/>
          <p:cNvSpPr txBox="1"/>
          <p:nvPr/>
        </p:nvSpPr>
        <p:spPr>
          <a:xfrm>
            <a:off x="953904" y="5101492"/>
            <a:ext cx="10553700" cy="0"/>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1500" b="1" i="0" u="none" strike="noStrike" cap="none" dirty="0">
                <a:solidFill>
                  <a:srgbClr val="4B5563"/>
                </a:solidFill>
                <a:latin typeface="Arimo"/>
                <a:ea typeface="Arimo"/>
                <a:cs typeface="Arimo"/>
                <a:sym typeface="Arimo"/>
              </a:rPr>
              <a:t>Conclusion:</a:t>
            </a:r>
            <a:r>
              <a:rPr lang="en-US" sz="1500" b="0" i="0" u="none" strike="noStrike" cap="none" dirty="0">
                <a:solidFill>
                  <a:srgbClr val="4B5563"/>
                </a:solidFill>
                <a:latin typeface="Arimo"/>
                <a:ea typeface="Arimo"/>
                <a:cs typeface="Arimo"/>
                <a:sym typeface="Arimo"/>
              </a:rPr>
              <a:t> Architecture makes hardware general-purpose by managing gates and memory through logical cycles.</a:t>
            </a:r>
            <a:endParaRPr dirty="0"/>
          </a:p>
        </p:txBody>
      </p:sp>
      <p:sp>
        <p:nvSpPr>
          <p:cNvPr id="380" name="Google Shape;380;p38"/>
          <p:cNvSpPr txBox="1"/>
          <p:nvPr/>
        </p:nvSpPr>
        <p:spPr>
          <a:xfrm>
            <a:off x="571500" y="1995625"/>
            <a:ext cx="11049000" cy="346249"/>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Because the CPU and Memory are separate, the speed of the computer is limited by how fast data can travel across the </a:t>
            </a:r>
            <a:r>
              <a:rPr lang="en-US" sz="1500" b="1" i="0" u="none" strike="noStrike" cap="none" dirty="0">
                <a:solidFill>
                  <a:srgbClr val="4B5563"/>
                </a:solidFill>
                <a:latin typeface="Arimo"/>
                <a:ea typeface="Arimo"/>
                <a:cs typeface="Arimo"/>
                <a:sym typeface="Arimo"/>
              </a:rPr>
              <a:t>Bus</a:t>
            </a:r>
            <a:r>
              <a:rPr lang="en-US" sz="1500" b="0" i="0" u="none" strike="noStrike" cap="none" dirty="0">
                <a:solidFill>
                  <a:srgbClr val="4B5563"/>
                </a:solidFill>
                <a:latin typeface="Arimo"/>
                <a:ea typeface="Arimo"/>
                <a:cs typeface="Arimo"/>
                <a:sym typeface="Arimo"/>
              </a:rPr>
              <a:t>.</a:t>
            </a:r>
            <a:endParaRPr dirty="0"/>
          </a:p>
        </p:txBody>
      </p:sp>
      <p:sp>
        <p:nvSpPr>
          <p:cNvPr id="381" name="Google Shape;381;p38"/>
          <p:cNvSpPr txBox="1"/>
          <p:nvPr/>
        </p:nvSpPr>
        <p:spPr>
          <a:xfrm>
            <a:off x="571500" y="3043375"/>
            <a:ext cx="11049000" cy="231000"/>
          </a:xfrm>
          <a:prstGeom prst="rect">
            <a:avLst/>
          </a:prstGeom>
          <a:noFill/>
          <a:ln>
            <a:noFill/>
          </a:ln>
        </p:spPr>
        <p:txBody>
          <a:bodyPr spcFirstLastPara="1" wrap="square" lIns="0" tIns="0" rIns="0" bIns="0" anchor="t" anchorCtr="0">
            <a:spAutoFit/>
          </a:bodyPr>
          <a:lstStyle/>
          <a:p>
            <a:pPr marL="0" marR="0" lvl="0" indent="0" algn="l" rtl="0">
              <a:lnSpc>
                <a:spcPct val="150000"/>
              </a:lnSpc>
              <a:spcBef>
                <a:spcPts val="0"/>
              </a:spcBef>
              <a:spcAft>
                <a:spcPts val="0"/>
              </a:spcAft>
              <a:buNone/>
            </a:pPr>
            <a:r>
              <a:rPr lang="en-US" sz="1500" b="0" i="0" u="none" strike="noStrike" cap="none" dirty="0">
                <a:solidFill>
                  <a:srgbClr val="4B5563"/>
                </a:solidFill>
                <a:latin typeface="Arimo"/>
                <a:ea typeface="Arimo"/>
                <a:cs typeface="Arimo"/>
                <a:sym typeface="Arimo"/>
              </a:rPr>
              <a:t>While CPUs are incredibly fast, they often spend time "waiting" for the Bus to deliver instructions from RAM.</a:t>
            </a:r>
            <a:endParaRPr dirty="0"/>
          </a:p>
        </p:txBody>
      </p:sp>
      <p:sp>
        <p:nvSpPr>
          <p:cNvPr id="382" name="Google Shape;382;p38"/>
          <p:cNvSpPr txBox="1"/>
          <p:nvPr/>
        </p:nvSpPr>
        <p:spPr>
          <a:xfrm>
            <a:off x="571500"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a:solidFill>
                  <a:srgbClr val="111827"/>
                </a:solidFill>
                <a:latin typeface="Arimo"/>
                <a:ea typeface="Arimo"/>
                <a:cs typeface="Arimo"/>
                <a:sym typeface="Arimo"/>
              </a:rPr>
              <a:t>The Von Neumann Bottleneck</a:t>
            </a:r>
            <a:endParaRPr/>
          </a:p>
        </p:txBody>
      </p:sp>
      <p:sp>
        <p:nvSpPr>
          <p:cNvPr id="383" name="Google Shape;383;p38"/>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77">
          <a:extLst>
            <a:ext uri="{FF2B5EF4-FFF2-40B4-BE49-F238E27FC236}">
              <a16:creationId xmlns:a16="http://schemas.microsoft.com/office/drawing/2014/main" id="{05B83718-D92D-5341-E5AB-ACA3DF4FC3C0}"/>
            </a:ext>
          </a:extLst>
        </p:cNvPr>
        <p:cNvGrpSpPr/>
        <p:nvPr/>
      </p:nvGrpSpPr>
      <p:grpSpPr>
        <a:xfrm>
          <a:off x="0" y="0"/>
          <a:ext cx="0" cy="0"/>
          <a:chOff x="0" y="0"/>
          <a:chExt cx="0" cy="0"/>
        </a:xfrm>
      </p:grpSpPr>
      <p:sp>
        <p:nvSpPr>
          <p:cNvPr id="379" name="Google Shape;379;p38">
            <a:extLst>
              <a:ext uri="{FF2B5EF4-FFF2-40B4-BE49-F238E27FC236}">
                <a16:creationId xmlns:a16="http://schemas.microsoft.com/office/drawing/2014/main" id="{91108E99-300C-539A-ABF8-E15B8595A4C3}"/>
              </a:ext>
            </a:extLst>
          </p:cNvPr>
          <p:cNvSpPr txBox="1"/>
          <p:nvPr/>
        </p:nvSpPr>
        <p:spPr>
          <a:xfrm>
            <a:off x="713272" y="6025518"/>
            <a:ext cx="10553700" cy="0"/>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None/>
            </a:pPr>
            <a:r>
              <a:rPr lang="en-US" sz="1500" b="1" i="0" u="none" strike="noStrike" cap="none" dirty="0">
                <a:solidFill>
                  <a:srgbClr val="4B5563"/>
                </a:solidFill>
                <a:latin typeface="Arimo"/>
                <a:ea typeface="Arimo"/>
                <a:cs typeface="Arimo"/>
                <a:sym typeface="Arimo"/>
              </a:rPr>
              <a:t>Conclusion:</a:t>
            </a:r>
            <a:r>
              <a:rPr lang="en-US" sz="1500" b="0" i="0" u="none" strike="noStrike" cap="none" dirty="0">
                <a:solidFill>
                  <a:srgbClr val="4B5563"/>
                </a:solidFill>
                <a:latin typeface="Arimo"/>
                <a:ea typeface="Arimo"/>
                <a:cs typeface="Arimo"/>
                <a:sym typeface="Arimo"/>
              </a:rPr>
              <a:t> Architecture makes hardware general-purpose by managing gates and memory through logical cycles.</a:t>
            </a:r>
            <a:endParaRPr dirty="0"/>
          </a:p>
        </p:txBody>
      </p:sp>
      <p:sp>
        <p:nvSpPr>
          <p:cNvPr id="380" name="Google Shape;380;p38">
            <a:extLst>
              <a:ext uri="{FF2B5EF4-FFF2-40B4-BE49-F238E27FC236}">
                <a16:creationId xmlns:a16="http://schemas.microsoft.com/office/drawing/2014/main" id="{39337F28-F058-0022-A456-7E988A486FAE}"/>
              </a:ext>
            </a:extLst>
          </p:cNvPr>
          <p:cNvSpPr txBox="1"/>
          <p:nvPr/>
        </p:nvSpPr>
        <p:spPr>
          <a:xfrm>
            <a:off x="552646" y="1995625"/>
            <a:ext cx="11049000" cy="4370427"/>
          </a:xfrm>
          <a:prstGeom prst="rect">
            <a:avLst/>
          </a:prstGeom>
          <a:noFill/>
          <a:ln>
            <a:noFill/>
          </a:ln>
        </p:spPr>
        <p:txBody>
          <a:bodyPr spcFirstLastPara="1" wrap="square" lIns="0" tIns="0" rIns="0" bIns="0" anchor="t" anchorCtr="0">
            <a:spAutoFit/>
          </a:bodyPr>
          <a:lstStyle/>
          <a:p>
            <a:pPr lvl="0" eaLnBrk="0" fontAlgn="base" hangingPunct="0">
              <a:spcBef>
                <a:spcPct val="0"/>
              </a:spcBef>
              <a:spcAft>
                <a:spcPct val="0"/>
              </a:spcAft>
              <a:buClrTx/>
            </a:pPr>
            <a:r>
              <a:rPr lang="en-US" altLang="en-US" sz="3200" dirty="0">
                <a:solidFill>
                  <a:srgbClr val="181818"/>
                </a:solidFill>
                <a:latin typeface="Arimo" panose="020B0604020202020204" charset="0"/>
                <a:ea typeface="Arimo" panose="020B0604020202020204" charset="0"/>
                <a:cs typeface="Arimo" panose="020B0604020202020204" charset="0"/>
              </a:rPr>
              <a:t>A computer’s speed is heavily influenced by the CPU it uses. </a:t>
            </a:r>
          </a:p>
          <a:p>
            <a:pPr lvl="0" eaLnBrk="0" fontAlgn="base" hangingPunct="0">
              <a:spcBef>
                <a:spcPct val="0"/>
              </a:spcBef>
              <a:spcAft>
                <a:spcPct val="0"/>
              </a:spcAft>
              <a:buClrTx/>
            </a:pPr>
            <a:endParaRPr lang="en-US" altLang="en-US" sz="3200" dirty="0">
              <a:solidFill>
                <a:srgbClr val="181818"/>
              </a:solidFill>
              <a:latin typeface="Arimo" panose="020B0604020202020204" charset="0"/>
              <a:ea typeface="Arimo" panose="020B0604020202020204" charset="0"/>
              <a:cs typeface="Arimo" panose="020B0604020202020204" charset="0"/>
            </a:endParaRPr>
          </a:p>
          <a:p>
            <a:pPr lvl="0" eaLnBrk="0" fontAlgn="base" hangingPunct="0">
              <a:spcBef>
                <a:spcPct val="0"/>
              </a:spcBef>
              <a:spcAft>
                <a:spcPct val="0"/>
              </a:spcAft>
              <a:buClrTx/>
            </a:pPr>
            <a:r>
              <a:rPr lang="en-US" altLang="en-US" sz="3200" dirty="0">
                <a:solidFill>
                  <a:srgbClr val="181818"/>
                </a:solidFill>
                <a:latin typeface="Arimo" panose="020B0604020202020204" charset="0"/>
                <a:ea typeface="Arimo" panose="020B0604020202020204" charset="0"/>
                <a:cs typeface="Arimo" panose="020B0604020202020204" charset="0"/>
              </a:rPr>
              <a:t>There are three main factors that affect how quickly a CPU can carry out instructions</a:t>
            </a:r>
          </a:p>
          <a:p>
            <a:pPr lvl="0" eaLnBrk="0" fontAlgn="base" hangingPunct="0">
              <a:spcBef>
                <a:spcPct val="0"/>
              </a:spcBef>
              <a:spcAft>
                <a:spcPct val="0"/>
              </a:spcAft>
              <a:buClrTx/>
            </a:pPr>
            <a:endParaRPr lang="en-US" altLang="en-US" sz="1600" dirty="0">
              <a:solidFill>
                <a:schemeClr val="tx1"/>
              </a:solidFill>
              <a:latin typeface="Arimo" panose="020B0604020202020204" charset="0"/>
              <a:ea typeface="Arimo" panose="020B0604020202020204" charset="0"/>
              <a:cs typeface="Arimo" panose="020B0604020202020204" charset="0"/>
            </a:endParaRPr>
          </a:p>
          <a:p>
            <a:pPr marL="285750" lvl="0" indent="-285750" eaLnBrk="0" fontAlgn="base" hangingPunct="0">
              <a:spcBef>
                <a:spcPct val="0"/>
              </a:spcBef>
              <a:spcAft>
                <a:spcPct val="0"/>
              </a:spcAft>
              <a:buClrTx/>
              <a:buFont typeface="Arial" panose="020B0604020202020204" pitchFamily="34" charset="0"/>
              <a:buChar char="•"/>
            </a:pPr>
            <a:r>
              <a:rPr lang="en-US" altLang="en-US" sz="3200" dirty="0">
                <a:solidFill>
                  <a:srgbClr val="181818"/>
                </a:solidFill>
                <a:latin typeface="Arimo" panose="020B0604020202020204" charset="0"/>
                <a:ea typeface="Arimo" panose="020B0604020202020204" charset="0"/>
                <a:cs typeface="Arimo" panose="020B0604020202020204" charset="0"/>
              </a:rPr>
              <a:t>Clock speed </a:t>
            </a:r>
          </a:p>
          <a:p>
            <a:pPr marL="285750" lvl="0" indent="-285750" eaLnBrk="0" fontAlgn="base" hangingPunct="0">
              <a:spcBef>
                <a:spcPct val="0"/>
              </a:spcBef>
              <a:spcAft>
                <a:spcPct val="0"/>
              </a:spcAft>
              <a:buClrTx/>
              <a:buFont typeface="Arial" panose="020B0604020202020204" pitchFamily="34" charset="0"/>
              <a:buChar char="•"/>
            </a:pPr>
            <a:r>
              <a:rPr lang="en-US" altLang="en-US" sz="3200" dirty="0">
                <a:solidFill>
                  <a:srgbClr val="181818"/>
                </a:solidFill>
                <a:latin typeface="Arimo" panose="020B0604020202020204" charset="0"/>
                <a:ea typeface="Arimo" panose="020B0604020202020204" charset="0"/>
                <a:cs typeface="Arimo" panose="020B0604020202020204" charset="0"/>
              </a:rPr>
              <a:t>Core count</a:t>
            </a:r>
          </a:p>
          <a:p>
            <a:pPr marL="285750" lvl="0" indent="-285750" eaLnBrk="0" fontAlgn="base" hangingPunct="0">
              <a:spcBef>
                <a:spcPct val="0"/>
              </a:spcBef>
              <a:spcAft>
                <a:spcPct val="0"/>
              </a:spcAft>
              <a:buClrTx/>
              <a:buFont typeface="Arial" panose="020B0604020202020204" pitchFamily="34" charset="0"/>
              <a:buChar char="•"/>
            </a:pPr>
            <a:r>
              <a:rPr lang="en-US" altLang="en-US" sz="3200" dirty="0">
                <a:solidFill>
                  <a:srgbClr val="181818"/>
                </a:solidFill>
                <a:latin typeface="Arimo" panose="020B0604020202020204" charset="0"/>
                <a:ea typeface="Arimo" panose="020B0604020202020204" charset="0"/>
                <a:cs typeface="Arimo" panose="020B0604020202020204" charset="0"/>
              </a:rPr>
              <a:t>Cache size</a:t>
            </a:r>
          </a:p>
          <a:p>
            <a:pPr lvl="0" eaLnBrk="0" fontAlgn="base" hangingPunct="0">
              <a:spcBef>
                <a:spcPct val="0"/>
              </a:spcBef>
              <a:spcAft>
                <a:spcPct val="0"/>
              </a:spcAft>
              <a:buClrTx/>
            </a:pPr>
            <a:endParaRPr lang="en-US" altLang="en-US" sz="4400" dirty="0">
              <a:solidFill>
                <a:schemeClr val="tx1"/>
              </a:solidFill>
              <a:latin typeface="Arimo" panose="020B0604020202020204" charset="0"/>
              <a:ea typeface="Arimo" panose="020B0604020202020204" charset="0"/>
              <a:cs typeface="Arimo" panose="020B0604020202020204" charset="0"/>
            </a:endParaRPr>
          </a:p>
        </p:txBody>
      </p:sp>
      <p:sp>
        <p:nvSpPr>
          <p:cNvPr id="382" name="Google Shape;382;p38">
            <a:extLst>
              <a:ext uri="{FF2B5EF4-FFF2-40B4-BE49-F238E27FC236}">
                <a16:creationId xmlns:a16="http://schemas.microsoft.com/office/drawing/2014/main" id="{477C8FC7-5518-E30E-B5C2-A60DE305CBC9}"/>
              </a:ext>
            </a:extLst>
          </p:cNvPr>
          <p:cNvSpPr txBox="1"/>
          <p:nvPr/>
        </p:nvSpPr>
        <p:spPr>
          <a:xfrm>
            <a:off x="489204"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111827"/>
                </a:solidFill>
                <a:latin typeface="Arimo"/>
                <a:ea typeface="Arimo"/>
                <a:cs typeface="Arimo"/>
                <a:sym typeface="Arimo"/>
              </a:rPr>
              <a:t>CPU speed</a:t>
            </a:r>
            <a:endParaRPr dirty="0"/>
          </a:p>
        </p:txBody>
      </p:sp>
      <p:sp>
        <p:nvSpPr>
          <p:cNvPr id="383" name="Google Shape;383;p38">
            <a:extLst>
              <a:ext uri="{FF2B5EF4-FFF2-40B4-BE49-F238E27FC236}">
                <a16:creationId xmlns:a16="http://schemas.microsoft.com/office/drawing/2014/main" id="{7ED2F351-EB9C-4CBE-EA08-B856F2604C30}"/>
              </a:ext>
            </a:extLst>
          </p:cNvPr>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Rectangle 1">
            <a:extLst>
              <a:ext uri="{FF2B5EF4-FFF2-40B4-BE49-F238E27FC236}">
                <a16:creationId xmlns:a16="http://schemas.microsoft.com/office/drawing/2014/main" id="{826D343D-95ED-DCA4-62DF-D55B6720B365}"/>
              </a:ext>
            </a:extLst>
          </p:cNvPr>
          <p:cNvSpPr>
            <a:spLocks noChangeArrowheads="1"/>
          </p:cNvSpPr>
          <p:nvPr/>
        </p:nvSpPr>
        <p:spPr bwMode="auto">
          <a:xfrm>
            <a:off x="0" y="9010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6091CD41-EB11-BFA6-9D83-33BAD77B4C47}"/>
              </a:ext>
            </a:extLst>
          </p:cNvPr>
          <p:cNvSpPr txBox="1"/>
          <p:nvPr/>
        </p:nvSpPr>
        <p:spPr>
          <a:xfrm>
            <a:off x="7573518" y="6550223"/>
            <a:ext cx="6094476" cy="307777"/>
          </a:xfrm>
          <a:prstGeom prst="rect">
            <a:avLst/>
          </a:prstGeom>
          <a:noFill/>
        </p:spPr>
        <p:txBody>
          <a:bodyPr wrap="square">
            <a:spAutoFit/>
          </a:bodyPr>
          <a:lstStyle/>
          <a:p>
            <a:r>
              <a:rPr lang="en-GB" dirty="0"/>
              <a:t>https://www.bbc.co.uk/bitesize/guides/zws8d2p/revision/2</a:t>
            </a:r>
          </a:p>
        </p:txBody>
      </p:sp>
    </p:spTree>
    <p:extLst>
      <p:ext uri="{BB962C8B-B14F-4D97-AF65-F5344CB8AC3E}">
        <p14:creationId xmlns:p14="http://schemas.microsoft.com/office/powerpoint/2010/main" val="5943496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77">
          <a:extLst>
            <a:ext uri="{FF2B5EF4-FFF2-40B4-BE49-F238E27FC236}">
              <a16:creationId xmlns:a16="http://schemas.microsoft.com/office/drawing/2014/main" id="{7D06BD9F-67C7-B043-DA4E-DD1049B1C2DE}"/>
            </a:ext>
          </a:extLst>
        </p:cNvPr>
        <p:cNvGrpSpPr/>
        <p:nvPr/>
      </p:nvGrpSpPr>
      <p:grpSpPr>
        <a:xfrm>
          <a:off x="0" y="0"/>
          <a:ext cx="0" cy="0"/>
          <a:chOff x="0" y="0"/>
          <a:chExt cx="0" cy="0"/>
        </a:xfrm>
      </p:grpSpPr>
      <p:sp>
        <p:nvSpPr>
          <p:cNvPr id="382" name="Google Shape;382;p38">
            <a:extLst>
              <a:ext uri="{FF2B5EF4-FFF2-40B4-BE49-F238E27FC236}">
                <a16:creationId xmlns:a16="http://schemas.microsoft.com/office/drawing/2014/main" id="{A818A7E5-5555-A1D5-0AE3-DE8E2D8A0FF9}"/>
              </a:ext>
            </a:extLst>
          </p:cNvPr>
          <p:cNvSpPr txBox="1"/>
          <p:nvPr/>
        </p:nvSpPr>
        <p:spPr>
          <a:xfrm>
            <a:off x="489204"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111827"/>
                </a:solidFill>
                <a:latin typeface="Arimo"/>
                <a:ea typeface="Arimo"/>
                <a:cs typeface="Arimo"/>
                <a:sym typeface="Arimo"/>
              </a:rPr>
              <a:t>CPU speed</a:t>
            </a:r>
            <a:endParaRPr dirty="0"/>
          </a:p>
        </p:txBody>
      </p:sp>
      <p:sp>
        <p:nvSpPr>
          <p:cNvPr id="383" name="Google Shape;383;p38">
            <a:extLst>
              <a:ext uri="{FF2B5EF4-FFF2-40B4-BE49-F238E27FC236}">
                <a16:creationId xmlns:a16="http://schemas.microsoft.com/office/drawing/2014/main" id="{FED465D1-9B0D-BBB1-56E4-5B4EE0945723}"/>
              </a:ext>
            </a:extLst>
          </p:cNvPr>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Rectangle 1">
            <a:extLst>
              <a:ext uri="{FF2B5EF4-FFF2-40B4-BE49-F238E27FC236}">
                <a16:creationId xmlns:a16="http://schemas.microsoft.com/office/drawing/2014/main" id="{B060FEA9-4C9F-B9EC-E05A-B2F64195A86E}"/>
              </a:ext>
            </a:extLst>
          </p:cNvPr>
          <p:cNvSpPr>
            <a:spLocks noChangeArrowheads="1"/>
          </p:cNvSpPr>
          <p:nvPr/>
        </p:nvSpPr>
        <p:spPr bwMode="auto">
          <a:xfrm>
            <a:off x="0" y="9010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381D6BEB-99FD-74E5-4707-58530B5C858D}"/>
              </a:ext>
            </a:extLst>
          </p:cNvPr>
          <p:cNvSpPr>
            <a:spLocks noChangeArrowheads="1"/>
          </p:cNvSpPr>
          <p:nvPr/>
        </p:nvSpPr>
        <p:spPr bwMode="auto">
          <a:xfrm>
            <a:off x="571501" y="2301328"/>
            <a:ext cx="10675620" cy="172354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r>
              <a:rPr lang="en-US" sz="1600" dirty="0"/>
              <a:t>To ensure completion of instructions, a clock is used</a:t>
            </a:r>
          </a:p>
          <a:p>
            <a:endParaRPr lang="en-US" sz="1600" dirty="0"/>
          </a:p>
          <a:p>
            <a:r>
              <a:rPr lang="en-GB" sz="1600" dirty="0"/>
              <a:t>A</a:t>
            </a:r>
            <a:r>
              <a:rPr lang="en-GB" sz="1600" b="1" dirty="0"/>
              <a:t> clock</a:t>
            </a:r>
            <a:r>
              <a:rPr lang="en-GB" sz="1600" dirty="0"/>
              <a:t> refers to a microchip that regulates the timing and speed of all computer functions. In the chip is a crystal that vibrates at a specific frequency when electricity is applied. The shortest time any computer is capable of performing is one clock, or one vibration of the clock chip.</a:t>
            </a:r>
          </a:p>
          <a:p>
            <a:endParaRPr lang="en-GB" sz="1600" dirty="0"/>
          </a:p>
          <a:p>
            <a:r>
              <a:rPr lang="en-GB" sz="1600" dirty="0"/>
              <a:t>This keeps all instructions in time</a:t>
            </a:r>
            <a:endParaRPr lang="en-US" sz="1600" dirty="0"/>
          </a:p>
        </p:txBody>
      </p:sp>
    </p:spTree>
    <p:extLst>
      <p:ext uri="{BB962C8B-B14F-4D97-AF65-F5344CB8AC3E}">
        <p14:creationId xmlns:p14="http://schemas.microsoft.com/office/powerpoint/2010/main" val="8591135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77">
          <a:extLst>
            <a:ext uri="{FF2B5EF4-FFF2-40B4-BE49-F238E27FC236}">
              <a16:creationId xmlns:a16="http://schemas.microsoft.com/office/drawing/2014/main" id="{FB10336B-8A39-DCA5-58FA-C322C254FCB9}"/>
            </a:ext>
          </a:extLst>
        </p:cNvPr>
        <p:cNvGrpSpPr/>
        <p:nvPr/>
      </p:nvGrpSpPr>
      <p:grpSpPr>
        <a:xfrm>
          <a:off x="0" y="0"/>
          <a:ext cx="0" cy="0"/>
          <a:chOff x="0" y="0"/>
          <a:chExt cx="0" cy="0"/>
        </a:xfrm>
      </p:grpSpPr>
      <p:sp>
        <p:nvSpPr>
          <p:cNvPr id="382" name="Google Shape;382;p38">
            <a:extLst>
              <a:ext uri="{FF2B5EF4-FFF2-40B4-BE49-F238E27FC236}">
                <a16:creationId xmlns:a16="http://schemas.microsoft.com/office/drawing/2014/main" id="{F4B3BEED-6E22-1658-1D04-5F9819A42F60}"/>
              </a:ext>
            </a:extLst>
          </p:cNvPr>
          <p:cNvSpPr txBox="1"/>
          <p:nvPr/>
        </p:nvSpPr>
        <p:spPr>
          <a:xfrm>
            <a:off x="489204"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111827"/>
                </a:solidFill>
                <a:latin typeface="Arimo"/>
                <a:ea typeface="Arimo"/>
                <a:cs typeface="Arimo"/>
                <a:sym typeface="Arimo"/>
              </a:rPr>
              <a:t>CPU speed</a:t>
            </a:r>
            <a:endParaRPr dirty="0"/>
          </a:p>
        </p:txBody>
      </p:sp>
      <p:sp>
        <p:nvSpPr>
          <p:cNvPr id="383" name="Google Shape;383;p38">
            <a:extLst>
              <a:ext uri="{FF2B5EF4-FFF2-40B4-BE49-F238E27FC236}">
                <a16:creationId xmlns:a16="http://schemas.microsoft.com/office/drawing/2014/main" id="{E178F1EC-6C7C-CCA0-6EC8-622DB34DC941}"/>
              </a:ext>
            </a:extLst>
          </p:cNvPr>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Rectangle 1">
            <a:extLst>
              <a:ext uri="{FF2B5EF4-FFF2-40B4-BE49-F238E27FC236}">
                <a16:creationId xmlns:a16="http://schemas.microsoft.com/office/drawing/2014/main" id="{C4843D70-B96D-81AF-1BCC-0EFDACE2DA5C}"/>
              </a:ext>
            </a:extLst>
          </p:cNvPr>
          <p:cNvSpPr>
            <a:spLocks noChangeArrowheads="1"/>
          </p:cNvSpPr>
          <p:nvPr/>
        </p:nvSpPr>
        <p:spPr bwMode="auto">
          <a:xfrm>
            <a:off x="0" y="9010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7DB8AF10-CE2C-D559-CC77-60B4A7E759EE}"/>
              </a:ext>
            </a:extLst>
          </p:cNvPr>
          <p:cNvSpPr>
            <a:spLocks noChangeArrowheads="1"/>
          </p:cNvSpPr>
          <p:nvPr/>
        </p:nvSpPr>
        <p:spPr bwMode="auto">
          <a:xfrm>
            <a:off x="571501" y="2178218"/>
            <a:ext cx="10675620" cy="196977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lvl="0">
              <a:buClrTx/>
            </a:pPr>
            <a:r>
              <a:rPr lang="en-US" altLang="en-US" sz="1600" dirty="0">
                <a:latin typeface="Arimo" panose="020B0604020202020204" charset="0"/>
                <a:ea typeface="Arimo" panose="020B0604020202020204" charset="0"/>
                <a:cs typeface="Arimo" panose="020B0604020202020204" charset="0"/>
              </a:rPr>
              <a:t>The speed at which the CPU can carry out instructions is called the clock speed.</a:t>
            </a:r>
          </a:p>
          <a:p>
            <a:pPr lvl="0">
              <a:buClrTx/>
            </a:pPr>
            <a:r>
              <a:rPr lang="en-US" altLang="en-US" sz="1600" dirty="0">
                <a:latin typeface="Arimo" panose="020B0604020202020204" charset="0"/>
                <a:ea typeface="Arimo" panose="020B0604020202020204" charset="0"/>
                <a:cs typeface="Arimo" panose="020B0604020202020204" charset="0"/>
              </a:rPr>
              <a:t>This is controlled by a clock. With every tick of the clock, the CPU fetches and  one instruction. </a:t>
            </a:r>
          </a:p>
          <a:p>
            <a:pPr lvl="0">
              <a:buClrTx/>
            </a:pPr>
            <a:r>
              <a:rPr lang="en-US" altLang="en-US" sz="1600" dirty="0">
                <a:latin typeface="Arimo" panose="020B0604020202020204" charset="0"/>
                <a:ea typeface="Arimo" panose="020B0604020202020204" charset="0"/>
                <a:cs typeface="Arimo" panose="020B0604020202020204" charset="0"/>
              </a:rPr>
              <a:t>The clock speed is measured in cycles per second, and one cycle per second is known as 1 hertz. </a:t>
            </a:r>
          </a:p>
          <a:p>
            <a:pPr lvl="0">
              <a:buClrTx/>
            </a:pPr>
            <a:endParaRPr lang="en-US" altLang="en-US" sz="1600" dirty="0">
              <a:latin typeface="Arimo" panose="020B0604020202020204" charset="0"/>
              <a:ea typeface="Arimo" panose="020B0604020202020204" charset="0"/>
              <a:cs typeface="Arimo" panose="020B0604020202020204" charset="0"/>
            </a:endParaRPr>
          </a:p>
          <a:p>
            <a:pPr lvl="0">
              <a:buClrTx/>
            </a:pPr>
            <a:r>
              <a:rPr lang="en-US" altLang="en-US" sz="1600" dirty="0">
                <a:latin typeface="Arimo" panose="020B0604020202020204" charset="0"/>
                <a:ea typeface="Arimo" panose="020B0604020202020204" charset="0"/>
                <a:cs typeface="Arimo" panose="020B0604020202020204" charset="0"/>
              </a:rPr>
              <a:t>This means that a CPU with a clock speed of 2 gigahertz (GHz) can carry out two billion cycles per second.</a:t>
            </a:r>
          </a:p>
          <a:p>
            <a:pPr lvl="0">
              <a:buClrTx/>
            </a:pPr>
            <a:endParaRPr lang="en-US" altLang="en-US" sz="1600" dirty="0">
              <a:latin typeface="Arimo" panose="020B0604020202020204" charset="0"/>
              <a:ea typeface="Arimo" panose="020B0604020202020204" charset="0"/>
              <a:cs typeface="Arimo" panose="020B0604020202020204" charset="0"/>
            </a:endParaRPr>
          </a:p>
          <a:p>
            <a:pPr lvl="0">
              <a:buClrTx/>
            </a:pPr>
            <a:endParaRPr lang="en-US" altLang="en-US" sz="1600" dirty="0">
              <a:latin typeface="Arimo" panose="020B0604020202020204" charset="0"/>
              <a:ea typeface="Arimo" panose="020B0604020202020204" charset="0"/>
              <a:cs typeface="Arimo" panose="020B0604020202020204" charset="0"/>
            </a:endParaRPr>
          </a:p>
          <a:p>
            <a:pPr lvl="0">
              <a:buClrTx/>
            </a:pPr>
            <a:r>
              <a:rPr lang="en-US" altLang="en-US" sz="1600" dirty="0">
                <a:latin typeface="Arimo" panose="020B0604020202020204" charset="0"/>
                <a:ea typeface="Arimo" panose="020B0604020202020204" charset="0"/>
                <a:cs typeface="Arimo" panose="020B0604020202020204" charset="0"/>
              </a:rPr>
              <a:t>The higher the clock speed a CPU has, the faster it can process instructions.</a:t>
            </a:r>
          </a:p>
        </p:txBody>
      </p:sp>
      <p:sp>
        <p:nvSpPr>
          <p:cNvPr id="5" name="TextBox 4">
            <a:extLst>
              <a:ext uri="{FF2B5EF4-FFF2-40B4-BE49-F238E27FC236}">
                <a16:creationId xmlns:a16="http://schemas.microsoft.com/office/drawing/2014/main" id="{D4A4EA44-AB6B-6D52-1FC7-A6D5DE317E7F}"/>
              </a:ext>
            </a:extLst>
          </p:cNvPr>
          <p:cNvSpPr txBox="1"/>
          <p:nvPr/>
        </p:nvSpPr>
        <p:spPr>
          <a:xfrm>
            <a:off x="7637526" y="6550223"/>
            <a:ext cx="6094476" cy="307777"/>
          </a:xfrm>
          <a:prstGeom prst="rect">
            <a:avLst/>
          </a:prstGeom>
          <a:noFill/>
        </p:spPr>
        <p:txBody>
          <a:bodyPr wrap="square">
            <a:spAutoFit/>
          </a:bodyPr>
          <a:lstStyle/>
          <a:p>
            <a:r>
              <a:rPr lang="en-GB" dirty="0"/>
              <a:t>https://www.bbc.co.uk/bitesize/guides/zws8d2p/revision/2</a:t>
            </a:r>
          </a:p>
        </p:txBody>
      </p:sp>
    </p:spTree>
    <p:extLst>
      <p:ext uri="{BB962C8B-B14F-4D97-AF65-F5344CB8AC3E}">
        <p14:creationId xmlns:p14="http://schemas.microsoft.com/office/powerpoint/2010/main" val="29984185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77">
          <a:extLst>
            <a:ext uri="{FF2B5EF4-FFF2-40B4-BE49-F238E27FC236}">
              <a16:creationId xmlns:a16="http://schemas.microsoft.com/office/drawing/2014/main" id="{543E64D7-9896-5855-9985-76DAAC150A4D}"/>
            </a:ext>
          </a:extLst>
        </p:cNvPr>
        <p:cNvGrpSpPr/>
        <p:nvPr/>
      </p:nvGrpSpPr>
      <p:grpSpPr>
        <a:xfrm>
          <a:off x="0" y="0"/>
          <a:ext cx="0" cy="0"/>
          <a:chOff x="0" y="0"/>
          <a:chExt cx="0" cy="0"/>
        </a:xfrm>
      </p:grpSpPr>
      <p:sp>
        <p:nvSpPr>
          <p:cNvPr id="382" name="Google Shape;382;p38">
            <a:extLst>
              <a:ext uri="{FF2B5EF4-FFF2-40B4-BE49-F238E27FC236}">
                <a16:creationId xmlns:a16="http://schemas.microsoft.com/office/drawing/2014/main" id="{F25C7AA3-72A3-CF9B-1C70-479F6069CAFD}"/>
              </a:ext>
            </a:extLst>
          </p:cNvPr>
          <p:cNvSpPr txBox="1"/>
          <p:nvPr/>
        </p:nvSpPr>
        <p:spPr>
          <a:xfrm>
            <a:off x="489204"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111827"/>
                </a:solidFill>
                <a:latin typeface="Arimo"/>
                <a:ea typeface="Arimo"/>
                <a:cs typeface="Arimo"/>
                <a:sym typeface="Arimo"/>
              </a:rPr>
              <a:t>CPU Cores</a:t>
            </a:r>
            <a:endParaRPr dirty="0"/>
          </a:p>
        </p:txBody>
      </p:sp>
      <p:sp>
        <p:nvSpPr>
          <p:cNvPr id="383" name="Google Shape;383;p38">
            <a:extLst>
              <a:ext uri="{FF2B5EF4-FFF2-40B4-BE49-F238E27FC236}">
                <a16:creationId xmlns:a16="http://schemas.microsoft.com/office/drawing/2014/main" id="{DA28329F-20AB-CF07-F1CB-D2A416040200}"/>
              </a:ext>
            </a:extLst>
          </p:cNvPr>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Rectangle 1">
            <a:extLst>
              <a:ext uri="{FF2B5EF4-FFF2-40B4-BE49-F238E27FC236}">
                <a16:creationId xmlns:a16="http://schemas.microsoft.com/office/drawing/2014/main" id="{59B6AEFE-ADA7-0B8A-ED8F-E1773680F6C7}"/>
              </a:ext>
            </a:extLst>
          </p:cNvPr>
          <p:cNvSpPr>
            <a:spLocks noChangeArrowheads="1"/>
          </p:cNvSpPr>
          <p:nvPr/>
        </p:nvSpPr>
        <p:spPr bwMode="auto">
          <a:xfrm>
            <a:off x="0" y="9010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523D9D7A-D94B-5269-B3D3-67FAA926B211}"/>
              </a:ext>
            </a:extLst>
          </p:cNvPr>
          <p:cNvSpPr>
            <a:spLocks noChangeArrowheads="1"/>
          </p:cNvSpPr>
          <p:nvPr/>
        </p:nvSpPr>
        <p:spPr bwMode="auto">
          <a:xfrm>
            <a:off x="489204" y="1828202"/>
            <a:ext cx="11049000" cy="215443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r>
              <a:rPr lang="en-US" dirty="0"/>
              <a:t>A CPU is traditionally made up of a processor with a single core. </a:t>
            </a:r>
          </a:p>
          <a:p>
            <a:endParaRPr lang="en-US" dirty="0"/>
          </a:p>
          <a:p>
            <a:r>
              <a:rPr lang="en-US" dirty="0"/>
              <a:t>Most modern CPUs have two, four or even more cores.</a:t>
            </a:r>
          </a:p>
          <a:p>
            <a:endParaRPr lang="en-US" dirty="0"/>
          </a:p>
          <a:p>
            <a:r>
              <a:rPr lang="en-US" dirty="0"/>
              <a:t>A CPU with two cores, called a dual core processor, is like having two processors in one. </a:t>
            </a:r>
          </a:p>
          <a:p>
            <a:endParaRPr lang="en-US" b="1" dirty="0"/>
          </a:p>
          <a:p>
            <a:r>
              <a:rPr lang="en-US" b="1" dirty="0"/>
              <a:t>A dual core processor can fetch and execute two instructions in the same time it takes a single core processor </a:t>
            </a:r>
          </a:p>
          <a:p>
            <a:r>
              <a:rPr lang="en-US" b="1" dirty="0"/>
              <a:t>to fetch and execute just one instruction</a:t>
            </a:r>
            <a:r>
              <a:rPr lang="en-US" dirty="0"/>
              <a:t>. </a:t>
            </a:r>
          </a:p>
          <a:p>
            <a:endParaRPr lang="en-US" dirty="0"/>
          </a:p>
          <a:p>
            <a:r>
              <a:rPr lang="en-US" dirty="0"/>
              <a:t>A quad core processor has four cores and can carry out even more instructions in the same period of time.</a:t>
            </a:r>
          </a:p>
        </p:txBody>
      </p:sp>
      <p:sp>
        <p:nvSpPr>
          <p:cNvPr id="5" name="TextBox 4">
            <a:extLst>
              <a:ext uri="{FF2B5EF4-FFF2-40B4-BE49-F238E27FC236}">
                <a16:creationId xmlns:a16="http://schemas.microsoft.com/office/drawing/2014/main" id="{ABD9BA00-E5C3-6EEC-F9BC-A0CF795D422E}"/>
              </a:ext>
            </a:extLst>
          </p:cNvPr>
          <p:cNvSpPr txBox="1"/>
          <p:nvPr/>
        </p:nvSpPr>
        <p:spPr>
          <a:xfrm>
            <a:off x="7536942" y="6550223"/>
            <a:ext cx="6094476" cy="307777"/>
          </a:xfrm>
          <a:prstGeom prst="rect">
            <a:avLst/>
          </a:prstGeom>
          <a:noFill/>
        </p:spPr>
        <p:txBody>
          <a:bodyPr wrap="square">
            <a:spAutoFit/>
          </a:bodyPr>
          <a:lstStyle/>
          <a:p>
            <a:r>
              <a:rPr lang="en-GB" dirty="0"/>
              <a:t>https://www.bbc.co.uk/bitesize/guides/zws8d2p/revision/2</a:t>
            </a:r>
          </a:p>
        </p:txBody>
      </p:sp>
    </p:spTree>
    <p:extLst>
      <p:ext uri="{BB962C8B-B14F-4D97-AF65-F5344CB8AC3E}">
        <p14:creationId xmlns:p14="http://schemas.microsoft.com/office/powerpoint/2010/main" val="919896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377">
          <a:extLst>
            <a:ext uri="{FF2B5EF4-FFF2-40B4-BE49-F238E27FC236}">
              <a16:creationId xmlns:a16="http://schemas.microsoft.com/office/drawing/2014/main" id="{D5FDCBF5-4ADC-EACF-023F-5EA905959B44}"/>
            </a:ext>
          </a:extLst>
        </p:cNvPr>
        <p:cNvGrpSpPr/>
        <p:nvPr/>
      </p:nvGrpSpPr>
      <p:grpSpPr>
        <a:xfrm>
          <a:off x="0" y="0"/>
          <a:ext cx="0" cy="0"/>
          <a:chOff x="0" y="0"/>
          <a:chExt cx="0" cy="0"/>
        </a:xfrm>
      </p:grpSpPr>
      <p:sp>
        <p:nvSpPr>
          <p:cNvPr id="382" name="Google Shape;382;p38">
            <a:extLst>
              <a:ext uri="{FF2B5EF4-FFF2-40B4-BE49-F238E27FC236}">
                <a16:creationId xmlns:a16="http://schemas.microsoft.com/office/drawing/2014/main" id="{489DD816-ADBE-32E2-E36F-D1F6E1CCC2D6}"/>
              </a:ext>
            </a:extLst>
          </p:cNvPr>
          <p:cNvSpPr txBox="1"/>
          <p:nvPr/>
        </p:nvSpPr>
        <p:spPr>
          <a:xfrm>
            <a:off x="489204" y="919311"/>
            <a:ext cx="11601450" cy="50482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300" b="1" i="0" u="none" strike="noStrike" cap="none" dirty="0">
                <a:solidFill>
                  <a:srgbClr val="111827"/>
                </a:solidFill>
                <a:latin typeface="Arimo"/>
                <a:ea typeface="Arimo"/>
                <a:cs typeface="Arimo"/>
                <a:sym typeface="Arimo"/>
              </a:rPr>
              <a:t>The alternative architecture: Harvard</a:t>
            </a:r>
            <a:endParaRPr dirty="0"/>
          </a:p>
        </p:txBody>
      </p:sp>
      <p:sp>
        <p:nvSpPr>
          <p:cNvPr id="383" name="Google Shape;383;p38">
            <a:extLst>
              <a:ext uri="{FF2B5EF4-FFF2-40B4-BE49-F238E27FC236}">
                <a16:creationId xmlns:a16="http://schemas.microsoft.com/office/drawing/2014/main" id="{0F194A23-DCAE-4944-804C-80C8E722467D}"/>
              </a:ext>
            </a:extLst>
          </p:cNvPr>
          <p:cNvSpPr/>
          <p:nvPr/>
        </p:nvSpPr>
        <p:spPr>
          <a:xfrm>
            <a:off x="571500" y="1490811"/>
            <a:ext cx="11049000" cy="28575"/>
          </a:xfrm>
          <a:prstGeom prst="rect">
            <a:avLst/>
          </a:prstGeom>
          <a:solidFill>
            <a:srgbClr val="3B82F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Rectangle 1">
            <a:extLst>
              <a:ext uri="{FF2B5EF4-FFF2-40B4-BE49-F238E27FC236}">
                <a16:creationId xmlns:a16="http://schemas.microsoft.com/office/drawing/2014/main" id="{2DC56E76-4B1B-0CEB-89CE-CB13D68092C4}"/>
              </a:ext>
            </a:extLst>
          </p:cNvPr>
          <p:cNvSpPr>
            <a:spLocks noChangeArrowheads="1"/>
          </p:cNvSpPr>
          <p:nvPr/>
        </p:nvSpPr>
        <p:spPr bwMode="auto">
          <a:xfrm>
            <a:off x="0" y="90100"/>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marL="457200" eaLnBrk="0" fontAlgn="base" hangingPunct="0">
              <a:spcBef>
                <a:spcPct val="0"/>
              </a:spcBef>
              <a:spcAft>
                <a:spcPct val="0"/>
              </a:spcAft>
              <a:defRPr>
                <a:solidFill>
                  <a:schemeClr val="tx1"/>
                </a:solidFill>
                <a:latin typeface="Arial" panose="020B0604020202020204" pitchFamily="34" charset="0"/>
              </a:defRPr>
            </a:lvl2pPr>
            <a:lvl3pPr marL="914400" eaLnBrk="0" fontAlgn="base" hangingPunct="0">
              <a:spcBef>
                <a:spcPct val="0"/>
              </a:spcBef>
              <a:spcAft>
                <a:spcPct val="0"/>
              </a:spcAft>
              <a:defRPr>
                <a:solidFill>
                  <a:schemeClr val="tx1"/>
                </a:solidFill>
                <a:latin typeface="Arial" panose="020B0604020202020204" pitchFamily="34" charset="0"/>
              </a:defRPr>
            </a:lvl3pPr>
            <a:lvl4pPr marL="1371600" eaLnBrk="0" fontAlgn="base" hangingPunct="0">
              <a:spcBef>
                <a:spcPct val="0"/>
              </a:spcBef>
              <a:spcAft>
                <a:spcPct val="0"/>
              </a:spcAft>
              <a:defRPr>
                <a:solidFill>
                  <a:schemeClr val="tx1"/>
                </a:solidFill>
                <a:latin typeface="Arial" panose="020B0604020202020204" pitchFamily="34" charset="0"/>
              </a:defRPr>
            </a:lvl4pPr>
            <a:lvl5pPr marL="1828800" eaLnBrk="0" fontAlgn="base" hangingPunct="0">
              <a:spcBef>
                <a:spcPct val="0"/>
              </a:spcBef>
              <a:spcAft>
                <a:spcPct val="0"/>
              </a:spcAft>
              <a:defRPr>
                <a:solidFill>
                  <a:schemeClr val="tx1"/>
                </a:solidFill>
                <a:latin typeface="Arial" panose="020B0604020202020204" pitchFamily="34" charset="0"/>
              </a:defRPr>
            </a:lvl5pPr>
            <a:lvl6pPr marL="2286000" eaLnBrk="0" fontAlgn="base" hangingPunct="0">
              <a:spcBef>
                <a:spcPct val="0"/>
              </a:spcBef>
              <a:spcAft>
                <a:spcPct val="0"/>
              </a:spcAft>
              <a:defRPr>
                <a:solidFill>
                  <a:schemeClr val="tx1"/>
                </a:solidFill>
                <a:latin typeface="Arial" panose="020B0604020202020204" pitchFamily="34" charset="0"/>
              </a:defRPr>
            </a:lvl6pPr>
            <a:lvl7pPr marL="2743200" eaLnBrk="0" fontAlgn="base" hangingPunct="0">
              <a:spcBef>
                <a:spcPct val="0"/>
              </a:spcBef>
              <a:spcAft>
                <a:spcPct val="0"/>
              </a:spcAft>
              <a:defRPr>
                <a:solidFill>
                  <a:schemeClr val="tx1"/>
                </a:solidFill>
                <a:latin typeface="Arial" panose="020B0604020202020204" pitchFamily="34" charset="0"/>
              </a:defRPr>
            </a:lvl7pPr>
            <a:lvl8pPr marL="3200400" eaLnBrk="0" fontAlgn="base" hangingPunct="0">
              <a:spcBef>
                <a:spcPct val="0"/>
              </a:spcBef>
              <a:spcAft>
                <a:spcPct val="0"/>
              </a:spcAft>
              <a:defRPr>
                <a:solidFill>
                  <a:schemeClr val="tx1"/>
                </a:solidFill>
                <a:latin typeface="Arial" panose="020B0604020202020204" pitchFamily="34" charset="0"/>
              </a:defRPr>
            </a:lvl8pPr>
            <a:lvl9pPr marL="3657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 name="Picture 4">
            <a:extLst>
              <a:ext uri="{FF2B5EF4-FFF2-40B4-BE49-F238E27FC236}">
                <a16:creationId xmlns:a16="http://schemas.microsoft.com/office/drawing/2014/main" id="{F7DF2AA5-FD86-00F8-2FA6-43633F415D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913" r="5023" b="2"/>
          <a:stretch/>
        </p:blipFill>
        <p:spPr bwMode="auto">
          <a:xfrm>
            <a:off x="3" y="1862286"/>
            <a:ext cx="3695699" cy="4995716"/>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BBA0660-EBE2-9640-904F-E2377EB12222}"/>
              </a:ext>
            </a:extLst>
          </p:cNvPr>
          <p:cNvSpPr txBox="1"/>
          <p:nvPr/>
        </p:nvSpPr>
        <p:spPr>
          <a:xfrm>
            <a:off x="4775454" y="2539020"/>
            <a:ext cx="6094476" cy="738664"/>
          </a:xfrm>
          <a:prstGeom prst="rect">
            <a:avLst/>
          </a:prstGeom>
          <a:noFill/>
        </p:spPr>
        <p:txBody>
          <a:bodyPr wrap="square">
            <a:spAutoFit/>
          </a:bodyPr>
          <a:lstStyle/>
          <a:p>
            <a:r>
              <a:rPr lang="en-US" b="0" i="0" dirty="0">
                <a:solidFill>
                  <a:schemeClr val="bg2"/>
                </a:solidFill>
                <a:effectLst/>
                <a:latin typeface="Google Sans"/>
              </a:rPr>
              <a:t>Widely used in microcontrollers and DSPs</a:t>
            </a:r>
          </a:p>
          <a:p>
            <a:r>
              <a:rPr lang="en-US" dirty="0">
                <a:solidFill>
                  <a:schemeClr val="bg2"/>
                </a:solidFill>
                <a:latin typeface="Google Sans"/>
              </a:rPr>
              <a:t>Originated from the Harvard Mark I </a:t>
            </a:r>
            <a:br>
              <a:rPr lang="en-US" dirty="0">
                <a:solidFill>
                  <a:schemeClr val="bg2"/>
                </a:solidFill>
                <a:latin typeface="Google Sans"/>
              </a:rPr>
            </a:br>
            <a:r>
              <a:rPr lang="en-US" dirty="0">
                <a:solidFill>
                  <a:schemeClr val="bg2"/>
                </a:solidFill>
                <a:latin typeface="Google Sans"/>
              </a:rPr>
              <a:t>Programs needed to be loaded by an operator! </a:t>
            </a:r>
            <a:endParaRPr lang="en-GB" dirty="0">
              <a:solidFill>
                <a:schemeClr val="bg2"/>
              </a:solidFill>
            </a:endParaRPr>
          </a:p>
        </p:txBody>
      </p:sp>
    </p:spTree>
    <p:extLst>
      <p:ext uri="{BB962C8B-B14F-4D97-AF65-F5344CB8AC3E}">
        <p14:creationId xmlns:p14="http://schemas.microsoft.com/office/powerpoint/2010/main" val="3764585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chemeClr val="bg2"/>
                </a:solidFill>
                <a:latin typeface="+mj-lt"/>
                <a:ea typeface="+mj-ea"/>
                <a:cs typeface="+mj-cs"/>
              </a:rPr>
              <a:t>Harvard</a:t>
            </a:r>
          </a:p>
        </p:txBody>
      </p:sp>
      <p:pic>
        <p:nvPicPr>
          <p:cNvPr id="41986" name="Picture 2" descr="File:Harvard architecture.svg"/>
          <p:cNvPicPr>
            <a:picLocks noChangeAspect="1" noChangeArrowheads="1"/>
          </p:cNvPicPr>
          <p:nvPr/>
        </p:nvPicPr>
        <p:blipFill>
          <a:blip r:embed="rId2" cstate="print"/>
          <a:stretch>
            <a:fillRect/>
          </a:stretch>
        </p:blipFill>
        <p:spPr bwMode="auto">
          <a:xfrm>
            <a:off x="5153822" y="1344029"/>
            <a:ext cx="6553545" cy="4177883"/>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a:xfrm>
            <a:off x="838200" y="365125"/>
            <a:ext cx="10515600" cy="1325563"/>
          </a:xfrm>
        </p:spPr>
        <p:txBody>
          <a:bodyPr>
            <a:normAutofit/>
          </a:bodyPr>
          <a:lstStyle/>
          <a:p>
            <a:r>
              <a:rPr lang="en-GB" sz="5400"/>
              <a:t>Modified Harvard</a:t>
            </a:r>
            <a:endParaRPr lang="en-US" sz="5400"/>
          </a:p>
        </p:txBody>
      </p:sp>
      <p:sp>
        <p:nvSpPr>
          <p:cNvPr id="35845" name="Rectangle 5"/>
          <p:cNvSpPr>
            <a:spLocks noGrp="1" noChangeArrowheads="1"/>
          </p:cNvSpPr>
          <p:nvPr>
            <p:ph idx="1"/>
          </p:nvPr>
        </p:nvSpPr>
        <p:spPr>
          <a:xfrm>
            <a:off x="838200" y="1929384"/>
            <a:ext cx="10515600" cy="4251960"/>
          </a:xfrm>
        </p:spPr>
        <p:txBody>
          <a:bodyPr>
            <a:normAutofit/>
          </a:bodyPr>
          <a:lstStyle/>
          <a:p>
            <a:r>
              <a:rPr lang="en-US" sz="2200"/>
              <a:t>When accessing memory, it acts like a von Neumann machine</a:t>
            </a:r>
          </a:p>
          <a:p>
            <a:endParaRPr lang="en-GB" sz="2200"/>
          </a:p>
          <a:p>
            <a:r>
              <a:rPr lang="en-GB" sz="2200"/>
              <a:t>When processing data (usually from Cache), it </a:t>
            </a:r>
            <a:r>
              <a:rPr lang="en-US" sz="2200"/>
              <a:t>it acts as a pure Harvard machine.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5 Major Difference Between Von Neumann And Harvard Architecture - Viva  Differences">
            <a:extLst>
              <a:ext uri="{FF2B5EF4-FFF2-40B4-BE49-F238E27FC236}">
                <a16:creationId xmlns:a16="http://schemas.microsoft.com/office/drawing/2014/main" id="{D0863133-0AAD-F242-AC8C-5F9B33FE8C0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542288" y="1589616"/>
            <a:ext cx="7188199" cy="41691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ECEAB6-9F8E-CD1B-4B63-0923DE1AF3F9}"/>
              </a:ext>
            </a:extLst>
          </p:cNvPr>
          <p:cNvSpPr txBox="1"/>
          <p:nvPr/>
        </p:nvSpPr>
        <p:spPr>
          <a:xfrm>
            <a:off x="1181862" y="513624"/>
            <a:ext cx="6094476" cy="523220"/>
          </a:xfrm>
          <a:prstGeom prst="rect">
            <a:avLst/>
          </a:prstGeom>
          <a:noFill/>
        </p:spPr>
        <p:txBody>
          <a:bodyPr wrap="square">
            <a:spAutoFit/>
          </a:bodyPr>
          <a:lstStyle/>
          <a:p>
            <a:r>
              <a:rPr lang="en-US" sz="2800" kern="1200" dirty="0">
                <a:solidFill>
                  <a:schemeClr val="bg2"/>
                </a:solidFill>
                <a:latin typeface="+mj-lt"/>
                <a:ea typeface="+mj-ea"/>
                <a:cs typeface="+mj-cs"/>
              </a:rPr>
              <a:t>Von-Neumann</a:t>
            </a:r>
            <a:r>
              <a:rPr lang="en-US" sz="1400" kern="1200" dirty="0">
                <a:solidFill>
                  <a:schemeClr val="bg2"/>
                </a:solidFill>
                <a:latin typeface="+mj-lt"/>
                <a:ea typeface="+mj-ea"/>
                <a:cs typeface="+mj-cs"/>
              </a:rPr>
              <a:t> vs </a:t>
            </a:r>
            <a:r>
              <a:rPr lang="en-US" sz="2800" kern="1200" dirty="0">
                <a:solidFill>
                  <a:schemeClr val="bg2"/>
                </a:solidFill>
                <a:latin typeface="+mj-lt"/>
                <a:ea typeface="+mj-ea"/>
                <a:cs typeface="+mj-cs"/>
              </a:rPr>
              <a:t>Harvard</a:t>
            </a:r>
            <a:endParaRPr lang="en-GB" dirty="0">
              <a:solidFill>
                <a:schemeClr val="bg2"/>
              </a:solidFill>
            </a:endParaRPr>
          </a:p>
        </p:txBody>
      </p:sp>
    </p:spTree>
    <p:extLst>
      <p:ext uri="{BB962C8B-B14F-4D97-AF65-F5344CB8AC3E}">
        <p14:creationId xmlns:p14="http://schemas.microsoft.com/office/powerpoint/2010/main" val="37078561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51B60-14E4-C84E-81D0-A55330FFC303}"/>
              </a:ext>
            </a:extLst>
          </p:cNvPr>
          <p:cNvSpPr>
            <a:spLocks noGrp="1"/>
          </p:cNvSpPr>
          <p:nvPr>
            <p:ph type="title"/>
          </p:nvPr>
        </p:nvSpPr>
        <p:spPr>
          <a:xfrm>
            <a:off x="586478" y="1683756"/>
            <a:ext cx="3601474" cy="2396359"/>
          </a:xfrm>
        </p:spPr>
        <p:txBody>
          <a:bodyPr anchor="b">
            <a:normAutofit/>
          </a:bodyPr>
          <a:lstStyle/>
          <a:p>
            <a:pPr algn="r"/>
            <a:r>
              <a:rPr lang="en-US" sz="4000">
                <a:solidFill>
                  <a:schemeClr val="bg2"/>
                </a:solidFill>
              </a:rPr>
              <a:t>Von-Neumann Differences</a:t>
            </a:r>
          </a:p>
        </p:txBody>
      </p:sp>
      <p:graphicFrame>
        <p:nvGraphicFramePr>
          <p:cNvPr id="6" name="Content Placeholder 2">
            <a:extLst>
              <a:ext uri="{FF2B5EF4-FFF2-40B4-BE49-F238E27FC236}">
                <a16:creationId xmlns:a16="http://schemas.microsoft.com/office/drawing/2014/main" id="{3F3DD039-09AC-4537-BC21-754A52698095}"/>
              </a:ext>
            </a:extLst>
          </p:cNvPr>
          <p:cNvGraphicFramePr>
            <a:graphicFrameLocks noGrp="1"/>
          </p:cNvGraphicFramePr>
          <p:nvPr>
            <p:ph idx="1"/>
            <p:extLst>
              <p:ext uri="{D42A27DB-BD31-4B8C-83A1-F6EECF244321}">
                <p14:modId xmlns:p14="http://schemas.microsoft.com/office/powerpoint/2010/main" val="26196163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40402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B6A1E-75EE-9B43-A7AC-F8CC8640143A}"/>
              </a:ext>
            </a:extLst>
          </p:cNvPr>
          <p:cNvSpPr>
            <a:spLocks noGrp="1"/>
          </p:cNvSpPr>
          <p:nvPr>
            <p:ph type="title"/>
          </p:nvPr>
        </p:nvSpPr>
        <p:spPr/>
        <p:txBody>
          <a:bodyPr/>
          <a:lstStyle/>
          <a:p>
            <a:r>
              <a:rPr lang="en-US" dirty="0"/>
              <a:t>Harvard Differences</a:t>
            </a:r>
          </a:p>
        </p:txBody>
      </p:sp>
      <p:graphicFrame>
        <p:nvGraphicFramePr>
          <p:cNvPr id="5" name="Content Placeholder 2">
            <a:extLst>
              <a:ext uri="{FF2B5EF4-FFF2-40B4-BE49-F238E27FC236}">
                <a16:creationId xmlns:a16="http://schemas.microsoft.com/office/drawing/2014/main" id="{A71F0C4D-4E8A-42FC-8CEF-5C850044ED9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2839324"/>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4c3dbed3ae4311b1238710e7861b58f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06748ff462ebc650c4cbedd90566f582"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27796E-28D7-4646-AE38-828AF3B92127}">
  <ds:schemaRefs>
    <ds:schemaRef ds:uri="http://schemas.microsoft.com/sharepoint/v3/contenttype/forms"/>
  </ds:schemaRefs>
</ds:datastoreItem>
</file>

<file path=customXml/itemProps2.xml><?xml version="1.0" encoding="utf-8"?>
<ds:datastoreItem xmlns:ds="http://schemas.openxmlformats.org/officeDocument/2006/customXml" ds:itemID="{EDA6CE98-BC02-4A2F-A85E-5C273DDCA699}">
  <ds:schemaRef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97e90ac9-f7c9-4ef0-b151-0ad37f9b04e3"/>
    <ds:schemaRef ds:uri="http://purl.org/dc/dcmitype/"/>
    <ds:schemaRef ds:uri="http://www.w3.org/XML/1998/namespace"/>
    <ds:schemaRef ds:uri="e89b0d28-101f-4150-bb20-b1c24cca2db8"/>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624B4F13-068B-4964-BB0B-8C1E26AC56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2421</Words>
  <Application>Microsoft Office PowerPoint</Application>
  <PresentationFormat>Widescreen</PresentationFormat>
  <Paragraphs>218</Paragraphs>
  <Slides>41</Slides>
  <Notes>32</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PowerPoint Presentation</vt:lpstr>
      <vt:lpstr>Crunching the Numbers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Fetching data from RAM</vt:lpstr>
      <vt:lpstr>PowerPoint Presentation</vt:lpstr>
      <vt:lpstr>PowerPoint Presentation</vt:lpstr>
      <vt:lpstr>PowerPoint Presentation</vt:lpstr>
      <vt:lpstr>PowerPoint Presentation</vt:lpstr>
      <vt:lpstr>PowerPoint Presentation</vt:lpstr>
      <vt:lpstr>Instructions</vt:lpstr>
      <vt:lpstr>Instructions in other number systems</vt:lpstr>
      <vt:lpstr>PowerPoint Presentation</vt:lpstr>
      <vt:lpstr>The use of Mnemonics</vt:lpstr>
      <vt:lpstr>PowerPoint Presentation</vt:lpstr>
      <vt:lpstr>PowerPoint Presentation</vt:lpstr>
      <vt:lpstr>PowerPoint Presentation</vt:lpstr>
      <vt:lpstr>PowerPoint Presentation</vt:lpstr>
      <vt:lpstr>PowerPoint Presentation</vt:lpstr>
      <vt:lpstr>PowerPoint Presentation</vt:lpstr>
      <vt:lpstr>Harvard</vt:lpstr>
      <vt:lpstr>Modified Harvard</vt:lpstr>
      <vt:lpstr>PowerPoint Presentation</vt:lpstr>
      <vt:lpstr>Von-Neumann Differences</vt:lpstr>
      <vt:lpstr>Harvard Differences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Nathan Morgan</cp:lastModifiedBy>
  <cp:revision>9</cp:revision>
  <dcterms:modified xsi:type="dcterms:W3CDTF">2026-02-23T10:16:40Z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