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73" r:id="rId3"/>
    <p:sldId id="257" r:id="rId4"/>
    <p:sldId id="259" r:id="rId5"/>
    <p:sldId id="261" r:id="rId6"/>
    <p:sldId id="271" r:id="rId7"/>
    <p:sldId id="264" r:id="rId8"/>
    <p:sldId id="267" r:id="rId9"/>
    <p:sldId id="265" r:id="rId10"/>
    <p:sldId id="266" r:id="rId11"/>
    <p:sldId id="268" r:id="rId12"/>
    <p:sldId id="258" r:id="rId13"/>
    <p:sldId id="270"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489745-57C0-82E9-C2D2-8C83AACF9F1A}" v="1310" dt="2026-03-12T17:52:05.979"/>
    <p1510:client id="{FA907481-3CE2-E6CF-918C-D60F4E986333}" v="549" dt="2026-03-11T00:16:13.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3/12/2026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400634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3/12/2026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142447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3/12/2026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03808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3/12/2026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03755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3/12/2026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6861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3/12/2026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903653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3/12/2026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16219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3/12/2026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13408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3/12/2026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075877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3/12/2026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949644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3/12/2026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818238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3/12/2026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29511800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dpp-law.com/blog/can-the-police-arrest-you-without-evidence/#:~:text=Under%20Section%2024%20of%20PACE,have%20already%20committed%20an%20offence%20%E2%80%8B" TargetMode="External"/><Relationship Id="rId7" Type="http://schemas.openxmlformats.org/officeDocument/2006/relationships/hyperlink" Target="https://www.lexisnexis.co.uk/legal/glossary/pace-code-of-practice-#:~:text=What%20does%20PACE%20Code%20of,and%20Criminal%20Evidence%20Act%201984" TargetMode="External"/><Relationship Id="rId2" Type="http://schemas.openxmlformats.org/officeDocument/2006/relationships/hyperlink" Target="https://www.college.police.uk/ethics/code-of-ethics/guidance" TargetMode="External"/><Relationship Id="rId1" Type="http://schemas.openxmlformats.org/officeDocument/2006/relationships/slideLayout" Target="../slideLayouts/slideLayout2.xml"/><Relationship Id="rId6" Type="http://schemas.openxmlformats.org/officeDocument/2006/relationships/hyperlink" Target="https://www.legislation.gov.uk/ukpga/1984/60/contents" TargetMode="External"/><Relationship Id="rId5" Type="http://schemas.openxmlformats.org/officeDocument/2006/relationships/hyperlink" Target="https://iaingould.co.uk/2024/04/08/failing-the-test-an-unnecessary-arrest/#:~:text=For%20the%20Police%20to%20deprive,early%20incarceration%20if%20you%20like%20%E2%80%8B" TargetMode="External"/><Relationship Id="rId4" Type="http://schemas.openxmlformats.org/officeDocument/2006/relationships/hyperlink" Target="https://www.dyfed-powys.police.uk/foi-ai/dyfed-powys-police/disclosure-2024/may/arrest-procedures-4092024/#:~:text=IDCOPPLAN%20is%20a%20subject%20covered%20in%20police,force%20*%20The%20circumstances%20surrounding%20the%20detention%20%E2%80%8B"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consult.justice.gov.uk/probation-policy/out-of-court-disposals-consultation/supporting_documents/diversionaryandcommunitycautionscodeofpractice.pdf#:~:text=That%20is%20why%2C%20through%20the%20Police%2C%20Crime%2C,of%20court%20sanctions%20across%20England%20and%20Wales" TargetMode="External"/><Relationship Id="rId2" Type="http://schemas.openxmlformats.org/officeDocument/2006/relationships/hyperlink" Target="https://www.met.police.uk/foi-ai/metropolitan-police/disclosure-2023/december-2023/announcing-time-someones-arrest-documents-legislation-procedural-guidance-required/" TargetMode="External"/><Relationship Id="rId1" Type="http://schemas.openxmlformats.org/officeDocument/2006/relationships/slideLayout" Target="../slideLayouts/slideLayout2.xml"/><Relationship Id="rId6" Type="http://schemas.openxmlformats.org/officeDocument/2006/relationships/hyperlink" Target="https://www.stop-watch.org/what-we-do/resources/section-1-factsheet/" TargetMode="External"/><Relationship Id="rId5" Type="http://schemas.openxmlformats.org/officeDocument/2006/relationships/hyperlink" Target="https://www.pnld.co.uk/article/?id=8dc02f70-be9a-f011-b41b-7c1e520308ae#:~:text=The%20necessity%20grounds%20to%20justify,'%20%E2%80%8B" TargetMode="External"/><Relationship Id="rId4" Type="http://schemas.openxmlformats.org/officeDocument/2006/relationships/hyperlink" Target="https://www.olliers.com/criminal-law/voluntary-police-interviews/#:~:text=A%20voluntary%20police%20interview%20or,you%20were%20interviewed%20under%20arrest"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381" y="553616"/>
            <a:ext cx="11253904" cy="4031270"/>
          </a:xfrm>
        </p:spPr>
        <p:txBody>
          <a:bodyPr anchor="t">
            <a:normAutofit/>
          </a:bodyPr>
          <a:lstStyle/>
          <a:p>
            <a:r>
              <a:rPr lang="en-GB"/>
              <a:t>The Introduction of Code G in the Police and Criminal Evidence Act of 1984</a:t>
            </a:r>
          </a:p>
        </p:txBody>
      </p:sp>
      <p:sp>
        <p:nvSpPr>
          <p:cNvPr id="3" name="Subtitle 2"/>
          <p:cNvSpPr>
            <a:spLocks noGrp="1"/>
          </p:cNvSpPr>
          <p:nvPr>
            <p:ph type="body" idx="1"/>
          </p:nvPr>
        </p:nvSpPr>
        <p:spPr>
          <a:xfrm>
            <a:off x="603380" y="3894698"/>
            <a:ext cx="8273140" cy="1384617"/>
          </a:xfrm>
        </p:spPr>
        <p:txBody>
          <a:bodyPr vert="horz" lIns="91440" tIns="45720" rIns="91440" bIns="45720" rtlCol="0" anchor="b">
            <a:normAutofit/>
          </a:bodyPr>
          <a:lstStyle/>
          <a:p>
            <a:r>
              <a:rPr lang="en-GB"/>
              <a:t>Taylor James West – Student Number: 2502402</a:t>
            </a:r>
          </a:p>
        </p:txBody>
      </p:sp>
      <p:sp>
        <p:nvSpPr>
          <p:cNvPr id="8" name="Date Placeholder 3">
            <a:extLst>
              <a:ext uri="{FF2B5EF4-FFF2-40B4-BE49-F238E27FC236}">
                <a16:creationId xmlns:a16="http://schemas.microsoft.com/office/drawing/2014/main" id="{95A08CCB-A35A-8771-E8E7-799BECD3936E}"/>
              </a:ext>
            </a:extLst>
          </p:cNvPr>
          <p:cNvSpPr>
            <a:spLocks noGrp="1"/>
          </p:cNvSpPr>
          <p:nvPr>
            <p:ph type="dt" sz="half" idx="10"/>
          </p:nvPr>
        </p:nvSpPr>
        <p:spPr>
          <a:xfrm>
            <a:off x="137160" y="6453002"/>
            <a:ext cx="3494314" cy="365125"/>
          </a:xfrm>
        </p:spPr>
        <p:txBody>
          <a:bodyPr anchor="ctr">
            <a:normAutofit/>
          </a:bodyPr>
          <a:lstStyle/>
          <a:p>
            <a:pPr>
              <a:spcAft>
                <a:spcPts val="600"/>
              </a:spcAft>
            </a:pPr>
            <a:fld id="{B2D64874-152F-40E7-873C-89154C9B28F7}" type="datetime1">
              <a:rPr lang="en-US"/>
              <a:pPr>
                <a:spcAft>
                  <a:spcPts val="600"/>
                </a:spcAft>
              </a:pPr>
              <a:t>3/12/2026</a:t>
            </a:fld>
            <a:endParaRPr lang="en-US"/>
          </a:p>
        </p:txBody>
      </p:sp>
      <p:sp>
        <p:nvSpPr>
          <p:cNvPr id="10" name="Footer Placeholder 4">
            <a:extLst>
              <a:ext uri="{FF2B5EF4-FFF2-40B4-BE49-F238E27FC236}">
                <a16:creationId xmlns:a16="http://schemas.microsoft.com/office/drawing/2014/main" id="{9619FBD0-C8B5-E3B4-5221-276CB6C1240B}"/>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12" name="Slide Number Placeholder 5">
            <a:extLst>
              <a:ext uri="{FF2B5EF4-FFF2-40B4-BE49-F238E27FC236}">
                <a16:creationId xmlns:a16="http://schemas.microsoft.com/office/drawing/2014/main" id="{5357B653-83AC-B76F-BBDC-527FEBE1C19A}"/>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D8B4-5CCA-C728-B281-122549CCF33B}"/>
              </a:ext>
            </a:extLst>
          </p:cNvPr>
          <p:cNvSpPr>
            <a:spLocks noGrp="1"/>
          </p:cNvSpPr>
          <p:nvPr>
            <p:ph type="title"/>
          </p:nvPr>
        </p:nvSpPr>
        <p:spPr/>
        <p:txBody>
          <a:bodyPr/>
          <a:lstStyle/>
          <a:p>
            <a:r>
              <a:rPr lang="en-GB"/>
              <a:t>What am I going to cover in this presentation? </a:t>
            </a:r>
          </a:p>
        </p:txBody>
      </p:sp>
      <p:sp>
        <p:nvSpPr>
          <p:cNvPr id="3" name="Content Placeholder 2">
            <a:extLst>
              <a:ext uri="{FF2B5EF4-FFF2-40B4-BE49-F238E27FC236}">
                <a16:creationId xmlns:a16="http://schemas.microsoft.com/office/drawing/2014/main" id="{CE42444E-98BB-A304-9771-76270F7DE019}"/>
              </a:ext>
            </a:extLst>
          </p:cNvPr>
          <p:cNvSpPr>
            <a:spLocks noGrp="1"/>
          </p:cNvSpPr>
          <p:nvPr>
            <p:ph idx="1"/>
          </p:nvPr>
        </p:nvSpPr>
        <p:spPr/>
        <p:txBody>
          <a:bodyPr vert="horz" lIns="91440" tIns="45720" rIns="91440" bIns="45720" rtlCol="0" anchor="t">
            <a:normAutofit lnSpcReduction="10000"/>
          </a:bodyPr>
          <a:lstStyle/>
          <a:p>
            <a:pPr>
              <a:buNone/>
            </a:pPr>
            <a:r>
              <a:rPr lang="en-GB" b="1"/>
              <a:t>What is code G in the Police and Criminal Evidence Act? </a:t>
            </a:r>
            <a:endParaRPr lang="en-GB"/>
          </a:p>
          <a:p>
            <a:pPr>
              <a:buNone/>
            </a:pPr>
            <a:r>
              <a:rPr lang="en-GB" b="1"/>
              <a:t>Why was Code G put in place? </a:t>
            </a:r>
            <a:endParaRPr lang="en-GB"/>
          </a:p>
          <a:p>
            <a:pPr>
              <a:buNone/>
            </a:pPr>
            <a:r>
              <a:rPr lang="en-GB" b="1"/>
              <a:t>Who created Code G and When was it created?</a:t>
            </a:r>
            <a:endParaRPr lang="en-GB"/>
          </a:p>
          <a:p>
            <a:pPr>
              <a:buNone/>
            </a:pPr>
            <a:r>
              <a:rPr lang="en-GB" b="1"/>
              <a:t>What are the Arrest Requirements under Code G?</a:t>
            </a:r>
          </a:p>
          <a:p>
            <a:pPr>
              <a:buNone/>
            </a:pPr>
            <a:r>
              <a:rPr lang="en-GB" b="1"/>
              <a:t>How did it change the procedures for arresting criminals?</a:t>
            </a:r>
            <a:endParaRPr lang="en-GB"/>
          </a:p>
          <a:p>
            <a:pPr>
              <a:buNone/>
            </a:pPr>
            <a:r>
              <a:rPr lang="en-GB" b="1"/>
              <a:t>Has Code G even changed the chances of getting an honest arrest &amp; Inspection?</a:t>
            </a:r>
            <a:endParaRPr lang="en-GB"/>
          </a:p>
          <a:p>
            <a:pPr>
              <a:buNone/>
            </a:pPr>
            <a:r>
              <a:rPr lang="en-GB" b="1"/>
              <a:t>What are the upsides of using Code G? </a:t>
            </a:r>
            <a:endParaRPr lang="en-GB"/>
          </a:p>
          <a:p>
            <a:pPr>
              <a:buNone/>
            </a:pPr>
            <a:r>
              <a:rPr lang="en-GB" b="1"/>
              <a:t>What are the downsides of using Code G? </a:t>
            </a:r>
            <a:endParaRPr lang="en-GB"/>
          </a:p>
          <a:p>
            <a:pPr>
              <a:buNone/>
            </a:pPr>
            <a:r>
              <a:rPr lang="en-GB" b="1"/>
              <a:t>Has Code G improved the procedures of Managing Criminals in an honest way? </a:t>
            </a:r>
            <a:endParaRPr lang="en-GB"/>
          </a:p>
          <a:p>
            <a:pPr>
              <a:buNone/>
            </a:pPr>
            <a:r>
              <a:rPr lang="en-GB" b="1"/>
              <a:t>References List</a:t>
            </a:r>
          </a:p>
          <a:p>
            <a:pPr>
              <a:buNone/>
            </a:pPr>
            <a:endParaRPr lang="en-GB" b="1"/>
          </a:p>
          <a:p>
            <a:pPr>
              <a:buNone/>
            </a:pPr>
            <a:endParaRPr lang="en-GB" b="1"/>
          </a:p>
          <a:p>
            <a:pPr>
              <a:buNone/>
            </a:pPr>
            <a:endParaRPr lang="en-GB" b="1"/>
          </a:p>
          <a:p>
            <a:pPr>
              <a:buNone/>
            </a:pPr>
            <a:endParaRPr lang="en-GB" b="1"/>
          </a:p>
          <a:p>
            <a:pPr>
              <a:buNone/>
            </a:pPr>
            <a:endParaRPr lang="en-GB" b="1"/>
          </a:p>
          <a:p>
            <a:pPr>
              <a:buNone/>
            </a:pPr>
            <a:endParaRPr lang="en-GB" b="1"/>
          </a:p>
          <a:p>
            <a:pPr>
              <a:buNone/>
            </a:pPr>
            <a:endParaRPr lang="en-GB"/>
          </a:p>
          <a:p>
            <a:pPr>
              <a:buNone/>
            </a:pPr>
            <a:endParaRPr lang="en-GB" b="1"/>
          </a:p>
          <a:p>
            <a:pPr>
              <a:buNone/>
            </a:pPr>
            <a:endParaRPr lang="en-GB" b="1"/>
          </a:p>
          <a:p>
            <a:pPr>
              <a:buNone/>
            </a:pPr>
            <a:endParaRPr lang="en-GB" b="1"/>
          </a:p>
          <a:p>
            <a:pPr>
              <a:buNone/>
            </a:pPr>
            <a:endParaRPr lang="en-GB" b="1"/>
          </a:p>
          <a:p>
            <a:pPr>
              <a:buNone/>
            </a:pPr>
            <a:endParaRPr lang="en-GB" b="1"/>
          </a:p>
          <a:p>
            <a:pPr>
              <a:buNone/>
            </a:pPr>
            <a:endParaRPr lang="en-GB" b="1"/>
          </a:p>
          <a:p>
            <a:pPr>
              <a:buNone/>
            </a:pPr>
            <a:endParaRPr lang="en-GB" b="1"/>
          </a:p>
          <a:p>
            <a:pPr>
              <a:buNone/>
            </a:pPr>
            <a:endParaRPr lang="en-GB" b="1"/>
          </a:p>
          <a:p>
            <a:pPr>
              <a:buNone/>
            </a:pPr>
            <a:endParaRPr lang="en-GB" b="1"/>
          </a:p>
          <a:p>
            <a:pPr marL="0" indent="0">
              <a:buNone/>
            </a:pPr>
            <a:endParaRPr lang="en-GB"/>
          </a:p>
        </p:txBody>
      </p:sp>
      <p:sp>
        <p:nvSpPr>
          <p:cNvPr id="4" name="Date Placeholder 3">
            <a:extLst>
              <a:ext uri="{FF2B5EF4-FFF2-40B4-BE49-F238E27FC236}">
                <a16:creationId xmlns:a16="http://schemas.microsoft.com/office/drawing/2014/main" id="{8E2528D2-5CE1-0102-C146-8B627DFA9681}"/>
              </a:ext>
            </a:extLst>
          </p:cNvPr>
          <p:cNvSpPr>
            <a:spLocks noGrp="1"/>
          </p:cNvSpPr>
          <p:nvPr>
            <p:ph type="dt" sz="half" idx="10"/>
          </p:nvPr>
        </p:nvSpPr>
        <p:spPr/>
        <p:txBody>
          <a:bodyPr/>
          <a:lstStyle/>
          <a:p>
            <a:fld id="{9B660291-22C9-4141-A92B-14C5BE44F731}" type="datetime1">
              <a:t>3/12/2026</a:t>
            </a:fld>
            <a:endParaRPr lang="en-US"/>
          </a:p>
        </p:txBody>
      </p:sp>
      <p:sp>
        <p:nvSpPr>
          <p:cNvPr id="5" name="Footer Placeholder 4">
            <a:extLst>
              <a:ext uri="{FF2B5EF4-FFF2-40B4-BE49-F238E27FC236}">
                <a16:creationId xmlns:a16="http://schemas.microsoft.com/office/drawing/2014/main" id="{5F0B1F35-CE0F-8668-FA2A-E099697B0F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EC06C8-5E31-F3D1-8BCA-BC3F7CBA6584}"/>
              </a:ext>
            </a:extLst>
          </p:cNvPr>
          <p:cNvSpPr>
            <a:spLocks noGrp="1"/>
          </p:cNvSpPr>
          <p:nvPr>
            <p:ph type="sldNum" sz="quarter" idx="12"/>
          </p:nvPr>
        </p:nvSpPr>
        <p:spPr/>
        <p:txBody>
          <a:bodyPr/>
          <a:lstStyle/>
          <a:p>
            <a:fld id="{CC057153-B650-4DEB-B370-79DDCFDCE934}" type="slidenum">
              <a:rPr lang="en-US" dirty="0"/>
              <a:t>2</a:t>
            </a:fld>
            <a:endParaRPr lang="en-US"/>
          </a:p>
        </p:txBody>
      </p:sp>
    </p:spTree>
    <p:extLst>
      <p:ext uri="{BB962C8B-B14F-4D97-AF65-F5344CB8AC3E}">
        <p14:creationId xmlns:p14="http://schemas.microsoft.com/office/powerpoint/2010/main" val="2241707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D3208-F959-88F5-5227-CCAA1B86B8D6}"/>
              </a:ext>
            </a:extLst>
          </p:cNvPr>
          <p:cNvSpPr>
            <a:spLocks noGrp="1"/>
          </p:cNvSpPr>
          <p:nvPr>
            <p:ph type="ctrTitle"/>
          </p:nvPr>
        </p:nvSpPr>
        <p:spPr>
          <a:xfrm>
            <a:off x="2514835" y="1436127"/>
            <a:ext cx="7588155" cy="1310066"/>
          </a:xfrm>
        </p:spPr>
        <p:txBody>
          <a:bodyPr anchor="b">
            <a:normAutofit/>
          </a:bodyPr>
          <a:lstStyle/>
          <a:p>
            <a:r>
              <a:rPr lang="en-GB"/>
              <a:t>What is code G in the Police and Criminal Evidence Act? </a:t>
            </a:r>
          </a:p>
        </p:txBody>
      </p:sp>
      <p:sp>
        <p:nvSpPr>
          <p:cNvPr id="3" name="Content Placeholder 2">
            <a:extLst>
              <a:ext uri="{FF2B5EF4-FFF2-40B4-BE49-F238E27FC236}">
                <a16:creationId xmlns:a16="http://schemas.microsoft.com/office/drawing/2014/main" id="{2E4FDFA7-7821-7F30-D7A7-9AA9D7D3F8E5}"/>
              </a:ext>
            </a:extLst>
          </p:cNvPr>
          <p:cNvSpPr>
            <a:spLocks noGrp="1"/>
          </p:cNvSpPr>
          <p:nvPr>
            <p:ph type="subTitle" idx="1"/>
          </p:nvPr>
        </p:nvSpPr>
        <p:spPr>
          <a:xfrm>
            <a:off x="1988158" y="2902414"/>
            <a:ext cx="8708742" cy="2803620"/>
          </a:xfrm>
        </p:spPr>
        <p:txBody>
          <a:bodyPr vert="horz" lIns="91440" tIns="45720" rIns="91440" bIns="45720" rtlCol="0" anchor="t">
            <a:noAutofit/>
          </a:bodyPr>
          <a:lstStyle/>
          <a:p>
            <a:r>
              <a:rPr lang="en-GB" sz="2800" dirty="0"/>
              <a:t>Code G was created to support officers to arrest criminals using the section 24 of the Police and Criminal Evidence Act (Stop Watch, 2026) this was created in 1984 to make sure arrest lawful (Legislation, 2026) </a:t>
            </a:r>
          </a:p>
        </p:txBody>
      </p:sp>
      <p:sp>
        <p:nvSpPr>
          <p:cNvPr id="4" name="Date Placeholder 3">
            <a:extLst>
              <a:ext uri="{FF2B5EF4-FFF2-40B4-BE49-F238E27FC236}">
                <a16:creationId xmlns:a16="http://schemas.microsoft.com/office/drawing/2014/main" id="{954BD4E5-1710-473E-1A86-1EEA2BEC7829}"/>
              </a:ext>
            </a:extLst>
          </p:cNvPr>
          <p:cNvSpPr>
            <a:spLocks noGrp="1"/>
          </p:cNvSpPr>
          <p:nvPr>
            <p:ph type="dt" sz="half" idx="10"/>
          </p:nvPr>
        </p:nvSpPr>
        <p:spPr>
          <a:xfrm>
            <a:off x="137160" y="6453002"/>
            <a:ext cx="3494314" cy="365125"/>
          </a:xfrm>
        </p:spPr>
        <p:txBody>
          <a:bodyPr anchor="ctr">
            <a:normAutofit/>
          </a:bodyPr>
          <a:lstStyle/>
          <a:p>
            <a:pPr>
              <a:spcAft>
                <a:spcPts val="600"/>
              </a:spcAft>
            </a:pPr>
            <a:fld id="{4F80701B-5BE3-451C-95B9-0D3CD989BCF5}" type="datetime1">
              <a:rPr lang="en-GB"/>
              <a:pPr>
                <a:spcAft>
                  <a:spcPts val="600"/>
                </a:spcAft>
              </a:pPr>
              <a:t>12/03/2026</a:t>
            </a:fld>
            <a:endParaRPr lang="en-US"/>
          </a:p>
        </p:txBody>
      </p:sp>
      <p:sp>
        <p:nvSpPr>
          <p:cNvPr id="5" name="Footer Placeholder 4">
            <a:extLst>
              <a:ext uri="{FF2B5EF4-FFF2-40B4-BE49-F238E27FC236}">
                <a16:creationId xmlns:a16="http://schemas.microsoft.com/office/drawing/2014/main" id="{CA74D2B1-FFC2-22D0-BC26-699B32256473}"/>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DCEE19FE-AF5E-F14E-876D-7954BB2C692A}"/>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196A61CA-0502-4EE4-9724-96EA822543E5}" type="slidenum">
              <a:rPr lang="en-US" dirty="0"/>
              <a:pPr>
                <a:spcAft>
                  <a:spcPts val="600"/>
                </a:spcAft>
              </a:pPr>
              <a:t>3</a:t>
            </a:fld>
            <a:endParaRPr lang="en-US"/>
          </a:p>
        </p:txBody>
      </p:sp>
    </p:spTree>
    <p:extLst>
      <p:ext uri="{BB962C8B-B14F-4D97-AF65-F5344CB8AC3E}">
        <p14:creationId xmlns:p14="http://schemas.microsoft.com/office/powerpoint/2010/main" val="82607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1EE80-23AA-5662-3106-EEDDDA01AB00}"/>
              </a:ext>
            </a:extLst>
          </p:cNvPr>
          <p:cNvSpPr>
            <a:spLocks noGrp="1"/>
          </p:cNvSpPr>
          <p:nvPr>
            <p:ph type="ctrTitle"/>
          </p:nvPr>
        </p:nvSpPr>
        <p:spPr>
          <a:xfrm>
            <a:off x="2301923" y="1559392"/>
            <a:ext cx="7588155" cy="716154"/>
          </a:xfrm>
        </p:spPr>
        <p:txBody>
          <a:bodyPr anchor="b">
            <a:normAutofit fontScale="90000"/>
          </a:bodyPr>
          <a:lstStyle/>
          <a:p>
            <a:r>
              <a:rPr lang="en-GB"/>
              <a:t>Why was Code G put in place? </a:t>
            </a:r>
          </a:p>
        </p:txBody>
      </p:sp>
      <p:sp>
        <p:nvSpPr>
          <p:cNvPr id="3" name="Content Placeholder 2">
            <a:extLst>
              <a:ext uri="{FF2B5EF4-FFF2-40B4-BE49-F238E27FC236}">
                <a16:creationId xmlns:a16="http://schemas.microsoft.com/office/drawing/2014/main" id="{1DA8BBC8-6D45-E4AB-3CAD-CFA16EBB001D}"/>
              </a:ext>
            </a:extLst>
          </p:cNvPr>
          <p:cNvSpPr>
            <a:spLocks noGrp="1"/>
          </p:cNvSpPr>
          <p:nvPr>
            <p:ph type="subTitle" idx="1"/>
          </p:nvPr>
        </p:nvSpPr>
        <p:spPr>
          <a:xfrm>
            <a:off x="1506305" y="2061973"/>
            <a:ext cx="9190596" cy="1055503"/>
          </a:xfrm>
        </p:spPr>
        <p:txBody>
          <a:bodyPr vert="horz" lIns="91440" tIns="45720" rIns="91440" bIns="45720" rtlCol="0" anchor="t">
            <a:noAutofit/>
          </a:bodyPr>
          <a:lstStyle/>
          <a:p>
            <a:pPr marL="0" indent="0">
              <a:lnSpc>
                <a:spcPct val="110000"/>
              </a:lnSpc>
              <a:buNone/>
            </a:pPr>
            <a:br>
              <a:rPr lang="en-US" sz="2800"/>
            </a:br>
            <a:r>
              <a:rPr lang="en-GB" sz="2800"/>
              <a:t>Code G was introduced in order  to put a stop to wrongful arrest's from happening  (Association of Chief Police Officers, 2012) after this was put in place officers must do a necessity test to arrest someone (Iain Gould, 2024)</a:t>
            </a:r>
          </a:p>
          <a:p>
            <a:pPr marL="0" indent="0">
              <a:lnSpc>
                <a:spcPct val="110000"/>
              </a:lnSpc>
              <a:buNone/>
            </a:pPr>
            <a:endParaRPr lang="en-US" sz="1500"/>
          </a:p>
        </p:txBody>
      </p:sp>
      <p:sp>
        <p:nvSpPr>
          <p:cNvPr id="5" name="Date Placeholder 4">
            <a:extLst>
              <a:ext uri="{FF2B5EF4-FFF2-40B4-BE49-F238E27FC236}">
                <a16:creationId xmlns:a16="http://schemas.microsoft.com/office/drawing/2014/main" id="{7D510086-0848-9CBA-6A10-CCA08486D320}"/>
              </a:ext>
            </a:extLst>
          </p:cNvPr>
          <p:cNvSpPr>
            <a:spLocks noGrp="1"/>
          </p:cNvSpPr>
          <p:nvPr>
            <p:ph type="dt" sz="half" idx="10"/>
          </p:nvPr>
        </p:nvSpPr>
        <p:spPr>
          <a:xfrm>
            <a:off x="137160" y="6453002"/>
            <a:ext cx="3494314" cy="365125"/>
          </a:xfrm>
        </p:spPr>
        <p:txBody>
          <a:bodyPr anchor="ctr">
            <a:normAutofit/>
          </a:bodyPr>
          <a:lstStyle/>
          <a:p>
            <a:pPr>
              <a:spcAft>
                <a:spcPts val="600"/>
              </a:spcAft>
            </a:pPr>
            <a:fld id="{201828D1-D8C0-4E5B-BB2B-A4A5156848A8}" type="datetime1">
              <a:rPr lang="en-US"/>
              <a:pPr>
                <a:spcAft>
                  <a:spcPts val="600"/>
                </a:spcAft>
              </a:pPr>
              <a:t>3/12/2026</a:t>
            </a:fld>
            <a:endParaRPr lang="en-US"/>
          </a:p>
        </p:txBody>
      </p:sp>
      <p:sp>
        <p:nvSpPr>
          <p:cNvPr id="6" name="Footer Placeholder 5">
            <a:extLst>
              <a:ext uri="{FF2B5EF4-FFF2-40B4-BE49-F238E27FC236}">
                <a16:creationId xmlns:a16="http://schemas.microsoft.com/office/drawing/2014/main" id="{42774589-1DBE-9A10-50DA-78BDEF76C899}"/>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E5086F22-CBDC-3F11-9CE9-457A78F4FA39}"/>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4</a:t>
            </a:fld>
            <a:endParaRPr lang="en-US"/>
          </a:p>
        </p:txBody>
      </p:sp>
    </p:spTree>
    <p:extLst>
      <p:ext uri="{BB962C8B-B14F-4D97-AF65-F5344CB8AC3E}">
        <p14:creationId xmlns:p14="http://schemas.microsoft.com/office/powerpoint/2010/main" val="2892589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71BF0-B24C-B291-BDA3-DE30B5B68FD2}"/>
              </a:ext>
            </a:extLst>
          </p:cNvPr>
          <p:cNvSpPr>
            <a:spLocks noGrp="1"/>
          </p:cNvSpPr>
          <p:nvPr>
            <p:ph type="ctrTitle"/>
          </p:nvPr>
        </p:nvSpPr>
        <p:spPr>
          <a:xfrm>
            <a:off x="-118548" y="2030039"/>
            <a:ext cx="12417890" cy="940272"/>
          </a:xfrm>
        </p:spPr>
        <p:txBody>
          <a:bodyPr anchor="b">
            <a:normAutofit/>
          </a:bodyPr>
          <a:lstStyle/>
          <a:p>
            <a:r>
              <a:rPr lang="en-GB" sz="3600"/>
              <a:t>Who created Code G and When was it created?</a:t>
            </a:r>
          </a:p>
        </p:txBody>
      </p:sp>
      <p:sp>
        <p:nvSpPr>
          <p:cNvPr id="3" name="Content Placeholder 2">
            <a:extLst>
              <a:ext uri="{FF2B5EF4-FFF2-40B4-BE49-F238E27FC236}">
                <a16:creationId xmlns:a16="http://schemas.microsoft.com/office/drawing/2014/main" id="{6E495534-6A18-CF8A-11AE-D1D2BF536776}"/>
              </a:ext>
            </a:extLst>
          </p:cNvPr>
          <p:cNvSpPr>
            <a:spLocks noGrp="1"/>
          </p:cNvSpPr>
          <p:nvPr>
            <p:ph type="subTitle" idx="1"/>
          </p:nvPr>
        </p:nvSpPr>
        <p:spPr>
          <a:xfrm>
            <a:off x="2290718" y="2969649"/>
            <a:ext cx="7599360" cy="1414091"/>
          </a:xfrm>
        </p:spPr>
        <p:txBody>
          <a:bodyPr vert="horz" lIns="91440" tIns="45720" rIns="91440" bIns="45720" rtlCol="0" anchor="t">
            <a:normAutofit/>
          </a:bodyPr>
          <a:lstStyle/>
          <a:p>
            <a:pPr marL="0" indent="0">
              <a:buNone/>
            </a:pPr>
            <a:r>
              <a:rPr lang="en-GB" sz="2400"/>
              <a:t>The Police and Criminal Evidence Act's Code G was created In 1984 by the Home Office (LexisNexis, 2026) </a:t>
            </a:r>
          </a:p>
        </p:txBody>
      </p:sp>
      <p:sp>
        <p:nvSpPr>
          <p:cNvPr id="4" name="Date Placeholder 3">
            <a:extLst>
              <a:ext uri="{FF2B5EF4-FFF2-40B4-BE49-F238E27FC236}">
                <a16:creationId xmlns:a16="http://schemas.microsoft.com/office/drawing/2014/main" id="{7CFD7682-936E-13C3-8C50-9D45E65C35F0}"/>
              </a:ext>
            </a:extLst>
          </p:cNvPr>
          <p:cNvSpPr>
            <a:spLocks noGrp="1"/>
          </p:cNvSpPr>
          <p:nvPr>
            <p:ph type="dt" sz="half" idx="10"/>
          </p:nvPr>
        </p:nvSpPr>
        <p:spPr>
          <a:xfrm>
            <a:off x="137160" y="6453002"/>
            <a:ext cx="3494314" cy="365125"/>
          </a:xfrm>
        </p:spPr>
        <p:txBody>
          <a:bodyPr anchor="ctr">
            <a:normAutofit/>
          </a:bodyPr>
          <a:lstStyle/>
          <a:p>
            <a:pPr>
              <a:spcAft>
                <a:spcPts val="600"/>
              </a:spcAft>
            </a:pPr>
            <a:fld id="{731315FF-6C16-425A-BE80-210EF7E199A3}" type="datetime1">
              <a:rPr lang="en-US"/>
              <a:pPr>
                <a:spcAft>
                  <a:spcPts val="600"/>
                </a:spcAft>
              </a:pPr>
              <a:t>3/12/2026</a:t>
            </a:fld>
            <a:endParaRPr lang="en-US"/>
          </a:p>
        </p:txBody>
      </p:sp>
      <p:sp>
        <p:nvSpPr>
          <p:cNvPr id="5" name="Footer Placeholder 4">
            <a:extLst>
              <a:ext uri="{FF2B5EF4-FFF2-40B4-BE49-F238E27FC236}">
                <a16:creationId xmlns:a16="http://schemas.microsoft.com/office/drawing/2014/main" id="{F270C105-56A7-7C7D-E9DC-16EAA1351AB1}"/>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550EA79-1684-8F49-66D6-E00BB5145EF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3530498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F475D-7EE0-EE0A-1354-14F74303F441}"/>
              </a:ext>
            </a:extLst>
          </p:cNvPr>
          <p:cNvSpPr>
            <a:spLocks noGrp="1"/>
          </p:cNvSpPr>
          <p:nvPr>
            <p:ph type="ctrTitle"/>
          </p:nvPr>
        </p:nvSpPr>
        <p:spPr>
          <a:xfrm>
            <a:off x="2301923" y="808598"/>
            <a:ext cx="7588155" cy="2621154"/>
          </a:xfrm>
        </p:spPr>
        <p:txBody>
          <a:bodyPr anchor="b">
            <a:normAutofit/>
          </a:bodyPr>
          <a:lstStyle/>
          <a:p>
            <a:r>
              <a:rPr lang="en-GB"/>
              <a:t>What are the Arrest Requirements under Code G?</a:t>
            </a:r>
          </a:p>
        </p:txBody>
      </p:sp>
      <p:sp>
        <p:nvSpPr>
          <p:cNvPr id="3" name="Content Placeholder 2">
            <a:extLst>
              <a:ext uri="{FF2B5EF4-FFF2-40B4-BE49-F238E27FC236}">
                <a16:creationId xmlns:a16="http://schemas.microsoft.com/office/drawing/2014/main" id="{273B3871-4D46-AB7F-5E84-AE58FFEE2CAA}"/>
              </a:ext>
            </a:extLst>
          </p:cNvPr>
          <p:cNvSpPr>
            <a:spLocks noGrp="1"/>
          </p:cNvSpPr>
          <p:nvPr>
            <p:ph type="subTitle" idx="1"/>
          </p:nvPr>
        </p:nvSpPr>
        <p:spPr>
          <a:xfrm>
            <a:off x="2301923" y="3563561"/>
            <a:ext cx="7588155" cy="1414091"/>
          </a:xfrm>
        </p:spPr>
        <p:txBody>
          <a:bodyPr vert="horz" lIns="91440" tIns="45720" rIns="91440" bIns="45720" rtlCol="0" anchor="t">
            <a:noAutofit/>
          </a:bodyPr>
          <a:lstStyle/>
          <a:p>
            <a:pPr>
              <a:lnSpc>
                <a:spcPct val="110000"/>
              </a:lnSpc>
            </a:pPr>
            <a:r>
              <a:rPr lang="en-GB" sz="1600" dirty="0"/>
              <a:t>There are many requirements under Code G, they must use these rules in order to make an arrest under Code G, they must use IDCOPPLAN which is </a:t>
            </a:r>
            <a:r>
              <a:rPr lang="en-GB" sz="1600"/>
              <a:t>the Code G Arrest Requirements (Metropolitan Police, 2026) here are the </a:t>
            </a:r>
            <a:r>
              <a:rPr lang="en-GB" sz="1600" dirty="0"/>
              <a:t>requirements for arrest, Investigation, Disappearance, Child or Vulnerable Individual, Obstruction , Physical Injury, Public Decency, Loss of Damage or even property, Address and finally name </a:t>
            </a:r>
          </a:p>
        </p:txBody>
      </p:sp>
      <p:sp>
        <p:nvSpPr>
          <p:cNvPr id="4" name="Date Placeholder 3">
            <a:extLst>
              <a:ext uri="{FF2B5EF4-FFF2-40B4-BE49-F238E27FC236}">
                <a16:creationId xmlns:a16="http://schemas.microsoft.com/office/drawing/2014/main" id="{D344A3ED-AF5A-9090-6129-03844942FC8E}"/>
              </a:ext>
            </a:extLst>
          </p:cNvPr>
          <p:cNvSpPr>
            <a:spLocks noGrp="1"/>
          </p:cNvSpPr>
          <p:nvPr>
            <p:ph type="dt" sz="half" idx="10"/>
          </p:nvPr>
        </p:nvSpPr>
        <p:spPr>
          <a:xfrm>
            <a:off x="137160" y="6453002"/>
            <a:ext cx="3494314" cy="365125"/>
          </a:xfrm>
        </p:spPr>
        <p:txBody>
          <a:bodyPr anchor="ctr">
            <a:normAutofit/>
          </a:bodyPr>
          <a:lstStyle/>
          <a:p>
            <a:pPr>
              <a:spcAft>
                <a:spcPts val="600"/>
              </a:spcAft>
            </a:pPr>
            <a:fld id="{B935410F-6414-4868-BF95-C1AF31B7B226}" type="datetime1">
              <a:pPr>
                <a:spcAft>
                  <a:spcPts val="600"/>
                </a:spcAft>
              </a:pPr>
              <a:t>3/12/2026</a:t>
            </a:fld>
            <a:endParaRPr lang="en-US"/>
          </a:p>
        </p:txBody>
      </p:sp>
      <p:sp>
        <p:nvSpPr>
          <p:cNvPr id="5" name="Footer Placeholder 4">
            <a:extLst>
              <a:ext uri="{FF2B5EF4-FFF2-40B4-BE49-F238E27FC236}">
                <a16:creationId xmlns:a16="http://schemas.microsoft.com/office/drawing/2014/main" id="{6F677DBD-064F-A38A-4ACC-0E15C59FA5F6}"/>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66DD038-FF34-FAD7-56E0-1270099D8488}"/>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6</a:t>
            </a:fld>
            <a:endParaRPr lang="en-US"/>
          </a:p>
        </p:txBody>
      </p:sp>
    </p:spTree>
    <p:extLst>
      <p:ext uri="{BB962C8B-B14F-4D97-AF65-F5344CB8AC3E}">
        <p14:creationId xmlns:p14="http://schemas.microsoft.com/office/powerpoint/2010/main" val="105446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92D9F-379C-267F-C44B-7CD10E610CE8}"/>
              </a:ext>
            </a:extLst>
          </p:cNvPr>
          <p:cNvSpPr>
            <a:spLocks noGrp="1"/>
          </p:cNvSpPr>
          <p:nvPr>
            <p:ph type="ctrTitle"/>
          </p:nvPr>
        </p:nvSpPr>
        <p:spPr>
          <a:xfrm>
            <a:off x="934805" y="584481"/>
            <a:ext cx="10737007" cy="2621154"/>
          </a:xfrm>
        </p:spPr>
        <p:txBody>
          <a:bodyPr anchor="b">
            <a:normAutofit/>
          </a:bodyPr>
          <a:lstStyle/>
          <a:p>
            <a:r>
              <a:rPr lang="en-GB"/>
              <a:t>How did it change the procedures for arresting criminals?</a:t>
            </a:r>
          </a:p>
        </p:txBody>
      </p:sp>
      <p:sp>
        <p:nvSpPr>
          <p:cNvPr id="3" name="Content Placeholder 2">
            <a:extLst>
              <a:ext uri="{FF2B5EF4-FFF2-40B4-BE49-F238E27FC236}">
                <a16:creationId xmlns:a16="http://schemas.microsoft.com/office/drawing/2014/main" id="{07B98B33-333C-9822-FA53-68503A387F3B}"/>
              </a:ext>
            </a:extLst>
          </p:cNvPr>
          <p:cNvSpPr>
            <a:spLocks noGrp="1"/>
          </p:cNvSpPr>
          <p:nvPr>
            <p:ph type="subTitle" idx="1"/>
          </p:nvPr>
        </p:nvSpPr>
        <p:spPr>
          <a:xfrm>
            <a:off x="1427864" y="3429091"/>
            <a:ext cx="9739684" cy="1414091"/>
          </a:xfrm>
        </p:spPr>
        <p:txBody>
          <a:bodyPr vert="horz" lIns="91440" tIns="45720" rIns="91440" bIns="45720" rtlCol="0" anchor="t">
            <a:noAutofit/>
          </a:bodyPr>
          <a:lstStyle/>
          <a:p>
            <a:pPr marL="0" indent="0">
              <a:lnSpc>
                <a:spcPct val="110000"/>
              </a:lnSpc>
              <a:buNone/>
            </a:pPr>
            <a:r>
              <a:rPr lang="en-GB" sz="1600"/>
              <a:t>It changed the procedures of arresting criminals massively , officers must ask someone before arresting them if they would come to the station on their own accord for questioning (Olliers Solicitors, 2025),Officers also must take responsibility procedures to arrest they do this by taking record when it's suitable, they write in a book on why they made the arrest this is to make sure all arrest are required or it was illegal ,this was introduced to make sure officers were making real claims (Dyfed Powys, 2024)</a:t>
            </a:r>
          </a:p>
          <a:p>
            <a:pPr marL="0" indent="0">
              <a:lnSpc>
                <a:spcPct val="110000"/>
              </a:lnSpc>
              <a:buNone/>
            </a:pPr>
            <a:endParaRPr lang="en-GB" sz="1300"/>
          </a:p>
        </p:txBody>
      </p:sp>
      <p:sp>
        <p:nvSpPr>
          <p:cNvPr id="4" name="Date Placeholder 3">
            <a:extLst>
              <a:ext uri="{FF2B5EF4-FFF2-40B4-BE49-F238E27FC236}">
                <a16:creationId xmlns:a16="http://schemas.microsoft.com/office/drawing/2014/main" id="{56735F20-8558-E1A5-0846-4D77322E7344}"/>
              </a:ext>
            </a:extLst>
          </p:cNvPr>
          <p:cNvSpPr>
            <a:spLocks noGrp="1"/>
          </p:cNvSpPr>
          <p:nvPr>
            <p:ph type="dt" sz="half" idx="10"/>
          </p:nvPr>
        </p:nvSpPr>
        <p:spPr>
          <a:xfrm>
            <a:off x="137160" y="6453002"/>
            <a:ext cx="3494314" cy="365125"/>
          </a:xfrm>
        </p:spPr>
        <p:txBody>
          <a:bodyPr anchor="ctr">
            <a:normAutofit/>
          </a:bodyPr>
          <a:lstStyle/>
          <a:p>
            <a:pPr>
              <a:spcAft>
                <a:spcPts val="600"/>
              </a:spcAft>
            </a:pPr>
            <a:fld id="{6D2ABFDB-6E78-449B-AF2F-FF3026E33AE6}" type="datetime1">
              <a:rPr lang="en-US"/>
              <a:pPr>
                <a:spcAft>
                  <a:spcPts val="600"/>
                </a:spcAft>
              </a:pPr>
              <a:t>3/12/2026</a:t>
            </a:fld>
            <a:endParaRPr lang="en-US"/>
          </a:p>
        </p:txBody>
      </p:sp>
      <p:sp>
        <p:nvSpPr>
          <p:cNvPr id="5" name="Footer Placeholder 4">
            <a:extLst>
              <a:ext uri="{FF2B5EF4-FFF2-40B4-BE49-F238E27FC236}">
                <a16:creationId xmlns:a16="http://schemas.microsoft.com/office/drawing/2014/main" id="{4CFA44BC-82C8-9095-CB3E-B05F93754717}"/>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08D8E19-DB99-B6F1-5329-127936017329}"/>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694565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C993C-0372-43D6-50AF-76CDDC47C411}"/>
              </a:ext>
            </a:extLst>
          </p:cNvPr>
          <p:cNvSpPr>
            <a:spLocks noGrp="1"/>
          </p:cNvSpPr>
          <p:nvPr>
            <p:ph type="ctrTitle"/>
          </p:nvPr>
        </p:nvSpPr>
        <p:spPr>
          <a:xfrm>
            <a:off x="-6489" y="1324069"/>
            <a:ext cx="12193773" cy="1422125"/>
          </a:xfrm>
        </p:spPr>
        <p:txBody>
          <a:bodyPr anchor="b">
            <a:normAutofit/>
          </a:bodyPr>
          <a:lstStyle/>
          <a:p>
            <a:r>
              <a:rPr lang="en-GB"/>
              <a:t>Has Code G even changed the chances of getting an honest arrest &amp; Inspection? </a:t>
            </a:r>
          </a:p>
        </p:txBody>
      </p:sp>
      <p:sp>
        <p:nvSpPr>
          <p:cNvPr id="3" name="Content Placeholder 2">
            <a:extLst>
              <a:ext uri="{FF2B5EF4-FFF2-40B4-BE49-F238E27FC236}">
                <a16:creationId xmlns:a16="http://schemas.microsoft.com/office/drawing/2014/main" id="{1658A3A8-EBDB-A83D-7DF7-1C2ABE525CCE}"/>
              </a:ext>
            </a:extLst>
          </p:cNvPr>
          <p:cNvSpPr>
            <a:spLocks noGrp="1"/>
          </p:cNvSpPr>
          <p:nvPr>
            <p:ph type="subTitle" idx="1"/>
          </p:nvPr>
        </p:nvSpPr>
        <p:spPr>
          <a:xfrm>
            <a:off x="833953" y="3171355"/>
            <a:ext cx="10793035" cy="1414091"/>
          </a:xfrm>
        </p:spPr>
        <p:txBody>
          <a:bodyPr vert="horz" lIns="91440" tIns="45720" rIns="91440" bIns="45720" rtlCol="0" anchor="t">
            <a:noAutofit/>
          </a:bodyPr>
          <a:lstStyle/>
          <a:p>
            <a:pPr>
              <a:lnSpc>
                <a:spcPct val="110000"/>
              </a:lnSpc>
            </a:pPr>
            <a:r>
              <a:rPr lang="en-GB"/>
              <a:t>Code G has changed the arresting procedures forever as before Code G was issued in 1984 all officers would do is arrest someone, from now there are agendas in place to make it a reasonable arrest, for instance you know must do a thorough analysis without destroying any proof or inflicting injury on the suspect (PNLD , 2025) </a:t>
            </a:r>
          </a:p>
        </p:txBody>
      </p:sp>
      <p:sp>
        <p:nvSpPr>
          <p:cNvPr id="4" name="Date Placeholder 3">
            <a:extLst>
              <a:ext uri="{FF2B5EF4-FFF2-40B4-BE49-F238E27FC236}">
                <a16:creationId xmlns:a16="http://schemas.microsoft.com/office/drawing/2014/main" id="{B21A8ED0-03B4-5DA2-B0FC-EA8502BBC5FB}"/>
              </a:ext>
            </a:extLst>
          </p:cNvPr>
          <p:cNvSpPr>
            <a:spLocks noGrp="1"/>
          </p:cNvSpPr>
          <p:nvPr>
            <p:ph type="dt" sz="half" idx="10"/>
          </p:nvPr>
        </p:nvSpPr>
        <p:spPr>
          <a:xfrm>
            <a:off x="137160" y="6453002"/>
            <a:ext cx="3494314" cy="365125"/>
          </a:xfrm>
        </p:spPr>
        <p:txBody>
          <a:bodyPr anchor="ctr">
            <a:normAutofit/>
          </a:bodyPr>
          <a:lstStyle/>
          <a:p>
            <a:pPr>
              <a:spcAft>
                <a:spcPts val="600"/>
              </a:spcAft>
            </a:pPr>
            <a:fld id="{F1604897-FDC3-4C97-9AC5-378AB8CB7DC0}" type="datetime1">
              <a:rPr lang="en-US"/>
              <a:pPr>
                <a:spcAft>
                  <a:spcPts val="600"/>
                </a:spcAft>
              </a:pPr>
              <a:t>3/12/2026</a:t>
            </a:fld>
            <a:endParaRPr lang="en-US"/>
          </a:p>
        </p:txBody>
      </p:sp>
      <p:sp>
        <p:nvSpPr>
          <p:cNvPr id="5" name="Footer Placeholder 4">
            <a:extLst>
              <a:ext uri="{FF2B5EF4-FFF2-40B4-BE49-F238E27FC236}">
                <a16:creationId xmlns:a16="http://schemas.microsoft.com/office/drawing/2014/main" id="{8AF997F8-1728-EAC1-2514-34B6A1758683}"/>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DD75147-BE98-2FD6-2ACC-6084F57EC52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8</a:t>
            </a:fld>
            <a:endParaRPr lang="en-US"/>
          </a:p>
        </p:txBody>
      </p:sp>
    </p:spTree>
    <p:extLst>
      <p:ext uri="{BB962C8B-B14F-4D97-AF65-F5344CB8AC3E}">
        <p14:creationId xmlns:p14="http://schemas.microsoft.com/office/powerpoint/2010/main" val="101175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E064-00A0-CAF5-CD45-52E55D874D9A}"/>
              </a:ext>
            </a:extLst>
          </p:cNvPr>
          <p:cNvSpPr>
            <a:spLocks noGrp="1"/>
          </p:cNvSpPr>
          <p:nvPr>
            <p:ph type="ctrTitle"/>
          </p:nvPr>
        </p:nvSpPr>
        <p:spPr>
          <a:xfrm>
            <a:off x="2301923" y="573275"/>
            <a:ext cx="7588155" cy="2621154"/>
          </a:xfrm>
        </p:spPr>
        <p:txBody>
          <a:bodyPr anchor="b">
            <a:normAutofit/>
          </a:bodyPr>
          <a:lstStyle/>
          <a:p>
            <a:r>
              <a:rPr lang="en-GB"/>
              <a:t>What are the upsides of using Code G? </a:t>
            </a:r>
          </a:p>
        </p:txBody>
      </p:sp>
      <p:sp>
        <p:nvSpPr>
          <p:cNvPr id="3" name="Content Placeholder 2">
            <a:extLst>
              <a:ext uri="{FF2B5EF4-FFF2-40B4-BE49-F238E27FC236}">
                <a16:creationId xmlns:a16="http://schemas.microsoft.com/office/drawing/2014/main" id="{97AAF14D-7426-7D99-E02D-AE78799D1F9C}"/>
              </a:ext>
            </a:extLst>
          </p:cNvPr>
          <p:cNvSpPr>
            <a:spLocks noGrp="1"/>
          </p:cNvSpPr>
          <p:nvPr>
            <p:ph type="subTitle" idx="1"/>
          </p:nvPr>
        </p:nvSpPr>
        <p:spPr>
          <a:xfrm>
            <a:off x="2301923" y="3305826"/>
            <a:ext cx="7588155" cy="1414091"/>
          </a:xfrm>
        </p:spPr>
        <p:txBody>
          <a:bodyPr vert="horz" lIns="91440" tIns="45720" rIns="91440" bIns="45720" rtlCol="0" anchor="t">
            <a:normAutofit fontScale="92500" lnSpcReduction="20000"/>
          </a:bodyPr>
          <a:lstStyle/>
          <a:p>
            <a:r>
              <a:rPr lang="en-GB" dirty="0"/>
              <a:t>There are many upsides of using Code G , It is an honest and more </a:t>
            </a:r>
            <a:r>
              <a:rPr lang="en-GB"/>
              <a:t>respected way of policing due to its integrity (College of Policing, 2024) . When </a:t>
            </a:r>
            <a:r>
              <a:rPr lang="en-GB" dirty="0"/>
              <a:t>an officer is using Code G it will make the public feel as though their </a:t>
            </a:r>
            <a:r>
              <a:rPr lang="en-GB"/>
              <a:t>rights are being respected and adhered too , Using Code G will also make an officer's</a:t>
            </a:r>
            <a:r>
              <a:rPr lang="en-GB" dirty="0"/>
              <a:t> role in the police easier and make their image better. </a:t>
            </a:r>
          </a:p>
        </p:txBody>
      </p:sp>
      <p:sp>
        <p:nvSpPr>
          <p:cNvPr id="4" name="Date Placeholder 3">
            <a:extLst>
              <a:ext uri="{FF2B5EF4-FFF2-40B4-BE49-F238E27FC236}">
                <a16:creationId xmlns:a16="http://schemas.microsoft.com/office/drawing/2014/main" id="{581A888A-ED87-0642-0732-3C24431D4F6E}"/>
              </a:ext>
            </a:extLst>
          </p:cNvPr>
          <p:cNvSpPr>
            <a:spLocks noGrp="1"/>
          </p:cNvSpPr>
          <p:nvPr>
            <p:ph type="dt" sz="half" idx="10"/>
          </p:nvPr>
        </p:nvSpPr>
        <p:spPr>
          <a:xfrm>
            <a:off x="137160" y="6453002"/>
            <a:ext cx="3494314" cy="365125"/>
          </a:xfrm>
        </p:spPr>
        <p:txBody>
          <a:bodyPr anchor="ctr">
            <a:normAutofit/>
          </a:bodyPr>
          <a:lstStyle/>
          <a:p>
            <a:pPr>
              <a:spcAft>
                <a:spcPts val="600"/>
              </a:spcAft>
            </a:pPr>
            <a:fld id="{EA4D301F-C51E-40D3-9B60-77655EDA9B11}" type="datetime1">
              <a:rPr lang="en-US"/>
              <a:pPr>
                <a:spcAft>
                  <a:spcPts val="600"/>
                </a:spcAft>
              </a:pPr>
              <a:t>3/12/2026</a:t>
            </a:fld>
            <a:endParaRPr lang="en-US"/>
          </a:p>
        </p:txBody>
      </p:sp>
      <p:sp>
        <p:nvSpPr>
          <p:cNvPr id="5" name="Footer Placeholder 4">
            <a:extLst>
              <a:ext uri="{FF2B5EF4-FFF2-40B4-BE49-F238E27FC236}">
                <a16:creationId xmlns:a16="http://schemas.microsoft.com/office/drawing/2014/main" id="{10CF4015-6B04-8BAA-BF99-B1E29BB441FE}"/>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C5D4C83F-7040-0A52-178D-801B241DF7F5}"/>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9</a:t>
            </a:fld>
            <a:endParaRPr lang="en-US"/>
          </a:p>
        </p:txBody>
      </p:sp>
    </p:spTree>
    <p:extLst>
      <p:ext uri="{BB962C8B-B14F-4D97-AF65-F5344CB8AC3E}">
        <p14:creationId xmlns:p14="http://schemas.microsoft.com/office/powerpoint/2010/main" val="565101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607C-DA48-6E1F-1C8B-E818047A15BE}"/>
              </a:ext>
            </a:extLst>
          </p:cNvPr>
          <p:cNvSpPr>
            <a:spLocks noGrp="1"/>
          </p:cNvSpPr>
          <p:nvPr>
            <p:ph type="ctrTitle"/>
          </p:nvPr>
        </p:nvSpPr>
        <p:spPr>
          <a:xfrm>
            <a:off x="2301923" y="640510"/>
            <a:ext cx="7588155" cy="2621154"/>
          </a:xfrm>
        </p:spPr>
        <p:txBody>
          <a:bodyPr anchor="b">
            <a:normAutofit/>
          </a:bodyPr>
          <a:lstStyle/>
          <a:p>
            <a:r>
              <a:rPr lang="en-GB"/>
              <a:t>What are the downsides of using Code G? </a:t>
            </a:r>
          </a:p>
        </p:txBody>
      </p:sp>
      <p:sp>
        <p:nvSpPr>
          <p:cNvPr id="3" name="Content Placeholder 2">
            <a:extLst>
              <a:ext uri="{FF2B5EF4-FFF2-40B4-BE49-F238E27FC236}">
                <a16:creationId xmlns:a16="http://schemas.microsoft.com/office/drawing/2014/main" id="{013B0DAB-0D3F-3F8F-E84E-15DA7D10E054}"/>
              </a:ext>
            </a:extLst>
          </p:cNvPr>
          <p:cNvSpPr>
            <a:spLocks noGrp="1"/>
          </p:cNvSpPr>
          <p:nvPr>
            <p:ph type="subTitle" idx="1"/>
          </p:nvPr>
        </p:nvSpPr>
        <p:spPr>
          <a:xfrm>
            <a:off x="2301923" y="3552355"/>
            <a:ext cx="7588155" cy="1414091"/>
          </a:xfrm>
        </p:spPr>
        <p:txBody>
          <a:bodyPr vert="horz" lIns="91440" tIns="45720" rIns="91440" bIns="45720" rtlCol="0" anchor="t">
            <a:normAutofit/>
          </a:bodyPr>
          <a:lstStyle/>
          <a:p>
            <a:pPr marL="0" indent="0">
              <a:buNone/>
            </a:pPr>
            <a:r>
              <a:rPr lang="en-GB" sz="1600" dirty="0"/>
              <a:t>There are many reasons how Code G could have </a:t>
            </a:r>
            <a:r>
              <a:rPr lang="en-GB" sz="1600"/>
              <a:t>its</a:t>
            </a:r>
            <a:r>
              <a:rPr lang="en-GB" sz="1600" dirty="0"/>
              <a:t> downsides as it can make investigations longer to solve, it can also make cases be dispersed as if an officer breaks Code G IDCOPPLAN when arresting it can be seen as a breach of human rights (DPP Law, 2026) </a:t>
            </a:r>
          </a:p>
        </p:txBody>
      </p:sp>
      <p:sp>
        <p:nvSpPr>
          <p:cNvPr id="4" name="Date Placeholder 3">
            <a:extLst>
              <a:ext uri="{FF2B5EF4-FFF2-40B4-BE49-F238E27FC236}">
                <a16:creationId xmlns:a16="http://schemas.microsoft.com/office/drawing/2014/main" id="{4415D4C4-2C5D-D1B2-BCC5-DAC75D5A1922}"/>
              </a:ext>
            </a:extLst>
          </p:cNvPr>
          <p:cNvSpPr>
            <a:spLocks noGrp="1"/>
          </p:cNvSpPr>
          <p:nvPr>
            <p:ph type="dt" sz="half" idx="10"/>
          </p:nvPr>
        </p:nvSpPr>
        <p:spPr>
          <a:xfrm>
            <a:off x="137160" y="6453002"/>
            <a:ext cx="3494314" cy="365125"/>
          </a:xfrm>
        </p:spPr>
        <p:txBody>
          <a:bodyPr anchor="ctr">
            <a:normAutofit/>
          </a:bodyPr>
          <a:lstStyle/>
          <a:p>
            <a:pPr>
              <a:spcAft>
                <a:spcPts val="600"/>
              </a:spcAft>
            </a:pPr>
            <a:fld id="{C272A0A1-4910-4292-B365-2A154DB92A15}" type="datetime1">
              <a:pPr>
                <a:spcAft>
                  <a:spcPts val="600"/>
                </a:spcAft>
              </a:pPr>
              <a:t>3/12/2026</a:t>
            </a:fld>
            <a:endParaRPr lang="en-US"/>
          </a:p>
        </p:txBody>
      </p:sp>
      <p:sp>
        <p:nvSpPr>
          <p:cNvPr id="5" name="Footer Placeholder 4">
            <a:extLst>
              <a:ext uri="{FF2B5EF4-FFF2-40B4-BE49-F238E27FC236}">
                <a16:creationId xmlns:a16="http://schemas.microsoft.com/office/drawing/2014/main" id="{A719D222-00AA-C45B-CDD4-90579694AE98}"/>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E13F6C8-0C89-1408-E258-DB04683F604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4223271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F3BA0-76DC-448D-405C-9430E2D2C0F3}"/>
              </a:ext>
            </a:extLst>
          </p:cNvPr>
          <p:cNvSpPr>
            <a:spLocks noGrp="1"/>
          </p:cNvSpPr>
          <p:nvPr>
            <p:ph type="ctrTitle"/>
          </p:nvPr>
        </p:nvSpPr>
        <p:spPr>
          <a:xfrm>
            <a:off x="1719217" y="685334"/>
            <a:ext cx="9313860" cy="2621154"/>
          </a:xfrm>
        </p:spPr>
        <p:txBody>
          <a:bodyPr anchor="b">
            <a:normAutofit/>
          </a:bodyPr>
          <a:lstStyle/>
          <a:p>
            <a:r>
              <a:rPr lang="en-GB"/>
              <a:t>Has Code G improved the procedures of Managing Criminals in an honest way?</a:t>
            </a:r>
            <a:endParaRPr lang="en-US"/>
          </a:p>
        </p:txBody>
      </p:sp>
      <p:sp>
        <p:nvSpPr>
          <p:cNvPr id="11" name="Subtitle 2">
            <a:extLst>
              <a:ext uri="{FF2B5EF4-FFF2-40B4-BE49-F238E27FC236}">
                <a16:creationId xmlns:a16="http://schemas.microsoft.com/office/drawing/2014/main" id="{922D5CE9-182B-7FC1-DFB3-CB55BA79BC51}"/>
              </a:ext>
            </a:extLst>
          </p:cNvPr>
          <p:cNvSpPr>
            <a:spLocks noGrp="1"/>
          </p:cNvSpPr>
          <p:nvPr>
            <p:ph type="subTitle" idx="1"/>
          </p:nvPr>
        </p:nvSpPr>
        <p:spPr>
          <a:xfrm>
            <a:off x="2301923" y="3429091"/>
            <a:ext cx="7588155" cy="1414091"/>
          </a:xfrm>
        </p:spPr>
        <p:txBody>
          <a:bodyPr vert="horz" lIns="91440" tIns="45720" rIns="91440" bIns="45720" rtlCol="0" anchor="t">
            <a:normAutofit/>
          </a:bodyPr>
          <a:lstStyle/>
          <a:p>
            <a:r>
              <a:rPr lang="en-US" sz="1600" dirty="0"/>
              <a:t>It has improved the procedures on managing criminals due to it focusing more on </a:t>
            </a:r>
            <a:r>
              <a:rPr lang="en-US" sz="1600"/>
              <a:t>their</a:t>
            </a:r>
            <a:r>
              <a:rPr lang="en-US" sz="1600" dirty="0"/>
              <a:t> human rights and safety, as they ask you to come down to the station whenever is best for them, and they are more careful to not cause injuries to civilians (Ministry Of Justice, 2023) </a:t>
            </a:r>
          </a:p>
        </p:txBody>
      </p:sp>
      <p:sp>
        <p:nvSpPr>
          <p:cNvPr id="4" name="Date Placeholder 3">
            <a:extLst>
              <a:ext uri="{FF2B5EF4-FFF2-40B4-BE49-F238E27FC236}">
                <a16:creationId xmlns:a16="http://schemas.microsoft.com/office/drawing/2014/main" id="{A3ECB4CF-43F9-A1D1-79A2-353F810B1EBC}"/>
              </a:ext>
            </a:extLst>
          </p:cNvPr>
          <p:cNvSpPr>
            <a:spLocks noGrp="1"/>
          </p:cNvSpPr>
          <p:nvPr>
            <p:ph type="dt" sz="half" idx="10"/>
          </p:nvPr>
        </p:nvSpPr>
        <p:spPr>
          <a:xfrm>
            <a:off x="137160" y="6453002"/>
            <a:ext cx="3494314" cy="365125"/>
          </a:xfrm>
        </p:spPr>
        <p:txBody>
          <a:bodyPr anchor="ctr">
            <a:normAutofit/>
          </a:bodyPr>
          <a:lstStyle/>
          <a:p>
            <a:pPr>
              <a:spcAft>
                <a:spcPts val="600"/>
              </a:spcAft>
            </a:pPr>
            <a:fld id="{BA19023D-CCEC-4F23-AFEF-14D80F0C413D}" type="datetime1">
              <a:pPr>
                <a:spcAft>
                  <a:spcPts val="600"/>
                </a:spcAft>
              </a:pPr>
              <a:t>3/12/2026</a:t>
            </a:fld>
            <a:endParaRPr lang="en-US"/>
          </a:p>
        </p:txBody>
      </p:sp>
      <p:sp>
        <p:nvSpPr>
          <p:cNvPr id="5" name="Footer Placeholder 4">
            <a:extLst>
              <a:ext uri="{FF2B5EF4-FFF2-40B4-BE49-F238E27FC236}">
                <a16:creationId xmlns:a16="http://schemas.microsoft.com/office/drawing/2014/main" id="{9F93AB7E-A41C-FADB-252E-BFDAA6A72749}"/>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D877A809-FE56-2C1D-D2C4-3F086DD7256B}"/>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880877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48B09-301E-329D-9E52-7C56A4F10108}"/>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0B3F3685-F24A-97D7-2607-EA6A9AB97C35}"/>
              </a:ext>
            </a:extLst>
          </p:cNvPr>
          <p:cNvSpPr>
            <a:spLocks noGrp="1"/>
          </p:cNvSpPr>
          <p:nvPr>
            <p:ph idx="1"/>
          </p:nvPr>
        </p:nvSpPr>
        <p:spPr>
          <a:xfrm>
            <a:off x="511794" y="1289708"/>
            <a:ext cx="10900108" cy="5019651"/>
          </a:xfrm>
        </p:spPr>
        <p:txBody>
          <a:bodyPr vert="horz" lIns="91440" tIns="45720" rIns="91440" bIns="45720" rtlCol="0" anchor="t">
            <a:noAutofit/>
          </a:bodyPr>
          <a:lstStyle/>
          <a:p>
            <a:pPr>
              <a:buNone/>
            </a:pPr>
            <a:r>
              <a:rPr lang="en-GB" sz="1200" dirty="0">
                <a:ea typeface="+mn-lt"/>
                <a:cs typeface="+mn-lt"/>
              </a:rPr>
              <a:t>College of Policing (2024) </a:t>
            </a:r>
            <a:r>
              <a:rPr lang="en-GB" sz="1200" i="1" dirty="0">
                <a:ea typeface="+mn-lt"/>
                <a:cs typeface="+mn-lt"/>
              </a:rPr>
              <a:t>Guidance for ethical and professional behaviour in policing. </a:t>
            </a:r>
            <a:r>
              <a:rPr lang="en-GB" sz="1200" dirty="0">
                <a:ea typeface="+mn-lt"/>
                <a:cs typeface="+mn-lt"/>
              </a:rPr>
              <a:t>Available at:</a:t>
            </a:r>
            <a:r>
              <a:rPr lang="en-GB" sz="1200" i="1" dirty="0">
                <a:ea typeface="+mn-lt"/>
                <a:cs typeface="+mn-lt"/>
              </a:rPr>
              <a:t> </a:t>
            </a:r>
            <a:r>
              <a:rPr lang="en-GB" sz="1200" dirty="0">
                <a:ea typeface="+mn-lt"/>
                <a:cs typeface="+mn-lt"/>
                <a:hlinkClick r:id="rId2"/>
              </a:rPr>
              <a:t>https://www.college.police.uk/ethics/code-of-ethics/guidance</a:t>
            </a:r>
            <a:r>
              <a:rPr lang="en-GB" sz="1200">
                <a:ea typeface="+mn-lt"/>
                <a:cs typeface="+mn-lt"/>
              </a:rPr>
              <a:t> (Accessed on 10th of March 2026) </a:t>
            </a:r>
            <a:endParaRPr lang="en-GB" sz="1200" i="1" dirty="0">
              <a:ea typeface="+mn-lt"/>
              <a:cs typeface="+mn-lt"/>
            </a:endParaRPr>
          </a:p>
          <a:p>
            <a:pPr>
              <a:buNone/>
            </a:pPr>
            <a:r>
              <a:rPr lang="en-GB" sz="1200">
                <a:ea typeface="+mn-lt"/>
                <a:cs typeface="+mn-lt"/>
              </a:rPr>
              <a:t>David Philips &amp; Partners (2026) </a:t>
            </a:r>
            <a:r>
              <a:rPr lang="en-GB" sz="1200" i="1">
                <a:ea typeface="+mn-lt"/>
                <a:cs typeface="+mn-lt"/>
              </a:rPr>
              <a:t>Can The Police Arrest You Without Evidence or a Warrant in the UK?.</a:t>
            </a:r>
            <a:r>
              <a:rPr lang="en-GB" sz="1200">
                <a:ea typeface="+mn-lt"/>
                <a:cs typeface="+mn-lt"/>
              </a:rPr>
              <a:t> Available at: </a:t>
            </a:r>
            <a:r>
              <a:rPr lang="en-GB" sz="1200" dirty="0">
                <a:ea typeface="+mn-lt"/>
                <a:cs typeface="+mn-lt"/>
                <a:hlinkClick r:id="rId3"/>
              </a:rPr>
              <a:t>https://www.dpp-law.com/blog/can-the-police-arrest-you-without-evidence/#:~:text=Under%20Section%2024%20of%20PACE,have%20already%20committed%20an%20offence%20%E2%80%8B</a:t>
            </a:r>
            <a:r>
              <a:rPr lang="en-GB" sz="1200">
                <a:ea typeface="+mn-lt"/>
                <a:cs typeface="+mn-lt"/>
              </a:rPr>
              <a:t> (Accessed on 10th of March 2026) </a:t>
            </a:r>
            <a:endParaRPr lang="en-GB"/>
          </a:p>
          <a:p>
            <a:pPr marL="0" indent="0">
              <a:buNone/>
            </a:pPr>
            <a:r>
              <a:rPr lang="en-GB" sz="1200">
                <a:ea typeface="+mn-lt"/>
                <a:cs typeface="+mn-lt"/>
              </a:rPr>
              <a:t>Gov.uk (2022) </a:t>
            </a:r>
            <a:r>
              <a:rPr lang="en-GB" sz="1200" i="1" dirty="0">
                <a:ea typeface="+mn-lt"/>
                <a:cs typeface="+mn-lt"/>
              </a:rPr>
              <a:t>PACE Code G 2012. </a:t>
            </a:r>
            <a:r>
              <a:rPr lang="en-GB" sz="1200" dirty="0">
                <a:ea typeface="+mn-lt"/>
                <a:cs typeface="+mn-lt"/>
              </a:rPr>
              <a:t>Available </a:t>
            </a:r>
            <a:r>
              <a:rPr lang="en-GB" sz="1200">
                <a:ea typeface="+mn-lt"/>
                <a:cs typeface="+mn-lt"/>
              </a:rPr>
              <a:t>at: https</a:t>
            </a:r>
            <a:r>
              <a:rPr lang="en-GB" sz="1200" dirty="0">
                <a:ea typeface="+mn-lt"/>
                <a:cs typeface="+mn-lt"/>
              </a:rPr>
              <a:t>://www.gov.uk/government/publications/pace-code-g-2012 (Accessed on 10th of March 2026)  </a:t>
            </a:r>
            <a:endParaRPr lang="en-GB" sz="1200"/>
          </a:p>
          <a:p>
            <a:pPr marL="0" indent="0">
              <a:buNone/>
            </a:pPr>
            <a:r>
              <a:rPr lang="en-GB" sz="1200" dirty="0" err="1">
                <a:ea typeface="+mn-lt"/>
                <a:cs typeface="+mn-lt"/>
              </a:rPr>
              <a:t>Heddlu</a:t>
            </a:r>
            <a:r>
              <a:rPr lang="en-GB" sz="1200" dirty="0">
                <a:ea typeface="+mn-lt"/>
                <a:cs typeface="+mn-lt"/>
              </a:rPr>
              <a:t> Police Dyfed Powys (2024) </a:t>
            </a:r>
            <a:r>
              <a:rPr lang="en-GB" sz="1200" i="1" dirty="0">
                <a:ea typeface="+mn-lt"/>
                <a:cs typeface="+mn-lt"/>
              </a:rPr>
              <a:t>Arresting procedures 409/2024. </a:t>
            </a:r>
            <a:r>
              <a:rPr lang="en-GB" sz="1200" dirty="0">
                <a:ea typeface="+mn-lt"/>
                <a:cs typeface="+mn-lt"/>
              </a:rPr>
              <a:t>Available at: </a:t>
            </a:r>
            <a:r>
              <a:rPr lang="en-GB" sz="1200" dirty="0">
                <a:ea typeface="+mn-lt"/>
                <a:cs typeface="+mn-lt"/>
                <a:hlinkClick r:id="rId4"/>
              </a:rPr>
              <a:t>https://www.dyfed-powys.police.uk/foi-ai/dyfed-powys-police/disclosure-2024/may/arrest-procedures-4092024/#:~:text=IDCOPPLAN%20is%20a%20subject%20covered%20in%20police,force%20*%20The%20circumstances%20surrounding%20the%20detention%20%E2%80%8B</a:t>
            </a:r>
            <a:r>
              <a:rPr lang="en-GB" sz="1200" dirty="0">
                <a:ea typeface="+mn-lt"/>
                <a:cs typeface="+mn-lt"/>
              </a:rPr>
              <a:t> (Accessed on 9th of March 2026) </a:t>
            </a:r>
            <a:endParaRPr lang="en-GB" sz="1200" dirty="0"/>
          </a:p>
          <a:p>
            <a:pPr>
              <a:buNone/>
            </a:pPr>
            <a:r>
              <a:rPr lang="en-GB" sz="1200">
                <a:ea typeface="+mn-lt"/>
                <a:cs typeface="+mn-lt"/>
              </a:rPr>
              <a:t>Iain Gould (2024) </a:t>
            </a:r>
            <a:r>
              <a:rPr lang="en-GB" sz="1200" i="1">
                <a:ea typeface="+mn-lt"/>
                <a:cs typeface="+mn-lt"/>
              </a:rPr>
              <a:t>Actions Against the Police Solicitor. </a:t>
            </a:r>
            <a:r>
              <a:rPr lang="en-GB" sz="1200">
                <a:ea typeface="+mn-lt"/>
                <a:cs typeface="+mn-lt"/>
              </a:rPr>
              <a:t>Available at: </a:t>
            </a:r>
            <a:r>
              <a:rPr lang="en-GB" sz="1200" dirty="0">
                <a:ea typeface="+mn-lt"/>
                <a:cs typeface="+mn-lt"/>
                <a:hlinkClick r:id="rId5"/>
              </a:rPr>
              <a:t>https://iaingould.co.uk/2024/04/08/failing-the-test-an-unnecessary-arrest/#:~:text=For%20the%20Police%20to%20deprive,early%20incarceration%20if%20you%20like%20%E2%80%8B</a:t>
            </a:r>
            <a:r>
              <a:rPr lang="en-GB" sz="1200" dirty="0">
                <a:ea typeface="+mn-lt"/>
                <a:cs typeface="+mn-lt"/>
              </a:rPr>
              <a:t> </a:t>
            </a:r>
            <a:r>
              <a:rPr lang="en-GB" sz="1200">
                <a:ea typeface="+mn-lt"/>
                <a:cs typeface="+mn-lt"/>
              </a:rPr>
              <a:t>{Accessed on 10th of March 2026) </a:t>
            </a:r>
            <a:endParaRPr lang="en-GB" sz="1200" dirty="0">
              <a:ea typeface="+mn-lt"/>
              <a:cs typeface="+mn-lt"/>
            </a:endParaRPr>
          </a:p>
          <a:p>
            <a:pPr marL="0" indent="0">
              <a:buNone/>
            </a:pPr>
            <a:r>
              <a:rPr lang="en-GB" sz="1200">
                <a:ea typeface="+mn-lt"/>
                <a:cs typeface="+mn-lt"/>
              </a:rPr>
              <a:t>Legislation (2026) </a:t>
            </a:r>
            <a:r>
              <a:rPr lang="en-GB" sz="1200" i="1">
                <a:ea typeface="+mn-lt"/>
                <a:cs typeface="+mn-lt"/>
              </a:rPr>
              <a:t>Police and Criminal Evidence Act 1984. </a:t>
            </a:r>
            <a:r>
              <a:rPr lang="en-GB" sz="1200">
                <a:ea typeface="+mn-lt"/>
                <a:cs typeface="+mn-lt"/>
              </a:rPr>
              <a:t>Available at: </a:t>
            </a:r>
            <a:r>
              <a:rPr lang="en-GB" sz="1200" dirty="0">
                <a:ea typeface="+mn-lt"/>
                <a:cs typeface="+mn-lt"/>
                <a:hlinkClick r:id="rId6"/>
              </a:rPr>
              <a:t>https://www.legislation.gov.uk/ukpga/1984/60/contents</a:t>
            </a:r>
            <a:r>
              <a:rPr lang="en-GB" sz="1200" dirty="0">
                <a:ea typeface="+mn-lt"/>
                <a:cs typeface="+mn-lt"/>
              </a:rPr>
              <a:t> </a:t>
            </a:r>
            <a:r>
              <a:rPr lang="en-GB" sz="1200">
                <a:ea typeface="+mn-lt"/>
                <a:cs typeface="+mn-lt"/>
              </a:rPr>
              <a:t>{Accessed on 10th of March 2026) </a:t>
            </a:r>
            <a:endParaRPr lang="en-GB" sz="1200" dirty="0">
              <a:ea typeface="+mn-lt"/>
              <a:cs typeface="+mn-lt"/>
            </a:endParaRPr>
          </a:p>
          <a:p>
            <a:pPr>
              <a:buNone/>
            </a:pPr>
            <a:r>
              <a:rPr lang="en-GB" sz="1200">
                <a:ea typeface="+mn-lt"/>
                <a:cs typeface="+mn-lt"/>
              </a:rPr>
              <a:t>Lexis Nexis (2026) </a:t>
            </a:r>
            <a:r>
              <a:rPr lang="en-GB" sz="1200" i="1">
                <a:ea typeface="+mn-lt"/>
                <a:cs typeface="+mn-lt"/>
              </a:rPr>
              <a:t>Pace Code of Practice definition. </a:t>
            </a:r>
            <a:r>
              <a:rPr lang="en-GB" sz="1200">
                <a:ea typeface="+mn-lt"/>
                <a:cs typeface="+mn-lt"/>
              </a:rPr>
              <a:t>Available at: </a:t>
            </a:r>
            <a:r>
              <a:rPr lang="en-GB" sz="1200" dirty="0">
                <a:ea typeface="+mn-lt"/>
                <a:cs typeface="+mn-lt"/>
                <a:hlinkClick r:id="rId7"/>
              </a:rPr>
              <a:t>https://www.lexisnexis.co.uk/legal/glossary/pace-code-of-practice-#:~:text=What%20does%20PACE%20Code%20of,and%20Criminal%20Evidence%20Act%201984</a:t>
            </a:r>
            <a:r>
              <a:rPr lang="en-GB" sz="1200">
                <a:ea typeface="+mn-lt"/>
                <a:cs typeface="+mn-lt"/>
              </a:rPr>
              <a:t> (Accessed on 9th of March 2026) </a:t>
            </a:r>
            <a:endParaRPr lang="en-GB" sz="1200" dirty="0">
              <a:ea typeface="+mn-lt"/>
              <a:cs typeface="+mn-lt"/>
            </a:endParaRPr>
          </a:p>
          <a:p>
            <a:pPr>
              <a:buNone/>
            </a:pPr>
            <a:endParaRPr lang="en-GB" sz="1200" dirty="0">
              <a:ea typeface="+mn-lt"/>
              <a:cs typeface="+mn-lt"/>
            </a:endParaRPr>
          </a:p>
          <a:p>
            <a:pPr marL="0" indent="0">
              <a:buNone/>
            </a:pPr>
            <a:endParaRPr lang="en-GB" sz="1100" dirty="0">
              <a:ea typeface="+mn-lt"/>
              <a:cs typeface="+mn-lt"/>
            </a:endParaRPr>
          </a:p>
        </p:txBody>
      </p:sp>
      <p:sp>
        <p:nvSpPr>
          <p:cNvPr id="4" name="Date Placeholder 3">
            <a:extLst>
              <a:ext uri="{FF2B5EF4-FFF2-40B4-BE49-F238E27FC236}">
                <a16:creationId xmlns:a16="http://schemas.microsoft.com/office/drawing/2014/main" id="{1DE190CB-131C-DE34-0D50-6AE99AB333D3}"/>
              </a:ext>
            </a:extLst>
          </p:cNvPr>
          <p:cNvSpPr>
            <a:spLocks noGrp="1"/>
          </p:cNvSpPr>
          <p:nvPr>
            <p:ph type="dt" sz="half" idx="10"/>
          </p:nvPr>
        </p:nvSpPr>
        <p:spPr/>
        <p:txBody>
          <a:bodyPr/>
          <a:lstStyle/>
          <a:p>
            <a:fld id="{8F00B64C-70DD-48EE-A60A-1BC01476A227}" type="datetime1">
              <a:t>3/12/2026</a:t>
            </a:fld>
            <a:endParaRPr lang="en-US"/>
          </a:p>
        </p:txBody>
      </p:sp>
      <p:sp>
        <p:nvSpPr>
          <p:cNvPr id="6" name="Slide Number Placeholder 5">
            <a:extLst>
              <a:ext uri="{FF2B5EF4-FFF2-40B4-BE49-F238E27FC236}">
                <a16:creationId xmlns:a16="http://schemas.microsoft.com/office/drawing/2014/main" id="{F5D978D9-7FD5-EB53-724B-91CBB57104BF}"/>
              </a:ext>
            </a:extLst>
          </p:cNvPr>
          <p:cNvSpPr>
            <a:spLocks noGrp="1"/>
          </p:cNvSpPr>
          <p:nvPr>
            <p:ph type="sldNum" sz="quarter" idx="12"/>
          </p:nvPr>
        </p:nvSpPr>
        <p:spPr/>
        <p:txBody>
          <a:bodyPr/>
          <a:lstStyle/>
          <a:p>
            <a:fld id="{196A61CA-0502-4EE4-9724-96EA822543E5}" type="slidenum">
              <a:rPr lang="en-US" dirty="0"/>
              <a:t>12</a:t>
            </a:fld>
            <a:endParaRPr lang="en-US"/>
          </a:p>
        </p:txBody>
      </p:sp>
    </p:spTree>
    <p:extLst>
      <p:ext uri="{BB962C8B-B14F-4D97-AF65-F5344CB8AC3E}">
        <p14:creationId xmlns:p14="http://schemas.microsoft.com/office/powerpoint/2010/main" val="2659633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F1EEA-DD5B-8B38-DD9F-0872281A8D9F}"/>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E3189D3E-56AB-8AF5-0379-14F65E69B766}"/>
              </a:ext>
            </a:extLst>
          </p:cNvPr>
          <p:cNvSpPr>
            <a:spLocks noGrp="1"/>
          </p:cNvSpPr>
          <p:nvPr>
            <p:ph idx="1"/>
          </p:nvPr>
        </p:nvSpPr>
        <p:spPr>
          <a:xfrm>
            <a:off x="612647" y="1412973"/>
            <a:ext cx="10653579" cy="4593828"/>
          </a:xfrm>
        </p:spPr>
        <p:txBody>
          <a:bodyPr vert="horz" lIns="91440" tIns="45720" rIns="91440" bIns="45720" rtlCol="0" anchor="t">
            <a:normAutofit fontScale="77500" lnSpcReduction="20000"/>
          </a:bodyPr>
          <a:lstStyle/>
          <a:p>
            <a:pPr>
              <a:buNone/>
            </a:pPr>
            <a:r>
              <a:rPr lang="en-GB" sz="1600" dirty="0">
                <a:ea typeface="+mn-lt"/>
                <a:cs typeface="+mn-lt"/>
              </a:rPr>
              <a:t>Metropolitan Police (2026)</a:t>
            </a:r>
            <a:r>
              <a:rPr lang="en-GB" sz="1600" i="1" dirty="0">
                <a:ea typeface="+mn-lt"/>
                <a:cs typeface="+mn-lt"/>
              </a:rPr>
              <a:t> Announcing the time of someone's arrest what documents, legislation, or procedural guidance is it required.</a:t>
            </a:r>
            <a:r>
              <a:rPr lang="en-GB" sz="1600" dirty="0">
                <a:ea typeface="+mn-lt"/>
                <a:cs typeface="+mn-lt"/>
              </a:rPr>
              <a:t> Available at: </a:t>
            </a:r>
            <a:r>
              <a:rPr lang="en-GB" sz="1600" dirty="0">
                <a:ea typeface="+mn-lt"/>
                <a:cs typeface="+mn-lt"/>
                <a:hlinkClick r:id="rId2"/>
              </a:rPr>
              <a:t>https://www.met.police.uk/foi-ai/metropolitan-police/disclosure-2023/december-2023/announcing-time-someones-arrest-documents-legislation-procedural-guidance-required/</a:t>
            </a:r>
            <a:r>
              <a:rPr lang="en-GB" sz="1600" dirty="0">
                <a:ea typeface="+mn-lt"/>
                <a:cs typeface="+mn-lt"/>
              </a:rPr>
              <a:t> (Accessed on 10th of March 2026) </a:t>
            </a:r>
          </a:p>
          <a:p>
            <a:pPr>
              <a:buNone/>
            </a:pPr>
            <a:r>
              <a:rPr lang="en-GB" sz="1600">
                <a:ea typeface="+mn-lt"/>
                <a:cs typeface="+mn-lt"/>
              </a:rPr>
              <a:t>Ministry of Justice (2022) </a:t>
            </a:r>
            <a:r>
              <a:rPr lang="en-GB" sz="1600" i="1">
                <a:ea typeface="+mn-lt"/>
                <a:cs typeface="+mn-lt"/>
              </a:rPr>
              <a:t>Diversionary and Community Cautions.</a:t>
            </a:r>
            <a:r>
              <a:rPr lang="en-GB" sz="1600">
                <a:ea typeface="+mn-lt"/>
                <a:cs typeface="+mn-lt"/>
              </a:rPr>
              <a:t> Available at: </a:t>
            </a:r>
            <a:r>
              <a:rPr lang="en-GB" sz="1600" dirty="0">
                <a:ea typeface="+mn-lt"/>
                <a:cs typeface="+mn-lt"/>
                <a:hlinkClick r:id="rId3"/>
              </a:rPr>
              <a:t>https://consult.justice.gov.uk/probation-policy/out-of-court-disposals-consultation/supporting_documents/diversionaryandcommunitycautionscodeofpractice.pdf#:~:text=That%20is%20why%2C%20through%20the%20Police%2C%20Crime%2C,of%20court%20sanctions%20across%20England%20and%20Wales</a:t>
            </a:r>
            <a:r>
              <a:rPr lang="en-GB" sz="1600" dirty="0">
                <a:ea typeface="+mn-lt"/>
                <a:cs typeface="+mn-lt"/>
              </a:rPr>
              <a:t> </a:t>
            </a:r>
            <a:r>
              <a:rPr lang="en-GB" sz="1600">
                <a:ea typeface="+mn-lt"/>
                <a:cs typeface="+mn-lt"/>
              </a:rPr>
              <a:t>(Accessed on 9th of March 2026) </a:t>
            </a:r>
            <a:endParaRPr lang="en-GB" sz="1600" dirty="0">
              <a:ea typeface="+mn-lt"/>
              <a:cs typeface="+mn-lt"/>
            </a:endParaRPr>
          </a:p>
          <a:p>
            <a:pPr>
              <a:buNone/>
            </a:pPr>
            <a:r>
              <a:rPr lang="en-GB" sz="1600">
                <a:ea typeface="+mn-lt"/>
                <a:cs typeface="+mn-lt"/>
              </a:rPr>
              <a:t>Olliers Solicitors (2025) Police Interviews Under Caution. Available at: </a:t>
            </a:r>
            <a:r>
              <a:rPr lang="en-GB" sz="1600" dirty="0">
                <a:ea typeface="+mn-lt"/>
                <a:cs typeface="+mn-lt"/>
                <a:hlinkClick r:id="rId4"/>
              </a:rPr>
              <a:t>https://www.olliers.com/criminal-law/voluntary-police-interviews/#:~:text=A%20voluntary%20police%20interview%20or,you%20were%20interviewed%20under%20arrest</a:t>
            </a:r>
            <a:r>
              <a:rPr lang="en-GB" sz="1600">
                <a:ea typeface="+mn-lt"/>
                <a:cs typeface="+mn-lt"/>
              </a:rPr>
              <a:t>. (Accessed on 10th of March 2026) </a:t>
            </a:r>
            <a:endParaRPr lang="en-GB" sz="1600"/>
          </a:p>
          <a:p>
            <a:pPr>
              <a:buNone/>
            </a:pPr>
            <a:r>
              <a:rPr lang="en-GB" sz="1600">
                <a:ea typeface="+mn-lt"/>
                <a:cs typeface="+mn-lt"/>
              </a:rPr>
              <a:t>PNLD (2025) Arresting to search with the intention of then de-arresting. Available at: </a:t>
            </a:r>
            <a:r>
              <a:rPr lang="en-GB" sz="1600" dirty="0">
                <a:ea typeface="+mn-lt"/>
                <a:cs typeface="+mn-lt"/>
                <a:hlinkClick r:id="rId5"/>
              </a:rPr>
              <a:t>https://www.pnld.co.uk/article/?id=8dc02f70-be9a-f011-b41b-7c1e520308ae#:~:text=The%20necessity%20grounds%20to%20justify,'%20%E2%80%8B</a:t>
            </a:r>
            <a:r>
              <a:rPr lang="en-GB" sz="1600">
                <a:ea typeface="+mn-lt"/>
                <a:cs typeface="+mn-lt"/>
              </a:rPr>
              <a:t> (Accessed on 9th of March 2026) </a:t>
            </a:r>
            <a:endParaRPr lang="en-GB" sz="1600" dirty="0">
              <a:ea typeface="+mn-lt"/>
              <a:cs typeface="+mn-lt"/>
            </a:endParaRPr>
          </a:p>
          <a:p>
            <a:pPr>
              <a:buNone/>
            </a:pPr>
            <a:r>
              <a:rPr lang="en-GB" sz="1600" dirty="0">
                <a:ea typeface="+mn-lt"/>
                <a:cs typeface="+mn-lt"/>
              </a:rPr>
              <a:t>Stop Watch (2026) </a:t>
            </a:r>
            <a:r>
              <a:rPr lang="en-GB" sz="1600" i="1" dirty="0">
                <a:ea typeface="+mn-lt"/>
                <a:cs typeface="+mn-lt"/>
              </a:rPr>
              <a:t>Section 1 Pace (Suspicion-Based Search) Factsheet.</a:t>
            </a:r>
            <a:r>
              <a:rPr lang="en-GB" sz="1600" dirty="0">
                <a:ea typeface="+mn-lt"/>
                <a:cs typeface="+mn-lt"/>
              </a:rPr>
              <a:t> Available at: </a:t>
            </a:r>
            <a:r>
              <a:rPr lang="en-GB" sz="1600" dirty="0">
                <a:ea typeface="+mn-lt"/>
                <a:cs typeface="+mn-lt"/>
                <a:hlinkClick r:id="rId6"/>
              </a:rPr>
              <a:t>https://www.stop-watch.org/what-we-do/resources/section-1-factsheet/</a:t>
            </a:r>
            <a:r>
              <a:rPr lang="en-GB" sz="1600" dirty="0">
                <a:ea typeface="+mn-lt"/>
                <a:cs typeface="+mn-lt"/>
              </a:rPr>
              <a:t> (Accessed on 10th of March 2026) </a:t>
            </a:r>
            <a:endParaRPr lang="en-US" sz="1600"/>
          </a:p>
          <a:p>
            <a:pPr>
              <a:buNone/>
            </a:pPr>
            <a:endParaRPr lang="en-GB" sz="1200" dirty="0">
              <a:ea typeface="+mn-lt"/>
              <a:cs typeface="+mn-lt"/>
            </a:endParaRPr>
          </a:p>
          <a:p>
            <a:pPr marL="0" indent="0">
              <a:buNone/>
            </a:pPr>
            <a:r>
              <a:rPr lang="en-GB" sz="1400" dirty="0">
                <a:ea typeface="+mn-lt"/>
                <a:cs typeface="+mn-lt"/>
              </a:rPr>
              <a:t> </a:t>
            </a:r>
          </a:p>
          <a:p>
            <a:pPr marL="0" indent="0">
              <a:buNone/>
            </a:pPr>
            <a:r>
              <a:rPr lang="en-GB" sz="1400" dirty="0">
                <a:ea typeface="+mn-lt"/>
                <a:cs typeface="+mn-lt"/>
              </a:rPr>
              <a:t> </a:t>
            </a:r>
            <a:endParaRPr lang="en-GB" dirty="0">
              <a:ea typeface="+mn-lt"/>
              <a:cs typeface="+mn-lt"/>
            </a:endParaRPr>
          </a:p>
        </p:txBody>
      </p:sp>
      <p:sp>
        <p:nvSpPr>
          <p:cNvPr id="4" name="Date Placeholder 3">
            <a:extLst>
              <a:ext uri="{FF2B5EF4-FFF2-40B4-BE49-F238E27FC236}">
                <a16:creationId xmlns:a16="http://schemas.microsoft.com/office/drawing/2014/main" id="{30BB4ACA-0E52-E02B-0BEE-79728E39C494}"/>
              </a:ext>
            </a:extLst>
          </p:cNvPr>
          <p:cNvSpPr>
            <a:spLocks noGrp="1"/>
          </p:cNvSpPr>
          <p:nvPr>
            <p:ph type="dt" sz="half" idx="10"/>
          </p:nvPr>
        </p:nvSpPr>
        <p:spPr/>
        <p:txBody>
          <a:bodyPr/>
          <a:lstStyle/>
          <a:p>
            <a:fld id="{74239A0C-BE86-4D30-AFE1-84615D14F420}" type="datetime1">
              <a:t>3/12/2026</a:t>
            </a:fld>
            <a:endParaRPr lang="en-US"/>
          </a:p>
        </p:txBody>
      </p:sp>
      <p:sp>
        <p:nvSpPr>
          <p:cNvPr id="5" name="Footer Placeholder 4">
            <a:extLst>
              <a:ext uri="{FF2B5EF4-FFF2-40B4-BE49-F238E27FC236}">
                <a16:creationId xmlns:a16="http://schemas.microsoft.com/office/drawing/2014/main" id="{04BA5286-EC1E-818F-93A9-E585FF128E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64258ED-3E1F-CF4D-E13C-49281D174845}"/>
              </a:ext>
            </a:extLst>
          </p:cNvPr>
          <p:cNvSpPr>
            <a:spLocks noGrp="1"/>
          </p:cNvSpPr>
          <p:nvPr>
            <p:ph type="sldNum" sz="quarter" idx="12"/>
          </p:nvPr>
        </p:nvSpPr>
        <p:spPr/>
        <p:txBody>
          <a:bodyPr/>
          <a:lstStyle/>
          <a:p>
            <a:fld id="{CC057153-B650-4DEB-B370-79DDCFDCE934}" type="slidenum">
              <a:rPr lang="en-US" dirty="0"/>
              <a:t>13</a:t>
            </a:fld>
            <a:endParaRPr lang="en-US"/>
          </a:p>
        </p:txBody>
      </p:sp>
    </p:spTree>
    <p:extLst>
      <p:ext uri="{BB962C8B-B14F-4D97-AF65-F5344CB8AC3E}">
        <p14:creationId xmlns:p14="http://schemas.microsoft.com/office/powerpoint/2010/main" val="3083352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BDED8-4867-F024-8F49-2CB2CD7C02ED}"/>
              </a:ext>
            </a:extLst>
          </p:cNvPr>
          <p:cNvSpPr>
            <a:spLocks noGrp="1"/>
          </p:cNvSpPr>
          <p:nvPr>
            <p:ph type="ctrTitle"/>
          </p:nvPr>
        </p:nvSpPr>
        <p:spPr>
          <a:xfrm>
            <a:off x="2301923" y="2007628"/>
            <a:ext cx="7588155" cy="2621154"/>
          </a:xfrm>
        </p:spPr>
        <p:txBody>
          <a:bodyPr anchor="b">
            <a:normAutofit/>
          </a:bodyPr>
          <a:lstStyle/>
          <a:p>
            <a:r>
              <a:rPr lang="en-GB" sz="4400"/>
              <a:t>Thank you for listening </a:t>
            </a:r>
            <a:br>
              <a:rPr lang="en-GB" sz="4400"/>
            </a:br>
            <a:br>
              <a:rPr lang="en-GB" sz="4400"/>
            </a:br>
            <a:br>
              <a:rPr lang="en-GB" sz="4400"/>
            </a:br>
            <a:endParaRPr lang="en-GB" sz="4400"/>
          </a:p>
        </p:txBody>
      </p:sp>
      <p:sp>
        <p:nvSpPr>
          <p:cNvPr id="3" name="Text Placeholder 2">
            <a:extLst>
              <a:ext uri="{FF2B5EF4-FFF2-40B4-BE49-F238E27FC236}">
                <a16:creationId xmlns:a16="http://schemas.microsoft.com/office/drawing/2014/main" id="{52DEB418-9723-17CF-DB54-48584A7FE8DF}"/>
              </a:ext>
            </a:extLst>
          </p:cNvPr>
          <p:cNvSpPr>
            <a:spLocks noGrp="1"/>
          </p:cNvSpPr>
          <p:nvPr>
            <p:ph type="subTitle" idx="1"/>
          </p:nvPr>
        </p:nvSpPr>
        <p:spPr>
          <a:xfrm>
            <a:off x="2301923" y="3317031"/>
            <a:ext cx="7588155" cy="1414091"/>
          </a:xfrm>
        </p:spPr>
        <p:txBody>
          <a:bodyPr vert="horz" lIns="91440" tIns="45720" rIns="91440" bIns="45720" rtlCol="0" anchor="t">
            <a:normAutofit/>
          </a:bodyPr>
          <a:lstStyle/>
          <a:p>
            <a:r>
              <a:rPr lang="en-GB" sz="2000"/>
              <a:t>Are there any questions?</a:t>
            </a:r>
          </a:p>
        </p:txBody>
      </p:sp>
      <p:sp>
        <p:nvSpPr>
          <p:cNvPr id="4" name="Date Placeholder 3">
            <a:extLst>
              <a:ext uri="{FF2B5EF4-FFF2-40B4-BE49-F238E27FC236}">
                <a16:creationId xmlns:a16="http://schemas.microsoft.com/office/drawing/2014/main" id="{FCFC0E5C-C9B5-9D7E-6365-2DCA321DA616}"/>
              </a:ext>
            </a:extLst>
          </p:cNvPr>
          <p:cNvSpPr>
            <a:spLocks noGrp="1"/>
          </p:cNvSpPr>
          <p:nvPr>
            <p:ph type="dt" sz="half" idx="10"/>
          </p:nvPr>
        </p:nvSpPr>
        <p:spPr>
          <a:xfrm>
            <a:off x="137160" y="6453002"/>
            <a:ext cx="3494314" cy="365125"/>
          </a:xfrm>
        </p:spPr>
        <p:txBody>
          <a:bodyPr anchor="ctr">
            <a:normAutofit/>
          </a:bodyPr>
          <a:lstStyle/>
          <a:p>
            <a:pPr>
              <a:spcAft>
                <a:spcPts val="600"/>
              </a:spcAft>
            </a:pPr>
            <a:fld id="{B8F8E816-1A59-4078-AAF5-3BAF0FD03545}" type="datetime1">
              <a:pPr>
                <a:spcAft>
                  <a:spcPts val="600"/>
                </a:spcAft>
              </a:pPr>
              <a:t>3/12/2026</a:t>
            </a:fld>
            <a:endParaRPr lang="en-US"/>
          </a:p>
        </p:txBody>
      </p:sp>
      <p:sp>
        <p:nvSpPr>
          <p:cNvPr id="5" name="Footer Placeholder 4">
            <a:extLst>
              <a:ext uri="{FF2B5EF4-FFF2-40B4-BE49-F238E27FC236}">
                <a16:creationId xmlns:a16="http://schemas.microsoft.com/office/drawing/2014/main" id="{676DF04F-05F6-F96F-5DAA-F6255214CDD2}"/>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9E86767-812D-ACA4-B0D2-E09F291455F6}"/>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14</a:t>
            </a:fld>
            <a:endParaRPr lang="en-US"/>
          </a:p>
        </p:txBody>
      </p:sp>
    </p:spTree>
    <p:extLst>
      <p:ext uri="{BB962C8B-B14F-4D97-AF65-F5344CB8AC3E}">
        <p14:creationId xmlns:p14="http://schemas.microsoft.com/office/powerpoint/2010/main" val="1442388936"/>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The Introduction of Code G in the Police and Criminal Evidence Act of 1984</vt:lpstr>
      <vt:lpstr>What am I going to cover in this presentation? </vt:lpstr>
      <vt:lpstr>What is code G in the Police and Criminal Evidence Act? </vt:lpstr>
      <vt:lpstr>Why was Code G put in place? </vt:lpstr>
      <vt:lpstr>Who created Code G and When was it created?</vt:lpstr>
      <vt:lpstr>What are the Arrest Requirements under Code G?</vt:lpstr>
      <vt:lpstr>How did it change the procedures for arresting criminals?</vt:lpstr>
      <vt:lpstr>Has Code G even changed the chances of getting an honest arrest &amp; Inspection? </vt:lpstr>
      <vt:lpstr>What are the upsides of using Code G? </vt:lpstr>
      <vt:lpstr>What are the downsides of using Code G? </vt:lpstr>
      <vt:lpstr>Has Code G improved the procedures of Managing Criminals in an honest way?</vt:lpstr>
      <vt:lpstr>References </vt:lpstr>
      <vt:lpstr>References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438</cp:revision>
  <dcterms:created xsi:type="dcterms:W3CDTF">2026-02-23T09:01:59Z</dcterms:created>
  <dcterms:modified xsi:type="dcterms:W3CDTF">2026-03-12T17:54:40Z</dcterms:modified>
</cp:coreProperties>
</file>