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9"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86" d="100"/>
          <a:sy n="86" d="100"/>
        </p:scale>
        <p:origin x="562" y="91"/>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647A23-4DD0-6186-C1AA-9F6288EA6C2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472D76A9-2BDD-F840-B4E6-C0C1E4A06D2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F4B6242F-D3E1-7024-0881-7649B2729460}"/>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5" name="Footer Placeholder 4">
            <a:extLst>
              <a:ext uri="{FF2B5EF4-FFF2-40B4-BE49-F238E27FC236}">
                <a16:creationId xmlns:a16="http://schemas.microsoft.com/office/drawing/2014/main" id="{A5EF924F-BE74-10B1-984D-A1644479E4BC}"/>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FC26FB7-0242-8788-548C-3671A5040205}"/>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255818839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C99023-84F8-41F6-10C4-83B97C3A440C}"/>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3B4541E3-08DD-60D2-2F06-49084A47444C}"/>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ACF34A52-F305-CC0F-14AF-400591FA5125}"/>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5" name="Footer Placeholder 4">
            <a:extLst>
              <a:ext uri="{FF2B5EF4-FFF2-40B4-BE49-F238E27FC236}">
                <a16:creationId xmlns:a16="http://schemas.microsoft.com/office/drawing/2014/main" id="{795664CA-91D7-A1C2-C894-88C32F36088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A339CF8-1B39-592A-0649-933FA7D34885}"/>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31098179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6024A4-0029-96E3-8EDA-466350A66D1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EBBC084-C22B-C7FD-102D-20C2D9A0261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8F8D3E3-616B-2560-B87A-40D5A864E405}"/>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5" name="Footer Placeholder 4">
            <a:extLst>
              <a:ext uri="{FF2B5EF4-FFF2-40B4-BE49-F238E27FC236}">
                <a16:creationId xmlns:a16="http://schemas.microsoft.com/office/drawing/2014/main" id="{AB0841FC-5CE3-3FD8-0364-A4FB3C3F421F}"/>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9C09833-5A8C-7AAD-9959-E132D8C5DFE7}"/>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3751113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9C4AD7-9AA7-89E5-7DCB-85EAC53AA76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E5B4546B-4223-108B-1C42-0B0DC94D1E3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30E0F764-518C-0F53-F5A3-9640BA60921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4DE302E9-93D9-A838-0268-E4741B904A4B}"/>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6" name="Footer Placeholder 5">
            <a:extLst>
              <a:ext uri="{FF2B5EF4-FFF2-40B4-BE49-F238E27FC236}">
                <a16:creationId xmlns:a16="http://schemas.microsoft.com/office/drawing/2014/main" id="{0D30F77D-5FB2-4B59-4619-77B2CCF9C919}"/>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1036888-4586-C9C1-A88A-77871C138842}"/>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36583328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5F2FFE-4064-E187-F0A0-677160642571}"/>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3C2249C-F84F-DF47-3327-56717CB7160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7318355-475F-1F28-7F0F-42262544AB8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4F74AF3E-EA1E-BA41-51DD-0D8A26C8459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1DB4171-F435-6191-7B98-B8373B692D5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6A123D1F-3C00-614F-A0F9-FA933395648A}"/>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8" name="Footer Placeholder 7">
            <a:extLst>
              <a:ext uri="{FF2B5EF4-FFF2-40B4-BE49-F238E27FC236}">
                <a16:creationId xmlns:a16="http://schemas.microsoft.com/office/drawing/2014/main" id="{2D19A6B3-1012-5AFB-D92E-2B7BC268643C}"/>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847C56B8-9F95-7756-DDF9-EEE0015610FC}"/>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18280511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05776-FA5C-8F69-9673-E417AC2BBB3F}"/>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BEE50716-BDC6-AEE5-5936-BF2205A07DD2}"/>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4" name="Footer Placeholder 3">
            <a:extLst>
              <a:ext uri="{FF2B5EF4-FFF2-40B4-BE49-F238E27FC236}">
                <a16:creationId xmlns:a16="http://schemas.microsoft.com/office/drawing/2014/main" id="{5AD76EBB-20D8-1725-431E-40263301E13E}"/>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11186F0D-88E0-A71D-B926-80AC663ED795}"/>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2122685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4423814-0124-0D85-49B9-079BFA834FD3}"/>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3" name="Footer Placeholder 2">
            <a:extLst>
              <a:ext uri="{FF2B5EF4-FFF2-40B4-BE49-F238E27FC236}">
                <a16:creationId xmlns:a16="http://schemas.microsoft.com/office/drawing/2014/main" id="{90C17DB9-B7F0-D218-B05A-4297B7CB8386}"/>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ACD0124B-F753-B406-5AA9-83EC4D7B39EB}"/>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11662499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2B94E4-B683-DEA0-A49B-E2438E5F0E6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90B10C7C-4B0E-1446-52DD-7FE6074D5B4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6F8859A5-1C91-36DF-26F3-385B5050125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A45D75F-7129-B272-83A0-3AD4FAA106B3}"/>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6" name="Footer Placeholder 5">
            <a:extLst>
              <a:ext uri="{FF2B5EF4-FFF2-40B4-BE49-F238E27FC236}">
                <a16:creationId xmlns:a16="http://schemas.microsoft.com/office/drawing/2014/main" id="{71306358-03BB-F743-C5E5-BC8B218F1327}"/>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B78A0102-347D-0577-9612-50ACA51A732B}"/>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60937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4F2C26-AAF5-BD74-DD69-9E58B41AD92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599F0583-C861-F31C-5A2F-8493F3614DF8}"/>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81E35F51-B3CF-6F71-9C28-96113F3E9FC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87348EB-6CA4-FC65-DB7A-BBDEB608CC0E}"/>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6" name="Footer Placeholder 5">
            <a:extLst>
              <a:ext uri="{FF2B5EF4-FFF2-40B4-BE49-F238E27FC236}">
                <a16:creationId xmlns:a16="http://schemas.microsoft.com/office/drawing/2014/main" id="{E41E2EFF-9533-E17E-C45E-EC979041F113}"/>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94820E71-9A5E-EE2A-60E5-75284B61142B}"/>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2696103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A1809-B92A-9CAC-8CF0-ADD584606904}"/>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656A792E-4F71-4E2E-7127-CC11FD26C18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91F956D-979B-7B09-190F-2CC8E9CB907B}"/>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5" name="Footer Placeholder 4">
            <a:extLst>
              <a:ext uri="{FF2B5EF4-FFF2-40B4-BE49-F238E27FC236}">
                <a16:creationId xmlns:a16="http://schemas.microsoft.com/office/drawing/2014/main" id="{CA85F431-1C53-2876-0501-E0860B8F07C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E78E6B61-FBB2-9443-8D5C-E78E2480725A}"/>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41206101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286A5A5-745E-71DA-AE49-AAA12324371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8E7A5C03-20FB-A165-D1F6-F88C6763A24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1A912A29-643A-711C-18FC-445C82DCC6FA}"/>
              </a:ext>
            </a:extLst>
          </p:cNvPr>
          <p:cNvSpPr>
            <a:spLocks noGrp="1"/>
          </p:cNvSpPr>
          <p:nvPr>
            <p:ph type="dt" sz="half" idx="10"/>
          </p:nvPr>
        </p:nvSpPr>
        <p:spPr/>
        <p:txBody>
          <a:bodyPr/>
          <a:lstStyle/>
          <a:p>
            <a:fld id="{6CC1388C-CD98-4CC8-9F6A-C9AA1646B805}" type="datetimeFigureOut">
              <a:rPr lang="en-IN" smtClean="0"/>
              <a:t>19-12-2022</a:t>
            </a:fld>
            <a:endParaRPr lang="en-IN"/>
          </a:p>
        </p:txBody>
      </p:sp>
      <p:sp>
        <p:nvSpPr>
          <p:cNvPr id="5" name="Footer Placeholder 4">
            <a:extLst>
              <a:ext uri="{FF2B5EF4-FFF2-40B4-BE49-F238E27FC236}">
                <a16:creationId xmlns:a16="http://schemas.microsoft.com/office/drawing/2014/main" id="{86AD488C-D278-6FBE-B93E-797E599313C7}"/>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5F1E5839-A37B-4CAE-A5A7-B8D539B93F65}"/>
              </a:ext>
            </a:extLst>
          </p:cNvPr>
          <p:cNvSpPr>
            <a:spLocks noGrp="1"/>
          </p:cNvSpPr>
          <p:nvPr>
            <p:ph type="sldNum" sz="quarter" idx="12"/>
          </p:nvPr>
        </p:nvSpPr>
        <p:spPr/>
        <p:txBody>
          <a:bodyPr/>
          <a:lstStyle/>
          <a:p>
            <a:fld id="{B4D0E54A-AA42-42D8-99DC-4E70A05BC52B}" type="slidenum">
              <a:rPr lang="en-IN" smtClean="0"/>
              <a:t>‹#›</a:t>
            </a:fld>
            <a:endParaRPr lang="en-IN"/>
          </a:p>
        </p:txBody>
      </p:sp>
    </p:spTree>
    <p:extLst>
      <p:ext uri="{BB962C8B-B14F-4D97-AF65-F5344CB8AC3E}">
        <p14:creationId xmlns:p14="http://schemas.microsoft.com/office/powerpoint/2010/main" val="202134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5ACFF52-462E-1BAB-AD75-4B9EA90DA1E6}"/>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802480D5-9F26-1637-1551-63B7A699436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4BD577D-AC30-913A-8B43-C11EDC2FC9F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CC1388C-CD98-4CC8-9F6A-C9AA1646B805}" type="datetimeFigureOut">
              <a:rPr lang="en-IN" smtClean="0"/>
              <a:t>19-12-2022</a:t>
            </a:fld>
            <a:endParaRPr lang="en-IN"/>
          </a:p>
        </p:txBody>
      </p:sp>
      <p:sp>
        <p:nvSpPr>
          <p:cNvPr id="5" name="Footer Placeholder 4">
            <a:extLst>
              <a:ext uri="{FF2B5EF4-FFF2-40B4-BE49-F238E27FC236}">
                <a16:creationId xmlns:a16="http://schemas.microsoft.com/office/drawing/2014/main" id="{8B742AF3-2140-7E8F-88A9-BE63551CACA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B829FA19-20D6-612B-09FF-E9D6F28684C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4D0E54A-AA42-42D8-99DC-4E70A05BC52B}" type="slidenum">
              <a:rPr lang="en-IN" smtClean="0"/>
              <a:t>‹#›</a:t>
            </a:fld>
            <a:endParaRPr lang="en-IN"/>
          </a:p>
        </p:txBody>
      </p:sp>
    </p:spTree>
    <p:extLst>
      <p:ext uri="{BB962C8B-B14F-4D97-AF65-F5344CB8AC3E}">
        <p14:creationId xmlns:p14="http://schemas.microsoft.com/office/powerpoint/2010/main" val="3837844793"/>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iberdrola.com/documents/20125/40024/Fundraising_Que_Es_746x419.jpg/1d5821d7-f7b9-5d4c-be73-7b6d8522ca18?t=1626774812395" TargetMode="External"/><Relationship Id="rId2" Type="http://schemas.openxmlformats.org/officeDocument/2006/relationships/hyperlink" Target="https://marquee-equity.com/blog/capital-raising-challenges-and-solutions/" TargetMode="External"/><Relationship Id="rId1" Type="http://schemas.openxmlformats.org/officeDocument/2006/relationships/slideLayout" Target="../slideLayouts/slideLayout2.xml"/><Relationship Id="rId5" Type="http://schemas.openxmlformats.org/officeDocument/2006/relationships/hyperlink" Target="https://www.express.co.uk/finance/personalfinance/1548075/dragons-den-reject-oppo-ice-cream-success-story-making-millions" TargetMode="External"/><Relationship Id="rId4" Type="http://schemas.openxmlformats.org/officeDocument/2006/relationships/hyperlink" Target="https://metro.co.uk/2022/03/03/dragons-den-7-biggest-success-stories-rejected-on-the-show-1621075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02800971-ED1B-D090-CDDC-BE61034B0543}"/>
              </a:ext>
            </a:extLst>
          </p:cNvPr>
          <p:cNvPicPr>
            <a:picLocks noChangeAspect="1"/>
          </p:cNvPicPr>
          <p:nvPr/>
        </p:nvPicPr>
        <p:blipFill rotWithShape="1">
          <a:blip r:embed="rId2">
            <a:extLst>
              <a:ext uri="{28A0092B-C50C-407E-A947-70E740481C1C}">
                <a14:useLocalDpi xmlns:a14="http://schemas.microsoft.com/office/drawing/2010/main" val="0"/>
              </a:ext>
            </a:extLst>
          </a:blip>
          <a:srcRect r="74427"/>
          <a:stretch/>
        </p:blipFill>
        <p:spPr>
          <a:xfrm>
            <a:off x="346138" y="160213"/>
            <a:ext cx="1069064" cy="1366746"/>
          </a:xfrm>
          <a:prstGeom prst="rect">
            <a:avLst/>
          </a:prstGeom>
        </p:spPr>
      </p:pic>
      <p:sp>
        <p:nvSpPr>
          <p:cNvPr id="7" name="TextBox 6">
            <a:extLst>
              <a:ext uri="{FF2B5EF4-FFF2-40B4-BE49-F238E27FC236}">
                <a16:creationId xmlns:a16="http://schemas.microsoft.com/office/drawing/2014/main" id="{6AC88212-AA0D-B2E6-CF4B-7070FB47CE71}"/>
              </a:ext>
            </a:extLst>
          </p:cNvPr>
          <p:cNvSpPr txBox="1"/>
          <p:nvPr/>
        </p:nvSpPr>
        <p:spPr>
          <a:xfrm>
            <a:off x="186431" y="1916433"/>
            <a:ext cx="11939125" cy="4524315"/>
          </a:xfrm>
          <a:prstGeom prst="rect">
            <a:avLst/>
          </a:prstGeom>
          <a:noFill/>
        </p:spPr>
        <p:txBody>
          <a:bodyPr wrap="square">
            <a:spAutoFit/>
          </a:bodyPr>
          <a:lstStyle/>
          <a:p>
            <a:r>
              <a:rPr lang="en-US" sz="2400" dirty="0"/>
              <a:t>Module :- Entrepreneur 			             Lecturer:- Isaiah </a:t>
            </a:r>
            <a:r>
              <a:rPr lang="en-US" sz="2400" dirty="0" err="1"/>
              <a:t>Oino</a:t>
            </a:r>
            <a:endParaRPr lang="en-US" sz="2400" dirty="0"/>
          </a:p>
          <a:p>
            <a:endParaRPr lang="en-US" sz="2400" dirty="0"/>
          </a:p>
          <a:p>
            <a:r>
              <a:rPr lang="en-US" sz="2400" dirty="0"/>
              <a:t>Course Name – </a:t>
            </a:r>
            <a:r>
              <a:rPr lang="en-IN" sz="2400" dirty="0">
                <a:effectLst/>
                <a:ea typeface="Calibri" panose="020F0502020204030204" pitchFamily="34" charset="0"/>
              </a:rPr>
              <a:t>Master’s in Business Administration</a:t>
            </a:r>
            <a:endParaRPr lang="en-US" sz="3200" dirty="0"/>
          </a:p>
          <a:p>
            <a:endParaRPr lang="en-US" sz="2400" dirty="0"/>
          </a:p>
          <a:p>
            <a:r>
              <a:rPr lang="en-US" sz="2400" dirty="0"/>
              <a:t>Module Code :- LCMB7004 				Submission Date :- 16/12/2022</a:t>
            </a:r>
          </a:p>
          <a:p>
            <a:endParaRPr lang="en-US" sz="2400" dirty="0"/>
          </a:p>
          <a:p>
            <a:r>
              <a:rPr lang="en-US" sz="2400" dirty="0"/>
              <a:t>Student Name and Student ID :- Himanshu Patidar [2128672]</a:t>
            </a:r>
          </a:p>
          <a:p>
            <a:endParaRPr lang="en-US" sz="2400" dirty="0"/>
          </a:p>
          <a:p>
            <a:r>
              <a:rPr lang="en-US" sz="2400" dirty="0"/>
              <a:t>Student Name and Student ID:- </a:t>
            </a:r>
            <a:r>
              <a:rPr lang="en-US" sz="2400" dirty="0" err="1"/>
              <a:t>Vijaypal</a:t>
            </a:r>
            <a:r>
              <a:rPr lang="en-US" sz="2400" dirty="0"/>
              <a:t> </a:t>
            </a:r>
            <a:r>
              <a:rPr lang="en-US" sz="2400" dirty="0" err="1"/>
              <a:t>Godara</a:t>
            </a:r>
            <a:r>
              <a:rPr lang="en-US" sz="2400" dirty="0"/>
              <a:t> [2130310]</a:t>
            </a:r>
          </a:p>
          <a:p>
            <a:endParaRPr lang="en-US" sz="2400" dirty="0"/>
          </a:p>
          <a:p>
            <a:r>
              <a:rPr lang="en-US" sz="2400" dirty="0"/>
              <a:t>Student Name and Student ID:- </a:t>
            </a:r>
            <a:r>
              <a:rPr lang="en-US" sz="2400" dirty="0" err="1"/>
              <a:t>Ramneek</a:t>
            </a:r>
            <a:r>
              <a:rPr lang="en-US" sz="2400" dirty="0"/>
              <a:t> Singh [2127179]</a:t>
            </a:r>
          </a:p>
          <a:p>
            <a:endParaRPr lang="en-US" sz="2400" dirty="0"/>
          </a:p>
        </p:txBody>
      </p:sp>
      <p:sp>
        <p:nvSpPr>
          <p:cNvPr id="9" name="TextBox 8">
            <a:extLst>
              <a:ext uri="{FF2B5EF4-FFF2-40B4-BE49-F238E27FC236}">
                <a16:creationId xmlns:a16="http://schemas.microsoft.com/office/drawing/2014/main" id="{DC3F5157-0A17-C95B-8569-AD32B5F1B374}"/>
              </a:ext>
            </a:extLst>
          </p:cNvPr>
          <p:cNvSpPr txBox="1"/>
          <p:nvPr/>
        </p:nvSpPr>
        <p:spPr>
          <a:xfrm>
            <a:off x="1719262" y="320011"/>
            <a:ext cx="10324268" cy="769441"/>
          </a:xfrm>
          <a:prstGeom prst="rect">
            <a:avLst/>
          </a:prstGeom>
          <a:noFill/>
        </p:spPr>
        <p:txBody>
          <a:bodyPr wrap="square">
            <a:spAutoFit/>
          </a:bodyPr>
          <a:lstStyle/>
          <a:p>
            <a:r>
              <a:rPr lang="en-US" sz="4400" u="sng" dirty="0"/>
              <a:t>University Of Wales Trinity and Saint David</a:t>
            </a:r>
          </a:p>
        </p:txBody>
      </p:sp>
    </p:spTree>
    <p:extLst>
      <p:ext uri="{BB962C8B-B14F-4D97-AF65-F5344CB8AC3E}">
        <p14:creationId xmlns:p14="http://schemas.microsoft.com/office/powerpoint/2010/main" val="258479412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E0224C-8265-8691-7E47-664DD096231E}"/>
              </a:ext>
            </a:extLst>
          </p:cNvPr>
          <p:cNvSpPr>
            <a:spLocks noGrp="1"/>
          </p:cNvSpPr>
          <p:nvPr>
            <p:ph type="title"/>
          </p:nvPr>
        </p:nvSpPr>
        <p:spPr>
          <a:xfrm>
            <a:off x="554115" y="391759"/>
            <a:ext cx="8438965" cy="691318"/>
          </a:xfrm>
        </p:spPr>
        <p:txBody>
          <a:bodyPr>
            <a:normAutofit fontScale="90000"/>
          </a:bodyPr>
          <a:lstStyle/>
          <a:p>
            <a:r>
              <a:rPr lang="en-US" dirty="0"/>
              <a:t>Table of Content</a:t>
            </a:r>
            <a:endParaRPr lang="en-IN" dirty="0"/>
          </a:p>
        </p:txBody>
      </p:sp>
      <p:sp>
        <p:nvSpPr>
          <p:cNvPr id="9" name="TextBox 8">
            <a:extLst>
              <a:ext uri="{FF2B5EF4-FFF2-40B4-BE49-F238E27FC236}">
                <a16:creationId xmlns:a16="http://schemas.microsoft.com/office/drawing/2014/main" id="{3A51A694-BFED-2F90-5241-44EBC6E160A4}"/>
              </a:ext>
            </a:extLst>
          </p:cNvPr>
          <p:cNvSpPr txBox="1"/>
          <p:nvPr/>
        </p:nvSpPr>
        <p:spPr>
          <a:xfrm>
            <a:off x="224531" y="1302304"/>
            <a:ext cx="11742937" cy="2677656"/>
          </a:xfrm>
          <a:prstGeom prst="rect">
            <a:avLst/>
          </a:prstGeom>
          <a:noFill/>
        </p:spPr>
        <p:txBody>
          <a:bodyPr wrap="square">
            <a:spAutoFit/>
          </a:bodyPr>
          <a:lstStyle/>
          <a:p>
            <a:r>
              <a:rPr lang="en-US" sz="2800" dirty="0">
                <a:latin typeface="+mj-lt"/>
              </a:rPr>
              <a:t>Title…………………………………………………………………………………………………………….. 3 </a:t>
            </a:r>
          </a:p>
          <a:p>
            <a:r>
              <a:rPr lang="en-US" sz="2800" dirty="0">
                <a:latin typeface="+mj-lt"/>
              </a:rPr>
              <a:t>Introduction...................................................................................................... 4 </a:t>
            </a:r>
          </a:p>
          <a:p>
            <a:r>
              <a:rPr lang="en-US" sz="2800" dirty="0">
                <a:latin typeface="+mj-lt"/>
              </a:rPr>
              <a:t>Fundraising Challenges..................................................................................... 5-7 </a:t>
            </a:r>
          </a:p>
          <a:p>
            <a:r>
              <a:rPr lang="en-US" sz="2800" dirty="0">
                <a:latin typeface="+mj-lt"/>
              </a:rPr>
              <a:t>Fundraising Opportunities................................................................................ 8-9</a:t>
            </a:r>
          </a:p>
          <a:p>
            <a:r>
              <a:rPr lang="en-US" sz="2800" dirty="0">
                <a:latin typeface="+mj-lt"/>
              </a:rPr>
              <a:t>Example............................................................................................................. 10</a:t>
            </a:r>
          </a:p>
          <a:p>
            <a:r>
              <a:rPr lang="en-US" sz="2800" dirty="0">
                <a:latin typeface="+mj-lt"/>
              </a:rPr>
              <a:t>References........................................................................................................11</a:t>
            </a:r>
          </a:p>
        </p:txBody>
      </p:sp>
    </p:spTree>
    <p:extLst>
      <p:ext uri="{BB962C8B-B14F-4D97-AF65-F5344CB8AC3E}">
        <p14:creationId xmlns:p14="http://schemas.microsoft.com/office/powerpoint/2010/main" val="18187122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85979474-A301-F6F5-AA2A-BE875BBB4B0E}"/>
              </a:ext>
            </a:extLst>
          </p:cNvPr>
          <p:cNvSpPr txBox="1"/>
          <p:nvPr/>
        </p:nvSpPr>
        <p:spPr>
          <a:xfrm>
            <a:off x="357324" y="0"/>
            <a:ext cx="12712823" cy="1446550"/>
          </a:xfrm>
          <a:prstGeom prst="rect">
            <a:avLst/>
          </a:prstGeom>
          <a:noFill/>
        </p:spPr>
        <p:txBody>
          <a:bodyPr wrap="square">
            <a:spAutoFit/>
          </a:bodyPr>
          <a:lstStyle/>
          <a:p>
            <a:r>
              <a:rPr lang="en-US" sz="4400" b="1" dirty="0">
                <a:ln w="9525">
                  <a:solidFill>
                    <a:schemeClr val="bg1"/>
                  </a:solidFill>
                  <a:prstDash val="solid"/>
                </a:ln>
                <a:effectLst>
                  <a:outerShdw blurRad="12700" dist="38100" dir="2700000" algn="tl" rotWithShape="0">
                    <a:schemeClr val="bg1">
                      <a:lumMod val="50000"/>
                    </a:schemeClr>
                  </a:outerShdw>
                </a:effectLst>
              </a:rPr>
              <a:t>Fund raising for start-ups – challenges and opportunities</a:t>
            </a:r>
          </a:p>
        </p:txBody>
      </p:sp>
      <p:sp>
        <p:nvSpPr>
          <p:cNvPr id="10" name="Rectangle 9">
            <a:extLst>
              <a:ext uri="{FF2B5EF4-FFF2-40B4-BE49-F238E27FC236}">
                <a16:creationId xmlns:a16="http://schemas.microsoft.com/office/drawing/2014/main" id="{94F85011-EED4-C066-0D49-077A1CE06C96}"/>
              </a:ext>
            </a:extLst>
          </p:cNvPr>
          <p:cNvSpPr/>
          <p:nvPr/>
        </p:nvSpPr>
        <p:spPr>
          <a:xfrm>
            <a:off x="657834" y="3401063"/>
            <a:ext cx="45719" cy="2058165"/>
          </a:xfrm>
          <a:prstGeom prst="rect">
            <a:avLst/>
          </a:prstGeom>
          <a:solidFill>
            <a:schemeClr val="tx1"/>
          </a:solidFill>
          <a:ln>
            <a:solidFill>
              <a:schemeClr val="tx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IN"/>
          </a:p>
        </p:txBody>
      </p:sp>
      <p:sp>
        <p:nvSpPr>
          <p:cNvPr id="11" name="Rectangle 10">
            <a:extLst>
              <a:ext uri="{FF2B5EF4-FFF2-40B4-BE49-F238E27FC236}">
                <a16:creationId xmlns:a16="http://schemas.microsoft.com/office/drawing/2014/main" id="{A6A51977-0903-9720-784B-C867B55E813C}"/>
              </a:ext>
            </a:extLst>
          </p:cNvPr>
          <p:cNvSpPr/>
          <p:nvPr/>
        </p:nvSpPr>
        <p:spPr>
          <a:xfrm>
            <a:off x="1426490" y="5975898"/>
            <a:ext cx="2222232" cy="549585"/>
          </a:xfrm>
          <a:prstGeom prst="rect">
            <a:avLst/>
          </a:prstGeom>
          <a:solidFill>
            <a:schemeClr val="accent1">
              <a:lumMod val="5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4" name="Rectangle 13">
            <a:extLst>
              <a:ext uri="{FF2B5EF4-FFF2-40B4-BE49-F238E27FC236}">
                <a16:creationId xmlns:a16="http://schemas.microsoft.com/office/drawing/2014/main" id="{3B714248-637F-7540-70FA-B312E2B7A70C}"/>
              </a:ext>
            </a:extLst>
          </p:cNvPr>
          <p:cNvSpPr/>
          <p:nvPr/>
        </p:nvSpPr>
        <p:spPr>
          <a:xfrm flipV="1">
            <a:off x="1426492" y="5931199"/>
            <a:ext cx="3918754" cy="45719"/>
          </a:xfrm>
          <a:prstGeom prst="rect">
            <a:avLst/>
          </a:prstGeom>
          <a:solidFill>
            <a:schemeClr val="tx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16" name="TextBox 15">
            <a:extLst>
              <a:ext uri="{FF2B5EF4-FFF2-40B4-BE49-F238E27FC236}">
                <a16:creationId xmlns:a16="http://schemas.microsoft.com/office/drawing/2014/main" id="{B11A3BB8-0C48-5483-18DF-06CB58B95EBA}"/>
              </a:ext>
            </a:extLst>
          </p:cNvPr>
          <p:cNvSpPr txBox="1"/>
          <p:nvPr/>
        </p:nvSpPr>
        <p:spPr>
          <a:xfrm>
            <a:off x="3782699" y="6002263"/>
            <a:ext cx="1641332" cy="523220"/>
          </a:xfrm>
          <a:prstGeom prst="rect">
            <a:avLst/>
          </a:prstGeom>
          <a:noFill/>
        </p:spPr>
        <p:txBody>
          <a:bodyPr wrap="square">
            <a:spAutoFit/>
          </a:bodyPr>
          <a:lstStyle/>
          <a:p>
            <a:r>
              <a:rPr lang="en-US" sz="2800" b="1" dirty="0"/>
              <a:t>Let's Go</a:t>
            </a:r>
          </a:p>
        </p:txBody>
      </p:sp>
      <p:sp>
        <p:nvSpPr>
          <p:cNvPr id="18" name="TextBox 17">
            <a:extLst>
              <a:ext uri="{FF2B5EF4-FFF2-40B4-BE49-F238E27FC236}">
                <a16:creationId xmlns:a16="http://schemas.microsoft.com/office/drawing/2014/main" id="{1C4779B3-EDCD-B48A-346E-EB2F4B8B0C4D}"/>
              </a:ext>
            </a:extLst>
          </p:cNvPr>
          <p:cNvSpPr txBox="1"/>
          <p:nvPr/>
        </p:nvSpPr>
        <p:spPr>
          <a:xfrm>
            <a:off x="1491447" y="5940708"/>
            <a:ext cx="2157275" cy="584775"/>
          </a:xfrm>
          <a:prstGeom prst="rect">
            <a:avLst/>
          </a:prstGeom>
          <a:noFill/>
        </p:spPr>
        <p:txBody>
          <a:bodyPr wrap="square">
            <a:spAutoFit/>
          </a:bodyPr>
          <a:lstStyle/>
          <a:p>
            <a:r>
              <a:rPr lang="en-US" sz="3200" dirty="0">
                <a:solidFill>
                  <a:schemeClr val="bg1"/>
                </a:solidFill>
              </a:rPr>
              <a:t>Get Started</a:t>
            </a:r>
          </a:p>
        </p:txBody>
      </p:sp>
      <p:sp>
        <p:nvSpPr>
          <p:cNvPr id="22" name="TextBox 21">
            <a:extLst>
              <a:ext uri="{FF2B5EF4-FFF2-40B4-BE49-F238E27FC236}">
                <a16:creationId xmlns:a16="http://schemas.microsoft.com/office/drawing/2014/main" id="{40341E3A-BEA7-5DBF-739E-492786555A9D}"/>
              </a:ext>
            </a:extLst>
          </p:cNvPr>
          <p:cNvSpPr txBox="1"/>
          <p:nvPr/>
        </p:nvSpPr>
        <p:spPr>
          <a:xfrm>
            <a:off x="3047260" y="3246553"/>
            <a:ext cx="6094520" cy="369332"/>
          </a:xfrm>
          <a:prstGeom prst="rect">
            <a:avLst/>
          </a:prstGeom>
          <a:noFill/>
        </p:spPr>
        <p:txBody>
          <a:bodyPr wrap="square">
            <a:spAutoFit/>
          </a:bodyPr>
          <a:lstStyle/>
          <a:p>
            <a:endParaRPr lang="en-IN" dirty="0"/>
          </a:p>
        </p:txBody>
      </p:sp>
      <p:sp>
        <p:nvSpPr>
          <p:cNvPr id="24" name="TextBox 23">
            <a:extLst>
              <a:ext uri="{FF2B5EF4-FFF2-40B4-BE49-F238E27FC236}">
                <a16:creationId xmlns:a16="http://schemas.microsoft.com/office/drawing/2014/main" id="{ADC78B14-2B3A-2B33-0278-6CE3E41F9234}"/>
              </a:ext>
            </a:extLst>
          </p:cNvPr>
          <p:cNvSpPr txBox="1"/>
          <p:nvPr/>
        </p:nvSpPr>
        <p:spPr>
          <a:xfrm>
            <a:off x="3047260" y="3246553"/>
            <a:ext cx="6094520" cy="369332"/>
          </a:xfrm>
          <a:prstGeom prst="rect">
            <a:avLst/>
          </a:prstGeom>
          <a:noFill/>
        </p:spPr>
        <p:txBody>
          <a:bodyPr wrap="square">
            <a:spAutoFit/>
          </a:bodyPr>
          <a:lstStyle/>
          <a:p>
            <a:endParaRPr lang="en-IN" dirty="0"/>
          </a:p>
        </p:txBody>
      </p:sp>
      <p:sp>
        <p:nvSpPr>
          <p:cNvPr id="33" name="Rectangle 32">
            <a:extLst>
              <a:ext uri="{FF2B5EF4-FFF2-40B4-BE49-F238E27FC236}">
                <a16:creationId xmlns:a16="http://schemas.microsoft.com/office/drawing/2014/main" id="{04348E7A-7F29-DBD2-F69D-D1788B6E0138}"/>
              </a:ext>
            </a:extLst>
          </p:cNvPr>
          <p:cNvSpPr/>
          <p:nvPr/>
        </p:nvSpPr>
        <p:spPr>
          <a:xfrm>
            <a:off x="657835" y="1518082"/>
            <a:ext cx="45719" cy="1910918"/>
          </a:xfrm>
          <a:prstGeom prst="rect">
            <a:avLst/>
          </a:prstGeom>
          <a:solidFill>
            <a:schemeClr val="accent2">
              <a:lumMod val="50000"/>
            </a:schemeClr>
          </a:solidFill>
          <a:ln>
            <a:solidFill>
              <a:schemeClr val="tx1"/>
            </a:solid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IN">
              <a:solidFill>
                <a:schemeClr val="bg1"/>
              </a:solidFill>
            </a:endParaRPr>
          </a:p>
        </p:txBody>
      </p:sp>
      <p:pic>
        <p:nvPicPr>
          <p:cNvPr id="39" name="Picture 38">
            <a:extLst>
              <a:ext uri="{FF2B5EF4-FFF2-40B4-BE49-F238E27FC236}">
                <a16:creationId xmlns:a16="http://schemas.microsoft.com/office/drawing/2014/main" id="{248380D4-497F-46ED-A373-A1A05236A9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19891" y="1518082"/>
            <a:ext cx="7105650" cy="3868687"/>
          </a:xfrm>
          <a:prstGeom prst="rect">
            <a:avLst/>
          </a:prstGeom>
          <a:ln>
            <a:noFill/>
          </a:ln>
          <a:effectLst>
            <a:outerShdw blurRad="292100" dist="139700" dir="2700000" algn="tl" rotWithShape="0">
              <a:srgbClr val="333333">
                <a:alpha val="65000"/>
              </a:srgbClr>
            </a:outerShdw>
          </a:effectLst>
        </p:spPr>
      </p:pic>
    </p:spTree>
    <p:extLst>
      <p:ext uri="{BB962C8B-B14F-4D97-AF65-F5344CB8AC3E}">
        <p14:creationId xmlns:p14="http://schemas.microsoft.com/office/powerpoint/2010/main" val="210013888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extBox 10">
            <a:extLst>
              <a:ext uri="{FF2B5EF4-FFF2-40B4-BE49-F238E27FC236}">
                <a16:creationId xmlns:a16="http://schemas.microsoft.com/office/drawing/2014/main" id="{5CE5B4DD-9348-EC15-ECED-2827C316B023}"/>
              </a:ext>
            </a:extLst>
          </p:cNvPr>
          <p:cNvSpPr txBox="1"/>
          <p:nvPr/>
        </p:nvSpPr>
        <p:spPr>
          <a:xfrm>
            <a:off x="178662" y="1335750"/>
            <a:ext cx="11834675" cy="5262979"/>
          </a:xfrm>
          <a:prstGeom prst="rect">
            <a:avLst/>
          </a:prstGeom>
          <a:noFill/>
        </p:spPr>
        <p:txBody>
          <a:bodyPr wrap="square">
            <a:spAutoFit/>
          </a:bodyPr>
          <a:lstStyle/>
          <a:p>
            <a:r>
              <a:rPr lang="en-US" sz="2800" dirty="0">
                <a:latin typeface="+mj-lt"/>
              </a:rPr>
              <a:t>Building your own startups is exciting and looks easy, but in real sometimes it’s hard and it requires funds and investments, a lot of it. Finding investments is  always will be a challenge for any organization and startups but having well financial resources is important for any company’s ongoing success. </a:t>
            </a:r>
          </a:p>
          <a:p>
            <a:endParaRPr lang="en-US" sz="2800" dirty="0">
              <a:latin typeface="+mj-lt"/>
            </a:endParaRPr>
          </a:p>
          <a:p>
            <a:r>
              <a:rPr lang="en-US" sz="2800" dirty="0">
                <a:latin typeface="+mj-lt"/>
              </a:rPr>
              <a:t>According to </a:t>
            </a:r>
            <a:r>
              <a:rPr lang="en-US" sz="2800" b="1" dirty="0">
                <a:latin typeface="+mj-lt"/>
              </a:rPr>
              <a:t>Inc.com </a:t>
            </a:r>
            <a:r>
              <a:rPr lang="en-US" sz="2800" dirty="0">
                <a:latin typeface="+mj-lt"/>
              </a:rPr>
              <a:t>article, </a:t>
            </a:r>
            <a:r>
              <a:rPr lang="en-US" sz="2800" b="1" dirty="0">
                <a:latin typeface="+mj-lt"/>
              </a:rPr>
              <a:t>“only 4 out of 100 businesses survive past the 10-year mark</a:t>
            </a:r>
            <a:r>
              <a:rPr lang="en-US" sz="2800" dirty="0">
                <a:latin typeface="+mj-lt"/>
              </a:rPr>
              <a:t>. Why do most businesses fail? Because they can’t pay their bills.” So, having appropriate investment will be crucial to businesses success. Still, convincing investors to invest in your idea or startup without having a business record can be challenging and time-consuming.</a:t>
            </a:r>
          </a:p>
          <a:p>
            <a:endParaRPr lang="en-US" sz="2800" dirty="0">
              <a:latin typeface="+mj-lt"/>
            </a:endParaRPr>
          </a:p>
          <a:p>
            <a:r>
              <a:rPr lang="en-US" sz="2800" dirty="0">
                <a:latin typeface="+mj-lt"/>
              </a:rPr>
              <a:t> So how does a founder overcome this challenges and realize their vision?</a:t>
            </a:r>
          </a:p>
        </p:txBody>
      </p:sp>
      <p:sp>
        <p:nvSpPr>
          <p:cNvPr id="13" name="TextBox 12">
            <a:extLst>
              <a:ext uri="{FF2B5EF4-FFF2-40B4-BE49-F238E27FC236}">
                <a16:creationId xmlns:a16="http://schemas.microsoft.com/office/drawing/2014/main" id="{8C23034D-8949-F9E2-B868-AF96E226F3DD}"/>
              </a:ext>
            </a:extLst>
          </p:cNvPr>
          <p:cNvSpPr txBox="1"/>
          <p:nvPr/>
        </p:nvSpPr>
        <p:spPr>
          <a:xfrm>
            <a:off x="178662" y="97655"/>
            <a:ext cx="3461183" cy="769441"/>
          </a:xfrm>
          <a:prstGeom prst="rect">
            <a:avLst/>
          </a:prstGeom>
          <a:solidFill>
            <a:schemeClr val="tx1"/>
          </a:solidFill>
        </p:spPr>
        <p:txBody>
          <a:bodyPr wrap="square">
            <a:spAutoFit/>
          </a:bodyPr>
          <a:lstStyle/>
          <a:p>
            <a:r>
              <a:rPr lang="en-US" sz="4400" dirty="0">
                <a:ln w="0"/>
                <a:solidFill>
                  <a:schemeClr val="bg1"/>
                </a:solidFill>
                <a:effectLst>
                  <a:outerShdw blurRad="38100" dist="19050" dir="2700000" algn="tl" rotWithShape="0">
                    <a:schemeClr val="dk1">
                      <a:alpha val="40000"/>
                    </a:schemeClr>
                  </a:outerShdw>
                </a:effectLst>
              </a:rPr>
              <a:t>Introduction</a:t>
            </a:r>
          </a:p>
        </p:txBody>
      </p:sp>
    </p:spTree>
    <p:extLst>
      <p:ext uri="{BB962C8B-B14F-4D97-AF65-F5344CB8AC3E}">
        <p14:creationId xmlns:p14="http://schemas.microsoft.com/office/powerpoint/2010/main" val="4178743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C0D301-2A6A-F5CF-50EA-E7C3EA6EE321}"/>
              </a:ext>
            </a:extLst>
          </p:cNvPr>
          <p:cNvSpPr>
            <a:spLocks noGrp="1"/>
          </p:cNvSpPr>
          <p:nvPr>
            <p:ph type="title"/>
          </p:nvPr>
        </p:nvSpPr>
        <p:spPr>
          <a:xfrm>
            <a:off x="190130" y="181992"/>
            <a:ext cx="5021062" cy="634754"/>
          </a:xfrm>
          <a:solidFill>
            <a:schemeClr val="tx1">
              <a:lumMod val="95000"/>
              <a:lumOff val="5000"/>
            </a:schemeClr>
          </a:solidFill>
        </p:spPr>
        <p:txBody>
          <a:bodyPr>
            <a:normAutofit fontScale="90000"/>
          </a:bodyPr>
          <a:lstStyle/>
          <a:p>
            <a:r>
              <a:rPr lang="en-IN" dirty="0">
                <a:solidFill>
                  <a:schemeClr val="bg1"/>
                </a:solidFill>
              </a:rPr>
              <a:t>Fundraising Challenges</a:t>
            </a:r>
          </a:p>
        </p:txBody>
      </p:sp>
      <p:sp>
        <p:nvSpPr>
          <p:cNvPr id="3" name="Content Placeholder 2">
            <a:extLst>
              <a:ext uri="{FF2B5EF4-FFF2-40B4-BE49-F238E27FC236}">
                <a16:creationId xmlns:a16="http://schemas.microsoft.com/office/drawing/2014/main" id="{E79ABB78-795B-018F-219F-09B6F5DBBB51}"/>
              </a:ext>
            </a:extLst>
          </p:cNvPr>
          <p:cNvSpPr>
            <a:spLocks noGrp="1"/>
          </p:cNvSpPr>
          <p:nvPr>
            <p:ph idx="1"/>
          </p:nvPr>
        </p:nvSpPr>
        <p:spPr>
          <a:xfrm>
            <a:off x="85817" y="1438183"/>
            <a:ext cx="12020365" cy="5237825"/>
          </a:xfrm>
        </p:spPr>
        <p:txBody>
          <a:bodyPr>
            <a:normAutofit/>
          </a:bodyPr>
          <a:lstStyle/>
          <a:p>
            <a:pPr marL="0" indent="0">
              <a:buNone/>
            </a:pPr>
            <a:r>
              <a:rPr lang="en-US" sz="3000" b="1" dirty="0">
                <a:latin typeface="Aharoni" panose="02010803020104030203" pitchFamily="2" charset="-79"/>
                <a:cs typeface="Aharoni" panose="02010803020104030203" pitchFamily="2" charset="-79"/>
              </a:rPr>
              <a:t>What are the most fund-raising challenges?</a:t>
            </a:r>
          </a:p>
          <a:p>
            <a:pPr marL="0" indent="0">
              <a:buNone/>
            </a:pPr>
            <a:r>
              <a:rPr lang="en-US" sz="2600" dirty="0"/>
              <a:t>Getting Capital for businesses is hard. Factors which is makes it more difficult are -</a:t>
            </a:r>
          </a:p>
          <a:p>
            <a:pPr marL="514350" indent="-514350">
              <a:buAutoNum type="arabicPeriod"/>
            </a:pPr>
            <a:r>
              <a:rPr lang="en-US" b="1" dirty="0"/>
              <a:t>Business plan which made in quickly or hastily</a:t>
            </a:r>
          </a:p>
          <a:p>
            <a:pPr marL="514350" indent="-514350">
              <a:buAutoNum type="arabicPeriod"/>
            </a:pPr>
            <a:endParaRPr lang="en-US" b="1" dirty="0"/>
          </a:p>
          <a:p>
            <a:pPr marL="0" indent="0">
              <a:buNone/>
            </a:pPr>
            <a:r>
              <a:rPr lang="en-US" dirty="0"/>
              <a:t>The best opportunity of raising funds for business is through you being extremely aware about it – at least before you reach the level where you start research the different ways to raise funds. </a:t>
            </a:r>
          </a:p>
          <a:p>
            <a:pPr marL="0" indent="0">
              <a:buNone/>
            </a:pPr>
            <a:endParaRPr lang="en-US" dirty="0"/>
          </a:p>
          <a:p>
            <a:pPr marL="0" indent="0">
              <a:buNone/>
            </a:pPr>
            <a:r>
              <a:rPr lang="en-US" dirty="0"/>
              <a:t>A quickly-made business plan will not help your company to where it should be while getting challenges of raising capital or funds. You should be very clear about your business vision, functions and the direction it is headed.</a:t>
            </a:r>
          </a:p>
          <a:p>
            <a:endParaRPr lang="en-IN" dirty="0"/>
          </a:p>
        </p:txBody>
      </p:sp>
    </p:spTree>
    <p:extLst>
      <p:ext uri="{BB962C8B-B14F-4D97-AF65-F5344CB8AC3E}">
        <p14:creationId xmlns:p14="http://schemas.microsoft.com/office/powerpoint/2010/main" val="13032927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9ABB78-795B-018F-219F-09B6F5DBBB51}"/>
              </a:ext>
            </a:extLst>
          </p:cNvPr>
          <p:cNvSpPr>
            <a:spLocks noGrp="1"/>
          </p:cNvSpPr>
          <p:nvPr>
            <p:ph idx="1"/>
          </p:nvPr>
        </p:nvSpPr>
        <p:spPr>
          <a:xfrm>
            <a:off x="85817" y="1331651"/>
            <a:ext cx="12020365" cy="5237825"/>
          </a:xfrm>
        </p:spPr>
        <p:txBody>
          <a:bodyPr>
            <a:normAutofit fontScale="92500" lnSpcReduction="10000"/>
          </a:bodyPr>
          <a:lstStyle/>
          <a:p>
            <a:pPr marL="0" indent="0">
              <a:buNone/>
            </a:pPr>
            <a:r>
              <a:rPr lang="en-US" sz="3200" b="1" dirty="0"/>
              <a:t>2. Don’t have a clear vision about businesses</a:t>
            </a:r>
          </a:p>
          <a:p>
            <a:pPr marL="0" indent="0">
              <a:buNone/>
            </a:pPr>
            <a:r>
              <a:rPr lang="en-US" sz="2000" dirty="0"/>
              <a:t>It is very hard or unfair to expect someone to invest in your company or idea when you don’t have clear vision. Majority of investors go with entrepreneurs or business persons who are extremely passionate in making company success. By mention the vision in every pitch in meeting for raising capital, you must need to be demonstrating to the early-stage investors that you are dedicated and passionate to converting the business idea into a reality.</a:t>
            </a:r>
          </a:p>
          <a:p>
            <a:pPr marL="0" indent="0">
              <a:buNone/>
            </a:pPr>
            <a:endParaRPr lang="en-US" sz="2000" dirty="0"/>
          </a:p>
          <a:p>
            <a:pPr marL="0" indent="0">
              <a:buNone/>
            </a:pPr>
            <a:r>
              <a:rPr lang="en-US" sz="3200" b="1" dirty="0"/>
              <a:t>3. Businesses have less information about the current market</a:t>
            </a:r>
          </a:p>
          <a:p>
            <a:pPr marL="0" indent="0">
              <a:buNone/>
            </a:pPr>
            <a:r>
              <a:rPr lang="en-US" sz="2000" dirty="0"/>
              <a:t>Another main demanding things to raise capital could be not knowing well about the market your business is dealing in. </a:t>
            </a:r>
          </a:p>
          <a:p>
            <a:r>
              <a:rPr lang="en-US" sz="2000" dirty="0"/>
              <a:t>Who will be getting your service or product?</a:t>
            </a:r>
          </a:p>
          <a:p>
            <a:r>
              <a:rPr lang="en-US" sz="2000" dirty="0"/>
              <a:t> What gap does it show in the field? </a:t>
            </a:r>
          </a:p>
          <a:p>
            <a:r>
              <a:rPr lang="en-US" sz="2000" dirty="0"/>
              <a:t>What is the market ratio of your probable audience? </a:t>
            </a:r>
          </a:p>
          <a:p>
            <a:r>
              <a:rPr lang="en-US" sz="2000" dirty="0"/>
              <a:t>What is the growth expected? </a:t>
            </a:r>
          </a:p>
          <a:p>
            <a:pPr marL="0" indent="0">
              <a:buNone/>
            </a:pPr>
            <a:endParaRPr lang="en-US" sz="2000" dirty="0"/>
          </a:p>
          <a:p>
            <a:pPr marL="0" indent="0">
              <a:buNone/>
            </a:pPr>
            <a:r>
              <a:rPr lang="en-US" sz="2000" dirty="0"/>
              <a:t>You always need  to respond all these things and a lot others when you are out to raise funds for venture.</a:t>
            </a:r>
          </a:p>
        </p:txBody>
      </p:sp>
      <p:sp>
        <p:nvSpPr>
          <p:cNvPr id="6" name="Title 1">
            <a:extLst>
              <a:ext uri="{FF2B5EF4-FFF2-40B4-BE49-F238E27FC236}">
                <a16:creationId xmlns:a16="http://schemas.microsoft.com/office/drawing/2014/main" id="{92C55FE1-EEB5-A476-137B-A75A13DFE0AF}"/>
              </a:ext>
            </a:extLst>
          </p:cNvPr>
          <p:cNvSpPr txBox="1">
            <a:spLocks/>
          </p:cNvSpPr>
          <p:nvPr/>
        </p:nvSpPr>
        <p:spPr>
          <a:xfrm>
            <a:off x="190130" y="288524"/>
            <a:ext cx="5021062" cy="634754"/>
          </a:xfrm>
          <a:prstGeom prst="rect">
            <a:avLst/>
          </a:prstGeom>
          <a:solidFill>
            <a:schemeClr val="tx1">
              <a:lumMod val="95000"/>
              <a:lumOff val="5000"/>
            </a:schemeClr>
          </a:solidFill>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rPr>
              <a:t>Fundraising Challenges</a:t>
            </a:r>
          </a:p>
        </p:txBody>
      </p:sp>
    </p:spTree>
    <p:extLst>
      <p:ext uri="{BB962C8B-B14F-4D97-AF65-F5344CB8AC3E}">
        <p14:creationId xmlns:p14="http://schemas.microsoft.com/office/powerpoint/2010/main" val="16868123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9ABB78-795B-018F-219F-09B6F5DBBB51}"/>
              </a:ext>
            </a:extLst>
          </p:cNvPr>
          <p:cNvSpPr>
            <a:spLocks noGrp="1"/>
          </p:cNvSpPr>
          <p:nvPr>
            <p:ph idx="1"/>
          </p:nvPr>
        </p:nvSpPr>
        <p:spPr>
          <a:xfrm>
            <a:off x="190130" y="1331651"/>
            <a:ext cx="11916052" cy="5237825"/>
          </a:xfrm>
        </p:spPr>
        <p:txBody>
          <a:bodyPr>
            <a:normAutofit lnSpcReduction="10000"/>
          </a:bodyPr>
          <a:lstStyle/>
          <a:p>
            <a:pPr marL="0" indent="0">
              <a:buNone/>
            </a:pPr>
            <a:r>
              <a:rPr lang="en-US" sz="2400" b="1" dirty="0"/>
              <a:t>4. Businesses are </a:t>
            </a:r>
            <a:r>
              <a:rPr lang="en-US" sz="2400" b="1" dirty="0" err="1"/>
              <a:t>indoubt</a:t>
            </a:r>
            <a:r>
              <a:rPr lang="en-US" sz="2400" b="1" dirty="0"/>
              <a:t> regarding the amount of funds they really require.</a:t>
            </a:r>
          </a:p>
          <a:p>
            <a:pPr marL="0" indent="0">
              <a:buNone/>
            </a:pPr>
            <a:r>
              <a:rPr lang="en-US" sz="2200" dirty="0"/>
              <a:t> A lack of calculations around the amount of money that is actually required can be one of the next set of challenges. Answering "about a billion dollars" is unclear.</a:t>
            </a:r>
          </a:p>
          <a:p>
            <a:pPr marL="0" indent="0">
              <a:buNone/>
            </a:pPr>
            <a:r>
              <a:rPr lang="en-US" sz="2000" dirty="0"/>
              <a:t>. The entrepreneur must know not only how much money he or she needs, but also </a:t>
            </a:r>
            <a:r>
              <a:rPr lang="en-US" sz="2000" dirty="0" err="1"/>
              <a:t>why.Before</a:t>
            </a:r>
            <a:r>
              <a:rPr lang="en-US" sz="2000" dirty="0"/>
              <a:t> entering a fundraising discussion room, know the exact spending and requirements.</a:t>
            </a:r>
          </a:p>
          <a:p>
            <a:pPr marL="0" indent="0">
              <a:buNone/>
            </a:pPr>
            <a:endParaRPr lang="en-US" sz="2000" dirty="0"/>
          </a:p>
          <a:p>
            <a:pPr marL="0" indent="0">
              <a:buNone/>
            </a:pPr>
            <a:r>
              <a:rPr lang="en-US" sz="2400" b="1" dirty="0"/>
              <a:t>5. Businesses need gifted pioneers in key positions</a:t>
            </a:r>
          </a:p>
          <a:p>
            <a:pPr marL="0" indent="0">
              <a:buNone/>
            </a:pPr>
            <a:r>
              <a:rPr lang="en-US" sz="2400" dirty="0"/>
              <a:t>Based on where your company is at the arrange of gathering pledges, it may either have a completely working group or would be making its balance with a modest bunch of people An entrepreneurial-minded set of competent groups play a part in illustrating enthusiasm and drive that makes a difference construct effective groups and near financing rounds. After you have a trusted team with you, you get to reply the investors’ questions from diverse points of view and find support inside each other in troublesome address rounds. Typically one of the most reasons why having a group nearby is known as one of the ways of raising commerce capital.</a:t>
            </a:r>
          </a:p>
        </p:txBody>
      </p:sp>
      <p:sp>
        <p:nvSpPr>
          <p:cNvPr id="4" name="Title 1">
            <a:extLst>
              <a:ext uri="{FF2B5EF4-FFF2-40B4-BE49-F238E27FC236}">
                <a16:creationId xmlns:a16="http://schemas.microsoft.com/office/drawing/2014/main" id="{FE75E2C5-83C3-EA93-746B-EA01D2196AD8}"/>
              </a:ext>
            </a:extLst>
          </p:cNvPr>
          <p:cNvSpPr>
            <a:spLocks noGrp="1"/>
          </p:cNvSpPr>
          <p:nvPr>
            <p:ph type="title"/>
          </p:nvPr>
        </p:nvSpPr>
        <p:spPr>
          <a:xfrm>
            <a:off x="190130" y="181992"/>
            <a:ext cx="5021062" cy="634754"/>
          </a:xfrm>
          <a:solidFill>
            <a:schemeClr val="tx1">
              <a:lumMod val="95000"/>
              <a:lumOff val="5000"/>
            </a:schemeClr>
          </a:solidFill>
        </p:spPr>
        <p:txBody>
          <a:bodyPr>
            <a:normAutofit fontScale="90000"/>
          </a:bodyPr>
          <a:lstStyle/>
          <a:p>
            <a:r>
              <a:rPr lang="en-IN" dirty="0">
                <a:solidFill>
                  <a:schemeClr val="bg1"/>
                </a:solidFill>
              </a:rPr>
              <a:t>Fundraising Challenges</a:t>
            </a:r>
          </a:p>
        </p:txBody>
      </p:sp>
    </p:spTree>
    <p:extLst>
      <p:ext uri="{BB962C8B-B14F-4D97-AF65-F5344CB8AC3E}">
        <p14:creationId xmlns:p14="http://schemas.microsoft.com/office/powerpoint/2010/main" val="47005472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9ABB78-795B-018F-219F-09B6F5DBBB51}"/>
              </a:ext>
            </a:extLst>
          </p:cNvPr>
          <p:cNvSpPr>
            <a:spLocks noGrp="1"/>
          </p:cNvSpPr>
          <p:nvPr>
            <p:ph idx="1"/>
          </p:nvPr>
        </p:nvSpPr>
        <p:spPr>
          <a:xfrm>
            <a:off x="190129" y="1176867"/>
            <a:ext cx="11916053" cy="5761032"/>
          </a:xfrm>
        </p:spPr>
        <p:txBody>
          <a:bodyPr>
            <a:normAutofit/>
          </a:bodyPr>
          <a:lstStyle/>
          <a:p>
            <a:pPr marL="0" indent="0">
              <a:buNone/>
            </a:pPr>
            <a:r>
              <a:rPr lang="en-US" sz="2400" dirty="0"/>
              <a:t>What are the arrangements around the major challenges in raising reserves for startups?        </a:t>
            </a:r>
          </a:p>
          <a:p>
            <a:pPr marL="0" indent="0">
              <a:buNone/>
            </a:pPr>
            <a:endParaRPr lang="en-US" sz="2400" b="1" dirty="0"/>
          </a:p>
          <a:p>
            <a:pPr marL="0" indent="0">
              <a:buNone/>
            </a:pPr>
            <a:r>
              <a:rPr lang="en-US" sz="2400" b="1" dirty="0"/>
              <a:t>1. Have a well-strategized and  organize business model </a:t>
            </a:r>
          </a:p>
          <a:p>
            <a:pPr marL="0" indent="0">
              <a:buNone/>
            </a:pPr>
            <a:r>
              <a:rPr lang="en-US" sz="2400" dirty="0"/>
              <a:t>It is very important to have a well strategic business model that make positive image of your company’s operational, financial and overall picture. It show how your business works, the target market, the challenges it solves, and the financial, future projection.</a:t>
            </a:r>
          </a:p>
          <a:p>
            <a:pPr marL="0" indent="0">
              <a:buNone/>
            </a:pPr>
            <a:endParaRPr lang="en-US" dirty="0"/>
          </a:p>
          <a:p>
            <a:pPr marL="0" indent="0">
              <a:buNone/>
            </a:pPr>
            <a:r>
              <a:rPr lang="en-US" sz="2400" b="1" dirty="0"/>
              <a:t>2. Know the uniqueness / USP of your business idea</a:t>
            </a:r>
          </a:p>
          <a:p>
            <a:pPr marL="0" indent="0">
              <a:buNone/>
            </a:pPr>
            <a:r>
              <a:rPr lang="en-US" sz="2400" dirty="0"/>
              <a:t>There is something in your business idea that is unique to your brand – which your competitor or no one with a similar model can copy that. You should know that USP. This USP is what would differentiate you from the other similar companies or competitors in the market. It is important to note here that every collateral you make for the investor should highlight that unique selling proposition.</a:t>
            </a:r>
          </a:p>
          <a:p>
            <a:pPr marL="0" indent="0">
              <a:buNone/>
            </a:pPr>
            <a:endParaRPr lang="en-US" sz="2400" dirty="0"/>
          </a:p>
        </p:txBody>
      </p:sp>
      <p:sp>
        <p:nvSpPr>
          <p:cNvPr id="4" name="Title 1">
            <a:extLst>
              <a:ext uri="{FF2B5EF4-FFF2-40B4-BE49-F238E27FC236}">
                <a16:creationId xmlns:a16="http://schemas.microsoft.com/office/drawing/2014/main" id="{6C6BD002-AB56-8F28-73D6-8EE60C39A2E6}"/>
              </a:ext>
            </a:extLst>
          </p:cNvPr>
          <p:cNvSpPr>
            <a:spLocks noGrp="1"/>
          </p:cNvSpPr>
          <p:nvPr>
            <p:ph type="title"/>
          </p:nvPr>
        </p:nvSpPr>
        <p:spPr>
          <a:xfrm>
            <a:off x="190129" y="181992"/>
            <a:ext cx="5749032" cy="634754"/>
          </a:xfrm>
          <a:solidFill>
            <a:schemeClr val="tx1">
              <a:lumMod val="95000"/>
              <a:lumOff val="5000"/>
            </a:schemeClr>
          </a:solidFill>
        </p:spPr>
        <p:txBody>
          <a:bodyPr>
            <a:normAutofit fontScale="90000"/>
          </a:bodyPr>
          <a:lstStyle/>
          <a:p>
            <a:r>
              <a:rPr lang="en-IN" dirty="0">
                <a:solidFill>
                  <a:schemeClr val="bg1"/>
                </a:solidFill>
              </a:rPr>
              <a:t>Fundraising Opportunities</a:t>
            </a:r>
          </a:p>
        </p:txBody>
      </p:sp>
    </p:spTree>
    <p:extLst>
      <p:ext uri="{BB962C8B-B14F-4D97-AF65-F5344CB8AC3E}">
        <p14:creationId xmlns:p14="http://schemas.microsoft.com/office/powerpoint/2010/main" val="9957347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79ABB78-795B-018F-219F-09B6F5DBBB51}"/>
              </a:ext>
            </a:extLst>
          </p:cNvPr>
          <p:cNvSpPr>
            <a:spLocks noGrp="1"/>
          </p:cNvSpPr>
          <p:nvPr>
            <p:ph idx="1"/>
          </p:nvPr>
        </p:nvSpPr>
        <p:spPr>
          <a:xfrm>
            <a:off x="260411" y="1574646"/>
            <a:ext cx="11357500" cy="4625266"/>
          </a:xfrm>
        </p:spPr>
        <p:txBody>
          <a:bodyPr>
            <a:normAutofit/>
          </a:bodyPr>
          <a:lstStyle/>
          <a:p>
            <a:pPr marL="0" indent="0">
              <a:buNone/>
            </a:pPr>
            <a:r>
              <a:rPr lang="en-US" b="1" dirty="0"/>
              <a:t>3. Increase your corporate networking</a:t>
            </a:r>
          </a:p>
          <a:p>
            <a:pPr marL="0" indent="0">
              <a:buNone/>
            </a:pPr>
            <a:r>
              <a:rPr lang="en-US" sz="2400" dirty="0"/>
              <a:t>Increase your network. It can be with entrepreneurs, CEOs &amp; CFOs of companies, or just the prospective customers. Networking can help you take the business idea across to a wider market and in expansion. It can also give you a peek into how profitable the idea or the product is and provide the necessary feedback to make improvement.</a:t>
            </a:r>
          </a:p>
          <a:p>
            <a:pPr marL="0" indent="0">
              <a:buNone/>
            </a:pPr>
            <a:endParaRPr lang="en-US" sz="2400" dirty="0"/>
          </a:p>
          <a:p>
            <a:pPr marL="0" indent="0">
              <a:buNone/>
            </a:pPr>
            <a:r>
              <a:rPr lang="en-US" b="1" dirty="0"/>
              <a:t>4. Find the suitable and best funding option for your business</a:t>
            </a:r>
          </a:p>
          <a:p>
            <a:pPr marL="0" indent="0">
              <a:buNone/>
            </a:pPr>
            <a:r>
              <a:rPr lang="en-US" sz="2400" dirty="0"/>
              <a:t>Knowing the best fund-raising ways and strategies can help solve some of the biggest financial issues in business. Some of the most used modes of business funding are – Self-fundings or bootstrap, Bank loans, Peer-to-peer funding (e.g. RateSetter, Funding Circle, Zopa) Angel investors Venture capital Crowdfunding</a:t>
            </a:r>
          </a:p>
          <a:p>
            <a:pPr marL="0" indent="0">
              <a:buNone/>
            </a:pPr>
            <a:endParaRPr lang="en-US" dirty="0"/>
          </a:p>
        </p:txBody>
      </p:sp>
      <p:sp>
        <p:nvSpPr>
          <p:cNvPr id="4" name="Title 1">
            <a:extLst>
              <a:ext uri="{FF2B5EF4-FFF2-40B4-BE49-F238E27FC236}">
                <a16:creationId xmlns:a16="http://schemas.microsoft.com/office/drawing/2014/main" id="{CE31793D-BC69-7326-96EF-4B4EBF1256BD}"/>
              </a:ext>
            </a:extLst>
          </p:cNvPr>
          <p:cNvSpPr>
            <a:spLocks noGrp="1"/>
          </p:cNvSpPr>
          <p:nvPr>
            <p:ph type="title"/>
          </p:nvPr>
        </p:nvSpPr>
        <p:spPr>
          <a:xfrm>
            <a:off x="190129" y="270768"/>
            <a:ext cx="5749032" cy="634754"/>
          </a:xfrm>
          <a:solidFill>
            <a:schemeClr val="tx1">
              <a:lumMod val="95000"/>
              <a:lumOff val="5000"/>
            </a:schemeClr>
          </a:solidFill>
        </p:spPr>
        <p:txBody>
          <a:bodyPr>
            <a:normAutofit fontScale="90000"/>
          </a:bodyPr>
          <a:lstStyle/>
          <a:p>
            <a:r>
              <a:rPr lang="en-IN" dirty="0">
                <a:solidFill>
                  <a:schemeClr val="bg1"/>
                </a:solidFill>
              </a:rPr>
              <a:t>Fundraising Opportunities</a:t>
            </a:r>
          </a:p>
        </p:txBody>
      </p:sp>
    </p:spTree>
    <p:extLst>
      <p:ext uri="{BB962C8B-B14F-4D97-AF65-F5344CB8AC3E}">
        <p14:creationId xmlns:p14="http://schemas.microsoft.com/office/powerpoint/2010/main" val="33276328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185AA42-93CE-4ECD-7FCA-0AD335C2392B}"/>
              </a:ext>
            </a:extLst>
          </p:cNvPr>
          <p:cNvSpPr>
            <a:spLocks noGrp="1"/>
          </p:cNvSpPr>
          <p:nvPr>
            <p:ph idx="1"/>
          </p:nvPr>
        </p:nvSpPr>
        <p:spPr>
          <a:xfrm>
            <a:off x="199006" y="1648071"/>
            <a:ext cx="11785847" cy="4953879"/>
          </a:xfrm>
        </p:spPr>
        <p:txBody>
          <a:bodyPr>
            <a:normAutofit fontScale="92500" lnSpcReduction="20000"/>
          </a:bodyPr>
          <a:lstStyle/>
          <a:p>
            <a:pPr marL="0" indent="0">
              <a:buNone/>
            </a:pPr>
            <a:r>
              <a:rPr lang="en-US" b="0" i="0" u="none" strike="noStrike" dirty="0">
                <a:solidFill>
                  <a:srgbClr val="000000"/>
                </a:solidFill>
                <a:effectLst/>
                <a:latin typeface="+mj-lt"/>
              </a:rPr>
              <a:t>Brothers Harry and Charlie </a:t>
            </a:r>
            <a:r>
              <a:rPr lang="en-US" b="0" i="0" u="none" strike="noStrike" dirty="0" err="1">
                <a:solidFill>
                  <a:srgbClr val="000000"/>
                </a:solidFill>
                <a:effectLst/>
                <a:latin typeface="+mj-lt"/>
              </a:rPr>
              <a:t>Thuillier</a:t>
            </a:r>
            <a:r>
              <a:rPr lang="en-US" b="0" i="0" u="none" strike="noStrike" dirty="0">
                <a:solidFill>
                  <a:srgbClr val="000000"/>
                </a:solidFill>
                <a:effectLst/>
                <a:latin typeface="+mj-lt"/>
              </a:rPr>
              <a:t> pitch their ice crea</a:t>
            </a:r>
            <a:r>
              <a:rPr lang="en-US" dirty="0">
                <a:solidFill>
                  <a:srgbClr val="000000"/>
                </a:solidFill>
                <a:latin typeface="+mj-lt"/>
              </a:rPr>
              <a:t>m idea in dragons den back in </a:t>
            </a:r>
            <a:r>
              <a:rPr lang="en-US" b="0" i="0" u="none" strike="noStrike" dirty="0">
                <a:solidFill>
                  <a:srgbClr val="000000"/>
                </a:solidFill>
                <a:effectLst/>
                <a:latin typeface="+mj-lt"/>
              </a:rPr>
              <a:t>2016, after pitching their premium and health-focused dessert brand for the dragons.</a:t>
            </a:r>
            <a:endParaRPr lang="en-US" dirty="0">
              <a:solidFill>
                <a:srgbClr val="000000"/>
              </a:solidFill>
              <a:effectLst/>
              <a:latin typeface="+mj-lt"/>
            </a:endParaRPr>
          </a:p>
          <a:p>
            <a:pPr marL="0" indent="0">
              <a:buNone/>
            </a:pPr>
            <a:r>
              <a:rPr lang="en-US" b="0" i="0" u="none" strike="noStrike" dirty="0">
                <a:solidFill>
                  <a:srgbClr val="000000"/>
                </a:solidFill>
                <a:effectLst/>
                <a:latin typeface="+mj-lt"/>
              </a:rPr>
              <a:t>None of the dragon’s – then</a:t>
            </a:r>
            <a:r>
              <a:rPr lang="en-US" b="1" dirty="0">
                <a:solidFill>
                  <a:srgbClr val="000000"/>
                </a:solidFill>
                <a:latin typeface="+mj-lt"/>
              </a:rPr>
              <a:t> </a:t>
            </a:r>
            <a:r>
              <a:rPr lang="en-US" b="1" dirty="0" err="1">
                <a:solidFill>
                  <a:srgbClr val="000000"/>
                </a:solidFill>
                <a:latin typeface="+mj-lt"/>
              </a:rPr>
              <a:t>Tej</a:t>
            </a:r>
            <a:r>
              <a:rPr lang="en-US" b="1" dirty="0">
                <a:solidFill>
                  <a:srgbClr val="000000"/>
                </a:solidFill>
                <a:latin typeface="+mj-lt"/>
              </a:rPr>
              <a:t> </a:t>
            </a:r>
            <a:r>
              <a:rPr lang="en-US" b="1" dirty="0" err="1">
                <a:solidFill>
                  <a:srgbClr val="000000"/>
                </a:solidFill>
                <a:latin typeface="+mj-lt"/>
              </a:rPr>
              <a:t>Lalvani</a:t>
            </a:r>
            <a:r>
              <a:rPr lang="en-US" b="1" dirty="0">
                <a:solidFill>
                  <a:srgbClr val="000000"/>
                </a:solidFill>
                <a:latin typeface="+mj-lt"/>
              </a:rPr>
              <a:t>,</a:t>
            </a:r>
            <a:r>
              <a:rPr lang="en-US" b="1" i="0" u="none" strike="noStrike" dirty="0">
                <a:solidFill>
                  <a:srgbClr val="000000"/>
                </a:solidFill>
                <a:effectLst/>
                <a:latin typeface="+mj-lt"/>
              </a:rPr>
              <a:t> Jenny Campbell, Peter Deborah </a:t>
            </a:r>
            <a:r>
              <a:rPr lang="en-US" b="0" i="0" u="none" strike="noStrike" dirty="0">
                <a:solidFill>
                  <a:srgbClr val="000000"/>
                </a:solidFill>
                <a:effectLst/>
                <a:latin typeface="+mj-lt"/>
              </a:rPr>
              <a:t>and </a:t>
            </a:r>
            <a:r>
              <a:rPr lang="en-US" b="1" i="0" u="none" strike="noStrike" dirty="0" err="1">
                <a:solidFill>
                  <a:srgbClr val="000000"/>
                </a:solidFill>
                <a:effectLst/>
                <a:latin typeface="+mj-lt"/>
              </a:rPr>
              <a:t>Touker</a:t>
            </a:r>
            <a:r>
              <a:rPr lang="en-US" b="1" i="0" u="none" strike="noStrike" dirty="0">
                <a:solidFill>
                  <a:srgbClr val="000000"/>
                </a:solidFill>
                <a:effectLst/>
                <a:latin typeface="+mj-lt"/>
              </a:rPr>
              <a:t> Suleyman</a:t>
            </a:r>
            <a:r>
              <a:rPr lang="en-US" b="0" i="0" u="none" strike="noStrike" dirty="0">
                <a:solidFill>
                  <a:srgbClr val="000000"/>
                </a:solidFill>
                <a:effectLst/>
                <a:latin typeface="+mj-lt"/>
              </a:rPr>
              <a:t> – choose to make the</a:t>
            </a:r>
            <a:r>
              <a:rPr lang="en-US" b="1" i="0" u="none" strike="noStrike" dirty="0">
                <a:solidFill>
                  <a:srgbClr val="000000"/>
                </a:solidFill>
                <a:effectLst/>
                <a:latin typeface="+mj-lt"/>
              </a:rPr>
              <a:t> £60,000 </a:t>
            </a:r>
            <a:r>
              <a:rPr lang="en-US" b="0" i="0" u="none" strike="noStrike" dirty="0">
                <a:solidFill>
                  <a:srgbClr val="000000"/>
                </a:solidFill>
                <a:effectLst/>
                <a:latin typeface="+mj-lt"/>
              </a:rPr>
              <a:t>investment for seven percentage equity.</a:t>
            </a:r>
          </a:p>
          <a:p>
            <a:pPr marL="0" indent="0">
              <a:buNone/>
            </a:pPr>
            <a:endParaRPr lang="en-US" dirty="0">
              <a:solidFill>
                <a:srgbClr val="000000"/>
              </a:solidFill>
              <a:effectLst/>
              <a:latin typeface="+mj-lt"/>
            </a:endParaRPr>
          </a:p>
          <a:p>
            <a:pPr marL="0" indent="0">
              <a:buNone/>
            </a:pPr>
            <a:r>
              <a:rPr lang="en-US" b="0" i="0" u="none" strike="noStrike" dirty="0">
                <a:solidFill>
                  <a:srgbClr val="000000"/>
                </a:solidFill>
                <a:effectLst/>
                <a:latin typeface="+mj-lt"/>
              </a:rPr>
              <a:t>It’s something that dragons will regret, with the ice cream now oppo ice cream sell in hundreds of shops across the country, including</a:t>
            </a:r>
            <a:r>
              <a:rPr lang="en-US" b="1" i="0" u="none" strike="noStrike" dirty="0">
                <a:solidFill>
                  <a:srgbClr val="000000"/>
                </a:solidFill>
                <a:effectLst/>
                <a:latin typeface="+mj-lt"/>
              </a:rPr>
              <a:t> Holland &amp; Barrett </a:t>
            </a:r>
            <a:r>
              <a:rPr lang="en-US" b="0" i="0" u="none" strike="noStrike" dirty="0">
                <a:solidFill>
                  <a:srgbClr val="000000"/>
                </a:solidFill>
                <a:effectLst/>
                <a:latin typeface="+mj-lt"/>
              </a:rPr>
              <a:t>and</a:t>
            </a:r>
            <a:r>
              <a:rPr lang="en-US" b="1" i="0" u="none" strike="noStrike" dirty="0">
                <a:solidFill>
                  <a:srgbClr val="000000"/>
                </a:solidFill>
                <a:effectLst/>
                <a:latin typeface="+mj-lt"/>
              </a:rPr>
              <a:t> Waitrose.</a:t>
            </a:r>
          </a:p>
          <a:p>
            <a:pPr marL="0" indent="0">
              <a:buNone/>
            </a:pPr>
            <a:endParaRPr lang="en-US" b="1" i="0" u="none" strike="noStrike" dirty="0">
              <a:solidFill>
                <a:srgbClr val="000000"/>
              </a:solidFill>
              <a:effectLst/>
              <a:latin typeface="+mj-lt"/>
            </a:endParaRPr>
          </a:p>
          <a:p>
            <a:pPr algn="l"/>
            <a:r>
              <a:rPr lang="en-US" sz="2200" b="0" i="0" dirty="0">
                <a:effectLst/>
              </a:rPr>
              <a:t>Despite the lack of faith from the Dragons’, Oppo Ice cream now has Richard Branson and Andy Murray among their investors.</a:t>
            </a:r>
          </a:p>
          <a:p>
            <a:pPr algn="l"/>
            <a:r>
              <a:rPr lang="en-US" sz="2200" b="0" i="0" dirty="0">
                <a:effectLst/>
              </a:rPr>
              <a:t>After leaving the Den empty handed, the brothers had a series of crowdfunding attempts.</a:t>
            </a:r>
          </a:p>
          <a:p>
            <a:pPr marL="0" indent="0">
              <a:buNone/>
            </a:pPr>
            <a:endParaRPr lang="en-US" dirty="0">
              <a:solidFill>
                <a:srgbClr val="000000"/>
              </a:solidFill>
              <a:effectLst/>
              <a:latin typeface="+mj-lt"/>
            </a:endParaRPr>
          </a:p>
          <a:p>
            <a:pPr marL="0" indent="0">
              <a:buNone/>
            </a:pPr>
            <a:r>
              <a:rPr lang="en-US" b="0" i="0" u="none" strike="noStrike" dirty="0">
                <a:solidFill>
                  <a:srgbClr val="000000"/>
                </a:solidFill>
                <a:effectLst/>
                <a:latin typeface="+mj-lt"/>
              </a:rPr>
              <a:t>According to financial site </a:t>
            </a:r>
            <a:r>
              <a:rPr lang="en-US" b="1" i="0" u="none" strike="noStrike" dirty="0">
                <a:solidFill>
                  <a:srgbClr val="000000"/>
                </a:solidFill>
                <a:effectLst/>
                <a:latin typeface="+mj-lt"/>
              </a:rPr>
              <a:t>Growjo.com</a:t>
            </a:r>
            <a:r>
              <a:rPr lang="en-US" b="0" i="0" u="none" strike="noStrike" dirty="0">
                <a:solidFill>
                  <a:srgbClr val="000000"/>
                </a:solidFill>
                <a:effectLst/>
                <a:latin typeface="+mj-lt"/>
              </a:rPr>
              <a:t>, Oppo ice cream’s estimated annual revenue is</a:t>
            </a:r>
            <a:r>
              <a:rPr lang="en-US" b="1" i="0" u="none" strike="noStrike" dirty="0">
                <a:solidFill>
                  <a:srgbClr val="000000"/>
                </a:solidFill>
                <a:effectLst/>
                <a:latin typeface="+mj-lt"/>
              </a:rPr>
              <a:t> £12million ($16.5million) </a:t>
            </a:r>
            <a:r>
              <a:rPr lang="en-US" b="0" i="0" u="none" strike="noStrike" dirty="0">
                <a:solidFill>
                  <a:srgbClr val="000000"/>
                </a:solidFill>
                <a:effectLst/>
                <a:latin typeface="+mj-lt"/>
              </a:rPr>
              <a:t>per year. And, the company is now valued at £86 million.</a:t>
            </a:r>
            <a:endParaRPr lang="en-US" dirty="0">
              <a:solidFill>
                <a:srgbClr val="000000"/>
              </a:solidFill>
              <a:effectLst/>
              <a:latin typeface="+mj-lt"/>
            </a:endParaRPr>
          </a:p>
        </p:txBody>
      </p:sp>
      <p:sp>
        <p:nvSpPr>
          <p:cNvPr id="5" name="TextBox 4">
            <a:extLst>
              <a:ext uri="{FF2B5EF4-FFF2-40B4-BE49-F238E27FC236}">
                <a16:creationId xmlns:a16="http://schemas.microsoft.com/office/drawing/2014/main" id="{54CD1CA8-C930-F508-6525-BEECCA18D78B}"/>
              </a:ext>
            </a:extLst>
          </p:cNvPr>
          <p:cNvSpPr txBox="1"/>
          <p:nvPr/>
        </p:nvSpPr>
        <p:spPr>
          <a:xfrm>
            <a:off x="317377" y="900519"/>
            <a:ext cx="3828495" cy="584775"/>
          </a:xfrm>
          <a:prstGeom prst="rect">
            <a:avLst/>
          </a:prstGeom>
          <a:noFill/>
        </p:spPr>
        <p:txBody>
          <a:bodyPr wrap="square">
            <a:spAutoFit/>
          </a:bodyPr>
          <a:lstStyle/>
          <a:p>
            <a:r>
              <a:rPr lang="en-US" sz="3200" b="1" dirty="0"/>
              <a:t>Oppo Ice Cream</a:t>
            </a:r>
          </a:p>
        </p:txBody>
      </p:sp>
      <p:sp>
        <p:nvSpPr>
          <p:cNvPr id="8" name="Title 1">
            <a:extLst>
              <a:ext uri="{FF2B5EF4-FFF2-40B4-BE49-F238E27FC236}">
                <a16:creationId xmlns:a16="http://schemas.microsoft.com/office/drawing/2014/main" id="{C7F035B6-0EF7-B175-4A2D-5D737CFDBF14}"/>
              </a:ext>
            </a:extLst>
          </p:cNvPr>
          <p:cNvSpPr txBox="1">
            <a:spLocks/>
          </p:cNvSpPr>
          <p:nvPr/>
        </p:nvSpPr>
        <p:spPr>
          <a:xfrm>
            <a:off x="199006" y="121726"/>
            <a:ext cx="2375518" cy="634754"/>
          </a:xfrm>
          <a:prstGeom prst="rect">
            <a:avLst/>
          </a:prstGeom>
          <a:solidFill>
            <a:schemeClr val="tx1">
              <a:lumMod val="95000"/>
              <a:lumOff val="5000"/>
            </a:schemeClr>
          </a:solidFill>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rPr>
              <a:t>Example :-</a:t>
            </a:r>
          </a:p>
        </p:txBody>
      </p:sp>
    </p:spTree>
    <p:extLst>
      <p:ext uri="{BB962C8B-B14F-4D97-AF65-F5344CB8AC3E}">
        <p14:creationId xmlns:p14="http://schemas.microsoft.com/office/powerpoint/2010/main" val="234252917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a:extLst>
              <a:ext uri="{FF2B5EF4-FFF2-40B4-BE49-F238E27FC236}">
                <a16:creationId xmlns:a16="http://schemas.microsoft.com/office/drawing/2014/main" id="{275D378E-96E6-EFC9-F33B-5AD01BDD8AFE}"/>
              </a:ext>
            </a:extLst>
          </p:cNvPr>
          <p:cNvSpPr txBox="1">
            <a:spLocks/>
          </p:cNvSpPr>
          <p:nvPr/>
        </p:nvSpPr>
        <p:spPr>
          <a:xfrm>
            <a:off x="92474" y="102092"/>
            <a:ext cx="3094609" cy="634754"/>
          </a:xfrm>
          <a:prstGeom prst="rect">
            <a:avLst/>
          </a:prstGeom>
          <a:solidFill>
            <a:schemeClr val="tx1">
              <a:lumMod val="95000"/>
              <a:lumOff val="5000"/>
            </a:schemeClr>
          </a:solidFill>
        </p:spPr>
        <p:txBody>
          <a:bodyPr vert="horz" lIns="91440" tIns="45720" rIns="91440" bIns="45720" rtlCol="0" anchor="ctr">
            <a:normAutofit fontScale="90000" lnSpcReduction="10000"/>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r>
              <a:rPr lang="en-IN" dirty="0">
                <a:solidFill>
                  <a:schemeClr val="bg1"/>
                </a:solidFill>
              </a:rPr>
              <a:t>References :-</a:t>
            </a:r>
          </a:p>
        </p:txBody>
      </p:sp>
      <p:sp>
        <p:nvSpPr>
          <p:cNvPr id="12" name="TextBox 11">
            <a:extLst>
              <a:ext uri="{FF2B5EF4-FFF2-40B4-BE49-F238E27FC236}">
                <a16:creationId xmlns:a16="http://schemas.microsoft.com/office/drawing/2014/main" id="{31F777B3-4943-8698-974C-7CD7EEF8885B}"/>
              </a:ext>
            </a:extLst>
          </p:cNvPr>
          <p:cNvSpPr txBox="1"/>
          <p:nvPr/>
        </p:nvSpPr>
        <p:spPr>
          <a:xfrm>
            <a:off x="78788" y="1210449"/>
            <a:ext cx="12034424" cy="923330"/>
          </a:xfrm>
          <a:prstGeom prst="rect">
            <a:avLst/>
          </a:prstGeom>
          <a:noFill/>
        </p:spPr>
        <p:txBody>
          <a:bodyPr wrap="square">
            <a:spAutoFit/>
          </a:bodyPr>
          <a:lstStyle/>
          <a:p>
            <a:r>
              <a:rPr lang="en-US" sz="1800" dirty="0"/>
              <a:t>Fundraising challenges and opportunities </a:t>
            </a:r>
          </a:p>
          <a:p>
            <a:r>
              <a:rPr lang="en-US" sz="1800" dirty="0"/>
              <a:t>Team Marquee 2021  </a:t>
            </a:r>
            <a:r>
              <a:rPr lang="en-US" dirty="0">
                <a:hlinkClick r:id="rId2"/>
              </a:rPr>
              <a:t>What Are the Common Raising Capital Challenges and How To Overcome Them? - Marquee Equity (marquee-equity.com)</a:t>
            </a:r>
            <a:r>
              <a:rPr lang="en-US" dirty="0"/>
              <a:t> [online]    Accessed 11 December 2022</a:t>
            </a:r>
            <a:endParaRPr lang="en-IN" dirty="0"/>
          </a:p>
        </p:txBody>
      </p:sp>
      <p:sp>
        <p:nvSpPr>
          <p:cNvPr id="14" name="TextBox 13">
            <a:extLst>
              <a:ext uri="{FF2B5EF4-FFF2-40B4-BE49-F238E27FC236}">
                <a16:creationId xmlns:a16="http://schemas.microsoft.com/office/drawing/2014/main" id="{B101E9CE-DE8F-1BF2-84D6-B842CE24B526}"/>
              </a:ext>
            </a:extLst>
          </p:cNvPr>
          <p:cNvSpPr txBox="1"/>
          <p:nvPr/>
        </p:nvSpPr>
        <p:spPr>
          <a:xfrm>
            <a:off x="92473" y="2296641"/>
            <a:ext cx="11785848" cy="646331"/>
          </a:xfrm>
          <a:prstGeom prst="rect">
            <a:avLst/>
          </a:prstGeom>
          <a:noFill/>
        </p:spPr>
        <p:txBody>
          <a:bodyPr wrap="square">
            <a:spAutoFit/>
          </a:bodyPr>
          <a:lstStyle/>
          <a:p>
            <a:r>
              <a:rPr lang="en-US" sz="1800" dirty="0"/>
              <a:t>Fundraising image  </a:t>
            </a:r>
            <a:r>
              <a:rPr lang="en-IN" dirty="0">
                <a:hlinkClick r:id="rId3"/>
              </a:rPr>
              <a:t>https://www.iberdrola.com/documents/20125/40024/Fundraising_Que_Es_746x419.jpg/1d5821d7-f7b9-5d4c-be73-7b6d8522ca18?t=1626774812395</a:t>
            </a:r>
            <a:r>
              <a:rPr lang="en-US" dirty="0"/>
              <a:t>  [online] Accessed 11 December 2022</a:t>
            </a:r>
            <a:endParaRPr lang="en-IN" dirty="0"/>
          </a:p>
        </p:txBody>
      </p:sp>
      <p:sp>
        <p:nvSpPr>
          <p:cNvPr id="15" name="TextBox 14">
            <a:extLst>
              <a:ext uri="{FF2B5EF4-FFF2-40B4-BE49-F238E27FC236}">
                <a16:creationId xmlns:a16="http://schemas.microsoft.com/office/drawing/2014/main" id="{D10A59B0-8115-73A8-ABE1-E776966AB1FA}"/>
              </a:ext>
            </a:extLst>
          </p:cNvPr>
          <p:cNvSpPr txBox="1"/>
          <p:nvPr/>
        </p:nvSpPr>
        <p:spPr>
          <a:xfrm>
            <a:off x="92473" y="3105834"/>
            <a:ext cx="11785848" cy="646331"/>
          </a:xfrm>
          <a:prstGeom prst="rect">
            <a:avLst/>
          </a:prstGeom>
          <a:noFill/>
        </p:spPr>
        <p:txBody>
          <a:bodyPr wrap="square">
            <a:spAutoFit/>
          </a:bodyPr>
          <a:lstStyle/>
          <a:p>
            <a:r>
              <a:rPr lang="en-US" sz="1800" dirty="0"/>
              <a:t>Harry Fletcher </a:t>
            </a:r>
            <a:r>
              <a:rPr lang="en-US" dirty="0">
                <a:hlinkClick r:id="rId4"/>
              </a:rPr>
              <a:t>Dragons’ Den: 7 biggest success stories rejected on the show | Metro News </a:t>
            </a:r>
            <a:r>
              <a:rPr lang="en-IN" dirty="0"/>
              <a:t> </a:t>
            </a:r>
            <a:r>
              <a:rPr lang="en-US" dirty="0"/>
              <a:t>[online] Accessed 11 December 2022</a:t>
            </a:r>
            <a:endParaRPr lang="en-IN" dirty="0"/>
          </a:p>
        </p:txBody>
      </p:sp>
      <p:sp>
        <p:nvSpPr>
          <p:cNvPr id="20" name="TextBox 19">
            <a:extLst>
              <a:ext uri="{FF2B5EF4-FFF2-40B4-BE49-F238E27FC236}">
                <a16:creationId xmlns:a16="http://schemas.microsoft.com/office/drawing/2014/main" id="{895E3C29-9B70-D401-2B47-CC7A0FEB1041}"/>
              </a:ext>
            </a:extLst>
          </p:cNvPr>
          <p:cNvSpPr txBox="1"/>
          <p:nvPr/>
        </p:nvSpPr>
        <p:spPr>
          <a:xfrm>
            <a:off x="92473" y="3815138"/>
            <a:ext cx="11892381" cy="646331"/>
          </a:xfrm>
          <a:prstGeom prst="rect">
            <a:avLst/>
          </a:prstGeom>
          <a:noFill/>
        </p:spPr>
        <p:txBody>
          <a:bodyPr wrap="square">
            <a:spAutoFit/>
          </a:bodyPr>
          <a:lstStyle/>
          <a:p>
            <a:r>
              <a:rPr lang="en-US" dirty="0" err="1"/>
              <a:t>Temie</a:t>
            </a:r>
            <a:r>
              <a:rPr lang="en-US" dirty="0"/>
              <a:t> </a:t>
            </a:r>
            <a:r>
              <a:rPr lang="en-US" dirty="0" err="1"/>
              <a:t>Laleye</a:t>
            </a:r>
            <a:r>
              <a:rPr lang="en-US" dirty="0"/>
              <a:t> 2022  </a:t>
            </a:r>
            <a:r>
              <a:rPr lang="en-US" dirty="0">
                <a:hlinkClick r:id="rId5"/>
              </a:rPr>
              <a:t>Dragons’ Den reject was told product is ‘too risky’ - business now worth £86million | Personal Finance | Finance | Express.co.uk</a:t>
            </a:r>
            <a:r>
              <a:rPr lang="en-IN" dirty="0"/>
              <a:t> </a:t>
            </a:r>
            <a:r>
              <a:rPr lang="en-US" dirty="0"/>
              <a:t> [online] Accessed 11 December 2022</a:t>
            </a:r>
            <a:endParaRPr lang="en-IN" dirty="0"/>
          </a:p>
        </p:txBody>
      </p:sp>
    </p:spTree>
    <p:extLst>
      <p:ext uri="{BB962C8B-B14F-4D97-AF65-F5344CB8AC3E}">
        <p14:creationId xmlns:p14="http://schemas.microsoft.com/office/powerpoint/2010/main" val="245373027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462</TotalTime>
  <Words>1337</Words>
  <Application>Microsoft Office PowerPoint</Application>
  <PresentationFormat>Widescreen</PresentationFormat>
  <Paragraphs>86</Paragraphs>
  <Slides>11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11</vt:i4>
      </vt:variant>
    </vt:vector>
  </HeadingPairs>
  <TitlesOfParts>
    <vt:vector size="16" baseType="lpstr">
      <vt:lpstr>Aharoni</vt:lpstr>
      <vt:lpstr>Arial</vt:lpstr>
      <vt:lpstr>Calibri</vt:lpstr>
      <vt:lpstr>Calibri Light</vt:lpstr>
      <vt:lpstr>Office Theme</vt:lpstr>
      <vt:lpstr>PowerPoint Presentation</vt:lpstr>
      <vt:lpstr>Table of Content</vt:lpstr>
      <vt:lpstr>PowerPoint Presentation</vt:lpstr>
      <vt:lpstr>PowerPoint Presentation</vt:lpstr>
      <vt:lpstr>Fundraising Challenges</vt:lpstr>
      <vt:lpstr>PowerPoint Presentation</vt:lpstr>
      <vt:lpstr>Fundraising Challenges</vt:lpstr>
      <vt:lpstr>Fundraising Opportunities</vt:lpstr>
      <vt:lpstr>Fundraising Opportunities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Himanshu Patidar</dc:creator>
  <cp:lastModifiedBy>Himanshu Patidar</cp:lastModifiedBy>
  <cp:revision>9</cp:revision>
  <dcterms:created xsi:type="dcterms:W3CDTF">2022-12-15T13:03:29Z</dcterms:created>
  <dcterms:modified xsi:type="dcterms:W3CDTF">2022-12-19T17:45:41Z</dcterms:modified>
</cp:coreProperties>
</file>