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5"/>
  </p:notesMasterIdLst>
  <p:handoutMasterIdLst>
    <p:handoutMasterId r:id="rId26"/>
  </p:handoutMasterIdLst>
  <p:sldIdLst>
    <p:sldId id="256" r:id="rId2"/>
    <p:sldId id="285" r:id="rId3"/>
    <p:sldId id="280" r:id="rId4"/>
    <p:sldId id="297" r:id="rId5"/>
    <p:sldId id="267" r:id="rId6"/>
    <p:sldId id="281" r:id="rId7"/>
    <p:sldId id="269" r:id="rId8"/>
    <p:sldId id="300" r:id="rId9"/>
    <p:sldId id="282" r:id="rId10"/>
    <p:sldId id="271" r:id="rId11"/>
    <p:sldId id="286" r:id="rId12"/>
    <p:sldId id="283" r:id="rId13"/>
    <p:sldId id="273" r:id="rId14"/>
    <p:sldId id="284" r:id="rId15"/>
    <p:sldId id="298" r:id="rId16"/>
    <p:sldId id="301" r:id="rId17"/>
    <p:sldId id="299" r:id="rId18"/>
    <p:sldId id="292" r:id="rId19"/>
    <p:sldId id="295" r:id="rId20"/>
    <p:sldId id="293" r:id="rId21"/>
    <p:sldId id="279" r:id="rId22"/>
    <p:sldId id="276" r:id="rId23"/>
    <p:sldId id="296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23622"/>
    <a:srgbClr val="F7D509"/>
    <a:srgbClr val="EF2D2D"/>
    <a:srgbClr val="D770DA"/>
    <a:srgbClr val="DF99D2"/>
    <a:srgbClr val="F5643D"/>
    <a:srgbClr val="F7993B"/>
    <a:srgbClr val="1D6FA9"/>
    <a:srgbClr val="F35B5B"/>
    <a:srgbClr val="B9A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638" autoAdjust="0"/>
    <p:restoredTop sz="84188" autoAdjust="0"/>
  </p:normalViewPr>
  <p:slideViewPr>
    <p:cSldViewPr snapToGrid="0">
      <p:cViewPr varScale="1">
        <p:scale>
          <a:sx n="53" d="100"/>
          <a:sy n="53" d="100"/>
        </p:scale>
        <p:origin x="131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2B1A486-CFAC-4D4E-BA59-BAD4365DCD8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BC41FD-F5BD-4BF3-8943-9132B8359E6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DF9E27-16B6-4430-B6E8-1BCEBF5D0E87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9ADA72-C4D9-43CB-BBF5-3828E4DE218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C3D003-3EC0-491A-8977-98AF42D9DA4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542FDA-0A2C-4B5F-B283-7FFB9A8F1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0036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C18FFF-A0B4-4E92-99F8-416765D7D2B1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CFD646-C487-43F9-8F98-2FC9BA78A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09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FD646-C487-43F9-8F98-2FC9BA78AEA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489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EDAA3-2CA1-4BD5-991D-B9021AAC268B}" type="datetime1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77384"/>
      </p:ext>
    </p:extLst>
  </p:cSld>
  <p:clrMapOvr>
    <a:masterClrMapping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AA1B8-B1CC-4FC8-A113-DFB2CC96C839}" type="datetime1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96180"/>
      </p:ext>
    </p:extLst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1871D-67C9-45AF-8965-BE4331D0DA9E}" type="datetime1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598807"/>
      </p:ext>
    </p:extLst>
  </p:cSld>
  <p:clrMapOvr>
    <a:masterClrMapping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74150-26C5-4ECE-A365-A5B5AB69BE71}" type="datetime1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845266"/>
      </p:ext>
    </p:extLst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668DE-F73A-465E-80C0-77B4B16649FD}" type="datetime1">
              <a:rPr lang="en-GB" smtClean="0"/>
              <a:t>27/11/2025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151716"/>
      </p:ext>
    </p:extLst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71D1D-A56A-4D20-816A-05B1EA94886E}" type="datetime1">
              <a:rPr lang="en-GB" smtClean="0"/>
              <a:t>27/11/2025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76638"/>
      </p:ext>
    </p:extLst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B0C0-112E-4DC6-BF53-5D385922FA68}" type="datetime1">
              <a:rPr lang="en-GB" smtClean="0"/>
              <a:t>27/11/2025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636340"/>
      </p:ext>
    </p:extLst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4ADAA-70F7-4A87-A290-C7C85DD4DFB7}" type="datetime1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716032"/>
      </p:ext>
    </p:extLst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D4437-4D76-463D-94CE-ABFB92CBFFA4}" type="datetime1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333195"/>
      </p:ext>
    </p:extLst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9BC4A-6C91-4971-88A5-2BAC430A1E9F}" type="datetime1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798864"/>
      </p:ext>
    </p:extLst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0CF27-2FDD-4920-AC81-DCEDE6DE7D14}" type="datetime1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081700"/>
      </p:ext>
    </p:extLst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3718AD-490B-4E61-8EB8-2253AC1735C6}" type="datetime1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797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comb/>
  </p:transition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18" Type="http://schemas.openxmlformats.org/officeDocument/2006/relationships/image" Target="../media/image17.sv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svg"/><Relationship Id="rId20" Type="http://schemas.openxmlformats.org/officeDocument/2006/relationships/image" Target="../media/image19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7.sv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12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20.pn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12" Type="http://schemas.openxmlformats.org/officeDocument/2006/relationships/image" Target="../media/image19.sv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7.svg"/><Relationship Id="rId11" Type="http://schemas.openxmlformats.org/officeDocument/2006/relationships/image" Target="../media/image18.png"/><Relationship Id="rId5" Type="http://schemas.openxmlformats.org/officeDocument/2006/relationships/image" Target="../media/image6.png"/><Relationship Id="rId10" Type="http://schemas.openxmlformats.org/officeDocument/2006/relationships/image" Target="../media/image13.svg"/><Relationship Id="rId4" Type="http://schemas.openxmlformats.org/officeDocument/2006/relationships/image" Target="../media/image3.sv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svg"/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12" Type="http://schemas.openxmlformats.org/officeDocument/2006/relationships/image" Target="../media/image31.png"/><Relationship Id="rId2" Type="http://schemas.openxmlformats.org/officeDocument/2006/relationships/image" Target="../media/image21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11" Type="http://schemas.openxmlformats.org/officeDocument/2006/relationships/image" Target="../media/image30.svg"/><Relationship Id="rId5" Type="http://schemas.openxmlformats.org/officeDocument/2006/relationships/image" Target="../media/image24.svg"/><Relationship Id="rId15" Type="http://schemas.openxmlformats.org/officeDocument/2006/relationships/image" Target="../media/image34.sv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svg"/><Relationship Id="rId14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svg"/><Relationship Id="rId18" Type="http://schemas.openxmlformats.org/officeDocument/2006/relationships/image" Target="../media/image20.png"/><Relationship Id="rId3" Type="http://schemas.openxmlformats.org/officeDocument/2006/relationships/image" Target="../media/image3.svg"/><Relationship Id="rId7" Type="http://schemas.openxmlformats.org/officeDocument/2006/relationships/image" Target="../media/image9.svg"/><Relationship Id="rId12" Type="http://schemas.openxmlformats.org/officeDocument/2006/relationships/image" Target="../media/image14.png"/><Relationship Id="rId17" Type="http://schemas.openxmlformats.org/officeDocument/2006/relationships/image" Target="../media/image19.svg"/><Relationship Id="rId2" Type="http://schemas.openxmlformats.org/officeDocument/2006/relationships/image" Target="../media/image2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5" Type="http://schemas.openxmlformats.org/officeDocument/2006/relationships/image" Target="../media/image17.svg"/><Relationship Id="rId10" Type="http://schemas.openxmlformats.org/officeDocument/2006/relationships/image" Target="../media/image12.png"/><Relationship Id="rId19" Type="http://schemas.openxmlformats.org/officeDocument/2006/relationships/image" Target="../media/image35.jpeg"/><Relationship Id="rId4" Type="http://schemas.openxmlformats.org/officeDocument/2006/relationships/image" Target="../media/image6.png"/><Relationship Id="rId9" Type="http://schemas.openxmlformats.org/officeDocument/2006/relationships/image" Target="../media/image11.svg"/><Relationship Id="rId1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39.svg"/><Relationship Id="rId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svg"/><Relationship Id="rId18" Type="http://schemas.openxmlformats.org/officeDocument/2006/relationships/image" Target="../media/image20.png"/><Relationship Id="rId3" Type="http://schemas.openxmlformats.org/officeDocument/2006/relationships/image" Target="../media/image3.svg"/><Relationship Id="rId7" Type="http://schemas.openxmlformats.org/officeDocument/2006/relationships/image" Target="../media/image9.svg"/><Relationship Id="rId12" Type="http://schemas.openxmlformats.org/officeDocument/2006/relationships/image" Target="../media/image14.png"/><Relationship Id="rId17" Type="http://schemas.openxmlformats.org/officeDocument/2006/relationships/image" Target="../media/image19.svg"/><Relationship Id="rId2" Type="http://schemas.openxmlformats.org/officeDocument/2006/relationships/image" Target="../media/image2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5" Type="http://schemas.openxmlformats.org/officeDocument/2006/relationships/image" Target="../media/image1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Relationship Id="rId1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svg"/><Relationship Id="rId3" Type="http://schemas.openxmlformats.org/officeDocument/2006/relationships/image" Target="../media/image3.svg"/><Relationship Id="rId7" Type="http://schemas.openxmlformats.org/officeDocument/2006/relationships/image" Target="../media/image9.svg"/><Relationship Id="rId12" Type="http://schemas.openxmlformats.org/officeDocument/2006/relationships/image" Target="../media/image14.png"/><Relationship Id="rId2" Type="http://schemas.openxmlformats.org/officeDocument/2006/relationships/image" Target="../media/image2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5" Type="http://schemas.openxmlformats.org/officeDocument/2006/relationships/image" Target="../media/image19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Relationship Id="rId1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9.svg"/><Relationship Id="rId3" Type="http://schemas.openxmlformats.org/officeDocument/2006/relationships/image" Target="../media/image3.svg"/><Relationship Id="rId7" Type="http://schemas.openxmlformats.org/officeDocument/2006/relationships/image" Target="../media/image9.svg"/><Relationship Id="rId12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Relationship Id="rId1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20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9.svg"/><Relationship Id="rId3" Type="http://schemas.openxmlformats.org/officeDocument/2006/relationships/image" Target="../media/image3.svg"/><Relationship Id="rId7" Type="http://schemas.openxmlformats.org/officeDocument/2006/relationships/image" Target="../media/image9.svg"/><Relationship Id="rId12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5" Type="http://schemas.openxmlformats.org/officeDocument/2006/relationships/image" Target="../media/image48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Relationship Id="rId1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svg"/><Relationship Id="rId3" Type="http://schemas.openxmlformats.org/officeDocument/2006/relationships/image" Target="../media/image3.svg"/><Relationship Id="rId7" Type="http://schemas.openxmlformats.org/officeDocument/2006/relationships/image" Target="../media/image9.svg"/><Relationship Id="rId12" Type="http://schemas.openxmlformats.org/officeDocument/2006/relationships/image" Target="../media/image1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5" Type="http://schemas.openxmlformats.org/officeDocument/2006/relationships/image" Target="../media/image19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Relationship Id="rId1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svg"/><Relationship Id="rId3" Type="http://schemas.openxmlformats.org/officeDocument/2006/relationships/image" Target="../media/image50.svg"/><Relationship Id="rId7" Type="http://schemas.openxmlformats.org/officeDocument/2006/relationships/image" Target="../media/image54.svg"/><Relationship Id="rId12" Type="http://schemas.openxmlformats.org/officeDocument/2006/relationships/image" Target="../media/image59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png"/><Relationship Id="rId11" Type="http://schemas.openxmlformats.org/officeDocument/2006/relationships/image" Target="../media/image58.svg"/><Relationship Id="rId5" Type="http://schemas.openxmlformats.org/officeDocument/2006/relationships/image" Target="../media/image52.svg"/><Relationship Id="rId15" Type="http://schemas.openxmlformats.org/officeDocument/2006/relationships/image" Target="../media/image62.svg"/><Relationship Id="rId10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openxmlformats.org/officeDocument/2006/relationships/image" Target="../media/image56.svg"/><Relationship Id="rId14" Type="http://schemas.openxmlformats.org/officeDocument/2006/relationships/image" Target="../media/image6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hpad.org/resources/my-scorecard-exercise/" TargetMode="External"/><Relationship Id="rId2" Type="http://schemas.openxmlformats.org/officeDocument/2006/relationships/hyperlink" Target="https://www.mayoclinic.org/healthy-lifestyle/fitness/in-depth/exercise/art-20048389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news-medical.net/news/20240801/Study-highlights-barriers-to-exercise-for-people-with-disabilities.aspx" TargetMode="External"/><Relationship Id="rId4" Type="http://schemas.openxmlformats.org/officeDocument/2006/relationships/hyperlink" Target="https://www.who.int/publications/i/item/9789241564182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960702" y="2870938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2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Inclusive </a:t>
            </a:r>
            <a:endParaRPr lang="en-GB" sz="3200" dirty="0"/>
          </a:p>
          <a:p>
            <a:r>
              <a:rPr lang="en-GB" sz="32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Fitness </a:t>
            </a:r>
            <a:endParaRPr lang="en-GB" sz="3200" dirty="0"/>
          </a:p>
          <a:p>
            <a:r>
              <a:rPr lang="en-GB" sz="32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Accessibility</a:t>
            </a:r>
            <a:endParaRPr lang="en-GB" sz="3200" dirty="0"/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217841" y="4066027"/>
            <a:ext cx="3664908" cy="20891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b="1" dirty="0">
                <a:solidFill>
                  <a:srgbClr val="002060"/>
                </a:solidFill>
              </a:rPr>
              <a:t>A project by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b="1" dirty="0">
                <a:solidFill>
                  <a:srgbClr val="002060"/>
                </a:solidFill>
              </a:rPr>
              <a:t>Shakil Akhtar</a:t>
            </a:r>
          </a:p>
        </p:txBody>
      </p:sp>
      <p:pic>
        <p:nvPicPr>
          <p:cNvPr id="8" name="Picture 7" descr="Text&#10;&#10;Description automatically generated with medium confidence">
            <a:extLst>
              <a:ext uri="{FF2B5EF4-FFF2-40B4-BE49-F238E27FC236}">
                <a16:creationId xmlns:a16="http://schemas.microsoft.com/office/drawing/2014/main" id="{02D8F47C-BC23-4349-B903-5379F9B7EE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13"/>
          <a:stretch/>
        </p:blipFill>
        <p:spPr>
          <a:xfrm>
            <a:off x="589272" y="577497"/>
            <a:ext cx="914400" cy="1325826"/>
          </a:xfrm>
          <a:prstGeom prst="rect">
            <a:avLst/>
          </a:prstGeom>
        </p:spPr>
      </p:pic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69076" y="5678098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337393" y="5613608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694535" y="5613608"/>
            <a:ext cx="1083099" cy="1083099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8C64F6CD-9115-4801-86D5-F2F7867CCA52}"/>
              </a:ext>
            </a:extLst>
          </p:cNvPr>
          <p:cNvSpPr txBox="1"/>
          <p:nvPr/>
        </p:nvSpPr>
        <p:spPr>
          <a:xfrm>
            <a:off x="1389362" y="577497"/>
            <a:ext cx="2781314" cy="12316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University of Wales</a:t>
            </a:r>
          </a:p>
          <a:p>
            <a:pPr algn="ctr"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Trinity Saint David </a:t>
            </a:r>
          </a:p>
          <a:p>
            <a:pPr algn="ctr"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Birmingham</a:t>
            </a:r>
          </a:p>
        </p:txBody>
      </p:sp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075722" y="150787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7486650" y="1450541"/>
            <a:ext cx="914400" cy="914400"/>
          </a:xfrm>
          <a:prstGeom prst="rect">
            <a:avLst/>
          </a:prstGeom>
        </p:spPr>
      </p:pic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7694535" y="278944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709994" y="3937248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6457950" y="1383093"/>
            <a:ext cx="852195" cy="852195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FD425-99C8-4561-9029-69253158E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81050" y="5947953"/>
            <a:ext cx="2057400" cy="365125"/>
          </a:xfrm>
        </p:spPr>
        <p:txBody>
          <a:bodyPr/>
          <a:lstStyle/>
          <a:p>
            <a:fld id="{F99A72B1-1630-4E9E-A60F-119A94F1333D}" type="slidenum">
              <a:rPr lang="en-GB" smtClean="0"/>
              <a:t>1</a:t>
            </a:fld>
            <a:endParaRPr lang="en-GB"/>
          </a:p>
        </p:txBody>
      </p:sp>
      <p:pic>
        <p:nvPicPr>
          <p:cNvPr id="3" name="Picture 2" descr="A logo for a gym&#10;&#10;AI-generated content may be incorrect.">
            <a:extLst>
              <a:ext uri="{FF2B5EF4-FFF2-40B4-BE49-F238E27FC236}">
                <a16:creationId xmlns:a16="http://schemas.microsoft.com/office/drawing/2014/main" id="{3E3B107F-E1D9-F3E2-DAB2-9072E3C70BC7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9822" y="2661376"/>
            <a:ext cx="3887812" cy="256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726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C830FAD-7FEB-47B3-8089-81E79E4F5E6B}"/>
              </a:ext>
            </a:extLst>
          </p:cNvPr>
          <p:cNvSpPr/>
          <p:nvPr/>
        </p:nvSpPr>
        <p:spPr>
          <a:xfrm>
            <a:off x="18088" y="0"/>
            <a:ext cx="3514811" cy="6857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267912" y="1749936"/>
            <a:ext cx="3209538" cy="3197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AGENDA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0F4C06-D825-4359-949D-0591412794DE}"/>
              </a:ext>
            </a:extLst>
          </p:cNvPr>
          <p:cNvSpPr txBox="1"/>
          <p:nvPr/>
        </p:nvSpPr>
        <p:spPr>
          <a:xfrm>
            <a:off x="3782723" y="754877"/>
            <a:ext cx="4142077" cy="5187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latin typeface="Abadi" panose="020B0604020104020204" pitchFamily="34" charset="0"/>
              </a:rPr>
              <a:t>Introduction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latin typeface="Abadi" panose="020B0604020104020204" pitchFamily="34" charset="0"/>
              </a:rPr>
              <a:t>Motivation and Goals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latin typeface="Abadi" panose="020B0604020104020204" pitchFamily="34" charset="0"/>
              </a:rPr>
              <a:t>Aim and Objectives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latin typeface="Abadi" panose="020B0604020104020204" pitchFamily="34" charset="0"/>
              </a:rPr>
              <a:t>Literature review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latin typeface="Abadi" panose="020B0604020104020204" pitchFamily="34" charset="0"/>
              </a:rPr>
              <a:t>Methodology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latin typeface="Abadi" panose="020B0604020104020204" pitchFamily="34" charset="0"/>
              </a:rPr>
              <a:t>Design overview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latin typeface="Abadi" panose="020B0604020104020204" pitchFamily="34" charset="0"/>
              </a:rPr>
              <a:t>Gantt Chart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latin typeface="Abadi" panose="020B0604020104020204" pitchFamily="34" charset="0"/>
              </a:rPr>
              <a:t>Demo 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latin typeface="Abadi" panose="020B0604020104020204" pitchFamily="34" charset="0"/>
              </a:rPr>
              <a:t>Conclusion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latin typeface="Abadi" panose="020B0604020104020204" pitchFamily="34" charset="0"/>
              </a:rPr>
              <a:t>Q&amp;A</a:t>
            </a:r>
          </a:p>
        </p:txBody>
      </p:sp>
      <p:pic>
        <p:nvPicPr>
          <p:cNvPr id="2" name="Picture 1" descr="A logo for a gym&#10;&#10;AI-generated content may be incorrect.">
            <a:extLst>
              <a:ext uri="{FF2B5EF4-FFF2-40B4-BE49-F238E27FC236}">
                <a16:creationId xmlns:a16="http://schemas.microsoft.com/office/drawing/2014/main" id="{61EBC2F9-DA16-B76F-664F-83397720BB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42" y="162016"/>
            <a:ext cx="3342508" cy="256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718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375809" y="3070936"/>
            <a:ext cx="4328271" cy="16864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8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Inclusive </a:t>
            </a:r>
            <a:endParaRPr lang="en-GB" sz="4800" dirty="0"/>
          </a:p>
          <a:p>
            <a:r>
              <a:rPr lang="en-GB" sz="48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Fitness </a:t>
            </a:r>
            <a:endParaRPr lang="en-GB" sz="4800" dirty="0"/>
          </a:p>
          <a:p>
            <a:r>
              <a:rPr lang="en-GB" sz="48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Accessibility</a:t>
            </a:r>
            <a:endParaRPr lang="en-GB" sz="4800" dirty="0"/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03561" y="16275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922457" y="-112703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42129" y="5366556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414145" y="5455814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77186" y="145254"/>
            <a:ext cx="914400" cy="914400"/>
          </a:xfrm>
          <a:prstGeom prst="rect">
            <a:avLst/>
          </a:prstGeom>
        </p:spPr>
      </p:pic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717196" y="5583733"/>
            <a:ext cx="914400" cy="91440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252933" y="1438400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solidFill>
                  <a:srgbClr val="002060"/>
                </a:solidFill>
              </a:rPr>
              <a:t>1. </a:t>
            </a:r>
            <a:r>
              <a:rPr lang="en-US" sz="3600" b="1" dirty="0"/>
              <a:t>Introduction: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33028C-4FDD-471C-8BCD-0814742E7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3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2B1D2C-B52E-AFDE-A559-41767EFF81AD}"/>
              </a:ext>
            </a:extLst>
          </p:cNvPr>
          <p:cNvSpPr txBox="1"/>
          <p:nvPr/>
        </p:nvSpPr>
        <p:spPr>
          <a:xfrm>
            <a:off x="5957116" y="883781"/>
            <a:ext cx="4572000" cy="3604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3000"/>
              </a:lnSpc>
              <a:spcAft>
                <a:spcPts val="272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[1]. </a:t>
            </a:r>
          </a:p>
        </p:txBody>
      </p:sp>
      <p:pic>
        <p:nvPicPr>
          <p:cNvPr id="3" name="Picture 2" descr="A logo for a gym&#10;&#10;AI-generated content may be incorrect.">
            <a:extLst>
              <a:ext uri="{FF2B5EF4-FFF2-40B4-BE49-F238E27FC236}">
                <a16:creationId xmlns:a16="http://schemas.microsoft.com/office/drawing/2014/main" id="{C6EC9AD9-364D-CBC0-2ADF-A6BDA8ED082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8301" y="343577"/>
            <a:ext cx="3504815" cy="1801374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D409BFA4-17E6-2EB8-EC49-9199A9336F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1914" y="2439604"/>
            <a:ext cx="4939153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Going to the gym should be accessible to everyone,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but many people face barriers due to mobility issues, sensory needs, or poorly designed facilities. Making gyms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more inclusive means creating safe, supportive spaces for all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users. This project explores improvements in equipment, layout, staff training, and policies to promote equal access[1].</a:t>
            </a:r>
          </a:p>
        </p:txBody>
      </p:sp>
    </p:spTree>
    <p:extLst>
      <p:ext uri="{BB962C8B-B14F-4D97-AF65-F5344CB8AC3E}">
        <p14:creationId xmlns:p14="http://schemas.microsoft.com/office/powerpoint/2010/main" val="1899037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023014" y="2077875"/>
            <a:ext cx="2932508" cy="14815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Inclusive </a:t>
            </a:r>
            <a:endParaRPr lang="en-GB" sz="4000" dirty="0"/>
          </a:p>
          <a:p>
            <a:r>
              <a:rPr lang="en-GB" sz="4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Fitness </a:t>
            </a:r>
            <a:endParaRPr lang="en-GB" sz="4000" dirty="0"/>
          </a:p>
          <a:p>
            <a:r>
              <a:rPr lang="en-GB" sz="4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Accessibility</a:t>
            </a:r>
            <a:endParaRPr lang="en-GB" sz="4000" dirty="0"/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049" y="1550739"/>
            <a:ext cx="1043378" cy="1043378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953101" y="110424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6271" y="-240"/>
            <a:ext cx="1172357" cy="1172357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219412" y="216520"/>
            <a:ext cx="914400" cy="914400"/>
          </a:xfrm>
          <a:prstGeom prst="rect">
            <a:avLst/>
          </a:prstGeom>
        </p:spPr>
      </p:pic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133812" y="265277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4521934" y="341497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b="1" dirty="0"/>
              <a:t>2. Motivation &amp; Goals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CD9FBFA-F65D-5306-149C-1421B9E161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6175" y="1128892"/>
            <a:ext cx="22955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58C518A-16C8-599E-D813-08DDA42B88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6175" y="4498001"/>
            <a:ext cx="4365203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6" name="Picture 5" descr="A logo for a gym&#10;&#10;AI-generated content may be incorrect.">
            <a:extLst>
              <a:ext uri="{FF2B5EF4-FFF2-40B4-BE49-F238E27FC236}">
                <a16:creationId xmlns:a16="http://schemas.microsoft.com/office/drawing/2014/main" id="{238ED137-9EF2-4D18-27E3-8C5036835C0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093" y="3860804"/>
            <a:ext cx="3747463" cy="2568603"/>
          </a:xfrm>
          <a:prstGeom prst="rect">
            <a:avLst/>
          </a:prstGeom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2CB3C199-C1EB-B580-A194-C611C1F070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08556" y="1367484"/>
            <a:ext cx="4878212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website supports an inclusive gym experience by removing barriers and offering accessible equipment, guidance, and resources that help people with disabilities improve their physical, mental, and social well-being.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5ABDDC-12F7-53A3-2FE7-C41A6798526B}"/>
              </a:ext>
            </a:extLst>
          </p:cNvPr>
          <p:cNvSpPr txBox="1"/>
          <p:nvPr/>
        </p:nvSpPr>
        <p:spPr>
          <a:xfrm>
            <a:off x="3955522" y="3429000"/>
            <a:ext cx="472510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goal is Promote inclusive fitness, support physical and mental health, build confidence, encourage independence, and raise community awareness about accessible active living.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  <a:ea typeface="Arial" panose="020B0604020202020204" pitchFamily="34" charset="0"/>
              </a:rPr>
              <a:t> Fitness facilities help people consistently meet their health and wellness goals, whether that means increasing physical activity, losing weight, or building muscle [2].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9672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263819" y="256477"/>
            <a:ext cx="3997762" cy="7259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MOTIVATION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17B7C0F-9A67-4A08-9B81-C7F7AFC2428A}"/>
              </a:ext>
            </a:extLst>
          </p:cNvPr>
          <p:cNvSpPr txBox="1"/>
          <p:nvPr/>
        </p:nvSpPr>
        <p:spPr>
          <a:xfrm>
            <a:off x="297725" y="2987820"/>
            <a:ext cx="2246453" cy="6604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GOALS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C825B3-98F5-427C-B45D-86E1D037FD0C}"/>
              </a:ext>
            </a:extLst>
          </p:cNvPr>
          <p:cNvSpPr txBox="1"/>
          <p:nvPr/>
        </p:nvSpPr>
        <p:spPr>
          <a:xfrm>
            <a:off x="-411329" y="925624"/>
            <a:ext cx="82469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project is related to four main topics</a:t>
            </a:r>
            <a:r>
              <a:rPr lang="en-GB" sz="2000" b="1" dirty="0">
                <a:latin typeface="Abadi" panose="020B0604020104020204" pitchFamily="34" charset="0"/>
              </a:rPr>
              <a:t>: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2D65AF8-29BE-467E-8D46-764B85B3A642}"/>
              </a:ext>
            </a:extLst>
          </p:cNvPr>
          <p:cNvSpPr/>
          <p:nvPr/>
        </p:nvSpPr>
        <p:spPr>
          <a:xfrm>
            <a:off x="2406605" y="1406245"/>
            <a:ext cx="2039295" cy="1672975"/>
          </a:xfrm>
          <a:prstGeom prst="rect">
            <a:avLst/>
          </a:prstGeom>
          <a:ln>
            <a:solidFill>
              <a:srgbClr val="F9F9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Graphic 15" descr="Group of men with solid fill">
            <a:extLst>
              <a:ext uri="{FF2B5EF4-FFF2-40B4-BE49-F238E27FC236}">
                <a16:creationId xmlns:a16="http://schemas.microsoft.com/office/drawing/2014/main" id="{6ABD67B9-BDD0-4EAE-B238-9B0585CEB8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09311" y="2104402"/>
            <a:ext cx="702841" cy="702841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394E056D-37F0-495C-B8CF-303516435A18}"/>
              </a:ext>
            </a:extLst>
          </p:cNvPr>
          <p:cNvSpPr txBox="1"/>
          <p:nvPr/>
        </p:nvSpPr>
        <p:spPr>
          <a:xfrm>
            <a:off x="2765454" y="1350731"/>
            <a:ext cx="170303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easily accessible facilities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5EEE5EA8-4A1F-404D-A403-370781F27BDC}"/>
              </a:ext>
            </a:extLst>
          </p:cNvPr>
          <p:cNvSpPr/>
          <p:nvPr/>
        </p:nvSpPr>
        <p:spPr>
          <a:xfrm>
            <a:off x="6899803" y="1406246"/>
            <a:ext cx="1946471" cy="1681130"/>
          </a:xfrm>
          <a:prstGeom prst="rect">
            <a:avLst/>
          </a:prstGeom>
          <a:solidFill>
            <a:srgbClr val="128D9A"/>
          </a:solidFill>
          <a:ln>
            <a:solidFill>
              <a:schemeClr val="bg1"/>
            </a:solidFill>
          </a:ln>
          <a:effec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Graphic 12" descr="Document with solid fill">
            <a:extLst>
              <a:ext uri="{FF2B5EF4-FFF2-40B4-BE49-F238E27FC236}">
                <a16:creationId xmlns:a16="http://schemas.microsoft.com/office/drawing/2014/main" id="{EBC1A6ED-A2A8-4352-9D86-61B0FE48D4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59225" y="2181728"/>
            <a:ext cx="493093" cy="597894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B72D8FAF-E9DF-4B23-8283-4A912B245477}"/>
              </a:ext>
            </a:extLst>
          </p:cNvPr>
          <p:cNvSpPr txBox="1"/>
          <p:nvPr/>
        </p:nvSpPr>
        <p:spPr>
          <a:xfrm>
            <a:off x="7405471" y="1427841"/>
            <a:ext cx="145434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lack of awareness or a scarcity of adapting equipment. </a:t>
            </a:r>
          </a:p>
          <a:p>
            <a:endParaRPr lang="en-GB" sz="16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3B27544-11F6-4038-A1A3-B47F6D0729EB}"/>
              </a:ext>
            </a:extLst>
          </p:cNvPr>
          <p:cNvSpPr/>
          <p:nvPr/>
        </p:nvSpPr>
        <p:spPr>
          <a:xfrm>
            <a:off x="4476897" y="1396675"/>
            <a:ext cx="2236247" cy="167297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Graphic 10" descr="Robot with solid fill">
            <a:extLst>
              <a:ext uri="{FF2B5EF4-FFF2-40B4-BE49-F238E27FC236}">
                <a16:creationId xmlns:a16="http://schemas.microsoft.com/office/drawing/2014/main" id="{133AFD39-0D65-4DA7-8CF7-C13BA4359B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253818" y="2105374"/>
            <a:ext cx="754143" cy="754143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18D833A5-60CC-48AA-B48B-0C5CC1EA446E}"/>
              </a:ext>
            </a:extLst>
          </p:cNvPr>
          <p:cNvSpPr txBox="1"/>
          <p:nvPr/>
        </p:nvSpPr>
        <p:spPr>
          <a:xfrm>
            <a:off x="4822014" y="1564076"/>
            <a:ext cx="19551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Mental Wellness</a:t>
            </a:r>
            <a:endParaRPr lang="en-GB" sz="16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2E745D8-B023-44D1-9F36-7490FCFB2476}"/>
              </a:ext>
            </a:extLst>
          </p:cNvPr>
          <p:cNvSpPr/>
          <p:nvPr/>
        </p:nvSpPr>
        <p:spPr>
          <a:xfrm>
            <a:off x="462583" y="1408601"/>
            <a:ext cx="1816926" cy="16191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Graphic 6" descr="Heart lock with solid fill">
            <a:extLst>
              <a:ext uri="{FF2B5EF4-FFF2-40B4-BE49-F238E27FC236}">
                <a16:creationId xmlns:a16="http://schemas.microsoft.com/office/drawing/2014/main" id="{5692AF02-9488-4EEB-9111-E0DD0FB4817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54905" y="2051298"/>
            <a:ext cx="754143" cy="754143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0D936061-DC26-4271-9AF9-37935278ED89}"/>
              </a:ext>
            </a:extLst>
          </p:cNvPr>
          <p:cNvSpPr txBox="1"/>
          <p:nvPr/>
        </p:nvSpPr>
        <p:spPr>
          <a:xfrm>
            <a:off x="409423" y="3539093"/>
            <a:ext cx="91280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project is intended for </a:t>
            </a:r>
            <a:r>
              <a:rPr lang="en-GB" sz="2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Inclusive 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Fitness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Accessibility</a:t>
            </a:r>
            <a:r>
              <a:rPr lang="en-GB" sz="2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GYM TO HELP DISABLED AND INJURED PEOPLE.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Abadi" panose="020B0604020104020204" pitchFamily="34" charset="0"/>
            </a:endParaRP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DD20DFD8-5211-498C-A87A-085EBBFE1C69}"/>
              </a:ext>
            </a:extLst>
          </p:cNvPr>
          <p:cNvSpPr/>
          <p:nvPr/>
        </p:nvSpPr>
        <p:spPr>
          <a:xfrm>
            <a:off x="409423" y="4517556"/>
            <a:ext cx="2393314" cy="1435581"/>
          </a:xfrm>
          <a:prstGeom prst="rect">
            <a:avLst/>
          </a:prstGeom>
          <a:solidFill>
            <a:srgbClr val="647C9C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8B4B2F6-ADCE-4B1F-8B0F-F4F983CA42A3}"/>
              </a:ext>
            </a:extLst>
          </p:cNvPr>
          <p:cNvSpPr txBox="1"/>
          <p:nvPr/>
        </p:nvSpPr>
        <p:spPr>
          <a:xfrm>
            <a:off x="297725" y="4667439"/>
            <a:ext cx="26032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Create a WEBPAGE for a DISABLED  GYM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64FB50A4-A47F-4C4C-8DE8-A6C2325D50A6}"/>
              </a:ext>
            </a:extLst>
          </p:cNvPr>
          <p:cNvSpPr/>
          <p:nvPr/>
        </p:nvSpPr>
        <p:spPr>
          <a:xfrm>
            <a:off x="2955535" y="4522020"/>
            <a:ext cx="3377894" cy="1435581"/>
          </a:xfrm>
          <a:prstGeom prst="rect">
            <a:avLst/>
          </a:prstGeom>
          <a:solidFill>
            <a:srgbClr val="B9A303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A30EA888-A383-4B7D-B8C9-CAB57E7D95CD}"/>
              </a:ext>
            </a:extLst>
          </p:cNvPr>
          <p:cNvSpPr txBox="1"/>
          <p:nvPr/>
        </p:nvSpPr>
        <p:spPr>
          <a:xfrm>
            <a:off x="268552" y="1199763"/>
            <a:ext cx="78533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8929E6EA-D962-4D9F-9CF6-34D00E5ADCC7}"/>
              </a:ext>
            </a:extLst>
          </p:cNvPr>
          <p:cNvSpPr txBox="1"/>
          <p:nvPr/>
        </p:nvSpPr>
        <p:spPr>
          <a:xfrm>
            <a:off x="2208311" y="1215555"/>
            <a:ext cx="78533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2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C1612C54-EACA-4E2B-900A-4D2E2C7AA599}"/>
              </a:ext>
            </a:extLst>
          </p:cNvPr>
          <p:cNvSpPr txBox="1"/>
          <p:nvPr/>
        </p:nvSpPr>
        <p:spPr>
          <a:xfrm>
            <a:off x="4314856" y="1216013"/>
            <a:ext cx="78533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3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AD9BACB4-F69E-49E4-B2FF-2C8A18B22836}"/>
              </a:ext>
            </a:extLst>
          </p:cNvPr>
          <p:cNvSpPr txBox="1"/>
          <p:nvPr/>
        </p:nvSpPr>
        <p:spPr>
          <a:xfrm>
            <a:off x="6768759" y="1231304"/>
            <a:ext cx="78533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4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7D5C614-397C-4AF2-AE1E-44F5D4359715}"/>
              </a:ext>
            </a:extLst>
          </p:cNvPr>
          <p:cNvSpPr txBox="1"/>
          <p:nvPr/>
        </p:nvSpPr>
        <p:spPr>
          <a:xfrm>
            <a:off x="3061305" y="4655035"/>
            <a:ext cx="319153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Advance research in academia and spread awareness</a:t>
            </a:r>
          </a:p>
        </p:txBody>
      </p:sp>
      <p:pic>
        <p:nvPicPr>
          <p:cNvPr id="34" name="Graphic 33" descr="Research with solid fill">
            <a:extLst>
              <a:ext uri="{FF2B5EF4-FFF2-40B4-BE49-F238E27FC236}">
                <a16:creationId xmlns:a16="http://schemas.microsoft.com/office/drawing/2014/main" id="{F4ADFC58-BEAA-4B45-96E0-21BBFB15243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333150" y="5162441"/>
            <a:ext cx="749526" cy="749526"/>
          </a:xfrm>
          <a:prstGeom prst="rect">
            <a:avLst/>
          </a:prstGeom>
        </p:spPr>
      </p:pic>
      <p:pic>
        <p:nvPicPr>
          <p:cNvPr id="40" name="Graphic 39" descr="Blueprint with solid fill">
            <a:extLst>
              <a:ext uri="{FF2B5EF4-FFF2-40B4-BE49-F238E27FC236}">
                <a16:creationId xmlns:a16="http://schemas.microsoft.com/office/drawing/2014/main" id="{A303494C-AA72-462B-B20B-88ABE25285C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235418" y="5207193"/>
            <a:ext cx="660022" cy="660022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06B8B774-0A19-4788-81E4-E2EEC834AB5F}"/>
              </a:ext>
            </a:extLst>
          </p:cNvPr>
          <p:cNvSpPr/>
          <p:nvPr/>
        </p:nvSpPr>
        <p:spPr>
          <a:xfrm>
            <a:off x="6486227" y="4509295"/>
            <a:ext cx="2177808" cy="1429672"/>
          </a:xfrm>
          <a:prstGeom prst="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D0C9DED-6C33-4139-BC53-3C915F2D9A1B}"/>
              </a:ext>
            </a:extLst>
          </p:cNvPr>
          <p:cNvSpPr txBox="1"/>
          <p:nvPr/>
        </p:nvSpPr>
        <p:spPr>
          <a:xfrm>
            <a:off x="6584435" y="4645492"/>
            <a:ext cx="20215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Showcase and </a:t>
            </a:r>
            <a:b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learn new skills  </a:t>
            </a:r>
          </a:p>
        </p:txBody>
      </p:sp>
      <p:pic>
        <p:nvPicPr>
          <p:cNvPr id="31" name="Graphic 30" descr="Idea with solid fill">
            <a:extLst>
              <a:ext uri="{FF2B5EF4-FFF2-40B4-BE49-F238E27FC236}">
                <a16:creationId xmlns:a16="http://schemas.microsoft.com/office/drawing/2014/main" id="{BC28AA97-7E9A-4996-AAB5-342F1AC7BC1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7232960" y="5182874"/>
            <a:ext cx="684341" cy="6843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A08B931-25AE-89A2-EC8B-6881656A8EB0}"/>
              </a:ext>
            </a:extLst>
          </p:cNvPr>
          <p:cNvSpPr txBox="1"/>
          <p:nvPr/>
        </p:nvSpPr>
        <p:spPr>
          <a:xfrm>
            <a:off x="697917" y="1401153"/>
            <a:ext cx="19577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 atmosphere that Promotes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physical,mental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social well-being.</a:t>
            </a:r>
            <a:endParaRPr lang="en-GB" sz="1200" b="1" dirty="0"/>
          </a:p>
        </p:txBody>
      </p:sp>
      <p:pic>
        <p:nvPicPr>
          <p:cNvPr id="9" name="Picture 8" descr="A logo for a gym&#10;&#10;AI-generated content may be incorrect.">
            <a:extLst>
              <a:ext uri="{FF2B5EF4-FFF2-40B4-BE49-F238E27FC236}">
                <a16:creationId xmlns:a16="http://schemas.microsoft.com/office/drawing/2014/main" id="{D68776D6-C145-137E-C9DA-182AB69D45B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9804" y="85673"/>
            <a:ext cx="2062471" cy="1218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2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757230" y="5273359"/>
            <a:ext cx="3724243" cy="30299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54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Inclusive </a:t>
            </a:r>
            <a:endParaRPr lang="en-GB" sz="5400" dirty="0"/>
          </a:p>
          <a:p>
            <a:r>
              <a:rPr lang="en-GB" sz="54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Fitness </a:t>
            </a:r>
            <a:endParaRPr lang="en-GB" sz="5400" dirty="0"/>
          </a:p>
          <a:p>
            <a:r>
              <a:rPr lang="en-GB" sz="54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Accessibility</a:t>
            </a:r>
            <a:endParaRPr lang="en-GB" sz="5400" dirty="0"/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6486" y="1456043"/>
            <a:ext cx="1043378" cy="1043378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88703" y="197864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54033" y="3778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721942" y="1351833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647176" y="1520532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662529" y="1705232"/>
            <a:ext cx="914400" cy="914400"/>
          </a:xfrm>
          <a:prstGeom prst="rect">
            <a:avLst/>
          </a:prstGeom>
        </p:spPr>
      </p:pic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393436" y="285970"/>
            <a:ext cx="914400" cy="914400"/>
          </a:xfrm>
          <a:prstGeom prst="rect">
            <a:avLst/>
          </a:prstGeom>
        </p:spPr>
      </p:pic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678279" y="357946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492542" y="2674855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 &amp; Objectives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623DCA-2749-4F86-96EE-263B6EEAD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6</a:t>
            </a:fld>
            <a:endParaRPr lang="en-GB"/>
          </a:p>
        </p:txBody>
      </p:sp>
      <p:pic>
        <p:nvPicPr>
          <p:cNvPr id="3" name="Picture 2" descr="A logo for a gym&#10;&#10;AI-generated content may be incorrect.">
            <a:extLst>
              <a:ext uri="{FF2B5EF4-FFF2-40B4-BE49-F238E27FC236}">
                <a16:creationId xmlns:a16="http://schemas.microsoft.com/office/drawing/2014/main" id="{3EA6A612-D444-DF4D-0A39-66E1DCEA97B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965" y="126835"/>
            <a:ext cx="4256508" cy="2568603"/>
          </a:xfrm>
          <a:prstGeom prst="rect">
            <a:avLst/>
          </a:prstGeom>
        </p:spPr>
      </p:pic>
      <p:pic>
        <p:nvPicPr>
          <p:cNvPr id="7" name="Picture 6" descr="Gym equipment and needs">
            <a:extLst>
              <a:ext uri="{FF2B5EF4-FFF2-40B4-BE49-F238E27FC236}">
                <a16:creationId xmlns:a16="http://schemas.microsoft.com/office/drawing/2014/main" id="{9E18DAFF-8A8B-8FF1-FAD8-C57986992CFB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1473" y="2691951"/>
            <a:ext cx="4662527" cy="403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13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AFD142-63D2-4390-8C25-1AFC4DB9E748}"/>
              </a:ext>
            </a:extLst>
          </p:cNvPr>
          <p:cNvSpPr/>
          <p:nvPr/>
        </p:nvSpPr>
        <p:spPr>
          <a:xfrm>
            <a:off x="-54852" y="29371"/>
            <a:ext cx="3514811" cy="6857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-111140" y="3046126"/>
            <a:ext cx="3514811" cy="21026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AIM AND </a:t>
            </a:r>
            <a:br>
              <a:rPr lang="en-US" sz="4400" dirty="0">
                <a:solidFill>
                  <a:srgbClr val="00206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</a:br>
            <a:r>
              <a:rPr lang="en-US" sz="4400" dirty="0">
                <a:solidFill>
                  <a:srgbClr val="00206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OBJECTIVES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C825B3-98F5-427C-B45D-86E1D037FD0C}"/>
              </a:ext>
            </a:extLst>
          </p:cNvPr>
          <p:cNvSpPr txBox="1"/>
          <p:nvPr/>
        </p:nvSpPr>
        <p:spPr>
          <a:xfrm>
            <a:off x="3530487" y="806701"/>
            <a:ext cx="54670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badi" panose="020B0604020104020204" pitchFamily="34" charset="0"/>
              </a:rPr>
              <a:t>The project's aim consists in developing a webpage for the less privileged people.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30630BF-EC95-4927-ACA0-C32BAFB8BBEE}"/>
              </a:ext>
            </a:extLst>
          </p:cNvPr>
          <p:cNvSpPr txBox="1"/>
          <p:nvPr/>
        </p:nvSpPr>
        <p:spPr>
          <a:xfrm>
            <a:off x="3783166" y="2957108"/>
            <a:ext cx="4961708" cy="735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badi" panose="020B0604020104020204" pitchFamily="34" charset="0"/>
              </a:rPr>
              <a:t>The project implies the achievement of three significant objectives :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6E580FD-A055-4EF3-B1B3-9D587DDCC771}"/>
              </a:ext>
            </a:extLst>
          </p:cNvPr>
          <p:cNvSpPr txBox="1"/>
          <p:nvPr/>
        </p:nvSpPr>
        <p:spPr>
          <a:xfrm>
            <a:off x="4515137" y="4558387"/>
            <a:ext cx="3903053" cy="7363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GB" sz="2000" dirty="0">
                <a:latin typeface="+mj-lt"/>
              </a:rPr>
              <a:t>To help the disabled and injured people at the gym.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4183B29-A4BF-430D-9CE4-B590B93701DD}"/>
              </a:ext>
            </a:extLst>
          </p:cNvPr>
          <p:cNvSpPr txBox="1"/>
          <p:nvPr/>
        </p:nvSpPr>
        <p:spPr>
          <a:xfrm>
            <a:off x="4515137" y="5321934"/>
            <a:ext cx="4157210" cy="735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GB" sz="2000" dirty="0">
                <a:latin typeface="+mj-lt"/>
              </a:rPr>
              <a:t>To examine and evaluate the performance of the proposed solution. 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BC6EA1F-4622-46EF-B016-9322C6D58E00}"/>
              </a:ext>
            </a:extLst>
          </p:cNvPr>
          <p:cNvSpPr txBox="1"/>
          <p:nvPr/>
        </p:nvSpPr>
        <p:spPr>
          <a:xfrm>
            <a:off x="3671758" y="3686847"/>
            <a:ext cx="611446" cy="84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Abadi" panose="020B0604020104020204" pitchFamily="34" charset="0"/>
              </a:rPr>
              <a:t>1</a:t>
            </a:r>
            <a:r>
              <a:rPr lang="en-GB" sz="3200" b="1" dirty="0">
                <a:latin typeface="+mj-lt"/>
              </a:rPr>
              <a:t> </a:t>
            </a:r>
            <a:endParaRPr lang="en-GB" sz="2000" dirty="0">
              <a:latin typeface="+mj-lt"/>
            </a:endParaRPr>
          </a:p>
        </p:txBody>
      </p:sp>
      <p:pic>
        <p:nvPicPr>
          <p:cNvPr id="14" name="Graphic 13" descr="Presentation with checklist with solid fill">
            <a:extLst>
              <a:ext uri="{FF2B5EF4-FFF2-40B4-BE49-F238E27FC236}">
                <a16:creationId xmlns:a16="http://schemas.microsoft.com/office/drawing/2014/main" id="{D350CB85-C313-48E7-B0FA-7EA35BC55E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43543" y="2119593"/>
            <a:ext cx="794159" cy="794159"/>
          </a:xfrm>
          <a:prstGeom prst="rect">
            <a:avLst/>
          </a:prstGeom>
        </p:spPr>
      </p:pic>
      <p:pic>
        <p:nvPicPr>
          <p:cNvPr id="17" name="Graphic 16" descr="Target with solid fill">
            <a:extLst>
              <a:ext uri="{FF2B5EF4-FFF2-40B4-BE49-F238E27FC236}">
                <a16:creationId xmlns:a16="http://schemas.microsoft.com/office/drawing/2014/main" id="{E34DFD8A-1D4A-45EB-B4EA-FD35874C2D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90228" y="85066"/>
            <a:ext cx="749189" cy="749189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B137442-0329-4406-89DC-34DC8644E9FC}"/>
              </a:ext>
            </a:extLst>
          </p:cNvPr>
          <p:cNvCxnSpPr>
            <a:cxnSpLocks/>
          </p:cNvCxnSpPr>
          <p:nvPr/>
        </p:nvCxnSpPr>
        <p:spPr>
          <a:xfrm>
            <a:off x="3759769" y="3787584"/>
            <a:ext cx="4626591" cy="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A13A410-6F93-4CF1-9AAF-95501C5FBC57}"/>
              </a:ext>
            </a:extLst>
          </p:cNvPr>
          <p:cNvCxnSpPr/>
          <p:nvPr/>
        </p:nvCxnSpPr>
        <p:spPr>
          <a:xfrm>
            <a:off x="3759769" y="4509704"/>
            <a:ext cx="4626591" cy="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60BB8ED6-D60C-4C74-8719-805DFEAE62F3}"/>
              </a:ext>
            </a:extLst>
          </p:cNvPr>
          <p:cNvSpPr txBox="1"/>
          <p:nvPr/>
        </p:nvSpPr>
        <p:spPr>
          <a:xfrm>
            <a:off x="4534377" y="3826160"/>
            <a:ext cx="36008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+mj-lt"/>
              </a:rPr>
              <a:t>To develop an automated, easy-to-use webpage</a:t>
            </a:r>
            <a:r>
              <a:rPr lang="en-GB" sz="1800" dirty="0">
                <a:latin typeface="+mj-lt"/>
              </a:rPr>
              <a:t>. 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21240E2-B914-473F-8A6C-9B5F70409350}"/>
              </a:ext>
            </a:extLst>
          </p:cNvPr>
          <p:cNvSpPr txBox="1"/>
          <p:nvPr/>
        </p:nvSpPr>
        <p:spPr>
          <a:xfrm>
            <a:off x="3693807" y="4463745"/>
            <a:ext cx="5532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Abadi" panose="020B0604020104020204" pitchFamily="34" charset="0"/>
              </a:rPr>
              <a:t>2</a:t>
            </a:r>
            <a:endParaRPr lang="en-GB" sz="54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B1325C2-22C3-4A1E-8B55-B7A13F4FA7DE}"/>
              </a:ext>
            </a:extLst>
          </p:cNvPr>
          <p:cNvCxnSpPr>
            <a:cxnSpLocks/>
          </p:cNvCxnSpPr>
          <p:nvPr/>
        </p:nvCxnSpPr>
        <p:spPr>
          <a:xfrm>
            <a:off x="3759769" y="5294742"/>
            <a:ext cx="4626591" cy="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35B31D91-396D-4CEF-B44C-FADF3AC47345}"/>
              </a:ext>
            </a:extLst>
          </p:cNvPr>
          <p:cNvSpPr txBox="1"/>
          <p:nvPr/>
        </p:nvSpPr>
        <p:spPr>
          <a:xfrm>
            <a:off x="3698334" y="5274165"/>
            <a:ext cx="5532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Abadi" panose="020B0604020104020204" pitchFamily="34" charset="0"/>
              </a:rPr>
              <a:t>3</a:t>
            </a:r>
            <a:endParaRPr lang="en-GB" sz="54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100C35-9C9B-48F6-90D4-2B15DDD5357A}"/>
              </a:ext>
            </a:extLst>
          </p:cNvPr>
          <p:cNvCxnSpPr>
            <a:cxnSpLocks/>
          </p:cNvCxnSpPr>
          <p:nvPr/>
        </p:nvCxnSpPr>
        <p:spPr>
          <a:xfrm>
            <a:off x="3771801" y="6121711"/>
            <a:ext cx="4626591" cy="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1FC7FB-43FF-4A5E-AEBE-866E7F643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7</a:t>
            </a:fld>
            <a:endParaRPr lang="en-GB"/>
          </a:p>
        </p:txBody>
      </p:sp>
      <p:pic>
        <p:nvPicPr>
          <p:cNvPr id="2" name="Picture 1" descr="A logo for a gym&#10;&#10;AI-generated content may be incorrect.">
            <a:extLst>
              <a:ext uri="{FF2B5EF4-FFF2-40B4-BE49-F238E27FC236}">
                <a16:creationId xmlns:a16="http://schemas.microsoft.com/office/drawing/2014/main" id="{810B6878-6143-05D3-29D3-EE32F39639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965" y="126835"/>
            <a:ext cx="3075493" cy="256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4366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74B0EF-15EC-ABE1-5D6D-6DA89A224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8</a:t>
            </a:fld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1177AD2-DFEB-B6CC-92D3-781AF9876F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9178" y="1844268"/>
            <a:ext cx="6917471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disabled gym provides accessible, supportive fitness with </a:t>
            </a:r>
          </a:p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adaptive equipment, Inclusive facilities, and trained staff to </a:t>
            </a:r>
          </a:p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 health for people with disabilities or injuries</a:t>
            </a:r>
            <a:r>
              <a:rPr lang="en-US" alt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7].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project aims to deliver </a:t>
            </a:r>
            <a:r>
              <a:rPr lang="en-US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fitness plans, </a:t>
            </a:r>
          </a:p>
          <a:p>
            <a:pPr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wheelchair access, and collaboration with health </a:t>
            </a:r>
          </a:p>
          <a:p>
            <a:pPr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experts, tested through a user-focused webpage.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logo for a gym&#10;&#10;AI-generated content may be incorrect.">
            <a:extLst>
              <a:ext uri="{FF2B5EF4-FFF2-40B4-BE49-F238E27FC236}">
                <a16:creationId xmlns:a16="http://schemas.microsoft.com/office/drawing/2014/main" id="{D3B6CBAE-173F-11AE-2EFE-60632591BE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8903" y="146443"/>
            <a:ext cx="3075493" cy="20081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2F055B-6327-EEA2-1C20-91D4365E105C}"/>
              </a:ext>
            </a:extLst>
          </p:cNvPr>
          <p:cNvSpPr txBox="1"/>
          <p:nvPr/>
        </p:nvSpPr>
        <p:spPr>
          <a:xfrm>
            <a:off x="345688" y="634584"/>
            <a:ext cx="5603215" cy="867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AIM AND </a:t>
            </a:r>
            <a:b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OBJECTIVES </a:t>
            </a:r>
          </a:p>
        </p:txBody>
      </p:sp>
      <p:pic>
        <p:nvPicPr>
          <p:cNvPr id="6" name="Picture 5" descr="Person in wheelchair playing basketball">
            <a:extLst>
              <a:ext uri="{FF2B5EF4-FFF2-40B4-BE49-F238E27FC236}">
                <a16:creationId xmlns:a16="http://schemas.microsoft.com/office/drawing/2014/main" id="{B793F1A2-7B9C-6DE1-05F2-8C4AA8FEC2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02" y="4626524"/>
            <a:ext cx="9024396" cy="2094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229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81572" y="180544"/>
            <a:ext cx="1043378" cy="1043378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71771" y="136524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59387" y="220610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111761" y="180544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823347" y="202527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434271" y="415321"/>
            <a:ext cx="914400" cy="914400"/>
          </a:xfrm>
          <a:prstGeom prst="rect">
            <a:avLst/>
          </a:prstGeom>
        </p:spPr>
      </p:pic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740456" y="294151"/>
            <a:ext cx="914400" cy="914400"/>
          </a:xfrm>
          <a:prstGeom prst="rect">
            <a:avLst/>
          </a:prstGeom>
        </p:spPr>
      </p:pic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2618466" y="325254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89210" y="1868724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4000" b="1" dirty="0"/>
              <a:t>Literature review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7A346-3A4B-4685-A181-AE1D0F92A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9</a:t>
            </a:fld>
            <a:endParaRPr lang="en-GB"/>
          </a:p>
        </p:txBody>
      </p:sp>
      <p:pic>
        <p:nvPicPr>
          <p:cNvPr id="3" name="Picture 2" descr="A logo for a gym&#10;&#10;AI-generated content may be incorrect.">
            <a:extLst>
              <a:ext uri="{FF2B5EF4-FFF2-40B4-BE49-F238E27FC236}">
                <a16:creationId xmlns:a16="http://schemas.microsoft.com/office/drawing/2014/main" id="{B633A3D9-EB82-80FD-1D50-E5C817471BF0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44" y="3702807"/>
            <a:ext cx="3408054" cy="25686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69DBB6-626D-78EB-3840-B42613C21973}"/>
              </a:ext>
            </a:extLst>
          </p:cNvPr>
          <p:cNvSpPr txBox="1"/>
          <p:nvPr/>
        </p:nvSpPr>
        <p:spPr>
          <a:xfrm>
            <a:off x="3911671" y="4500308"/>
            <a:ext cx="485318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Access to physiotherapists or adaptive trainers is often expensive [3].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0859BC4-7943-6F1D-C4BA-B919F239C9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31290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9467C3D-FE70-3B5D-10BC-A2CC84C145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5109" y="1745475"/>
            <a:ext cx="5069681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Barriers such as inadequate equipment,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insufficient staff training, an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unwelcoming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atmosphere, and expensive adaptive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 disabled people's fitness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participation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 health outcomes.</a:t>
            </a:r>
          </a:p>
        </p:txBody>
      </p:sp>
    </p:spTree>
    <p:extLst>
      <p:ext uri="{BB962C8B-B14F-4D97-AF65-F5344CB8AC3E}">
        <p14:creationId xmlns:p14="http://schemas.microsoft.com/office/powerpoint/2010/main" val="3151724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AC1676EE-9B15-40D9-A298-CCC0E998EC36}"/>
              </a:ext>
            </a:extLst>
          </p:cNvPr>
          <p:cNvSpPr/>
          <p:nvPr/>
        </p:nvSpPr>
        <p:spPr>
          <a:xfrm>
            <a:off x="6691603" y="2288676"/>
            <a:ext cx="2195946" cy="614992"/>
          </a:xfrm>
          <a:prstGeom prst="rect">
            <a:avLst/>
          </a:prstGeom>
          <a:ln>
            <a:solidFill>
              <a:srgbClr val="D7BE0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921ED27-6A77-42FB-91BE-65F998A311D7}"/>
              </a:ext>
            </a:extLst>
          </p:cNvPr>
          <p:cNvSpPr/>
          <p:nvPr/>
        </p:nvSpPr>
        <p:spPr>
          <a:xfrm>
            <a:off x="4578941" y="2288796"/>
            <a:ext cx="1921426" cy="614992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7A2CA84-047F-4FB2-B03B-A81ACDD75922}"/>
              </a:ext>
            </a:extLst>
          </p:cNvPr>
          <p:cNvSpPr/>
          <p:nvPr/>
        </p:nvSpPr>
        <p:spPr>
          <a:xfrm>
            <a:off x="2374048" y="2288676"/>
            <a:ext cx="1998738" cy="614992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8A49EC3-FC05-4980-80CB-2A5F04611FFE}"/>
              </a:ext>
            </a:extLst>
          </p:cNvPr>
          <p:cNvSpPr/>
          <p:nvPr/>
        </p:nvSpPr>
        <p:spPr>
          <a:xfrm>
            <a:off x="241458" y="2288676"/>
            <a:ext cx="1931875" cy="614992"/>
          </a:xfrm>
          <a:prstGeom prst="rect">
            <a:avLst/>
          </a:prstGeom>
          <a:ln>
            <a:solidFill>
              <a:srgbClr val="B9A30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highlight>
                <a:srgbClr val="223622"/>
              </a:highligh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44C5235-1BC0-4104-BB51-12E03D062A01}"/>
              </a:ext>
            </a:extLst>
          </p:cNvPr>
          <p:cNvSpPr/>
          <p:nvPr/>
        </p:nvSpPr>
        <p:spPr>
          <a:xfrm>
            <a:off x="0" y="7891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2903708" y="199091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LITERATURE REVIEW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30630BF-EC95-4927-ACA0-C32BAFB8BBEE}"/>
              </a:ext>
            </a:extLst>
          </p:cNvPr>
          <p:cNvSpPr txBox="1"/>
          <p:nvPr/>
        </p:nvSpPr>
        <p:spPr>
          <a:xfrm>
            <a:off x="2903708" y="1394619"/>
            <a:ext cx="5853831" cy="406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badi" panose="020B0604020104020204" pitchFamily="34" charset="0"/>
              </a:rPr>
              <a:t>The literature review is structured in four parts: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9785621-EFF3-4879-9154-7EB5275AF205}"/>
              </a:ext>
            </a:extLst>
          </p:cNvPr>
          <p:cNvSpPr/>
          <p:nvPr/>
        </p:nvSpPr>
        <p:spPr>
          <a:xfrm>
            <a:off x="241458" y="3511900"/>
            <a:ext cx="1931875" cy="2256836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dirty="0"/>
              <a:t>Research shows</a:t>
            </a:r>
          </a:p>
          <a:p>
            <a:pPr algn="just"/>
            <a:r>
              <a:rPr lang="en-US" dirty="0"/>
              <a:t> accessible gyms</a:t>
            </a:r>
          </a:p>
          <a:p>
            <a:pPr algn="just"/>
            <a:r>
              <a:rPr lang="en-US" dirty="0"/>
              <a:t> increase confidence and</a:t>
            </a:r>
          </a:p>
          <a:p>
            <a:pPr algn="just"/>
            <a:r>
              <a:rPr lang="en-US" dirty="0"/>
              <a:t> offer fair</a:t>
            </a:r>
          </a:p>
          <a:p>
            <a:pPr algn="just"/>
            <a:r>
              <a:rPr lang="en-US" dirty="0"/>
              <a:t> opportunities for</a:t>
            </a:r>
          </a:p>
          <a:p>
            <a:pPr algn="just"/>
            <a:r>
              <a:rPr lang="en-US" dirty="0"/>
              <a:t> people with</a:t>
            </a:r>
          </a:p>
          <a:p>
            <a:pPr algn="just"/>
            <a:r>
              <a:rPr lang="en-US" dirty="0"/>
              <a:t> disabilities</a:t>
            </a:r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47EDF23-E93E-4B2D-B7D7-612BABCC6A3C}"/>
              </a:ext>
            </a:extLst>
          </p:cNvPr>
          <p:cNvSpPr/>
          <p:nvPr/>
        </p:nvSpPr>
        <p:spPr>
          <a:xfrm>
            <a:off x="2368086" y="3526034"/>
            <a:ext cx="1997659" cy="2258991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dirty="0"/>
              <a:t>Studies highlight</a:t>
            </a:r>
          </a:p>
          <a:p>
            <a:pPr algn="just"/>
            <a:r>
              <a:rPr lang="en-US" dirty="0"/>
              <a:t> the need for</a:t>
            </a:r>
          </a:p>
          <a:p>
            <a:pPr algn="just"/>
            <a:r>
              <a:rPr lang="en-US" dirty="0"/>
              <a:t> equipment that</a:t>
            </a:r>
          </a:p>
          <a:p>
            <a:pPr algn="just"/>
            <a:r>
              <a:rPr lang="en-US" dirty="0"/>
              <a:t> supports varied</a:t>
            </a:r>
          </a:p>
          <a:p>
            <a:pPr algn="just"/>
            <a:r>
              <a:rPr lang="en-US" dirty="0"/>
              <a:t> mobility needs</a:t>
            </a:r>
          </a:p>
          <a:p>
            <a:pPr algn="just"/>
            <a:r>
              <a:rPr lang="en-US" dirty="0"/>
              <a:t> and safe</a:t>
            </a:r>
          </a:p>
          <a:p>
            <a:pPr algn="just"/>
            <a:r>
              <a:rPr lang="en-US" dirty="0"/>
              <a:t> movement.</a:t>
            </a:r>
            <a:endParaRPr lang="en-GB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F4E37A7-F1DA-4231-86BC-68F95BB65B31}"/>
              </a:ext>
            </a:extLst>
          </p:cNvPr>
          <p:cNvSpPr/>
          <p:nvPr/>
        </p:nvSpPr>
        <p:spPr>
          <a:xfrm>
            <a:off x="4580592" y="3518871"/>
            <a:ext cx="1916258" cy="2242701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dirty="0"/>
              <a:t>Inclusive design</a:t>
            </a:r>
          </a:p>
          <a:p>
            <a:pPr algn="just"/>
            <a:r>
              <a:rPr lang="en-US" dirty="0"/>
              <a:t> encourages regular attendance by</a:t>
            </a:r>
          </a:p>
          <a:p>
            <a:pPr algn="just"/>
            <a:r>
              <a:rPr lang="en-US" dirty="0"/>
              <a:t> reducing physical and social</a:t>
            </a:r>
          </a:p>
          <a:p>
            <a:pPr algn="just"/>
            <a:r>
              <a:rPr lang="en-US" dirty="0"/>
              <a:t> barriers.</a:t>
            </a:r>
            <a:endParaRPr lang="en-GB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14629C-590D-48F6-82A9-3229E80B635A}"/>
              </a:ext>
            </a:extLst>
          </p:cNvPr>
          <p:cNvSpPr/>
          <p:nvPr/>
        </p:nvSpPr>
        <p:spPr>
          <a:xfrm>
            <a:off x="6691603" y="3429000"/>
            <a:ext cx="2210937" cy="2242702"/>
          </a:xfrm>
          <a:prstGeom prst="rect">
            <a:avLst/>
          </a:prstGeom>
          <a:ln>
            <a:solidFill>
              <a:srgbClr val="B9A30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dirty="0"/>
              <a:t>Literature also</a:t>
            </a:r>
          </a:p>
          <a:p>
            <a:pPr algn="just"/>
            <a:r>
              <a:rPr lang="en-US" dirty="0"/>
              <a:t>Stresses trained staff who understand</a:t>
            </a:r>
          </a:p>
          <a:p>
            <a:pPr algn="just"/>
            <a:r>
              <a:rPr lang="en-US" dirty="0"/>
              <a:t>disability support</a:t>
            </a:r>
          </a:p>
          <a:p>
            <a:pPr algn="just"/>
            <a:r>
              <a:rPr lang="en-US" dirty="0"/>
              <a:t>and respectful</a:t>
            </a:r>
          </a:p>
          <a:p>
            <a:pPr algn="just"/>
            <a:r>
              <a:rPr lang="en-US" dirty="0"/>
              <a:t>l communication.</a:t>
            </a:r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6AF5CAF-A063-46AE-BE63-21F0E10F7454}"/>
              </a:ext>
            </a:extLst>
          </p:cNvPr>
          <p:cNvSpPr txBox="1"/>
          <p:nvPr/>
        </p:nvSpPr>
        <p:spPr>
          <a:xfrm>
            <a:off x="913027" y="2251192"/>
            <a:ext cx="609520" cy="5123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1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3A5254A-4443-4184-B397-A13D0A91FFD9}"/>
              </a:ext>
            </a:extLst>
          </p:cNvPr>
          <p:cNvSpPr txBox="1"/>
          <p:nvPr/>
        </p:nvSpPr>
        <p:spPr>
          <a:xfrm>
            <a:off x="3068430" y="2273231"/>
            <a:ext cx="625233" cy="5230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2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695BA19-FE1B-4A81-9616-BDA9D8B6E27D}"/>
              </a:ext>
            </a:extLst>
          </p:cNvPr>
          <p:cNvSpPr txBox="1"/>
          <p:nvPr/>
        </p:nvSpPr>
        <p:spPr>
          <a:xfrm>
            <a:off x="5224287" y="2288676"/>
            <a:ext cx="606337" cy="51373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3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3461FC5-6489-4FD7-ADC8-48269120183F}"/>
              </a:ext>
            </a:extLst>
          </p:cNvPr>
          <p:cNvSpPr txBox="1"/>
          <p:nvPr/>
        </p:nvSpPr>
        <p:spPr>
          <a:xfrm>
            <a:off x="7520163" y="2280209"/>
            <a:ext cx="538826" cy="5223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4</a:t>
            </a:r>
            <a:endParaRPr lang="en-US" sz="4400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DD0FA-84F5-4B10-A449-443351F23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10</a:t>
            </a:fld>
            <a:endParaRPr lang="en-GB"/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3B7C7B75-BE77-FF42-192D-7043C3825D21}"/>
              </a:ext>
            </a:extLst>
          </p:cNvPr>
          <p:cNvSpPr/>
          <p:nvPr/>
        </p:nvSpPr>
        <p:spPr>
          <a:xfrm>
            <a:off x="913027" y="3066585"/>
            <a:ext cx="469724" cy="395068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478FFCF7-C996-A06C-7A3D-A36F4CD6FCFB}"/>
              </a:ext>
            </a:extLst>
          </p:cNvPr>
          <p:cNvSpPr/>
          <p:nvPr/>
        </p:nvSpPr>
        <p:spPr>
          <a:xfrm>
            <a:off x="3044969" y="3043408"/>
            <a:ext cx="469724" cy="395068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43D46B27-CDCB-B5BA-B82B-ECCB35FE99B9}"/>
              </a:ext>
            </a:extLst>
          </p:cNvPr>
          <p:cNvSpPr/>
          <p:nvPr/>
        </p:nvSpPr>
        <p:spPr>
          <a:xfrm>
            <a:off x="5292593" y="2978668"/>
            <a:ext cx="469724" cy="395068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12B4F35B-3532-0FE9-E26F-7F076493BD4B}"/>
              </a:ext>
            </a:extLst>
          </p:cNvPr>
          <p:cNvSpPr/>
          <p:nvPr/>
        </p:nvSpPr>
        <p:spPr>
          <a:xfrm>
            <a:off x="7447242" y="2962433"/>
            <a:ext cx="469724" cy="395068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 descr="A logo for a gym&#10;&#10;AI-generated content may be incorrect.">
            <a:extLst>
              <a:ext uri="{FF2B5EF4-FFF2-40B4-BE49-F238E27FC236}">
                <a16:creationId xmlns:a16="http://schemas.microsoft.com/office/drawing/2014/main" id="{62E3D266-91FD-9696-2833-F39BD195A6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5" y="379314"/>
            <a:ext cx="2893483" cy="174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0227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8B57B5-9087-45B8-B094-0E1E649C2DFF}"/>
              </a:ext>
            </a:extLst>
          </p:cNvPr>
          <p:cNvSpPr/>
          <p:nvPr/>
        </p:nvSpPr>
        <p:spPr>
          <a:xfrm>
            <a:off x="1578227" y="1976528"/>
            <a:ext cx="6852205" cy="4456666"/>
          </a:xfrm>
          <a:prstGeom prst="roundRect">
            <a:avLst/>
          </a:prstGeom>
          <a:solidFill>
            <a:srgbClr val="1D6FA9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053CABB-8C94-47D8-9347-55BD1C9E91FD}"/>
              </a:ext>
            </a:extLst>
          </p:cNvPr>
          <p:cNvSpPr/>
          <p:nvPr/>
        </p:nvSpPr>
        <p:spPr>
          <a:xfrm>
            <a:off x="0" y="31670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2893483" y="182891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PREVIOUS WORKS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6D4ADD4C-0314-5325-FADA-CBA47414DC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9384" y="2930877"/>
            <a:ext cx="5165197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Previous work includes redesigning the gym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areas for wheelchair access,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installing adaptive strength machines, creating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sensory-friendly rooms.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Improving locker facilities with roll-in showers,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 developing staff training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on inclusive fitness methods to support people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with mobility, sensory, or cognitive disabilities.</a:t>
            </a:r>
          </a:p>
        </p:txBody>
      </p:sp>
      <p:pic>
        <p:nvPicPr>
          <p:cNvPr id="13" name="Picture 12" descr="A logo for a gym&#10;&#10;AI-generated content may be incorrect.">
            <a:extLst>
              <a:ext uri="{FF2B5EF4-FFF2-40B4-BE49-F238E27FC236}">
                <a16:creationId xmlns:a16="http://schemas.microsoft.com/office/drawing/2014/main" id="{AED46C39-BF9A-EF9B-FAEB-5A85093733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0493"/>
            <a:ext cx="2893483" cy="174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924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28898" y="3967917"/>
            <a:ext cx="1043378" cy="1043378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22965" y="5183994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271" y="3903428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218628" y="5190797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75249" y="537829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285636" y="4082373"/>
            <a:ext cx="914400" cy="914400"/>
          </a:xfrm>
          <a:prstGeom prst="rect">
            <a:avLst/>
          </a:prstGeom>
        </p:spPr>
      </p:pic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89107" y="2140288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-23337" y="2853584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Methodology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97067-60A5-46BC-AC1D-0FA23D56B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12</a:t>
            </a:fld>
            <a:endParaRPr lang="en-GB"/>
          </a:p>
        </p:txBody>
      </p:sp>
      <p:pic>
        <p:nvPicPr>
          <p:cNvPr id="3" name="Picture 2" descr="A logo for a gym&#10;&#10;AI-generated content may be incorrect.">
            <a:extLst>
              <a:ext uri="{FF2B5EF4-FFF2-40B4-BE49-F238E27FC236}">
                <a16:creationId xmlns:a16="http://schemas.microsoft.com/office/drawing/2014/main" id="{94E66EF9-C140-9430-2D46-3A5919BE4E2E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464" y="51388"/>
            <a:ext cx="2893483" cy="1744814"/>
          </a:xfrm>
          <a:prstGeom prst="rect">
            <a:avLst/>
          </a:prstGeom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5F22F967-15DF-FA8F-1136-E4693BA266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5109" y="1589672"/>
            <a:ext cx="4990427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dirty="0"/>
              <a:t>The method reviews accessibility</a:t>
            </a:r>
          </a:p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dirty="0"/>
              <a:t> standards, plans, inclusive navigation,</a:t>
            </a:r>
          </a:p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dirty="0"/>
              <a:t> integrates assistive technologies, tests with disabled users, </a:t>
            </a:r>
            <a:r>
              <a:rPr lang="en-US" sz="2000" dirty="0" err="1"/>
              <a:t>optimises</a:t>
            </a:r>
            <a:r>
              <a:rPr lang="en-US" sz="2000" dirty="0"/>
              <a:t> readability, ensures responsive design, and</a:t>
            </a:r>
          </a:p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dirty="0"/>
              <a:t> continuously evaluates usability for an</a:t>
            </a:r>
          </a:p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dirty="0"/>
              <a:t> Inclusive gym website. </a:t>
            </a:r>
            <a:r>
              <a:rPr lang="en-GB" sz="20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Fitness classes or</a:t>
            </a:r>
          </a:p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 personal training sessions tailored to</a:t>
            </a:r>
          </a:p>
          <a:p>
            <a:pPr lvl="0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 individuals with disabilities [4] 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63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BC377D2-9AC2-407B-8B7D-94C1723607C2}"/>
              </a:ext>
            </a:extLst>
          </p:cNvPr>
          <p:cNvSpPr/>
          <p:nvPr/>
        </p:nvSpPr>
        <p:spPr>
          <a:xfrm>
            <a:off x="0" y="7891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2698434" y="223623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METHODOLOGY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740DB7-D4CD-431B-92C1-37C6CB31150A}"/>
              </a:ext>
            </a:extLst>
          </p:cNvPr>
          <p:cNvSpPr txBox="1"/>
          <p:nvPr/>
        </p:nvSpPr>
        <p:spPr>
          <a:xfrm>
            <a:off x="2698434" y="1017363"/>
            <a:ext cx="637473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badi" panose="020B0604020104020204" pitchFamily="34" charset="0"/>
              </a:rPr>
              <a:t>The project's research methodology is built upon the “research onion” concept.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97D6C5C-62C6-4923-9D8B-79BD31272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13</a:t>
            </a:fld>
            <a:endParaRPr lang="en-GB" dirty="0"/>
          </a:p>
        </p:txBody>
      </p:sp>
      <p:pic>
        <p:nvPicPr>
          <p:cNvPr id="2" name="Picture 1" descr="A logo for a gym&#10;&#10;AI-generated content may be incorrect.">
            <a:extLst>
              <a:ext uri="{FF2B5EF4-FFF2-40B4-BE49-F238E27FC236}">
                <a16:creationId xmlns:a16="http://schemas.microsoft.com/office/drawing/2014/main" id="{8D1FB597-77B8-1174-22FE-81F47F0480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835"/>
            <a:ext cx="2893483" cy="1744814"/>
          </a:xfrm>
          <a:prstGeom prst="rect">
            <a:avLst/>
          </a:prstGeom>
        </p:spPr>
      </p:pic>
      <p:pic>
        <p:nvPicPr>
          <p:cNvPr id="5" name="Picture 4" descr="A diagram of a diagram&#10;&#10;AI-generated content may be incorrect.">
            <a:extLst>
              <a:ext uri="{FF2B5EF4-FFF2-40B4-BE49-F238E27FC236}">
                <a16:creationId xmlns:a16="http://schemas.microsoft.com/office/drawing/2014/main" id="{5CAD9A7C-A3D4-17BE-BA4B-9815EA6596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60826"/>
            <a:ext cx="9144000" cy="4989283"/>
          </a:xfrm>
          <a:prstGeom prst="rect">
            <a:avLst/>
          </a:prstGeom>
        </p:spPr>
      </p:pic>
      <p:pic>
        <p:nvPicPr>
          <p:cNvPr id="14" name="Picture 13" descr="A diagram of a diagram&#10;&#10;AI-generated content may be incorrect.">
            <a:extLst>
              <a:ext uri="{FF2B5EF4-FFF2-40B4-BE49-F238E27FC236}">
                <a16:creationId xmlns:a16="http://schemas.microsoft.com/office/drawing/2014/main" id="{D7A5EA7D-0D9E-ECF4-F7D1-D7407B7702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849" y="3631139"/>
            <a:ext cx="3071901" cy="2847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077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66337" y="3670060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97998" y="292568"/>
            <a:ext cx="1043378" cy="1043378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32582" y="136524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702090" y="-49813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804939" y="124175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614050" y="208525"/>
            <a:ext cx="914400" cy="914400"/>
          </a:xfrm>
          <a:prstGeom prst="rect">
            <a:avLst/>
          </a:prstGeom>
        </p:spPr>
      </p:pic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761855" y="306160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0" y="2188318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b="1" dirty="0"/>
              <a:t>Gym design overview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73BB0-C4D6-4243-AAC3-B5519E4A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14</a:t>
            </a:fld>
            <a:endParaRPr lang="en-GB"/>
          </a:p>
        </p:txBody>
      </p:sp>
      <p:pic>
        <p:nvPicPr>
          <p:cNvPr id="3" name="Picture 2" descr="A logo for a gym&#10;&#10;AI-generated content may be incorrect.">
            <a:extLst>
              <a:ext uri="{FF2B5EF4-FFF2-40B4-BE49-F238E27FC236}">
                <a16:creationId xmlns:a16="http://schemas.microsoft.com/office/drawing/2014/main" id="{E6F221ED-7930-52F8-7606-230356F2773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4" y="2118"/>
            <a:ext cx="2893483" cy="17448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37BCAE-CEC5-FB29-E04B-71BB7BD5E405}"/>
              </a:ext>
            </a:extLst>
          </p:cNvPr>
          <p:cNvSpPr txBox="1"/>
          <p:nvPr/>
        </p:nvSpPr>
        <p:spPr>
          <a:xfrm>
            <a:off x="205572" y="3629239"/>
            <a:ext cx="481459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Inclusive </a:t>
            </a:r>
            <a:endParaRPr lang="en-GB" sz="4000" dirty="0"/>
          </a:p>
          <a:p>
            <a:r>
              <a:rPr lang="en-GB" sz="4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Fitness </a:t>
            </a:r>
            <a:endParaRPr lang="en-GB" sz="4000" dirty="0"/>
          </a:p>
          <a:p>
            <a:r>
              <a:rPr lang="en-GB" sz="4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Accessibility</a:t>
            </a:r>
            <a:endParaRPr lang="en-GB" sz="4000" dirty="0"/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2E0CC421-D1B7-4E59-EC2E-EF3C827563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19522" y="1882126"/>
            <a:ext cx="5198859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 accessible gym provides simple movement,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adaptable machines, clear signs, helpful personnel,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inclusive programming. </a:t>
            </a:r>
            <a:r>
              <a:rPr lang="en-GB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Policy changes, such as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membership models that include accessibility support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or incentives for inclusive programming [6].  </a:t>
            </a:r>
            <a:endParaRPr lang="en-GB" sz="14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mbria" panose="020405030504060302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It reduces physical 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sensory obstacles, allowing people with varying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abilities to exercise confidently and securely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Access to physiotherapists or adaptive trainers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is often expensive [3].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402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9A1AAA-0EAD-08ED-608C-A71F61657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15</a:t>
            </a:fld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65F33B3-29FF-9B79-07C1-744E8DE39F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9363" y="1675810"/>
            <a:ext cx="6365427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 followed a user-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design process,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beginning with accessibility requirements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 progressing through wireframes, testing,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 refining. I selected it because disabled people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need straightforward, barrier-free interactions.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It worked well by enhancing readability, navigation,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 overall ease of use.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A logo for a gym&#10;&#10;AI-generated content may be incorrect.">
            <a:extLst>
              <a:ext uri="{FF2B5EF4-FFF2-40B4-BE49-F238E27FC236}">
                <a16:creationId xmlns:a16="http://schemas.microsoft.com/office/drawing/2014/main" id="{66F7F296-3990-B531-C4AB-B671909C0B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4" y="0"/>
            <a:ext cx="2893483" cy="17448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0EFDE7-6F86-258B-C5E4-BF1A2BB9C3FB}"/>
              </a:ext>
            </a:extLst>
          </p:cNvPr>
          <p:cNvSpPr txBox="1"/>
          <p:nvPr/>
        </p:nvSpPr>
        <p:spPr>
          <a:xfrm>
            <a:off x="-940270" y="1950536"/>
            <a:ext cx="4572000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4000" b="1" dirty="0"/>
              <a:t>Gym design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4000" b="1" dirty="0"/>
              <a:t> overview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8A7562-2F01-B1E4-D925-66653B9AC4AF}"/>
              </a:ext>
            </a:extLst>
          </p:cNvPr>
          <p:cNvSpPr txBox="1"/>
          <p:nvPr/>
        </p:nvSpPr>
        <p:spPr>
          <a:xfrm>
            <a:off x="700770" y="5234287"/>
            <a:ext cx="774245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Inclusive Fitness Accessibility</a:t>
            </a:r>
            <a:endParaRPr lang="en-GB" sz="4000" dirty="0"/>
          </a:p>
        </p:txBody>
      </p:sp>
      <p:pic>
        <p:nvPicPr>
          <p:cNvPr id="2" name="Picture 1" descr="A logo for a gym&#10;&#10;AI-generated content may be incorrect.">
            <a:extLst>
              <a:ext uri="{FF2B5EF4-FFF2-40B4-BE49-F238E27FC236}">
                <a16:creationId xmlns:a16="http://schemas.microsoft.com/office/drawing/2014/main" id="{91FE326D-233B-AA04-286A-F2D491C4CF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4" y="2118"/>
            <a:ext cx="2893483" cy="174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22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BBEA7C6-910D-7C51-87E3-185E846B6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16</a:t>
            </a:fld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8D81498-D3AE-A793-6F1C-82AA01F123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607" y="2475266"/>
            <a:ext cx="614334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2E887E-574F-E04A-4621-1B545DD11DC1}"/>
              </a:ext>
            </a:extLst>
          </p:cNvPr>
          <p:cNvSpPr txBox="1"/>
          <p:nvPr/>
        </p:nvSpPr>
        <p:spPr>
          <a:xfrm>
            <a:off x="403402" y="192622"/>
            <a:ext cx="57540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/>
              <a:t>Implementation</a:t>
            </a:r>
            <a:endParaRPr lang="en-GB" sz="3600" b="1" dirty="0"/>
          </a:p>
        </p:txBody>
      </p:sp>
      <p:pic>
        <p:nvPicPr>
          <p:cNvPr id="9" name="Picture 8" descr="A logo for a gym&#10;&#10;AI-generated content may be incorrect.">
            <a:extLst>
              <a:ext uri="{FF2B5EF4-FFF2-40B4-BE49-F238E27FC236}">
                <a16:creationId xmlns:a16="http://schemas.microsoft.com/office/drawing/2014/main" id="{315BEF67-633A-E1BD-C8D1-EB19DDD7B5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7431" y="136524"/>
            <a:ext cx="2893483" cy="174481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8ED95F3-FAAC-CD5B-396D-C956370D44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74848"/>
            <a:ext cx="3554716" cy="248646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5BB3B-D2C5-C722-E7B7-2CDE334BF8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7332" y="1505770"/>
            <a:ext cx="655827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 built a 5-page website with clear HTML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structure and CSS styling,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added alt text, labeled forms, enabled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keyboard navigation, and used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INKSCAPE</a:t>
            </a:r>
            <a:r>
              <a:rPr kumimoji="0" lang="en-US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 ensure accessibility for all users.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 descr="A screenshot of a website&#10;&#10;AI-generated content may be incorrect.">
            <a:extLst>
              <a:ext uri="{FF2B5EF4-FFF2-40B4-BE49-F238E27FC236}">
                <a16:creationId xmlns:a16="http://schemas.microsoft.com/office/drawing/2014/main" id="{F6CE2B30-3715-BDBB-62E6-4363A5B696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0416" y="3994776"/>
            <a:ext cx="1438541" cy="1938992"/>
          </a:xfrm>
          <a:prstGeom prst="rect">
            <a:avLst/>
          </a:prstGeom>
        </p:spPr>
      </p:pic>
      <p:pic>
        <p:nvPicPr>
          <p:cNvPr id="12" name="Picture 11" descr="A screenshot of a website&#10;&#10;AI-generated content may be incorrect.">
            <a:extLst>
              <a:ext uri="{FF2B5EF4-FFF2-40B4-BE49-F238E27FC236}">
                <a16:creationId xmlns:a16="http://schemas.microsoft.com/office/drawing/2014/main" id="{CC3221EC-C32A-B165-B843-4657FBFC247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957" y="3994776"/>
            <a:ext cx="1529556" cy="2047840"/>
          </a:xfrm>
          <a:prstGeom prst="rect">
            <a:avLst/>
          </a:prstGeom>
        </p:spPr>
      </p:pic>
      <p:pic>
        <p:nvPicPr>
          <p:cNvPr id="14" name="Picture 13" descr="A screenshot of a website&#10;&#10;AI-generated content may be incorrect.">
            <a:extLst>
              <a:ext uri="{FF2B5EF4-FFF2-40B4-BE49-F238E27FC236}">
                <a16:creationId xmlns:a16="http://schemas.microsoft.com/office/drawing/2014/main" id="{1724A9CC-9AFB-BE5D-E4AD-C589DD6B81F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8153" y="4447045"/>
            <a:ext cx="2736994" cy="2099965"/>
          </a:xfrm>
          <a:prstGeom prst="rect">
            <a:avLst/>
          </a:prstGeom>
        </p:spPr>
      </p:pic>
      <p:pic>
        <p:nvPicPr>
          <p:cNvPr id="17" name="Picture 16" descr="A screenshot of a fitness app&#10;&#10;AI-generated content may be incorrect.">
            <a:extLst>
              <a:ext uri="{FF2B5EF4-FFF2-40B4-BE49-F238E27FC236}">
                <a16:creationId xmlns:a16="http://schemas.microsoft.com/office/drawing/2014/main" id="{087D45D0-1FCC-FB19-BC78-94226E2F680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1885" y="2479512"/>
            <a:ext cx="2322115" cy="1930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057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C471FA-0C76-4B45-50E1-A66DFC05F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2921C3-D17C-AC3B-BC8E-1380ED9E7B1D}"/>
              </a:ext>
            </a:extLst>
          </p:cNvPr>
          <p:cNvSpPr txBox="1"/>
          <p:nvPr/>
        </p:nvSpPr>
        <p:spPr>
          <a:xfrm>
            <a:off x="2687444" y="671727"/>
            <a:ext cx="6958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CHALLENGES AND LIMITATIONS </a:t>
            </a:r>
          </a:p>
        </p:txBody>
      </p:sp>
      <p:pic>
        <p:nvPicPr>
          <p:cNvPr id="7" name="Picture 6" descr="A logo for a gym&#10;&#10;AI-generated content may be incorrect.">
            <a:extLst>
              <a:ext uri="{FF2B5EF4-FFF2-40B4-BE49-F238E27FC236}">
                <a16:creationId xmlns:a16="http://schemas.microsoft.com/office/drawing/2014/main" id="{BBFA6DE3-B509-FA19-509C-D9CA6A0F20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9" y="122485"/>
            <a:ext cx="2609385" cy="1744814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BF4ABD8-80E6-2A93-7938-6FD4E3F6BDA3}"/>
              </a:ext>
            </a:extLst>
          </p:cNvPr>
          <p:cNvSpPr/>
          <p:nvPr/>
        </p:nvSpPr>
        <p:spPr>
          <a:xfrm>
            <a:off x="1835771" y="1967660"/>
            <a:ext cx="6679579" cy="447163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Fitness classes or personal training sessions tailored to individuals with </a:t>
            </a:r>
            <a:r>
              <a:rPr lang="en-GB" sz="2400" dirty="0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disabilities</a:t>
            </a:r>
            <a:r>
              <a:rPr lang="en-GB" sz="2000" dirty="0">
                <a:solidFill>
                  <a:schemeClr val="bg1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[4]</a:t>
            </a:r>
            <a:r>
              <a:rPr lang="en-US" alt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AD0B6E6-A5E4-B249-97C0-6956F4B819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3766" y="2179243"/>
            <a:ext cx="6753965" cy="1661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disability-friendly gym must deal with high-cost adaptive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equipment, limited accessible space, and ongoing staff training.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Users may lack confidence or wait for machines, necessitating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layout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budget, and training alterations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044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87533" y="2526141"/>
            <a:ext cx="7683190" cy="12371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83012" y="-76559"/>
            <a:ext cx="1043378" cy="1043378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98366" y="-70391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92970" y="-70391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973800" y="-96420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802032" y="41110"/>
            <a:ext cx="914400" cy="914400"/>
          </a:xfrm>
          <a:prstGeom prst="rect">
            <a:avLst/>
          </a:prstGeom>
        </p:spPr>
      </p:pic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952688" y="0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3105291" y="1142048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600" b="1" dirty="0"/>
              <a:t>Gantt Chart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73BB0-C4D6-4243-AAC3-B5519E4A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18</a:t>
            </a:fld>
            <a:endParaRPr lang="en-GB"/>
          </a:p>
        </p:txBody>
      </p:sp>
      <p:pic>
        <p:nvPicPr>
          <p:cNvPr id="3" name="Picture 2" descr="A logo for a gym&#10;&#10;AI-generated content may be incorrect.">
            <a:extLst>
              <a:ext uri="{FF2B5EF4-FFF2-40B4-BE49-F238E27FC236}">
                <a16:creationId xmlns:a16="http://schemas.microsoft.com/office/drawing/2014/main" id="{C4DC978B-EBD8-27D0-81CC-6AD77461973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05" y="83103"/>
            <a:ext cx="2893483" cy="17448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4E735B-74D1-CE97-0242-AC9F5BDD6DA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014454"/>
            <a:ext cx="9144000" cy="4843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404671"/>
      </p:ext>
    </p:extLst>
  </p:cSld>
  <p:clrMapOvr>
    <a:masterClrMapping/>
  </p:clrMapOvr>
  <p:transition spd="slow">
    <p:wheel spokes="1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238551" y="2853584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 (5min 03sec)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73BB0-C4D6-4243-AAC3-B5519E4A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19</a:t>
            </a:fld>
            <a:endParaRPr lang="en-GB"/>
          </a:p>
        </p:txBody>
      </p:sp>
      <p:pic>
        <p:nvPicPr>
          <p:cNvPr id="3" name="Picture 2" descr="A logo for a gym&#10;&#10;AI-generated content may be incorrect.">
            <a:extLst>
              <a:ext uri="{FF2B5EF4-FFF2-40B4-BE49-F238E27FC236}">
                <a16:creationId xmlns:a16="http://schemas.microsoft.com/office/drawing/2014/main" id="{5D48F6E9-B95A-EEFC-E069-8F485089E4C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914" y="21809"/>
            <a:ext cx="2893483" cy="174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350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67666" y="192816"/>
            <a:ext cx="1043378" cy="1043378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91824" y="58588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0295" y="8598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119381" y="147846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437778" y="173598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327359" y="265277"/>
            <a:ext cx="914400" cy="914400"/>
          </a:xfrm>
          <a:prstGeom prst="rect">
            <a:avLst/>
          </a:prstGeom>
        </p:spPr>
      </p:pic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279145" y="265277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51029" y="1594255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4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73BB0-C4D6-4243-AAC3-B5519E4A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20</a:t>
            </a:fld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EB850F17-D071-9F50-EBD9-8F4C888780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2978" y="2657845"/>
            <a:ext cx="7738400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dirty="0"/>
          </a:p>
          <a:p>
            <a:pPr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dirty="0"/>
          </a:p>
          <a:p>
            <a:pPr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dirty="0"/>
          </a:p>
          <a:p>
            <a:pPr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dirty="0"/>
          </a:p>
          <a:p>
            <a:pPr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dirty="0"/>
          </a:p>
          <a:p>
            <a:pPr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dirty="0"/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This project seeks to promote equitable access to health and wellness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through creativity, consciousness, and collaboration [</a:t>
            </a:r>
            <a:r>
              <a:rPr lang="en-US" alt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2045D6D-3FF4-310E-721B-D4B8558813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6446" y="2734135"/>
            <a:ext cx="6823086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 accessible gym platform that provides customizable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programs, straightforward navigation, and support for those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with mobility impairments, fostering safe training,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inclusion, and user confidence in attaining fitness objectives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648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7" name="Connector: Elbow 56">
            <a:extLst>
              <a:ext uri="{FF2B5EF4-FFF2-40B4-BE49-F238E27FC236}">
                <a16:creationId xmlns:a16="http://schemas.microsoft.com/office/drawing/2014/main" id="{3D35B70D-2F64-4C0F-9B14-95DD00E2AE1E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6863485" y="4192276"/>
            <a:ext cx="949442" cy="875087"/>
          </a:xfrm>
          <a:prstGeom prst="bentConnector3">
            <a:avLst/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6" name="Connector: Elbow 45">
            <a:extLst>
              <a:ext uri="{FF2B5EF4-FFF2-40B4-BE49-F238E27FC236}">
                <a16:creationId xmlns:a16="http://schemas.microsoft.com/office/drawing/2014/main" id="{817F9EB0-C3EB-4777-8020-4748DA7B2742}"/>
              </a:ext>
            </a:extLst>
          </p:cNvPr>
          <p:cNvCxnSpPr>
            <a:cxnSpLocks/>
          </p:cNvCxnSpPr>
          <p:nvPr/>
        </p:nvCxnSpPr>
        <p:spPr>
          <a:xfrm rot="5400000">
            <a:off x="5515213" y="3990224"/>
            <a:ext cx="1921074" cy="378080"/>
          </a:xfrm>
          <a:prstGeom prst="bentConnector3">
            <a:avLst>
              <a:gd name="adj1" fmla="val 56170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2" name="Connector: Elbow 41">
            <a:extLst>
              <a:ext uri="{FF2B5EF4-FFF2-40B4-BE49-F238E27FC236}">
                <a16:creationId xmlns:a16="http://schemas.microsoft.com/office/drawing/2014/main" id="{14B91313-8E5E-41F8-8496-AEFC42660719}"/>
              </a:ext>
            </a:extLst>
          </p:cNvPr>
          <p:cNvCxnSpPr>
            <a:cxnSpLocks/>
          </p:cNvCxnSpPr>
          <p:nvPr/>
        </p:nvCxnSpPr>
        <p:spPr>
          <a:xfrm rot="5400000">
            <a:off x="4924269" y="4435684"/>
            <a:ext cx="949446" cy="388265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60" name="Connector: Elbow 59">
            <a:extLst>
              <a:ext uri="{FF2B5EF4-FFF2-40B4-BE49-F238E27FC236}">
                <a16:creationId xmlns:a16="http://schemas.microsoft.com/office/drawing/2014/main" id="{B810DC9F-CAFF-4469-8E0A-4706989C1631}"/>
              </a:ext>
            </a:extLst>
          </p:cNvPr>
          <p:cNvCxnSpPr>
            <a:cxnSpLocks/>
          </p:cNvCxnSpPr>
          <p:nvPr/>
        </p:nvCxnSpPr>
        <p:spPr>
          <a:xfrm rot="16200000" flipH="1">
            <a:off x="1823755" y="3988468"/>
            <a:ext cx="1718617" cy="693792"/>
          </a:xfrm>
          <a:prstGeom prst="bentConnector3">
            <a:avLst>
              <a:gd name="adj1" fmla="val 50000"/>
            </a:avLst>
          </a:prstGeom>
          <a:ln w="28575">
            <a:solidFill>
              <a:srgbClr val="00206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56C56D4E-6C7B-4B55-9195-316196009798}"/>
              </a:ext>
            </a:extLst>
          </p:cNvPr>
          <p:cNvCxnSpPr>
            <a:cxnSpLocks/>
          </p:cNvCxnSpPr>
          <p:nvPr/>
        </p:nvCxnSpPr>
        <p:spPr>
          <a:xfrm rot="5400000">
            <a:off x="3627445" y="4264656"/>
            <a:ext cx="1750290" cy="12700"/>
          </a:xfrm>
          <a:prstGeom prst="bentConnector3">
            <a:avLst>
              <a:gd name="adj1" fmla="val 98577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84B59B41-935A-4878-AB5F-86460D351BB4}"/>
              </a:ext>
            </a:extLst>
          </p:cNvPr>
          <p:cNvCxnSpPr>
            <a:cxnSpLocks/>
          </p:cNvCxnSpPr>
          <p:nvPr/>
        </p:nvCxnSpPr>
        <p:spPr>
          <a:xfrm rot="16200000" flipH="1">
            <a:off x="1233730" y="3994919"/>
            <a:ext cx="1110199" cy="1109042"/>
          </a:xfrm>
          <a:prstGeom prst="bentConnector3">
            <a:avLst>
              <a:gd name="adj1" fmla="val 61560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7" name="Connector: Elbow 36">
            <a:extLst>
              <a:ext uri="{FF2B5EF4-FFF2-40B4-BE49-F238E27FC236}">
                <a16:creationId xmlns:a16="http://schemas.microsoft.com/office/drawing/2014/main" id="{0B6EBAFA-45BC-4CF1-AAAB-7B3E455A91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3080403" y="4387388"/>
            <a:ext cx="1145664" cy="359159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CBC377D2-9AC2-407B-8B7D-94C1723607C2}"/>
              </a:ext>
            </a:extLst>
          </p:cNvPr>
          <p:cNvSpPr/>
          <p:nvPr/>
        </p:nvSpPr>
        <p:spPr>
          <a:xfrm>
            <a:off x="0" y="7891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707488" y="89883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CONCLUSION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F6EFD-334C-4ED2-8514-2334DC9E0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21</a:t>
            </a:fld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696882-8281-4204-A207-DD28BCD8783C}"/>
              </a:ext>
            </a:extLst>
          </p:cNvPr>
          <p:cNvSpPr/>
          <p:nvPr/>
        </p:nvSpPr>
        <p:spPr>
          <a:xfrm rot="18752458">
            <a:off x="3944972" y="2279829"/>
            <a:ext cx="1087767" cy="1090875"/>
          </a:xfrm>
          <a:prstGeom prst="roundRect">
            <a:avLst/>
          </a:prstGeom>
          <a:solidFill>
            <a:srgbClr val="92D05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1732701-106F-4185-8727-820E1507F124}"/>
              </a:ext>
            </a:extLst>
          </p:cNvPr>
          <p:cNvSpPr/>
          <p:nvPr/>
        </p:nvSpPr>
        <p:spPr>
          <a:xfrm rot="18752458">
            <a:off x="5049173" y="3225177"/>
            <a:ext cx="1087767" cy="109087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01AE7F0-EE64-4954-BA8C-862451A762D7}"/>
              </a:ext>
            </a:extLst>
          </p:cNvPr>
          <p:cNvSpPr/>
          <p:nvPr/>
        </p:nvSpPr>
        <p:spPr>
          <a:xfrm rot="18752458">
            <a:off x="2909263" y="3225178"/>
            <a:ext cx="1087767" cy="1090875"/>
          </a:xfrm>
          <a:prstGeom prst="roundRect">
            <a:avLst/>
          </a:prstGeom>
          <a:solidFill>
            <a:srgbClr val="F7D509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E672C8D-09E5-4B23-BCC3-4857E10735D9}"/>
              </a:ext>
            </a:extLst>
          </p:cNvPr>
          <p:cNvSpPr/>
          <p:nvPr/>
        </p:nvSpPr>
        <p:spPr>
          <a:xfrm rot="18752458">
            <a:off x="1792284" y="2279830"/>
            <a:ext cx="1087767" cy="1090875"/>
          </a:xfrm>
          <a:prstGeom prst="roundRect">
            <a:avLst/>
          </a:prstGeom>
          <a:solidFill>
            <a:srgbClr val="F5643D"/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506C17E-6CCD-42CF-9266-32CFFFD00070}"/>
              </a:ext>
            </a:extLst>
          </p:cNvPr>
          <p:cNvSpPr/>
          <p:nvPr/>
        </p:nvSpPr>
        <p:spPr>
          <a:xfrm rot="18752458">
            <a:off x="6097662" y="2238320"/>
            <a:ext cx="1087767" cy="1090875"/>
          </a:xfrm>
          <a:prstGeom prst="roundRect">
            <a:avLst/>
          </a:prstGeom>
          <a:solidFill>
            <a:srgbClr val="0070C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5F74424-7F1B-48C2-91AF-9233609F0CFE}"/>
              </a:ext>
            </a:extLst>
          </p:cNvPr>
          <p:cNvSpPr/>
          <p:nvPr/>
        </p:nvSpPr>
        <p:spPr>
          <a:xfrm rot="18752458">
            <a:off x="7201862" y="3225178"/>
            <a:ext cx="1087767" cy="1090875"/>
          </a:xfrm>
          <a:prstGeom prst="roundRect">
            <a:avLst/>
          </a:prstGeom>
          <a:solidFill>
            <a:srgbClr val="00206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CAB3467-74C1-402D-BCFB-279487E2FE5F}"/>
              </a:ext>
            </a:extLst>
          </p:cNvPr>
          <p:cNvSpPr/>
          <p:nvPr/>
        </p:nvSpPr>
        <p:spPr>
          <a:xfrm rot="18752458">
            <a:off x="690423" y="3225178"/>
            <a:ext cx="1087767" cy="1090875"/>
          </a:xfrm>
          <a:prstGeom prst="roundRect">
            <a:avLst/>
          </a:prstGeom>
          <a:solidFill>
            <a:srgbClr val="EF2D2D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8" name="Graphic 77" descr="Microscope with solid fill">
            <a:extLst>
              <a:ext uri="{FF2B5EF4-FFF2-40B4-BE49-F238E27FC236}">
                <a16:creationId xmlns:a16="http://schemas.microsoft.com/office/drawing/2014/main" id="{9E018F42-4AA8-4E60-A0C5-D453BB5459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29310" y="3256450"/>
            <a:ext cx="871781" cy="871781"/>
          </a:xfrm>
          <a:prstGeom prst="rect">
            <a:avLst/>
          </a:prstGeom>
        </p:spPr>
      </p:pic>
      <p:pic>
        <p:nvPicPr>
          <p:cNvPr id="80" name="Graphic 79" descr="Lock with solid fill">
            <a:extLst>
              <a:ext uri="{FF2B5EF4-FFF2-40B4-BE49-F238E27FC236}">
                <a16:creationId xmlns:a16="http://schemas.microsoft.com/office/drawing/2014/main" id="{9D59A3C4-97B3-40A5-8147-054F0BE577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017000" y="2326557"/>
            <a:ext cx="914400" cy="914400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F7F90FD8-EAAD-4D0A-BD6A-99D9716D9DB5}"/>
              </a:ext>
            </a:extLst>
          </p:cNvPr>
          <p:cNvSpPr txBox="1"/>
          <p:nvPr/>
        </p:nvSpPr>
        <p:spPr>
          <a:xfrm>
            <a:off x="3830940" y="1514292"/>
            <a:ext cx="124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Previous experiments</a:t>
            </a:r>
          </a:p>
        </p:txBody>
      </p:sp>
      <p:pic>
        <p:nvPicPr>
          <p:cNvPr id="83" name="Graphic 82" descr="Bullseye with solid fill">
            <a:extLst>
              <a:ext uri="{FF2B5EF4-FFF2-40B4-BE49-F238E27FC236}">
                <a16:creationId xmlns:a16="http://schemas.microsoft.com/office/drawing/2014/main" id="{8C1208E1-A5AA-4A56-A9CC-55AD9456C46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1484" y="3313414"/>
            <a:ext cx="914400" cy="914400"/>
          </a:xfrm>
          <a:prstGeom prst="rect">
            <a:avLst/>
          </a:prstGeom>
        </p:spPr>
      </p:pic>
      <p:pic>
        <p:nvPicPr>
          <p:cNvPr id="85" name="Graphic 84" descr="Open book with solid fill">
            <a:extLst>
              <a:ext uri="{FF2B5EF4-FFF2-40B4-BE49-F238E27FC236}">
                <a16:creationId xmlns:a16="http://schemas.microsoft.com/office/drawing/2014/main" id="{B9830D32-85DB-4904-A517-25ABFE2A65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036936" y="3313414"/>
            <a:ext cx="809582" cy="809582"/>
          </a:xfrm>
          <a:prstGeom prst="rect">
            <a:avLst/>
          </a:prstGeom>
        </p:spPr>
      </p:pic>
      <p:sp>
        <p:nvSpPr>
          <p:cNvPr id="89" name="TextBox 88">
            <a:extLst>
              <a:ext uri="{FF2B5EF4-FFF2-40B4-BE49-F238E27FC236}">
                <a16:creationId xmlns:a16="http://schemas.microsoft.com/office/drawing/2014/main" id="{DC93552E-94FF-46F3-8D1F-FB8D2DE98FD3}"/>
              </a:ext>
            </a:extLst>
          </p:cNvPr>
          <p:cNvSpPr txBox="1"/>
          <p:nvPr/>
        </p:nvSpPr>
        <p:spPr>
          <a:xfrm>
            <a:off x="554001" y="2435691"/>
            <a:ext cx="124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Motivation and goals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536F6E4B-317A-414C-9044-E8320ECF828A}"/>
              </a:ext>
            </a:extLst>
          </p:cNvPr>
          <p:cNvSpPr txBox="1"/>
          <p:nvPr/>
        </p:nvSpPr>
        <p:spPr>
          <a:xfrm>
            <a:off x="2801652" y="2466513"/>
            <a:ext cx="124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Literature review</a:t>
            </a:r>
          </a:p>
        </p:txBody>
      </p:sp>
      <p:pic>
        <p:nvPicPr>
          <p:cNvPr id="112" name="Graphic 111" descr="Clipboard Checked with solid fill">
            <a:extLst>
              <a:ext uri="{FF2B5EF4-FFF2-40B4-BE49-F238E27FC236}">
                <a16:creationId xmlns:a16="http://schemas.microsoft.com/office/drawing/2014/main" id="{AEBE9616-9977-4723-9B08-1A9F64FC728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922267" y="2339462"/>
            <a:ext cx="837387" cy="837387"/>
          </a:xfrm>
          <a:prstGeom prst="rect">
            <a:avLst/>
          </a:prstGeom>
        </p:spPr>
      </p:pic>
      <p:sp>
        <p:nvSpPr>
          <p:cNvPr id="117" name="TextBox 116">
            <a:extLst>
              <a:ext uri="{FF2B5EF4-FFF2-40B4-BE49-F238E27FC236}">
                <a16:creationId xmlns:a16="http://schemas.microsoft.com/office/drawing/2014/main" id="{95778E4A-4ED5-4A45-90AD-43E144B2384E}"/>
              </a:ext>
            </a:extLst>
          </p:cNvPr>
          <p:cNvSpPr txBox="1"/>
          <p:nvPr/>
        </p:nvSpPr>
        <p:spPr>
          <a:xfrm>
            <a:off x="4931058" y="2498740"/>
            <a:ext cx="124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Research Methods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A2785273-FA76-4D73-AF9F-C1E7116A35CB}"/>
              </a:ext>
            </a:extLst>
          </p:cNvPr>
          <p:cNvSpPr txBox="1"/>
          <p:nvPr/>
        </p:nvSpPr>
        <p:spPr>
          <a:xfrm>
            <a:off x="1664131" y="1525458"/>
            <a:ext cx="124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Aim and Objectives</a:t>
            </a:r>
          </a:p>
        </p:txBody>
      </p:sp>
      <p:pic>
        <p:nvPicPr>
          <p:cNvPr id="121" name="Graphic 120" descr="Web design with solid fill">
            <a:extLst>
              <a:ext uri="{FF2B5EF4-FFF2-40B4-BE49-F238E27FC236}">
                <a16:creationId xmlns:a16="http://schemas.microsoft.com/office/drawing/2014/main" id="{B10DA2FB-C423-4E4A-B0F7-7095335AAAE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260702" y="2375935"/>
            <a:ext cx="768830" cy="768830"/>
          </a:xfrm>
          <a:prstGeom prst="rect">
            <a:avLst/>
          </a:prstGeom>
        </p:spPr>
      </p:pic>
      <p:sp>
        <p:nvSpPr>
          <p:cNvPr id="122" name="TextBox 121">
            <a:extLst>
              <a:ext uri="{FF2B5EF4-FFF2-40B4-BE49-F238E27FC236}">
                <a16:creationId xmlns:a16="http://schemas.microsoft.com/office/drawing/2014/main" id="{C8838A59-27AD-47A6-B76F-FB171B55E3E1}"/>
              </a:ext>
            </a:extLst>
          </p:cNvPr>
          <p:cNvSpPr txBox="1"/>
          <p:nvPr/>
        </p:nvSpPr>
        <p:spPr>
          <a:xfrm>
            <a:off x="5997749" y="1632322"/>
            <a:ext cx="12400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Design</a:t>
            </a: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9515610D-5959-4ED7-84A6-4E89B4D3A616}"/>
              </a:ext>
            </a:extLst>
          </p:cNvPr>
          <p:cNvSpPr txBox="1"/>
          <p:nvPr/>
        </p:nvSpPr>
        <p:spPr>
          <a:xfrm>
            <a:off x="7292995" y="2510187"/>
            <a:ext cx="905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Gantt Chart</a:t>
            </a:r>
          </a:p>
        </p:txBody>
      </p:sp>
      <p:pic>
        <p:nvPicPr>
          <p:cNvPr id="8" name="Graphic 7" descr="Hourglass 30% with solid fill">
            <a:extLst>
              <a:ext uri="{FF2B5EF4-FFF2-40B4-BE49-F238E27FC236}">
                <a16:creationId xmlns:a16="http://schemas.microsoft.com/office/drawing/2014/main" id="{F0BC4CBB-8522-42A0-86BE-777C876A86F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7368350" y="3355226"/>
            <a:ext cx="747756" cy="747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8BFE610-437A-5035-2852-630C93185DCC}"/>
              </a:ext>
            </a:extLst>
          </p:cNvPr>
          <p:cNvSpPr txBox="1"/>
          <p:nvPr/>
        </p:nvSpPr>
        <p:spPr>
          <a:xfrm>
            <a:off x="1291873" y="5374806"/>
            <a:ext cx="642143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Inclusive Fitness Accessibility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852337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707488" y="89883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C1A7A-14C8-4FD9-9998-97CD7F17C9F6}"/>
              </a:ext>
            </a:extLst>
          </p:cNvPr>
          <p:cNvSpPr/>
          <p:nvPr/>
        </p:nvSpPr>
        <p:spPr>
          <a:xfrm>
            <a:off x="0" y="2935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D215CC-AD8B-4205-9765-FA3F33A23B92}"/>
              </a:ext>
            </a:extLst>
          </p:cNvPr>
          <p:cNvSpPr txBox="1"/>
          <p:nvPr/>
        </p:nvSpPr>
        <p:spPr>
          <a:xfrm>
            <a:off x="2814593" y="89883"/>
            <a:ext cx="3514811" cy="8843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BD462F-79F5-45B3-87BA-531564212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22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F019D3-6518-78A9-55D7-57D1371916BE}"/>
              </a:ext>
            </a:extLst>
          </p:cNvPr>
          <p:cNvSpPr txBox="1"/>
          <p:nvPr/>
        </p:nvSpPr>
        <p:spPr>
          <a:xfrm>
            <a:off x="628650" y="1011113"/>
            <a:ext cx="8281174" cy="63371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 fontAlgn="base">
              <a:lnSpc>
                <a:spcPct val="103000"/>
              </a:lnSpc>
              <a:spcAft>
                <a:spcPts val="20"/>
              </a:spcAft>
              <a:buClr>
                <a:srgbClr val="000000"/>
              </a:buClr>
              <a:buSzPts val="1200"/>
              <a:buFont typeface="+mj-lt"/>
              <a:buAutoNum type="arabicParenR"/>
            </a:pP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doi:10.1016/s01406736(12)61028-9.  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03000"/>
              </a:lnSpc>
              <a:spcAft>
                <a:spcPts val="20"/>
              </a:spcAft>
              <a:buClr>
                <a:srgbClr val="000000"/>
              </a:buClr>
              <a:buSzPts val="1200"/>
              <a:buFont typeface="+mj-lt"/>
              <a:buAutoNum type="arabicParenR"/>
            </a:pP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7 great reasons why exercise matters (2023) Mayo Clinic.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2"/>
              </a:rPr>
              <a:t>https://www.mayoclinic.org/healthy-lifestyle/fitness/indepth/exercise/art-20048389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2"/>
              </a:rPr>
              <a:t>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lvl="0" indent="-342900" algn="just" fontAlgn="base">
              <a:lnSpc>
                <a:spcPct val="99000"/>
              </a:lnSpc>
              <a:spcAft>
                <a:spcPts val="20"/>
              </a:spcAft>
              <a:buClr>
                <a:srgbClr val="000000"/>
              </a:buClr>
              <a:buSzPts val="1200"/>
              <a:buFont typeface="+mj-lt"/>
              <a:buAutoNum type="arabicParenR"/>
            </a:pP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Exercise for individuals with disabilities and tips for better routines (2024) NCHPAD.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3"/>
              </a:rPr>
              <a:t>https://www.nchpad.org/resources/my-scorecard-exercise/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3"/>
              </a:rPr>
              <a:t>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lvl="0" indent="-342900" algn="just" fontAlgn="base">
              <a:lnSpc>
                <a:spcPct val="103000"/>
              </a:lnSpc>
              <a:spcAft>
                <a:spcPts val="20"/>
              </a:spcAft>
              <a:buClr>
                <a:srgbClr val="000000"/>
              </a:buClr>
              <a:buSzPts val="1200"/>
              <a:buFont typeface="+mj-lt"/>
              <a:buAutoNum type="arabicParenR"/>
            </a:pP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World Report on Disability (no date) World Health Organisation.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Available at: </a:t>
            </a:r>
          </a:p>
          <a:p>
            <a:pPr marL="228600" marR="874395" indent="228600" algn="just">
              <a:lnSpc>
                <a:spcPct val="103000"/>
              </a:lnSpc>
              <a:spcAft>
                <a:spcPts val="20"/>
              </a:spcAft>
              <a:buNone/>
            </a:pP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  <a:hlinkClick r:id="rId4"/>
              </a:rPr>
              <a:t>https://www.who.int/publications/i/item/9789241564182</a:t>
            </a:r>
            <a:endParaRPr lang="en-GB" sz="1800" u="sng" dirty="0">
              <a:solidFill>
                <a:srgbClr val="0000FF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228600" marR="874395" indent="228600" algn="just">
              <a:lnSpc>
                <a:spcPct val="103000"/>
              </a:lnSpc>
              <a:spcAft>
                <a:spcPts val="20"/>
              </a:spcAft>
            </a:pPr>
            <a:endParaRPr lang="en-GB" u="sng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marR="874395" indent="228600" algn="just">
              <a:lnSpc>
                <a:spcPct val="103000"/>
              </a:lnSpc>
              <a:spcAft>
                <a:spcPts val="20"/>
              </a:spcAft>
            </a:pPr>
            <a:r>
              <a:rPr lang="en-GB" i="1" dirty="0"/>
              <a:t>5) Study highlights barriers to exercise for people with disabilities (2024) News.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https://www.news-medical.net/news/20240801/Studyhighlights-barriers-to-exercise-for-people-with-disabilities.aspx </a:t>
            </a:r>
            <a:endParaRPr lang="en-GB" dirty="0"/>
          </a:p>
          <a:p>
            <a:pPr marL="228600" marR="874395" indent="228600" algn="just">
              <a:lnSpc>
                <a:spcPct val="103000"/>
              </a:lnSpc>
              <a:spcAft>
                <a:spcPts val="20"/>
              </a:spcAft>
            </a:pPr>
            <a:r>
              <a:rPr lang="en-GB" i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6) Study highlights barriers to exercise for people with disabilities (2024) News. </a:t>
            </a:r>
            <a:r>
              <a:rPr lang="en-GB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</a:rPr>
              <a:t>Available at: </a:t>
            </a:r>
            <a:r>
              <a:rPr lang="en-GB" dirty="0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  <a:hlinkClick r:id="rId5"/>
              </a:rPr>
              <a:t>https://www.news-medical.net/news/20240801/Studyhighlights-barriers-to-exercise-for-people-with-disabilities.aspx</a:t>
            </a:r>
            <a:r>
              <a:rPr lang="en-GB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mbria" panose="02040503050406030204" pitchFamily="18" charset="0"/>
                <a:cs typeface="Cambria" panose="02040503050406030204" pitchFamily="18" charset="0"/>
                <a:hlinkClick r:id="rId5"/>
              </a:rPr>
              <a:t> </a:t>
            </a:r>
            <a:endParaRPr lang="en-GB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228600" marR="874395" indent="228600">
              <a:lnSpc>
                <a:spcPct val="103000"/>
              </a:lnSpc>
              <a:spcAft>
                <a:spcPts val="20"/>
              </a:spcAft>
            </a:pPr>
            <a:r>
              <a:rPr lang="en-GB" dirty="0"/>
              <a:t>[7] Crawford, A. et al. (2008) ‘People with mobility impairments: Physical activity and quality of participation’, Disability and Health Journal, 1(1), pp. 7–13. doi:10.1016/j.dhjo.2007.11.004. </a:t>
            </a:r>
          </a:p>
          <a:p>
            <a:pPr marL="228600" marR="874395" indent="228600" algn="just">
              <a:lnSpc>
                <a:spcPct val="103000"/>
              </a:lnSpc>
              <a:spcAft>
                <a:spcPts val="20"/>
              </a:spcAft>
            </a:pPr>
            <a:endParaRPr lang="en-GB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 marL="228600" marR="874395" indent="228600" algn="just">
              <a:lnSpc>
                <a:spcPct val="103000"/>
              </a:lnSpc>
              <a:spcAft>
                <a:spcPts val="20"/>
              </a:spcAft>
            </a:pPr>
            <a:endParaRPr lang="en-GB" dirty="0"/>
          </a:p>
          <a:p>
            <a:pPr marL="228600" marR="874395" indent="228600" algn="just">
              <a:lnSpc>
                <a:spcPct val="103000"/>
              </a:lnSpc>
              <a:spcAft>
                <a:spcPts val="20"/>
              </a:spcAft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992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700980" y="4888337"/>
            <a:ext cx="4165973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4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Inclusive </a:t>
            </a:r>
            <a:endParaRPr lang="en-GB" sz="4400" dirty="0"/>
          </a:p>
          <a:p>
            <a:r>
              <a:rPr lang="en-GB" sz="44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Fitness </a:t>
            </a:r>
            <a:endParaRPr lang="en-GB" sz="4400" dirty="0"/>
          </a:p>
          <a:p>
            <a:r>
              <a:rPr lang="en-GB" sz="4400" b="1" dirty="0">
                <a:effectLst>
                  <a:outerShdw blurRad="38100" dist="22860" dir="5400000" algn="tl">
                    <a:srgbClr val="000000">
                      <a:alpha val="30000"/>
                    </a:srgbClr>
                  </a:outerShdw>
                </a:effectLst>
              </a:rPr>
              <a:t>Accessibility</a:t>
            </a:r>
            <a:endParaRPr lang="en-GB" sz="4400" dirty="0"/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51030" y="2263327"/>
            <a:ext cx="3352659" cy="19852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b="1" dirty="0"/>
              <a:t>Q &amp; A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73BB0-C4D6-4243-AAC3-B5519E4A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23</a:t>
            </a:fld>
            <a:endParaRPr lang="en-GB"/>
          </a:p>
        </p:txBody>
      </p:sp>
      <p:pic>
        <p:nvPicPr>
          <p:cNvPr id="3" name="Picture 2" descr="A logo for a gym&#10;&#10;AI-generated content may be incorrect.">
            <a:extLst>
              <a:ext uri="{FF2B5EF4-FFF2-40B4-BE49-F238E27FC236}">
                <a16:creationId xmlns:a16="http://schemas.microsoft.com/office/drawing/2014/main" id="{4CD534D0-5ADD-F87A-FC67-4A3D933DC34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403" y="155753"/>
            <a:ext cx="2893483" cy="174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200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Them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1D9A78"/>
    </a:accent1>
    <a:accent2>
      <a:srgbClr val="8BC145"/>
    </a:accent2>
    <a:accent3>
      <a:srgbClr val="36AFCE"/>
    </a:accent3>
    <a:accent4>
      <a:srgbClr val="1D6FA9"/>
    </a:accent4>
    <a:accent5>
      <a:srgbClr val="B74919"/>
    </a:accent5>
    <a:accent6>
      <a:srgbClr val="F19D19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398</TotalTime>
  <Words>1215</Words>
  <Application>Microsoft Office PowerPoint</Application>
  <PresentationFormat>On-screen Show (4:3)</PresentationFormat>
  <Paragraphs>229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Abadi</vt:lpstr>
      <vt:lpstr>Aharoni</vt:lpstr>
      <vt:lpstr>Arial</vt:lpstr>
      <vt:lpstr>Calibri</vt:lpstr>
      <vt:lpstr>Calibri Light</vt:lpstr>
      <vt:lpstr>Cambria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Giuseppe Ventimiglia</dc:creator>
  <cp:lastModifiedBy>Shakil Akhtar (2224840)</cp:lastModifiedBy>
  <cp:revision>235</cp:revision>
  <dcterms:created xsi:type="dcterms:W3CDTF">2021-02-25T19:59:23Z</dcterms:created>
  <dcterms:modified xsi:type="dcterms:W3CDTF">2025-11-27T23:06:28Z</dcterms:modified>
</cp:coreProperties>
</file>