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60" r:id="rId5"/>
    <p:sldId id="263" r:id="rId6"/>
    <p:sldId id="261" r:id="rId7"/>
    <p:sldId id="264" r:id="rId8"/>
    <p:sldId id="265" r:id="rId9"/>
    <p:sldId id="262" r:id="rId10"/>
    <p:sldId id="266" r:id="rId11"/>
    <p:sldId id="267" r:id="rId12"/>
    <p:sldId id="268" r:id="rId13"/>
    <p:sldId id="25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494"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06/01/2021</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06/01/2021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06/01/2021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06/01/2021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06/01/2021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06/01/2021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06/01/2021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06/01/2021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06/01/2021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06/01/2021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06/01/2021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06/01/2021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06/01/2021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06/01/2021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06/01/2021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06/01/2021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06/01/2021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06/01/2021</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360doc.com/content/12/0605/16/4666759_216192888.shtml" TargetMode="External"/><Relationship Id="rId2" Type="http://schemas.openxmlformats.org/officeDocument/2006/relationships/hyperlink" Target="https://zhidao.baidu.com/question/100358917.html" TargetMode="External"/><Relationship Id="rId1" Type="http://schemas.openxmlformats.org/officeDocument/2006/relationships/slideLayout" Target="../slideLayouts/slideLayout2.xml"/><Relationship Id="rId5" Type="http://schemas.openxmlformats.org/officeDocument/2006/relationships/hyperlink" Target="https://zhidao.baidu.com/question/562479510" TargetMode="External"/><Relationship Id="rId4" Type="http://schemas.openxmlformats.org/officeDocument/2006/relationships/hyperlink" Target="https://zhidao.baidu.com/question/1338942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The Analects</a:t>
            </a:r>
            <a:endParaRPr lang="en-US" dirty="0"/>
          </a:p>
        </p:txBody>
      </p:sp>
      <p:sp>
        <p:nvSpPr>
          <p:cNvPr id="3" name="Subtitle 2"/>
          <p:cNvSpPr>
            <a:spLocks noGrp="1"/>
          </p:cNvSpPr>
          <p:nvPr>
            <p:ph type="subTitle" idx="1"/>
          </p:nvPr>
        </p:nvSpPr>
        <p:spPr>
          <a:xfrm>
            <a:off x="2692397" y="3605345"/>
            <a:ext cx="6815669" cy="1320802"/>
          </a:xfrm>
        </p:spPr>
        <p:txBody>
          <a:bodyPr>
            <a:normAutofit fontScale="92500"/>
          </a:bodyPr>
          <a:lstStyle/>
          <a:p>
            <a:pPr algn="l"/>
            <a:r>
              <a:rPr lang="en-US" sz="3600" dirty="0" smtClean="0"/>
              <a:t>How to distinguish between preferable friends and harmful f</a:t>
            </a:r>
            <a:r>
              <a:rPr lang="en-US" altLang="zh-CN" sz="3600" dirty="0" smtClean="0"/>
              <a:t>ri</a:t>
            </a:r>
            <a:r>
              <a:rPr lang="en-US" sz="3600" dirty="0" smtClean="0"/>
              <a:t>end</a:t>
            </a:r>
            <a:r>
              <a:rPr lang="en-US" altLang="zh-CN" sz="3600" dirty="0" smtClean="0"/>
              <a:t>s</a:t>
            </a:r>
            <a:endParaRPr lang="en-US" sz="3600" dirty="0"/>
          </a:p>
          <a:p>
            <a:pPr algn="l"/>
            <a:endParaRPr lang="en-US" dirty="0" smtClean="0"/>
          </a:p>
          <a:p>
            <a:pPr algn="l"/>
            <a:endParaRPr lang="en-US" dirty="0"/>
          </a:p>
        </p:txBody>
      </p:sp>
    </p:spTree>
    <p:extLst>
      <p:ext uri="{BB962C8B-B14F-4D97-AF65-F5344CB8AC3E}">
        <p14:creationId xmlns:p14="http://schemas.microsoft.com/office/powerpoint/2010/main" val="265524190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Confucius</a:t>
            </a:r>
            <a:endParaRPr lang="en-US" dirty="0"/>
          </a:p>
        </p:txBody>
      </p:sp>
      <p:sp>
        <p:nvSpPr>
          <p:cNvPr id="3" name="Content Placeholder 2"/>
          <p:cNvSpPr>
            <a:spLocks noGrp="1"/>
          </p:cNvSpPr>
          <p:nvPr>
            <p:ph idx="1"/>
          </p:nvPr>
        </p:nvSpPr>
        <p:spPr>
          <a:xfrm>
            <a:off x="1295402" y="2443721"/>
            <a:ext cx="9601196" cy="3318936"/>
          </a:xfrm>
        </p:spPr>
        <p:txBody>
          <a:bodyPr/>
          <a:lstStyle/>
          <a:p>
            <a:r>
              <a:rPr lang="en-US" altLang="zh-CN" dirty="0" smtClean="0"/>
              <a:t>Name : </a:t>
            </a:r>
            <a:r>
              <a:rPr lang="zh-CN" altLang="en-US" dirty="0" smtClean="0"/>
              <a:t>丘（</a:t>
            </a:r>
            <a:r>
              <a:rPr lang="en-US" altLang="zh-CN" dirty="0" err="1" smtClean="0"/>
              <a:t>qiu</a:t>
            </a:r>
            <a:r>
              <a:rPr lang="zh-CN" altLang="en-US" dirty="0" smtClean="0"/>
              <a:t>）</a:t>
            </a:r>
            <a:endParaRPr lang="en-US" altLang="zh-CN" dirty="0"/>
          </a:p>
          <a:p>
            <a:r>
              <a:rPr lang="en-US" dirty="0" smtClean="0"/>
              <a:t>Word : </a:t>
            </a:r>
            <a:r>
              <a:rPr lang="zh-CN" altLang="en-US" dirty="0" smtClean="0"/>
              <a:t>仲尼 （</a:t>
            </a:r>
            <a:r>
              <a:rPr lang="en-US" altLang="zh-CN" dirty="0" smtClean="0"/>
              <a:t>Jonny</a:t>
            </a:r>
            <a:r>
              <a:rPr lang="zh-CN" altLang="en-US" dirty="0" smtClean="0"/>
              <a:t>）</a:t>
            </a:r>
            <a:endParaRPr lang="en-US" altLang="zh-CN" dirty="0" smtClean="0"/>
          </a:p>
          <a:p>
            <a:r>
              <a:rPr lang="en-US" dirty="0"/>
              <a:t>Ancient Chinese thinker, politician, educator, founder of the Confucian school, </a:t>
            </a:r>
            <a:r>
              <a:rPr lang="en-US" dirty="0" smtClean="0"/>
              <a:t>“The Most </a:t>
            </a:r>
            <a:r>
              <a:rPr lang="en-US" dirty="0"/>
              <a:t>S</a:t>
            </a:r>
            <a:r>
              <a:rPr lang="en-US" dirty="0" smtClean="0"/>
              <a:t>age </a:t>
            </a:r>
            <a:r>
              <a:rPr lang="en-US" dirty="0"/>
              <a:t>M</a:t>
            </a:r>
            <a:r>
              <a:rPr lang="en-US" dirty="0" smtClean="0"/>
              <a:t>aster”.</a:t>
            </a:r>
            <a:endParaRPr lang="en-US" dirty="0"/>
          </a:p>
        </p:txBody>
      </p:sp>
      <p:cxnSp>
        <p:nvCxnSpPr>
          <p:cNvPr id="7" name="Straight Connector 6"/>
          <p:cNvCxnSpPr/>
          <p:nvPr/>
        </p:nvCxnSpPr>
        <p:spPr>
          <a:xfrm>
            <a:off x="3300548" y="2595155"/>
            <a:ext cx="243840"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91078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zh-TW" altLang="en-US" sz="3200" b="1" dirty="0"/>
              <a:t>孔子曰：“益者三友，損者三友。友直、友諒、友多聞，益矣；友便闢、友善柔、友便佞，損矣。”</a:t>
            </a:r>
            <a:endParaRPr lang="en-US" sz="3200" b="1" dirty="0"/>
          </a:p>
        </p:txBody>
      </p:sp>
      <p:sp>
        <p:nvSpPr>
          <p:cNvPr id="3" name="Content Placeholder 2"/>
          <p:cNvSpPr>
            <a:spLocks noGrp="1"/>
          </p:cNvSpPr>
          <p:nvPr>
            <p:ph idx="1"/>
          </p:nvPr>
        </p:nvSpPr>
        <p:spPr/>
        <p:txBody>
          <a:bodyPr>
            <a:normAutofit/>
          </a:bodyPr>
          <a:lstStyle/>
          <a:p>
            <a:r>
              <a:rPr lang="en-US" altLang="zh-TW" sz="2800" dirty="0" smtClean="0"/>
              <a:t>Confucius said: “ There are </a:t>
            </a:r>
            <a:r>
              <a:rPr lang="en-US" altLang="zh-TW" sz="2800" dirty="0"/>
              <a:t>three </a:t>
            </a:r>
            <a:r>
              <a:rPr lang="en-US" altLang="zh-TW" sz="2800" dirty="0" smtClean="0"/>
              <a:t>types </a:t>
            </a:r>
            <a:r>
              <a:rPr lang="en-US" altLang="zh-TW" sz="2800" dirty="0"/>
              <a:t>of </a:t>
            </a:r>
            <a:r>
              <a:rPr lang="en-US" altLang="zh-TW" sz="2800" dirty="0" smtClean="0"/>
              <a:t>preferable </a:t>
            </a:r>
            <a:r>
              <a:rPr lang="en-US" altLang="zh-TW" sz="2800" dirty="0"/>
              <a:t>friends and </a:t>
            </a:r>
            <a:r>
              <a:rPr lang="en-US" altLang="zh-TW" sz="2800" dirty="0" smtClean="0"/>
              <a:t>three types of </a:t>
            </a:r>
            <a:r>
              <a:rPr lang="en-US" altLang="zh-TW" sz="2800" dirty="0"/>
              <a:t>harmful friends. It is beneficial to make friends with </a:t>
            </a:r>
            <a:r>
              <a:rPr lang="en-US" altLang="zh-TW" sz="2800" dirty="0" smtClean="0"/>
              <a:t>upright people, honest </a:t>
            </a:r>
            <a:r>
              <a:rPr lang="en-US" altLang="zh-TW" sz="2800" dirty="0"/>
              <a:t>people, </a:t>
            </a:r>
            <a:r>
              <a:rPr lang="en-US" altLang="zh-TW" sz="2800" dirty="0" smtClean="0"/>
              <a:t>and knowledgeable </a:t>
            </a:r>
            <a:r>
              <a:rPr lang="en-US" altLang="zh-TW" sz="2800" dirty="0"/>
              <a:t>people. It is harmful to make </a:t>
            </a:r>
            <a:r>
              <a:rPr lang="en-US" altLang="zh-TW" sz="2800" dirty="0" smtClean="0"/>
              <a:t>friends with </a:t>
            </a:r>
            <a:r>
              <a:rPr lang="en-US" altLang="zh-TW" sz="2800" dirty="0"/>
              <a:t>a flattering person, </a:t>
            </a:r>
            <a:r>
              <a:rPr lang="en-US" altLang="zh-TW" sz="2800" dirty="0" smtClean="0"/>
              <a:t>scheming person, and </a:t>
            </a:r>
            <a:r>
              <a:rPr lang="en-US" altLang="zh-TW" sz="2800" dirty="0"/>
              <a:t>a </a:t>
            </a:r>
            <a:r>
              <a:rPr lang="en-US" altLang="zh-TW" sz="2800" dirty="0" smtClean="0"/>
              <a:t>fawner.”</a:t>
            </a:r>
          </a:p>
          <a:p>
            <a:endParaRPr lang="en-US" sz="2800" dirty="0"/>
          </a:p>
        </p:txBody>
      </p:sp>
    </p:spTree>
    <p:extLst>
      <p:ext uri="{BB962C8B-B14F-4D97-AF65-F5344CB8AC3E}">
        <p14:creationId xmlns:p14="http://schemas.microsoft.com/office/powerpoint/2010/main" val="296119502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zh-TW" altLang="en-US" sz="3200" b="1" dirty="0" smtClean="0"/>
              <a:t>“</a:t>
            </a:r>
            <a:r>
              <a:rPr lang="zh-TW" altLang="en-US" sz="3200" b="1" dirty="0">
                <a:solidFill>
                  <a:srgbClr val="FF0000"/>
                </a:solidFill>
              </a:rPr>
              <a:t>益者</a:t>
            </a:r>
            <a:r>
              <a:rPr lang="zh-TW" altLang="en-US" sz="3200" b="1" dirty="0"/>
              <a:t>三友，</a:t>
            </a:r>
            <a:r>
              <a:rPr lang="zh-TW" altLang="en-US" sz="3200" b="1" dirty="0">
                <a:solidFill>
                  <a:schemeClr val="bg2">
                    <a:lumMod val="10000"/>
                  </a:schemeClr>
                </a:solidFill>
              </a:rPr>
              <a:t>損者</a:t>
            </a:r>
            <a:r>
              <a:rPr lang="zh-TW" altLang="en-US" sz="3200" b="1" dirty="0"/>
              <a:t>三</a:t>
            </a:r>
            <a:r>
              <a:rPr lang="zh-TW" altLang="en-US" sz="3200" b="1" dirty="0" smtClean="0"/>
              <a:t>友</a:t>
            </a:r>
            <a:r>
              <a:rPr lang="zh-CN" altLang="en-US" sz="3200" b="1" dirty="0"/>
              <a:t>。</a:t>
            </a:r>
            <a:endParaRPr lang="en-US" sz="3200" b="1" dirty="0"/>
          </a:p>
        </p:txBody>
      </p:sp>
      <p:sp>
        <p:nvSpPr>
          <p:cNvPr id="3" name="Content Placeholder 2"/>
          <p:cNvSpPr>
            <a:spLocks noGrp="1"/>
          </p:cNvSpPr>
          <p:nvPr>
            <p:ph idx="1"/>
          </p:nvPr>
        </p:nvSpPr>
        <p:spPr/>
        <p:txBody>
          <a:bodyPr/>
          <a:lstStyle/>
          <a:p>
            <a:r>
              <a:rPr lang="en-US" sz="2800" dirty="0" smtClean="0">
                <a:solidFill>
                  <a:srgbClr val="FF0000"/>
                </a:solidFill>
              </a:rPr>
              <a:t>Preferable </a:t>
            </a:r>
            <a:r>
              <a:rPr lang="en-US" sz="2800" dirty="0">
                <a:solidFill>
                  <a:srgbClr val="FF0000"/>
                </a:solidFill>
              </a:rPr>
              <a:t>friends </a:t>
            </a:r>
            <a:r>
              <a:rPr lang="en-US" sz="2800" dirty="0" smtClean="0"/>
              <a:t>are </a:t>
            </a:r>
            <a:r>
              <a:rPr lang="en-US" sz="2800" dirty="0"/>
              <a:t>a book, </a:t>
            </a:r>
            <a:r>
              <a:rPr lang="en-US" sz="2800" dirty="0" smtClean="0"/>
              <a:t>they </a:t>
            </a:r>
            <a:r>
              <a:rPr lang="en-US" sz="2800" dirty="0"/>
              <a:t>can open up </a:t>
            </a:r>
            <a:r>
              <a:rPr lang="en-US" sz="2800" dirty="0" smtClean="0"/>
              <a:t>your </a:t>
            </a:r>
            <a:r>
              <a:rPr lang="en-US" sz="2800" dirty="0"/>
              <a:t>whole </a:t>
            </a:r>
            <a:r>
              <a:rPr lang="en-US" sz="2800" dirty="0" smtClean="0"/>
              <a:t>world, </a:t>
            </a:r>
            <a:r>
              <a:rPr lang="en-US" sz="2800" dirty="0"/>
              <a:t>which is what we often say </a:t>
            </a:r>
            <a:r>
              <a:rPr lang="en-US" sz="2800" dirty="0" smtClean="0"/>
              <a:t>‘things </a:t>
            </a:r>
            <a:r>
              <a:rPr lang="en-US" sz="2800" dirty="0"/>
              <a:t>of a kind come together; people of a kind fall into the same </a:t>
            </a:r>
            <a:r>
              <a:rPr lang="en-US" sz="2800" dirty="0" smtClean="0"/>
              <a:t>group’. </a:t>
            </a:r>
            <a:r>
              <a:rPr lang="en-US" sz="2800" dirty="0"/>
              <a:t>What kind of person you only need to observe his social circle, from such an external environment, you can see his own inner value orientation</a:t>
            </a:r>
            <a:r>
              <a:rPr lang="en-US" sz="2800" dirty="0" smtClean="0"/>
              <a:t>.</a:t>
            </a:r>
          </a:p>
          <a:p>
            <a:endParaRPr lang="en-US" dirty="0" smtClean="0"/>
          </a:p>
          <a:p>
            <a:endParaRPr lang="en-US" dirty="0" smtClean="0">
              <a:solidFill>
                <a:srgbClr val="FF0000"/>
              </a:solidFill>
            </a:endParaRPr>
          </a:p>
          <a:p>
            <a:endParaRPr lang="en-US" dirty="0" smtClean="0"/>
          </a:p>
          <a:p>
            <a:endParaRPr lang="en-US" dirty="0" smtClean="0"/>
          </a:p>
          <a:p>
            <a:endParaRPr lang="en-US" dirty="0"/>
          </a:p>
        </p:txBody>
      </p:sp>
    </p:spTree>
    <p:extLst>
      <p:ext uri="{BB962C8B-B14F-4D97-AF65-F5344CB8AC3E}">
        <p14:creationId xmlns:p14="http://schemas.microsoft.com/office/powerpoint/2010/main" val="265102649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zh-TW" altLang="en-US" sz="3200" b="1" dirty="0"/>
              <a:t>“益者三友，</a:t>
            </a:r>
            <a:r>
              <a:rPr lang="zh-TW" altLang="en-US" sz="3200" b="1" dirty="0">
                <a:solidFill>
                  <a:srgbClr val="FF0000"/>
                </a:solidFill>
              </a:rPr>
              <a:t>損者</a:t>
            </a:r>
            <a:r>
              <a:rPr lang="zh-TW" altLang="en-US" sz="3200" b="1" dirty="0"/>
              <a:t>三友。</a:t>
            </a:r>
            <a:endParaRPr lang="en-US" sz="3200" b="1" dirty="0"/>
          </a:p>
        </p:txBody>
      </p:sp>
      <p:sp>
        <p:nvSpPr>
          <p:cNvPr id="3" name="Content Placeholder 2"/>
          <p:cNvSpPr>
            <a:spLocks noGrp="1"/>
          </p:cNvSpPr>
          <p:nvPr>
            <p:ph idx="1"/>
          </p:nvPr>
        </p:nvSpPr>
        <p:spPr/>
        <p:txBody>
          <a:bodyPr>
            <a:normAutofit/>
          </a:bodyPr>
          <a:lstStyle/>
          <a:p>
            <a:r>
              <a:rPr lang="en-US" sz="2800" dirty="0" smtClean="0">
                <a:solidFill>
                  <a:srgbClr val="FF0000"/>
                </a:solidFill>
              </a:rPr>
              <a:t>Harmful friends </a:t>
            </a:r>
            <a:r>
              <a:rPr lang="en-US" sz="2800" dirty="0" smtClean="0">
                <a:solidFill>
                  <a:schemeClr val="tx1">
                    <a:lumMod val="95000"/>
                    <a:lumOff val="5000"/>
                  </a:schemeClr>
                </a:solidFill>
              </a:rPr>
              <a:t>are taking </a:t>
            </a:r>
            <a:r>
              <a:rPr lang="en-US" sz="2800" dirty="0">
                <a:solidFill>
                  <a:schemeClr val="tx1">
                    <a:lumMod val="95000"/>
                    <a:lumOff val="5000"/>
                  </a:schemeClr>
                </a:solidFill>
              </a:rPr>
              <a:t>advantage of your trust to hurt </a:t>
            </a:r>
            <a:r>
              <a:rPr lang="en-US" sz="2800" dirty="0" smtClean="0">
                <a:solidFill>
                  <a:schemeClr val="tx1">
                    <a:lumMod val="95000"/>
                    <a:lumOff val="5000"/>
                  </a:schemeClr>
                </a:solidFill>
              </a:rPr>
              <a:t>you. They will </a:t>
            </a:r>
            <a:r>
              <a:rPr lang="en-US" sz="2800" dirty="0">
                <a:solidFill>
                  <a:schemeClr val="tx1">
                    <a:lumMod val="95000"/>
                    <a:lumOff val="5000"/>
                  </a:schemeClr>
                </a:solidFill>
              </a:rPr>
              <a:t>influence others to become worse and </a:t>
            </a:r>
            <a:r>
              <a:rPr lang="en-US" sz="2800" dirty="0" smtClean="0">
                <a:solidFill>
                  <a:schemeClr val="tx1">
                    <a:lumMod val="95000"/>
                    <a:lumOff val="5000"/>
                  </a:schemeClr>
                </a:solidFill>
              </a:rPr>
              <a:t>worse and ruined their lives. For example, they will </a:t>
            </a:r>
            <a:r>
              <a:rPr lang="en-US" sz="2800" dirty="0">
                <a:solidFill>
                  <a:schemeClr val="tx1">
                    <a:lumMod val="95000"/>
                    <a:lumOff val="5000"/>
                  </a:schemeClr>
                </a:solidFill>
              </a:rPr>
              <a:t>encourage you </a:t>
            </a:r>
            <a:r>
              <a:rPr lang="en-US" sz="2800" dirty="0" smtClean="0">
                <a:solidFill>
                  <a:schemeClr val="tx1">
                    <a:lumMod val="95000"/>
                    <a:lumOff val="5000"/>
                  </a:schemeClr>
                </a:solidFill>
              </a:rPr>
              <a:t>to skipped school together</a:t>
            </a:r>
            <a:r>
              <a:rPr lang="en-US" sz="2800" dirty="0">
                <a:solidFill>
                  <a:schemeClr val="tx1">
                    <a:lumMod val="95000"/>
                    <a:lumOff val="5000"/>
                  </a:schemeClr>
                </a:solidFill>
              </a:rPr>
              <a:t>, </a:t>
            </a:r>
            <a:r>
              <a:rPr lang="en-US" sz="2800" dirty="0" smtClean="0">
                <a:solidFill>
                  <a:schemeClr val="tx1">
                    <a:lumMod val="95000"/>
                    <a:lumOff val="5000"/>
                  </a:schemeClr>
                </a:solidFill>
              </a:rPr>
              <a:t>fight </a:t>
            </a:r>
            <a:r>
              <a:rPr lang="en-US" sz="2800" dirty="0">
                <a:solidFill>
                  <a:schemeClr val="tx1">
                    <a:lumMod val="95000"/>
                    <a:lumOff val="5000"/>
                  </a:schemeClr>
                </a:solidFill>
              </a:rPr>
              <a:t>with </a:t>
            </a:r>
            <a:r>
              <a:rPr lang="en-US" sz="2800" dirty="0" smtClean="0">
                <a:solidFill>
                  <a:schemeClr val="tx1">
                    <a:lumMod val="95000"/>
                    <a:lumOff val="5000"/>
                  </a:schemeClr>
                </a:solidFill>
              </a:rPr>
              <a:t>others, or carry you to a bad place to </a:t>
            </a:r>
            <a:r>
              <a:rPr lang="en-US" sz="2800" dirty="0">
                <a:solidFill>
                  <a:schemeClr val="tx1">
                    <a:lumMod val="95000"/>
                    <a:lumOff val="5000"/>
                  </a:schemeClr>
                </a:solidFill>
              </a:rPr>
              <a:t>having wine, cigarettes, and taking </a:t>
            </a:r>
            <a:r>
              <a:rPr lang="en-US" sz="2800" dirty="0" smtClean="0">
                <a:solidFill>
                  <a:schemeClr val="tx1">
                    <a:lumMod val="95000"/>
                    <a:lumOff val="5000"/>
                  </a:schemeClr>
                </a:solidFill>
              </a:rPr>
              <a:t>drugs.</a:t>
            </a:r>
            <a:endParaRPr lang="en-US" sz="2800" dirty="0">
              <a:solidFill>
                <a:schemeClr val="tx1">
                  <a:lumMod val="95000"/>
                  <a:lumOff val="5000"/>
                </a:schemeClr>
              </a:solidFill>
            </a:endParaRPr>
          </a:p>
        </p:txBody>
      </p:sp>
    </p:spTree>
    <p:extLst>
      <p:ext uri="{BB962C8B-B14F-4D97-AF65-F5344CB8AC3E}">
        <p14:creationId xmlns:p14="http://schemas.microsoft.com/office/powerpoint/2010/main" val="35509743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zh-TW" altLang="en-US" sz="3200" b="1" dirty="0">
                <a:solidFill>
                  <a:srgbClr val="FF0000"/>
                </a:solidFill>
              </a:rPr>
              <a:t>友直</a:t>
            </a:r>
            <a:r>
              <a:rPr lang="zh-TW" altLang="en-US" sz="3200" b="1" dirty="0"/>
              <a:t>、友諒、友多聞，益矣；</a:t>
            </a:r>
            <a:endParaRPr lang="en-US" sz="3200" b="1" dirty="0"/>
          </a:p>
        </p:txBody>
      </p:sp>
      <p:sp>
        <p:nvSpPr>
          <p:cNvPr id="3" name="Content Placeholder 2"/>
          <p:cNvSpPr>
            <a:spLocks noGrp="1"/>
          </p:cNvSpPr>
          <p:nvPr>
            <p:ph idx="1"/>
          </p:nvPr>
        </p:nvSpPr>
        <p:spPr/>
        <p:txBody>
          <a:bodyPr/>
          <a:lstStyle/>
          <a:p>
            <a:r>
              <a:rPr lang="en-US" sz="2800" dirty="0" smtClean="0">
                <a:solidFill>
                  <a:srgbClr val="FF0000"/>
                </a:solidFill>
              </a:rPr>
              <a:t>Upright people</a:t>
            </a:r>
            <a:r>
              <a:rPr lang="en-US" sz="2800" dirty="0">
                <a:solidFill>
                  <a:schemeClr val="tx1">
                    <a:lumMod val="95000"/>
                    <a:lumOff val="5000"/>
                  </a:schemeClr>
                </a:solidFill>
              </a:rPr>
              <a:t>.</a:t>
            </a:r>
            <a:r>
              <a:rPr lang="en-US" sz="2800" dirty="0" smtClean="0">
                <a:solidFill>
                  <a:schemeClr val="tx1">
                    <a:lumMod val="95000"/>
                    <a:lumOff val="5000"/>
                  </a:schemeClr>
                </a:solidFill>
              </a:rPr>
              <a:t> Those </a:t>
            </a:r>
            <a:r>
              <a:rPr lang="en-US" sz="2800" dirty="0">
                <a:solidFill>
                  <a:schemeClr val="tx1">
                    <a:lumMod val="95000"/>
                    <a:lumOff val="5000"/>
                  </a:schemeClr>
                </a:solidFill>
              </a:rPr>
              <a:t>people </a:t>
            </a:r>
            <a:r>
              <a:rPr lang="en-US" sz="2800" dirty="0" smtClean="0">
                <a:solidFill>
                  <a:schemeClr val="tx1">
                    <a:lumMod val="95000"/>
                    <a:lumOff val="5000"/>
                  </a:schemeClr>
                </a:solidFill>
              </a:rPr>
              <a:t>are being </a:t>
            </a:r>
            <a:r>
              <a:rPr lang="en-US" sz="2800" dirty="0">
                <a:solidFill>
                  <a:schemeClr val="tx1">
                    <a:lumMod val="95000"/>
                    <a:lumOff val="5000"/>
                  </a:schemeClr>
                </a:solidFill>
              </a:rPr>
              <a:t>upright, magnanimous, upright, a person can't </a:t>
            </a:r>
            <a:r>
              <a:rPr lang="en-US" sz="2800" dirty="0" smtClean="0">
                <a:solidFill>
                  <a:schemeClr val="tx1">
                    <a:lumMod val="95000"/>
                    <a:lumOff val="5000"/>
                  </a:schemeClr>
                </a:solidFill>
              </a:rPr>
              <a:t>be </a:t>
            </a:r>
            <a:r>
              <a:rPr lang="en-US" sz="2800" dirty="0">
                <a:solidFill>
                  <a:schemeClr val="tx1">
                    <a:lumMod val="95000"/>
                    <a:lumOff val="5000"/>
                  </a:schemeClr>
                </a:solidFill>
              </a:rPr>
              <a:t>flattering</a:t>
            </a:r>
            <a:r>
              <a:rPr lang="en-US" sz="2800" dirty="0" smtClean="0">
                <a:solidFill>
                  <a:schemeClr val="tx1">
                    <a:lumMod val="95000"/>
                    <a:lumOff val="5000"/>
                  </a:schemeClr>
                </a:solidFill>
              </a:rPr>
              <a:t>, have </a:t>
            </a:r>
            <a:r>
              <a:rPr lang="en-US" sz="2800" dirty="0">
                <a:solidFill>
                  <a:schemeClr val="tx1">
                    <a:lumMod val="95000"/>
                    <a:lumOff val="5000"/>
                  </a:schemeClr>
                </a:solidFill>
              </a:rPr>
              <a:t>a good </a:t>
            </a:r>
            <a:r>
              <a:rPr lang="en-US" sz="2800" dirty="0" smtClean="0">
                <a:solidFill>
                  <a:schemeClr val="tx1">
                    <a:lumMod val="95000"/>
                    <a:lumOff val="5000"/>
                  </a:schemeClr>
                </a:solidFill>
              </a:rPr>
              <a:t>personality </a:t>
            </a:r>
            <a:r>
              <a:rPr lang="en-US" sz="2800" dirty="0">
                <a:solidFill>
                  <a:schemeClr val="tx1">
                    <a:lumMod val="95000"/>
                    <a:lumOff val="5000"/>
                  </a:schemeClr>
                </a:solidFill>
              </a:rPr>
              <a:t>in this world, this is a kind of good friend. Because </a:t>
            </a:r>
            <a:r>
              <a:rPr lang="en-US" sz="2800" dirty="0" smtClean="0">
                <a:solidFill>
                  <a:schemeClr val="tx1">
                    <a:lumMod val="95000"/>
                    <a:lumOff val="5000"/>
                  </a:schemeClr>
                </a:solidFill>
              </a:rPr>
              <a:t>their </a:t>
            </a:r>
            <a:r>
              <a:rPr lang="en-US" sz="2800" dirty="0">
                <a:solidFill>
                  <a:schemeClr val="tx1">
                    <a:lumMod val="95000"/>
                    <a:lumOff val="5000"/>
                  </a:schemeClr>
                </a:solidFill>
              </a:rPr>
              <a:t>personality can reflect your personality, </a:t>
            </a:r>
            <a:r>
              <a:rPr lang="en-US" sz="2800" dirty="0" smtClean="0">
                <a:solidFill>
                  <a:schemeClr val="tx1">
                    <a:lumMod val="95000"/>
                    <a:lumOff val="5000"/>
                  </a:schemeClr>
                </a:solidFill>
              </a:rPr>
              <a:t>they </a:t>
            </a:r>
            <a:r>
              <a:rPr lang="en-US" sz="2800" dirty="0">
                <a:solidFill>
                  <a:schemeClr val="tx1">
                    <a:lumMod val="95000"/>
                    <a:lumOff val="5000"/>
                  </a:schemeClr>
                </a:solidFill>
              </a:rPr>
              <a:t>can give you courage when you are timid; </a:t>
            </a:r>
            <a:r>
              <a:rPr lang="en-US" sz="2800" dirty="0" smtClean="0">
                <a:solidFill>
                  <a:schemeClr val="tx1">
                    <a:lumMod val="95000"/>
                    <a:lumOff val="5000"/>
                  </a:schemeClr>
                </a:solidFill>
              </a:rPr>
              <a:t>they </a:t>
            </a:r>
            <a:r>
              <a:rPr lang="en-US" sz="2800" dirty="0">
                <a:solidFill>
                  <a:schemeClr val="tx1">
                    <a:lumMod val="95000"/>
                    <a:lumOff val="5000"/>
                  </a:schemeClr>
                </a:solidFill>
              </a:rPr>
              <a:t>can give </a:t>
            </a:r>
            <a:r>
              <a:rPr lang="en-US" sz="2800" dirty="0" smtClean="0">
                <a:solidFill>
                  <a:schemeClr val="tx1">
                    <a:lumMod val="95000"/>
                    <a:lumOff val="5000"/>
                  </a:schemeClr>
                </a:solidFill>
              </a:rPr>
              <a:t>you </a:t>
            </a:r>
            <a:r>
              <a:rPr lang="en-US" sz="2800" dirty="0">
                <a:solidFill>
                  <a:schemeClr val="tx1">
                    <a:lumMod val="95000"/>
                    <a:lumOff val="5000"/>
                  </a:schemeClr>
                </a:solidFill>
              </a:rPr>
              <a:t>decisiveness when you hesitate, this is a kind of good friend.</a:t>
            </a:r>
            <a:endParaRPr lang="en-US" sz="2800" dirty="0" smtClean="0">
              <a:solidFill>
                <a:schemeClr val="tx1">
                  <a:lumMod val="95000"/>
                  <a:lumOff val="5000"/>
                </a:schemeClr>
              </a:solidFill>
            </a:endParaRPr>
          </a:p>
          <a:p>
            <a:endParaRPr lang="en-US" dirty="0"/>
          </a:p>
        </p:txBody>
      </p:sp>
    </p:spTree>
    <p:extLst>
      <p:ext uri="{BB962C8B-B14F-4D97-AF65-F5344CB8AC3E}">
        <p14:creationId xmlns:p14="http://schemas.microsoft.com/office/powerpoint/2010/main" val="102886006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5070" y="1069217"/>
            <a:ext cx="9601196" cy="1303867"/>
          </a:xfrm>
        </p:spPr>
        <p:txBody>
          <a:bodyPr>
            <a:normAutofit/>
          </a:bodyPr>
          <a:lstStyle/>
          <a:p>
            <a:pPr algn="l"/>
            <a:r>
              <a:rPr lang="zh-TW" altLang="en-US" sz="3200" b="1" dirty="0"/>
              <a:t>友直、</a:t>
            </a:r>
            <a:r>
              <a:rPr lang="zh-TW" altLang="en-US" sz="3200" b="1" dirty="0">
                <a:solidFill>
                  <a:srgbClr val="FF0000"/>
                </a:solidFill>
              </a:rPr>
              <a:t>友諒</a:t>
            </a:r>
            <a:r>
              <a:rPr lang="zh-TW" altLang="en-US" sz="3200" b="1" dirty="0"/>
              <a:t>、友多聞，益矣；</a:t>
            </a:r>
            <a:endParaRPr lang="en-US" sz="3200" b="1" dirty="0"/>
          </a:p>
        </p:txBody>
      </p:sp>
      <p:sp>
        <p:nvSpPr>
          <p:cNvPr id="3" name="Content Placeholder 2"/>
          <p:cNvSpPr>
            <a:spLocks noGrp="1"/>
          </p:cNvSpPr>
          <p:nvPr>
            <p:ph idx="1"/>
          </p:nvPr>
        </p:nvSpPr>
        <p:spPr/>
        <p:txBody>
          <a:bodyPr>
            <a:normAutofit/>
          </a:bodyPr>
          <a:lstStyle/>
          <a:p>
            <a:r>
              <a:rPr lang="en-US" sz="2000" dirty="0" smtClean="0">
                <a:solidFill>
                  <a:srgbClr val="FF0000"/>
                </a:solidFill>
              </a:rPr>
              <a:t>Honest people</a:t>
            </a:r>
            <a:r>
              <a:rPr lang="en-US" sz="2000" dirty="0">
                <a:solidFill>
                  <a:schemeClr val="tx1">
                    <a:lumMod val="95000"/>
                    <a:lumOff val="5000"/>
                  </a:schemeClr>
                </a:solidFill>
              </a:rPr>
              <a:t>.</a:t>
            </a:r>
            <a:r>
              <a:rPr lang="en-US" sz="2000" dirty="0" smtClean="0">
                <a:solidFill>
                  <a:schemeClr val="tx1">
                    <a:lumMod val="95000"/>
                    <a:lumOff val="5000"/>
                  </a:schemeClr>
                </a:solidFill>
              </a:rPr>
              <a:t> Those </a:t>
            </a:r>
            <a:r>
              <a:rPr lang="en-US" sz="2000" dirty="0">
                <a:solidFill>
                  <a:schemeClr val="tx1">
                    <a:lumMod val="95000"/>
                    <a:lumOff val="5000"/>
                  </a:schemeClr>
                </a:solidFill>
              </a:rPr>
              <a:t>people are </a:t>
            </a:r>
            <a:r>
              <a:rPr lang="en-US" sz="2000" dirty="0" smtClean="0">
                <a:solidFill>
                  <a:schemeClr val="tx1">
                    <a:lumMod val="95000"/>
                    <a:lumOff val="5000"/>
                  </a:schemeClr>
                </a:solidFill>
              </a:rPr>
              <a:t>a </a:t>
            </a:r>
            <a:r>
              <a:rPr lang="en-US" sz="2000" dirty="0">
                <a:solidFill>
                  <a:schemeClr val="tx1">
                    <a:lumMod val="95000"/>
                    <a:lumOff val="5000"/>
                  </a:schemeClr>
                </a:solidFill>
              </a:rPr>
              <a:t>tolerant </a:t>
            </a:r>
            <a:r>
              <a:rPr lang="en-US" sz="2000" dirty="0" smtClean="0">
                <a:solidFill>
                  <a:schemeClr val="tx1">
                    <a:lumMod val="95000"/>
                    <a:lumOff val="5000"/>
                  </a:schemeClr>
                </a:solidFill>
              </a:rPr>
              <a:t>friends. </a:t>
            </a:r>
            <a:r>
              <a:rPr lang="en-US" sz="2000" dirty="0">
                <a:solidFill>
                  <a:schemeClr val="tx1">
                    <a:lumMod val="95000"/>
                    <a:lumOff val="5000"/>
                  </a:schemeClr>
                </a:solidFill>
              </a:rPr>
              <a:t>In fact, tolerance is sometimes a virtue, and it is one of the deepest virtues in the world. </a:t>
            </a:r>
            <a:r>
              <a:rPr lang="en-US" sz="2000" dirty="0" smtClean="0">
                <a:solidFill>
                  <a:schemeClr val="tx1">
                    <a:lumMod val="95000"/>
                    <a:lumOff val="5000"/>
                  </a:schemeClr>
                </a:solidFill>
              </a:rPr>
              <a:t>They will be honest to confront your mistakes to help you to be more aware of yourself. </a:t>
            </a:r>
          </a:p>
          <a:p>
            <a:r>
              <a:rPr lang="en-US" sz="2000" dirty="0" smtClean="0">
                <a:solidFill>
                  <a:schemeClr val="tx1">
                    <a:lumMod val="95000"/>
                    <a:lumOff val="5000"/>
                  </a:schemeClr>
                </a:solidFill>
              </a:rPr>
              <a:t>In </a:t>
            </a:r>
            <a:r>
              <a:rPr lang="en-US" sz="2000" dirty="0">
                <a:solidFill>
                  <a:schemeClr val="tx1">
                    <a:lumMod val="95000"/>
                    <a:lumOff val="5000"/>
                  </a:schemeClr>
                </a:solidFill>
              </a:rPr>
              <a:t>fact, sometimes what makes us most unbearable is that when a person does not get the grievances of others when repenting, he gets a touch of tolerance. So there is a good friend, he will add a kind of introspection power to our hearts. Forgiving friends will not make us degenerate or indulge ourselves more, but will let us find our own ills and our own shortcomings from the inner tolerance of others. </a:t>
            </a:r>
            <a:r>
              <a:rPr lang="en-US" sz="2000" dirty="0" smtClean="0">
                <a:solidFill>
                  <a:schemeClr val="tx1">
                    <a:lumMod val="95000"/>
                    <a:lumOff val="5000"/>
                  </a:schemeClr>
                </a:solidFill>
              </a:rPr>
              <a:t>These are </a:t>
            </a:r>
            <a:r>
              <a:rPr lang="en-US" sz="2000" dirty="0">
                <a:solidFill>
                  <a:schemeClr val="tx1">
                    <a:lumMod val="95000"/>
                    <a:lumOff val="5000"/>
                  </a:schemeClr>
                </a:solidFill>
              </a:rPr>
              <a:t>the second kind of good </a:t>
            </a:r>
            <a:r>
              <a:rPr lang="en-US" sz="2000" dirty="0" smtClean="0">
                <a:solidFill>
                  <a:schemeClr val="tx1">
                    <a:lumMod val="95000"/>
                    <a:lumOff val="5000"/>
                  </a:schemeClr>
                </a:solidFill>
              </a:rPr>
              <a:t>friends.</a:t>
            </a:r>
            <a:endParaRPr lang="en-US" sz="2000" dirty="0">
              <a:solidFill>
                <a:schemeClr val="tx1">
                  <a:lumMod val="95000"/>
                  <a:lumOff val="5000"/>
                </a:schemeClr>
              </a:solidFill>
            </a:endParaRPr>
          </a:p>
        </p:txBody>
      </p:sp>
    </p:spTree>
    <p:extLst>
      <p:ext uri="{BB962C8B-B14F-4D97-AF65-F5344CB8AC3E}">
        <p14:creationId xmlns:p14="http://schemas.microsoft.com/office/powerpoint/2010/main" val="17143613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zh-TW" altLang="en-US" sz="3200" b="1" dirty="0"/>
              <a:t>友直、友諒、</a:t>
            </a:r>
            <a:r>
              <a:rPr lang="zh-TW" altLang="en-US" sz="3200" b="1" dirty="0">
                <a:solidFill>
                  <a:srgbClr val="FF0000"/>
                </a:solidFill>
              </a:rPr>
              <a:t>友多聞</a:t>
            </a:r>
            <a:r>
              <a:rPr lang="zh-TW" altLang="en-US" sz="3200" b="1" dirty="0"/>
              <a:t>，益矣；</a:t>
            </a:r>
            <a:endParaRPr lang="en-US" sz="3200" b="1" dirty="0"/>
          </a:p>
        </p:txBody>
      </p:sp>
      <p:sp>
        <p:nvSpPr>
          <p:cNvPr id="3" name="Content Placeholder 2"/>
          <p:cNvSpPr>
            <a:spLocks noGrp="1"/>
          </p:cNvSpPr>
          <p:nvPr>
            <p:ph idx="1"/>
          </p:nvPr>
        </p:nvSpPr>
        <p:spPr/>
        <p:txBody>
          <a:bodyPr>
            <a:normAutofit/>
          </a:bodyPr>
          <a:lstStyle/>
          <a:p>
            <a:r>
              <a:rPr lang="en-US" dirty="0" smtClean="0">
                <a:solidFill>
                  <a:srgbClr val="FF0000"/>
                </a:solidFill>
              </a:rPr>
              <a:t>Knowledgeable people </a:t>
            </a:r>
            <a:r>
              <a:rPr lang="en-US" dirty="0" smtClean="0">
                <a:solidFill>
                  <a:schemeClr val="tx1"/>
                </a:solidFill>
              </a:rPr>
              <a:t>can be good friends of yours. They are well-read people who can help you go through some difficulties yo</a:t>
            </a:r>
            <a:r>
              <a:rPr lang="en-US" altLang="zh-CN" dirty="0" smtClean="0">
                <a:solidFill>
                  <a:schemeClr val="tx1"/>
                </a:solidFill>
              </a:rPr>
              <a:t>u are facing. We even can get a reference system from them. In fact, they are like a dictionary. They can help us make better choices. </a:t>
            </a:r>
            <a:endParaRPr lang="en-US" dirty="0">
              <a:solidFill>
                <a:schemeClr val="tx1">
                  <a:lumMod val="95000"/>
                  <a:lumOff val="5000"/>
                </a:schemeClr>
              </a:solidFill>
            </a:endParaRPr>
          </a:p>
        </p:txBody>
      </p:sp>
    </p:spTree>
    <p:extLst>
      <p:ext uri="{BB962C8B-B14F-4D97-AF65-F5344CB8AC3E}">
        <p14:creationId xmlns:p14="http://schemas.microsoft.com/office/powerpoint/2010/main" val="3416622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zh-TW" altLang="en-US" sz="3200" b="1" dirty="0">
                <a:solidFill>
                  <a:srgbClr val="FF0000"/>
                </a:solidFill>
              </a:rPr>
              <a:t>友便闢</a:t>
            </a:r>
            <a:r>
              <a:rPr lang="zh-TW" altLang="en-US" sz="3200" b="1" dirty="0"/>
              <a:t>、友善柔、友便佞，損矣。 ”</a:t>
            </a:r>
            <a:endParaRPr lang="en-US" sz="3200" b="1" dirty="0"/>
          </a:p>
        </p:txBody>
      </p:sp>
      <p:sp>
        <p:nvSpPr>
          <p:cNvPr id="3" name="Content Placeholder 2"/>
          <p:cNvSpPr>
            <a:spLocks noGrp="1"/>
          </p:cNvSpPr>
          <p:nvPr>
            <p:ph idx="1"/>
          </p:nvPr>
        </p:nvSpPr>
        <p:spPr/>
        <p:txBody>
          <a:bodyPr/>
          <a:lstStyle/>
          <a:p>
            <a:r>
              <a:rPr lang="en-US" dirty="0" smtClean="0">
                <a:solidFill>
                  <a:srgbClr val="FF0000"/>
                </a:solidFill>
              </a:rPr>
              <a:t>Flattering people </a:t>
            </a:r>
            <a:r>
              <a:rPr lang="en-US" dirty="0" smtClean="0">
                <a:solidFill>
                  <a:schemeClr val="tx1"/>
                </a:solidFill>
              </a:rPr>
              <a:t>are passive-aggressive people. They are the ones we should watch out for. They would use flattering words to manipulate you to get what they want. Bedsides, they would use sarcasm to put you down once you trust them deeply to make you their puppets. You will feel like you are walking on eggshells when you are with them. Therefore, we need to be more self-aware before they blind us from the truth.</a:t>
            </a:r>
            <a:endParaRPr lang="en-US" dirty="0">
              <a:solidFill>
                <a:schemeClr val="tx1"/>
              </a:solidFill>
            </a:endParaRPr>
          </a:p>
          <a:p>
            <a:endParaRPr lang="en-US" dirty="0"/>
          </a:p>
        </p:txBody>
      </p:sp>
    </p:spTree>
    <p:extLst>
      <p:ext uri="{BB962C8B-B14F-4D97-AF65-F5344CB8AC3E}">
        <p14:creationId xmlns:p14="http://schemas.microsoft.com/office/powerpoint/2010/main" val="407328608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zh-TW" altLang="en-US" sz="3200" b="1" dirty="0"/>
              <a:t>友便闢、</a:t>
            </a:r>
            <a:r>
              <a:rPr lang="zh-TW" altLang="en-US" sz="3200" b="1" dirty="0">
                <a:solidFill>
                  <a:srgbClr val="FF0000"/>
                </a:solidFill>
              </a:rPr>
              <a:t>友善柔</a:t>
            </a:r>
            <a:r>
              <a:rPr lang="zh-TW" altLang="en-US" sz="3200" b="1" dirty="0"/>
              <a:t>、友便佞，損矣。 ”</a:t>
            </a:r>
            <a:endParaRPr lang="en-US" sz="3200" b="1" dirty="0"/>
          </a:p>
        </p:txBody>
      </p:sp>
      <p:sp>
        <p:nvSpPr>
          <p:cNvPr id="3" name="Content Placeholder 2"/>
          <p:cNvSpPr>
            <a:spLocks noGrp="1"/>
          </p:cNvSpPr>
          <p:nvPr>
            <p:ph idx="1"/>
          </p:nvPr>
        </p:nvSpPr>
        <p:spPr/>
        <p:txBody>
          <a:bodyPr>
            <a:normAutofit/>
          </a:bodyPr>
          <a:lstStyle/>
          <a:p>
            <a:r>
              <a:rPr lang="en-US" dirty="0" smtClean="0">
                <a:solidFill>
                  <a:srgbClr val="FF0000"/>
                </a:solidFill>
              </a:rPr>
              <a:t>Scheming person </a:t>
            </a:r>
            <a:r>
              <a:rPr lang="en-US" dirty="0" smtClean="0">
                <a:solidFill>
                  <a:schemeClr val="tx1"/>
                </a:solidFill>
              </a:rPr>
              <a:t>is a</a:t>
            </a:r>
            <a:r>
              <a:rPr lang="en-US" dirty="0">
                <a:solidFill>
                  <a:schemeClr val="tx1"/>
                </a:solidFill>
              </a:rPr>
              <a:t>n</a:t>
            </a:r>
            <a:r>
              <a:rPr lang="en-US" dirty="0" smtClean="0">
                <a:solidFill>
                  <a:srgbClr val="FF0000"/>
                </a:solidFill>
              </a:rPr>
              <a:t> irresponsible person </a:t>
            </a:r>
            <a:r>
              <a:rPr lang="en-US" dirty="0" smtClean="0">
                <a:solidFill>
                  <a:schemeClr val="tx1"/>
                </a:solidFill>
              </a:rPr>
              <a:t>and also a manipulator. They would give excuses to avoid any responsibilities and pretend it never happen which gives out a lot of problems to others even themselves. Moreover, they lack empathy for others besides themselves. They would ghost you unless they need you to get them to their goals by using you. Of course, someone like them is not good at keeping secrets, they will gossip about you behind your back and when you confront them, they denied and try to cover up with lies.</a:t>
            </a:r>
            <a:endParaRPr lang="en-US" dirty="0">
              <a:solidFill>
                <a:schemeClr val="tx1"/>
              </a:solidFill>
            </a:endParaRPr>
          </a:p>
        </p:txBody>
      </p:sp>
    </p:spTree>
    <p:extLst>
      <p:ext uri="{BB962C8B-B14F-4D97-AF65-F5344CB8AC3E}">
        <p14:creationId xmlns:p14="http://schemas.microsoft.com/office/powerpoint/2010/main" val="17050261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zh-TW" altLang="en-US" sz="3200" b="1" dirty="0"/>
              <a:t>友便闢、友善柔、</a:t>
            </a:r>
            <a:r>
              <a:rPr lang="zh-TW" altLang="en-US" sz="3200" b="1" dirty="0">
                <a:solidFill>
                  <a:srgbClr val="FF0000"/>
                </a:solidFill>
              </a:rPr>
              <a:t>友便佞</a:t>
            </a:r>
            <a:r>
              <a:rPr lang="zh-TW" altLang="en-US" sz="3200" b="1" dirty="0"/>
              <a:t>，損矣。 ”</a:t>
            </a:r>
            <a:endParaRPr lang="en-US" sz="3200" b="1" dirty="0"/>
          </a:p>
        </p:txBody>
      </p:sp>
      <p:sp>
        <p:nvSpPr>
          <p:cNvPr id="3" name="Content Placeholder 2"/>
          <p:cNvSpPr>
            <a:spLocks noGrp="1"/>
          </p:cNvSpPr>
          <p:nvPr>
            <p:ph idx="1"/>
          </p:nvPr>
        </p:nvSpPr>
        <p:spPr/>
        <p:txBody>
          <a:bodyPr>
            <a:normAutofit lnSpcReduction="10000"/>
          </a:bodyPr>
          <a:lstStyle/>
          <a:p>
            <a:r>
              <a:rPr lang="en-US" dirty="0" smtClean="0">
                <a:solidFill>
                  <a:srgbClr val="FF0000"/>
                </a:solidFill>
              </a:rPr>
              <a:t>Fawner</a:t>
            </a:r>
            <a:r>
              <a:rPr lang="en-US" dirty="0" smtClean="0"/>
              <a:t>. This </a:t>
            </a:r>
            <a:r>
              <a:rPr lang="en-US" dirty="0"/>
              <a:t>kind of </a:t>
            </a:r>
            <a:r>
              <a:rPr lang="en-US" dirty="0" smtClean="0"/>
              <a:t>villain has </a:t>
            </a:r>
            <a:r>
              <a:rPr lang="en-US" dirty="0"/>
              <a:t>a scheming approach to seek personal benefits in </a:t>
            </a:r>
            <a:r>
              <a:rPr lang="en-US" dirty="0" smtClean="0"/>
              <a:t>an </a:t>
            </a:r>
            <a:r>
              <a:rPr lang="en-US" dirty="0"/>
              <a:t>unscrupulous manner. They are real villains, the kind of people with gloomy psychology, but such people tend to dress up with a kind face. Because </a:t>
            </a:r>
            <a:r>
              <a:rPr lang="en-US" dirty="0" smtClean="0"/>
              <a:t>they have </a:t>
            </a:r>
            <a:r>
              <a:rPr lang="en-US" dirty="0"/>
              <a:t>intentions in his heart, his enthusiasm for people may be dozens of times higher than those without intentions. So if you are accidentally taken advantage of by this kind of person, then you will put yourself </a:t>
            </a:r>
            <a:r>
              <a:rPr lang="en-US" dirty="0" smtClean="0"/>
              <a:t>in </a:t>
            </a:r>
            <a:r>
              <a:rPr lang="en-US" dirty="0"/>
              <a:t>the shackles of your life. If you don't pay a painful price, this friend will not let you go. This is actually testing our own vision and ability to know people and discuss </a:t>
            </a:r>
            <a:r>
              <a:rPr lang="en-US" dirty="0" smtClean="0"/>
              <a:t>things.</a:t>
            </a:r>
            <a:endParaRPr lang="en-US" dirty="0"/>
          </a:p>
          <a:p>
            <a:endParaRPr lang="en-US" dirty="0"/>
          </a:p>
        </p:txBody>
      </p:sp>
    </p:spTree>
    <p:extLst>
      <p:ext uri="{BB962C8B-B14F-4D97-AF65-F5344CB8AC3E}">
        <p14:creationId xmlns:p14="http://schemas.microsoft.com/office/powerpoint/2010/main" val="33020780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Conclution</a:t>
            </a:r>
            <a:endParaRPr lang="en-US" dirty="0"/>
          </a:p>
        </p:txBody>
      </p:sp>
      <p:sp>
        <p:nvSpPr>
          <p:cNvPr id="3" name="Content Placeholder 2"/>
          <p:cNvSpPr>
            <a:spLocks noGrp="1"/>
          </p:cNvSpPr>
          <p:nvPr>
            <p:ph idx="1"/>
          </p:nvPr>
        </p:nvSpPr>
        <p:spPr/>
        <p:txBody>
          <a:bodyPr/>
          <a:lstStyle/>
          <a:p>
            <a:r>
              <a:rPr lang="en-US" dirty="0" smtClean="0"/>
              <a:t>I study </a:t>
            </a:r>
            <a:r>
              <a:rPr lang="en-US" smtClean="0"/>
              <a:t>from this book</a:t>
            </a:r>
            <a:endParaRPr lang="en-US"/>
          </a:p>
        </p:txBody>
      </p:sp>
    </p:spTree>
    <p:extLst>
      <p:ext uri="{BB962C8B-B14F-4D97-AF65-F5344CB8AC3E}">
        <p14:creationId xmlns:p14="http://schemas.microsoft.com/office/powerpoint/2010/main" val="32784071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Reference</a:t>
            </a:r>
            <a:endParaRPr lang="en-US" dirty="0"/>
          </a:p>
        </p:txBody>
      </p:sp>
      <p:sp>
        <p:nvSpPr>
          <p:cNvPr id="3" name="Content Placeholder 2"/>
          <p:cNvSpPr>
            <a:spLocks noGrp="1"/>
          </p:cNvSpPr>
          <p:nvPr>
            <p:ph idx="1"/>
          </p:nvPr>
        </p:nvSpPr>
        <p:spPr/>
        <p:txBody>
          <a:bodyPr>
            <a:normAutofit/>
          </a:bodyPr>
          <a:lstStyle/>
          <a:p>
            <a:r>
              <a:rPr lang="en-US" sz="2000" dirty="0" smtClean="0"/>
              <a:t>The Analects </a:t>
            </a:r>
            <a:r>
              <a:rPr lang="zh-CN" altLang="en-US" sz="2000" dirty="0" smtClean="0"/>
              <a:t>季氏第十六</a:t>
            </a:r>
            <a:r>
              <a:rPr lang="en-US" altLang="zh-CN" sz="2000" dirty="0" smtClean="0"/>
              <a:t>book , chapter 4.</a:t>
            </a:r>
          </a:p>
          <a:p>
            <a:r>
              <a:rPr lang="zh-CN" altLang="en-US" sz="2000" dirty="0" smtClean="0"/>
              <a:t>论语 </a:t>
            </a:r>
            <a:r>
              <a:rPr lang="en-US" altLang="zh-CN" sz="2000" dirty="0" smtClean="0"/>
              <a:t>, https</a:t>
            </a:r>
            <a:r>
              <a:rPr lang="en-US" altLang="zh-CN" sz="2000" dirty="0"/>
              <a:t>://</a:t>
            </a:r>
            <a:r>
              <a:rPr lang="en-US" altLang="zh-CN" sz="2000" dirty="0" smtClean="0"/>
              <a:t>lunyu.5000yan.com/16-4.html.</a:t>
            </a:r>
          </a:p>
          <a:p>
            <a:r>
              <a:rPr lang="zh-CN" altLang="en-US" sz="2000" dirty="0" smtClean="0"/>
              <a:t>百度知道 </a:t>
            </a:r>
            <a:r>
              <a:rPr lang="en-US" altLang="zh-CN" sz="2000" dirty="0" smtClean="0"/>
              <a:t>, </a:t>
            </a:r>
            <a:r>
              <a:rPr lang="en-US" sz="2000" dirty="0" smtClean="0">
                <a:hlinkClick r:id="rId2"/>
              </a:rPr>
              <a:t>https</a:t>
            </a:r>
            <a:r>
              <a:rPr lang="en-US" sz="2000" dirty="0">
                <a:hlinkClick r:id="rId2"/>
              </a:rPr>
              <a:t>://</a:t>
            </a:r>
            <a:r>
              <a:rPr lang="en-US" sz="2000" dirty="0" smtClean="0">
                <a:hlinkClick r:id="rId2"/>
              </a:rPr>
              <a:t>zhidao.baidu.com/question/100358917.html</a:t>
            </a:r>
            <a:r>
              <a:rPr lang="en-US" sz="2000" dirty="0" smtClean="0"/>
              <a:t>.</a:t>
            </a:r>
          </a:p>
          <a:p>
            <a:r>
              <a:rPr lang="zh-CN" altLang="en-US" sz="2000" dirty="0" smtClean="0"/>
              <a:t>个人图书馆 </a:t>
            </a:r>
            <a:r>
              <a:rPr lang="en-US" altLang="zh-CN" sz="2000" dirty="0" smtClean="0"/>
              <a:t>, </a:t>
            </a:r>
            <a:r>
              <a:rPr lang="en-US" sz="2000" dirty="0" smtClean="0">
                <a:hlinkClick r:id="rId3"/>
              </a:rPr>
              <a:t>http://www.360doc.com/content/12/0605/16/4666759_216192888.shtml</a:t>
            </a:r>
            <a:r>
              <a:rPr lang="en-US" sz="2000" dirty="0" smtClean="0"/>
              <a:t>.</a:t>
            </a:r>
          </a:p>
          <a:p>
            <a:r>
              <a:rPr lang="zh-CN" altLang="en-US" sz="2000" dirty="0"/>
              <a:t>百度知</a:t>
            </a:r>
            <a:r>
              <a:rPr lang="zh-CN" altLang="en-US" sz="2000" dirty="0" smtClean="0"/>
              <a:t>道 </a:t>
            </a:r>
            <a:r>
              <a:rPr lang="en-US" altLang="zh-CN" sz="2000" dirty="0"/>
              <a:t>, </a:t>
            </a:r>
            <a:r>
              <a:rPr lang="en-US" altLang="zh-CN" sz="2000" dirty="0">
                <a:hlinkClick r:id="rId4"/>
              </a:rPr>
              <a:t>https://</a:t>
            </a:r>
            <a:r>
              <a:rPr lang="en-US" altLang="zh-CN" sz="2000" dirty="0" smtClean="0">
                <a:hlinkClick r:id="rId4"/>
              </a:rPr>
              <a:t>zhidao.baidu.com/question/13389429</a:t>
            </a:r>
            <a:r>
              <a:rPr lang="en-US" altLang="zh-CN" sz="2000" dirty="0" smtClean="0"/>
              <a:t>.</a:t>
            </a:r>
          </a:p>
          <a:p>
            <a:r>
              <a:rPr lang="zh-CN" altLang="en-US" sz="2000" dirty="0"/>
              <a:t>百度知</a:t>
            </a:r>
            <a:r>
              <a:rPr lang="zh-CN" altLang="en-US" sz="2000" dirty="0" smtClean="0"/>
              <a:t>道 </a:t>
            </a:r>
            <a:r>
              <a:rPr lang="en-US" altLang="zh-CN" sz="2000" dirty="0"/>
              <a:t>, </a:t>
            </a:r>
            <a:r>
              <a:rPr lang="en-US" altLang="zh-CN" sz="2000" dirty="0">
                <a:hlinkClick r:id="rId5"/>
              </a:rPr>
              <a:t>https://zhidao.baidu.com/question/562479510</a:t>
            </a:r>
            <a:r>
              <a:rPr lang="en-US" altLang="zh-CN" sz="2000" dirty="0" smtClean="0"/>
              <a:t>.</a:t>
            </a:r>
          </a:p>
          <a:p>
            <a:endParaRPr lang="en-US" sz="2000" dirty="0"/>
          </a:p>
        </p:txBody>
      </p:sp>
    </p:spTree>
    <p:extLst>
      <p:ext uri="{BB962C8B-B14F-4D97-AF65-F5344CB8AC3E}">
        <p14:creationId xmlns:p14="http://schemas.microsoft.com/office/powerpoint/2010/main" val="63539374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645</TotalTime>
  <Words>1008</Words>
  <Application>Microsoft Office PowerPoint</Application>
  <PresentationFormat>Widescreen</PresentationFormat>
  <Paragraphs>37</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方正舒体</vt:lpstr>
      <vt:lpstr>微軟正黑體</vt:lpstr>
      <vt:lpstr>新細明體</vt:lpstr>
      <vt:lpstr>Arial</vt:lpstr>
      <vt:lpstr>Garamond</vt:lpstr>
      <vt:lpstr>Organic</vt:lpstr>
      <vt:lpstr>The Analects</vt:lpstr>
      <vt:lpstr>Confucius</vt:lpstr>
      <vt:lpstr>孔子曰：“益者三友，損者三友。友直、友諒、友多聞，益矣；友便闢、友善柔、友便佞，損矣。”</vt:lpstr>
      <vt:lpstr>“益者三友，損者三友。</vt:lpstr>
      <vt:lpstr>“益者三友，損者三友。</vt:lpstr>
      <vt:lpstr>友直、友諒、友多聞，益矣；</vt:lpstr>
      <vt:lpstr>友直、友諒、友多聞，益矣；</vt:lpstr>
      <vt:lpstr>友直、友諒、友多聞，益矣；</vt:lpstr>
      <vt:lpstr>友便闢、友善柔、友便佞，損矣。 ”</vt:lpstr>
      <vt:lpstr>友便闢、友善柔、友便佞，損矣。 ”</vt:lpstr>
      <vt:lpstr>友便闢、友善柔、友便佞，損矣。 ”</vt:lpstr>
      <vt:lpstr>Conclution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Analects</dc:title>
  <dc:creator>User</dc:creator>
  <cp:lastModifiedBy>User</cp:lastModifiedBy>
  <cp:revision>56</cp:revision>
  <dcterms:created xsi:type="dcterms:W3CDTF">2020-12-20T05:50:07Z</dcterms:created>
  <dcterms:modified xsi:type="dcterms:W3CDTF">2021-01-06T04:32:05Z</dcterms:modified>
</cp:coreProperties>
</file>