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6"/>
  </p:notesMasterIdLst>
  <p:sldIdLst>
    <p:sldId id="257" r:id="rId2"/>
    <p:sldId id="258" r:id="rId3"/>
    <p:sldId id="256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DBC94"/>
    <a:srgbClr val="D77AA7"/>
    <a:srgbClr val="FF91C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939"/>
    <p:restoredTop sz="94013"/>
  </p:normalViewPr>
  <p:slideViewPr>
    <p:cSldViewPr snapToGrid="0" snapToObjects="1">
      <p:cViewPr varScale="1">
        <p:scale>
          <a:sx n="86" d="100"/>
          <a:sy n="86" d="100"/>
        </p:scale>
        <p:origin x="28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6EC1837D-5775-4032-AB8D-4B1A01AF302C}"/>
    <pc:docChg chg="modSld sldOrd">
      <pc:chgData name="Kate Piper (IMH)" userId="f69ee4e2-845b-4a1f-89c4-60fce9da139f" providerId="ADAL" clId="{6EC1837D-5775-4032-AB8D-4B1A01AF302C}" dt="2021-03-10T08:53:50.728" v="3"/>
      <pc:docMkLst>
        <pc:docMk/>
      </pc:docMkLst>
      <pc:sldChg chg="ord">
        <pc:chgData name="Kate Piper (IMH)" userId="f69ee4e2-845b-4a1f-89c4-60fce9da139f" providerId="ADAL" clId="{6EC1837D-5775-4032-AB8D-4B1A01AF302C}" dt="2021-03-10T08:53:48.962" v="1"/>
        <pc:sldMkLst>
          <pc:docMk/>
          <pc:sldMk cId="810276387" sldId="257"/>
        </pc:sldMkLst>
      </pc:sldChg>
      <pc:sldChg chg="ord">
        <pc:chgData name="Kate Piper (IMH)" userId="f69ee4e2-845b-4a1f-89c4-60fce9da139f" providerId="ADAL" clId="{6EC1837D-5775-4032-AB8D-4B1A01AF302C}" dt="2021-03-10T08:53:50.728" v="3"/>
        <pc:sldMkLst>
          <pc:docMk/>
          <pc:sldMk cId="878928859" sldId="25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B8F3B5-EAC4-7A40-AA8C-ECB31B980A23}" type="datetimeFigureOut">
              <a:rPr lang="en-US" smtClean="0"/>
              <a:t>3/10/2021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207897-941A-BA4B-973F-6215167B1F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79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36DD1-975F-6445-8C24-B5533CFC4649}" type="datetimeFigureOut">
              <a:rPr lang="en-US" smtClean="0"/>
              <a:t>3/10/2021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A1473-941B-BD45-B64B-C51352BCF76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36DD1-975F-6445-8C24-B5533CFC4649}" type="datetimeFigureOut">
              <a:rPr lang="en-US" smtClean="0"/>
              <a:t>3/10/2021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A1473-941B-BD45-B64B-C51352BCF76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36DD1-975F-6445-8C24-B5533CFC4649}" type="datetimeFigureOut">
              <a:rPr lang="en-US" smtClean="0"/>
              <a:t>3/10/2021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A1473-941B-BD45-B64B-C51352BCF76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36DD1-975F-6445-8C24-B5533CFC4649}" type="datetimeFigureOut">
              <a:rPr lang="en-US" smtClean="0"/>
              <a:t>3/10/2021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A1473-941B-BD45-B64B-C51352BCF76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36DD1-975F-6445-8C24-B5533CFC4649}" type="datetimeFigureOut">
              <a:rPr lang="en-US" smtClean="0"/>
              <a:t>3/10/2021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A1473-941B-BD45-B64B-C51352BCF76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36DD1-975F-6445-8C24-B5533CFC4649}" type="datetimeFigureOut">
              <a:rPr lang="en-US" smtClean="0"/>
              <a:t>3/10/2021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A1473-941B-BD45-B64B-C51352BCF76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36DD1-975F-6445-8C24-B5533CFC4649}" type="datetimeFigureOut">
              <a:rPr lang="en-US" smtClean="0"/>
              <a:t>3/10/2021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A1473-941B-BD45-B64B-C51352BCF76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36DD1-975F-6445-8C24-B5533CFC4649}" type="datetimeFigureOut">
              <a:rPr lang="en-US" smtClean="0"/>
              <a:t>3/10/2021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A1473-941B-BD45-B64B-C51352BCF76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36DD1-975F-6445-8C24-B5533CFC4649}" type="datetimeFigureOut">
              <a:rPr lang="en-US" smtClean="0"/>
              <a:t>3/10/2021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A1473-941B-BD45-B64B-C51352BCF76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36DD1-975F-6445-8C24-B5533CFC4649}" type="datetimeFigureOut">
              <a:rPr lang="en-US" smtClean="0"/>
              <a:t>3/10/2021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A1473-941B-BD45-B64B-C51352BCF76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36DD1-975F-6445-8C24-B5533CFC4649}" type="datetimeFigureOut">
              <a:rPr lang="en-US" smtClean="0"/>
              <a:t>3/10/2021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A1473-941B-BD45-B64B-C51352BCF76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336DD1-975F-6445-8C24-B5533CFC4649}" type="datetimeFigureOut">
              <a:rPr lang="en-US" smtClean="0"/>
              <a:t>3/10/2021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A1473-941B-BD45-B64B-C51352BCF7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65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lternate Process 3"/>
          <p:cNvSpPr/>
          <p:nvPr/>
        </p:nvSpPr>
        <p:spPr>
          <a:xfrm>
            <a:off x="180001" y="148139"/>
            <a:ext cx="4738787" cy="1872690"/>
          </a:xfrm>
          <a:prstGeom prst="flowChartAlternateProcess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8800" dirty="0"/>
              <a:t>What</a:t>
            </a:r>
            <a:r>
              <a:rPr lang="mr-IN" sz="8800" dirty="0"/>
              <a:t>…</a:t>
            </a:r>
            <a:endParaRPr lang="en-US" sz="8800" dirty="0"/>
          </a:p>
        </p:txBody>
      </p:sp>
      <p:sp>
        <p:nvSpPr>
          <p:cNvPr id="6" name="Alternate Process 5"/>
          <p:cNvSpPr/>
          <p:nvPr/>
        </p:nvSpPr>
        <p:spPr>
          <a:xfrm>
            <a:off x="8258191" y="148139"/>
            <a:ext cx="3700728" cy="4158239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Travel</a:t>
            </a:r>
          </a:p>
          <a:p>
            <a:pPr algn="ctr"/>
            <a:r>
              <a:rPr lang="en-US" sz="2500" i="1" dirty="0"/>
              <a:t>The whole body moving from one place to another. Can use different parts of the body in contact with the floor</a:t>
            </a:r>
          </a:p>
        </p:txBody>
      </p:sp>
      <p:sp>
        <p:nvSpPr>
          <p:cNvPr id="8" name="Alternate Process 7"/>
          <p:cNvSpPr/>
          <p:nvPr/>
        </p:nvSpPr>
        <p:spPr>
          <a:xfrm>
            <a:off x="180000" y="4410635"/>
            <a:ext cx="4015481" cy="2251226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Stillness</a:t>
            </a:r>
          </a:p>
          <a:p>
            <a:pPr algn="ctr"/>
            <a:r>
              <a:rPr lang="en-US" sz="2500" i="1" dirty="0"/>
              <a:t>The body is completely still</a:t>
            </a:r>
          </a:p>
        </p:txBody>
      </p:sp>
      <p:sp>
        <p:nvSpPr>
          <p:cNvPr id="9" name="Alternate Process 8"/>
          <p:cNvSpPr/>
          <p:nvPr/>
        </p:nvSpPr>
        <p:spPr>
          <a:xfrm>
            <a:off x="4377915" y="4410633"/>
            <a:ext cx="7581004" cy="2251228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Gesture</a:t>
            </a:r>
          </a:p>
          <a:p>
            <a:pPr algn="ctr"/>
            <a:r>
              <a:rPr lang="en-US" sz="2500" i="1" dirty="0"/>
              <a:t>Non-verbal communication showing moods, feelings and meaning</a:t>
            </a:r>
          </a:p>
        </p:txBody>
      </p:sp>
      <p:sp>
        <p:nvSpPr>
          <p:cNvPr id="10" name="Alternate Process 9"/>
          <p:cNvSpPr/>
          <p:nvPr/>
        </p:nvSpPr>
        <p:spPr>
          <a:xfrm>
            <a:off x="4697508" y="2090117"/>
            <a:ext cx="3408154" cy="2216261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Jump</a:t>
            </a:r>
          </a:p>
          <a:p>
            <a:pPr algn="ctr"/>
            <a:r>
              <a:rPr lang="en-US" sz="2500" i="1" dirty="0"/>
              <a:t>A moment when the the whole body leaves a surface</a:t>
            </a:r>
          </a:p>
        </p:txBody>
      </p:sp>
      <p:sp>
        <p:nvSpPr>
          <p:cNvPr id="11" name="Alternate Process 10"/>
          <p:cNvSpPr/>
          <p:nvPr/>
        </p:nvSpPr>
        <p:spPr>
          <a:xfrm>
            <a:off x="180000" y="2125085"/>
            <a:ext cx="4364980" cy="2181293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Turn</a:t>
            </a:r>
          </a:p>
          <a:p>
            <a:pPr algn="ctr"/>
            <a:r>
              <a:rPr lang="en-US" sz="2500" i="1" dirty="0"/>
              <a:t>Whole body rolling, spinning or wheeling</a:t>
            </a:r>
          </a:p>
        </p:txBody>
      </p:sp>
    </p:spTree>
    <p:extLst>
      <p:ext uri="{BB962C8B-B14F-4D97-AF65-F5344CB8AC3E}">
        <p14:creationId xmlns:p14="http://schemas.microsoft.com/office/powerpoint/2010/main" val="810276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lternate Process 3"/>
          <p:cNvSpPr/>
          <p:nvPr/>
        </p:nvSpPr>
        <p:spPr>
          <a:xfrm>
            <a:off x="167951" y="172461"/>
            <a:ext cx="4386120" cy="1799774"/>
          </a:xfrm>
          <a:prstGeom prst="flowChartAlternateProcess">
            <a:avLst/>
          </a:prstGeom>
          <a:ln w="57150">
            <a:solidFill>
              <a:srgbClr val="D77AA7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8800" dirty="0"/>
              <a:t>Where</a:t>
            </a:r>
            <a:r>
              <a:rPr lang="mr-IN" sz="8800" dirty="0"/>
              <a:t>…</a:t>
            </a:r>
            <a:endParaRPr lang="en-US" sz="8800" dirty="0"/>
          </a:p>
        </p:txBody>
      </p:sp>
      <p:sp>
        <p:nvSpPr>
          <p:cNvPr id="7" name="Alternate Process 6"/>
          <p:cNvSpPr/>
          <p:nvPr/>
        </p:nvSpPr>
        <p:spPr>
          <a:xfrm>
            <a:off x="111941" y="2341432"/>
            <a:ext cx="2810553" cy="4355511"/>
          </a:xfrm>
          <a:prstGeom prst="flowChartAlternateProcess">
            <a:avLst/>
          </a:prstGeom>
          <a:solidFill>
            <a:srgbClr val="D77AA7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Levels</a:t>
            </a:r>
          </a:p>
          <a:p>
            <a:pPr algn="ctr"/>
            <a:r>
              <a:rPr lang="en-US" sz="2500" dirty="0"/>
              <a:t>Low</a:t>
            </a:r>
          </a:p>
          <a:p>
            <a:pPr algn="ctr"/>
            <a:r>
              <a:rPr lang="en-US" sz="2500" dirty="0"/>
              <a:t>Medium</a:t>
            </a:r>
          </a:p>
          <a:p>
            <a:pPr algn="ctr"/>
            <a:r>
              <a:rPr lang="en-US" sz="2500" dirty="0"/>
              <a:t>High</a:t>
            </a:r>
          </a:p>
          <a:p>
            <a:pPr algn="ctr"/>
            <a:r>
              <a:rPr lang="en-US" sz="2500" dirty="0"/>
              <a:t>Standing</a:t>
            </a:r>
          </a:p>
          <a:p>
            <a:pPr algn="ctr"/>
            <a:r>
              <a:rPr lang="en-US" sz="2500" dirty="0"/>
              <a:t>Kneeling</a:t>
            </a:r>
          </a:p>
          <a:p>
            <a:pPr algn="ctr"/>
            <a:r>
              <a:rPr lang="en-US" sz="2500" dirty="0"/>
              <a:t>Sitting</a:t>
            </a:r>
          </a:p>
          <a:p>
            <a:pPr algn="ctr"/>
            <a:r>
              <a:rPr lang="en-US" sz="2500" dirty="0"/>
              <a:t>Lying</a:t>
            </a:r>
          </a:p>
          <a:p>
            <a:pPr algn="ctr"/>
            <a:r>
              <a:rPr lang="en-US" sz="2500" dirty="0"/>
              <a:t>Up</a:t>
            </a:r>
          </a:p>
          <a:p>
            <a:pPr algn="ctr"/>
            <a:r>
              <a:rPr lang="en-US" sz="2500" dirty="0"/>
              <a:t>Down</a:t>
            </a:r>
          </a:p>
        </p:txBody>
      </p:sp>
      <p:sp>
        <p:nvSpPr>
          <p:cNvPr id="8" name="Alternate Process 7"/>
          <p:cNvSpPr/>
          <p:nvPr/>
        </p:nvSpPr>
        <p:spPr>
          <a:xfrm>
            <a:off x="3247131" y="2341432"/>
            <a:ext cx="4665253" cy="4336034"/>
          </a:xfrm>
          <a:prstGeom prst="flowChartAlternateProcess">
            <a:avLst/>
          </a:prstGeom>
          <a:solidFill>
            <a:srgbClr val="D77AA7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Direction</a:t>
            </a:r>
          </a:p>
          <a:p>
            <a:pPr algn="ctr"/>
            <a:r>
              <a:rPr lang="en-US" sz="2500" dirty="0"/>
              <a:t>Forward</a:t>
            </a:r>
          </a:p>
          <a:p>
            <a:pPr algn="ctr"/>
            <a:r>
              <a:rPr lang="en-US" sz="2500" dirty="0"/>
              <a:t>Backward</a:t>
            </a:r>
          </a:p>
          <a:p>
            <a:pPr algn="ctr"/>
            <a:r>
              <a:rPr lang="en-US" sz="2500" dirty="0"/>
              <a:t>Sideways</a:t>
            </a:r>
          </a:p>
          <a:p>
            <a:pPr algn="ctr"/>
            <a:r>
              <a:rPr lang="en-US" sz="2500" dirty="0"/>
              <a:t>Away from</a:t>
            </a:r>
          </a:p>
          <a:p>
            <a:pPr algn="ctr"/>
            <a:r>
              <a:rPr lang="en-US" sz="2500" dirty="0"/>
              <a:t>Towards</a:t>
            </a:r>
          </a:p>
          <a:p>
            <a:pPr algn="ctr"/>
            <a:r>
              <a:rPr lang="en-US" sz="2500" dirty="0"/>
              <a:t>Diagonal</a:t>
            </a:r>
          </a:p>
          <a:p>
            <a:pPr algn="ctr"/>
            <a:r>
              <a:rPr lang="en-US" sz="2500" dirty="0"/>
              <a:t>To the left/ right</a:t>
            </a:r>
          </a:p>
          <a:p>
            <a:pPr algn="ctr"/>
            <a:r>
              <a:rPr lang="en-US" sz="2500" dirty="0"/>
              <a:t>Clockwise/ anti clockwise</a:t>
            </a:r>
          </a:p>
        </p:txBody>
      </p:sp>
      <p:sp>
        <p:nvSpPr>
          <p:cNvPr id="9" name="Alternate Process 8"/>
          <p:cNvSpPr/>
          <p:nvPr/>
        </p:nvSpPr>
        <p:spPr>
          <a:xfrm>
            <a:off x="8237022" y="172462"/>
            <a:ext cx="3636375" cy="3072490"/>
          </a:xfrm>
          <a:prstGeom prst="flowChartAlternateProcess">
            <a:avLst/>
          </a:prstGeom>
          <a:solidFill>
            <a:srgbClr val="D77AA7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Spatial Awareness</a:t>
            </a:r>
          </a:p>
          <a:p>
            <a:pPr algn="ctr"/>
            <a:r>
              <a:rPr lang="en-US" sz="2500" dirty="0"/>
              <a:t>Stationary bubble</a:t>
            </a:r>
          </a:p>
          <a:p>
            <a:pPr algn="ctr"/>
            <a:r>
              <a:rPr lang="en-US" sz="2500" dirty="0"/>
              <a:t>Moving bubble</a:t>
            </a:r>
          </a:p>
          <a:p>
            <a:pPr algn="ctr"/>
            <a:r>
              <a:rPr lang="en-US" sz="2500" dirty="0"/>
              <a:t>Overlapping bubble</a:t>
            </a:r>
          </a:p>
        </p:txBody>
      </p:sp>
      <p:sp>
        <p:nvSpPr>
          <p:cNvPr id="10" name="Alternate Process 9"/>
          <p:cNvSpPr/>
          <p:nvPr/>
        </p:nvSpPr>
        <p:spPr>
          <a:xfrm>
            <a:off x="8237022" y="3394374"/>
            <a:ext cx="3636375" cy="3302570"/>
          </a:xfrm>
          <a:prstGeom prst="flowChartAlternateProcess">
            <a:avLst/>
          </a:prstGeom>
          <a:solidFill>
            <a:srgbClr val="D77AA7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Pathways</a:t>
            </a:r>
          </a:p>
          <a:p>
            <a:pPr algn="ctr"/>
            <a:r>
              <a:rPr lang="en-US" sz="2500" dirty="0"/>
              <a:t>Straight</a:t>
            </a:r>
          </a:p>
          <a:p>
            <a:pPr algn="ctr"/>
            <a:r>
              <a:rPr lang="en-US" sz="2500" dirty="0"/>
              <a:t>Wiggly</a:t>
            </a:r>
          </a:p>
          <a:p>
            <a:pPr algn="ctr"/>
            <a:r>
              <a:rPr lang="en-US" sz="2500" dirty="0"/>
              <a:t>Shaped</a:t>
            </a:r>
          </a:p>
          <a:p>
            <a:pPr algn="ctr"/>
            <a:r>
              <a:rPr lang="en-US" sz="2500" dirty="0"/>
              <a:t>Diagonal</a:t>
            </a:r>
          </a:p>
          <a:p>
            <a:pPr algn="ctr"/>
            <a:r>
              <a:rPr lang="en-US" sz="2500" dirty="0"/>
              <a:t>Curved</a:t>
            </a:r>
          </a:p>
          <a:p>
            <a:pPr algn="ctr"/>
            <a:r>
              <a:rPr lang="en-US" sz="2500" dirty="0"/>
              <a:t>Zigzag</a:t>
            </a:r>
          </a:p>
        </p:txBody>
      </p:sp>
    </p:spTree>
    <p:extLst>
      <p:ext uri="{BB962C8B-B14F-4D97-AF65-F5344CB8AC3E}">
        <p14:creationId xmlns:p14="http://schemas.microsoft.com/office/powerpoint/2010/main" val="878928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lternate Process 3"/>
          <p:cNvSpPr/>
          <p:nvPr/>
        </p:nvSpPr>
        <p:spPr>
          <a:xfrm>
            <a:off x="99052" y="137408"/>
            <a:ext cx="3873457" cy="1727251"/>
          </a:xfrm>
          <a:prstGeom prst="flowChartAlternateProcess">
            <a:avLst/>
          </a:prstGeom>
          <a:ln w="57150">
            <a:solidFill>
              <a:srgbClr val="4DBC94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8800" dirty="0"/>
              <a:t>How</a:t>
            </a:r>
            <a:r>
              <a:rPr lang="mr-IN" sz="8800" dirty="0"/>
              <a:t>…</a:t>
            </a:r>
            <a:endParaRPr lang="en-US" sz="8800" dirty="0"/>
          </a:p>
        </p:txBody>
      </p:sp>
      <p:sp>
        <p:nvSpPr>
          <p:cNvPr id="6" name="Alternate Process 5"/>
          <p:cNvSpPr/>
          <p:nvPr/>
        </p:nvSpPr>
        <p:spPr>
          <a:xfrm>
            <a:off x="3161797" y="4374776"/>
            <a:ext cx="2507215" cy="2396006"/>
          </a:xfrm>
          <a:prstGeom prst="flowChartAlternateProcess">
            <a:avLst/>
          </a:prstGeom>
          <a:solidFill>
            <a:srgbClr val="4DBC94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Energy</a:t>
            </a:r>
          </a:p>
          <a:p>
            <a:pPr algn="ctr"/>
            <a:r>
              <a:rPr lang="en-US" sz="2500" dirty="0"/>
              <a:t>Strong</a:t>
            </a:r>
          </a:p>
          <a:p>
            <a:pPr algn="ctr"/>
            <a:r>
              <a:rPr lang="en-US" sz="2500" dirty="0"/>
              <a:t>Weak</a:t>
            </a:r>
          </a:p>
        </p:txBody>
      </p:sp>
      <p:sp>
        <p:nvSpPr>
          <p:cNvPr id="7" name="Alternate Process 6"/>
          <p:cNvSpPr/>
          <p:nvPr/>
        </p:nvSpPr>
        <p:spPr>
          <a:xfrm>
            <a:off x="3161797" y="1920328"/>
            <a:ext cx="2507215" cy="2418590"/>
          </a:xfrm>
          <a:prstGeom prst="flowChartAlternateProcess">
            <a:avLst/>
          </a:prstGeom>
          <a:solidFill>
            <a:srgbClr val="4DBC94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Flow</a:t>
            </a:r>
          </a:p>
          <a:p>
            <a:pPr algn="ctr"/>
            <a:r>
              <a:rPr lang="en-US" sz="2500" dirty="0"/>
              <a:t>Smooth</a:t>
            </a:r>
          </a:p>
          <a:p>
            <a:pPr algn="ctr"/>
            <a:r>
              <a:rPr lang="en-US" sz="2500" dirty="0"/>
              <a:t>Jerky</a:t>
            </a:r>
          </a:p>
        </p:txBody>
      </p:sp>
      <p:sp>
        <p:nvSpPr>
          <p:cNvPr id="8" name="Alternate Process 7"/>
          <p:cNvSpPr/>
          <p:nvPr/>
        </p:nvSpPr>
        <p:spPr>
          <a:xfrm>
            <a:off x="7930557" y="3010548"/>
            <a:ext cx="4138123" cy="3760234"/>
          </a:xfrm>
          <a:prstGeom prst="flowChartAlternateProcess">
            <a:avLst/>
          </a:prstGeom>
          <a:solidFill>
            <a:srgbClr val="4DBC94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Quality</a:t>
            </a:r>
          </a:p>
          <a:p>
            <a:pPr algn="ctr"/>
            <a:r>
              <a:rPr lang="en-US" sz="2500" dirty="0"/>
              <a:t>Control</a:t>
            </a:r>
          </a:p>
          <a:p>
            <a:pPr algn="ctr"/>
            <a:r>
              <a:rPr lang="en-US" sz="2500" dirty="0"/>
              <a:t>Balance</a:t>
            </a:r>
          </a:p>
          <a:p>
            <a:pPr algn="ctr"/>
            <a:r>
              <a:rPr lang="en-US" sz="2500" dirty="0"/>
              <a:t>Coordination</a:t>
            </a:r>
          </a:p>
          <a:p>
            <a:pPr algn="ctr"/>
            <a:r>
              <a:rPr lang="en-US" sz="2500" dirty="0"/>
              <a:t>Confidence</a:t>
            </a:r>
          </a:p>
          <a:p>
            <a:pPr algn="ctr"/>
            <a:r>
              <a:rPr lang="en-US" sz="2500" dirty="0"/>
              <a:t>Tension</a:t>
            </a:r>
          </a:p>
          <a:p>
            <a:pPr algn="ctr"/>
            <a:r>
              <a:rPr lang="en-US" sz="2500" dirty="0"/>
              <a:t>Clear shape</a:t>
            </a:r>
          </a:p>
          <a:p>
            <a:pPr algn="ctr"/>
            <a:r>
              <a:rPr lang="en-US" sz="2500" dirty="0"/>
              <a:t>Fluency</a:t>
            </a:r>
          </a:p>
        </p:txBody>
      </p:sp>
      <p:sp>
        <p:nvSpPr>
          <p:cNvPr id="9" name="Alternate Process 8"/>
          <p:cNvSpPr/>
          <p:nvPr/>
        </p:nvSpPr>
        <p:spPr>
          <a:xfrm>
            <a:off x="7930557" y="304800"/>
            <a:ext cx="4023365" cy="2651961"/>
          </a:xfrm>
          <a:prstGeom prst="flowChartAlternateProcess">
            <a:avLst/>
          </a:prstGeom>
          <a:solidFill>
            <a:srgbClr val="4DBC94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Dance Specific</a:t>
            </a:r>
          </a:p>
          <a:p>
            <a:pPr algn="ctr"/>
            <a:r>
              <a:rPr lang="en-US" sz="2500" dirty="0"/>
              <a:t>Unison</a:t>
            </a:r>
          </a:p>
          <a:p>
            <a:pPr algn="ctr"/>
            <a:r>
              <a:rPr lang="en-US" sz="2500" dirty="0"/>
              <a:t>Canon</a:t>
            </a:r>
          </a:p>
          <a:p>
            <a:pPr algn="ctr"/>
            <a:r>
              <a:rPr lang="en-US" sz="2500" dirty="0"/>
              <a:t>Repetition</a:t>
            </a:r>
          </a:p>
        </p:txBody>
      </p:sp>
      <p:sp>
        <p:nvSpPr>
          <p:cNvPr id="10" name="Alternate Process 9"/>
          <p:cNvSpPr/>
          <p:nvPr/>
        </p:nvSpPr>
        <p:spPr>
          <a:xfrm>
            <a:off x="5707053" y="1956186"/>
            <a:ext cx="2185463" cy="4814596"/>
          </a:xfrm>
          <a:prstGeom prst="flowChartAlternateProcess">
            <a:avLst/>
          </a:prstGeom>
          <a:solidFill>
            <a:srgbClr val="4DBC94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Speed</a:t>
            </a:r>
          </a:p>
          <a:p>
            <a:pPr algn="ctr"/>
            <a:r>
              <a:rPr lang="en-US" sz="2500" dirty="0"/>
              <a:t>Slow</a:t>
            </a:r>
          </a:p>
          <a:p>
            <a:pPr algn="ctr"/>
            <a:r>
              <a:rPr lang="en-US" sz="2500" dirty="0"/>
              <a:t>Medium</a:t>
            </a:r>
          </a:p>
          <a:p>
            <a:pPr algn="ctr"/>
            <a:r>
              <a:rPr lang="en-US" sz="2500" dirty="0"/>
              <a:t>Fast</a:t>
            </a:r>
          </a:p>
          <a:p>
            <a:pPr algn="ctr"/>
            <a:r>
              <a:rPr lang="en-US" sz="2500" dirty="0"/>
              <a:t>Accelerating</a:t>
            </a:r>
          </a:p>
          <a:p>
            <a:pPr algn="ctr"/>
            <a:r>
              <a:rPr lang="en-US" sz="2500" dirty="0"/>
              <a:t>Decelerating</a:t>
            </a:r>
          </a:p>
        </p:txBody>
      </p:sp>
      <p:sp>
        <p:nvSpPr>
          <p:cNvPr id="11" name="Alternate Process 10"/>
          <p:cNvSpPr/>
          <p:nvPr/>
        </p:nvSpPr>
        <p:spPr>
          <a:xfrm>
            <a:off x="188386" y="1956186"/>
            <a:ext cx="2931332" cy="4814596"/>
          </a:xfrm>
          <a:prstGeom prst="flowChartAlternateProcess">
            <a:avLst/>
          </a:prstGeom>
          <a:solidFill>
            <a:srgbClr val="4DBC94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Shape</a:t>
            </a:r>
          </a:p>
          <a:p>
            <a:pPr algn="ctr"/>
            <a:r>
              <a:rPr lang="en-US" sz="2500" dirty="0"/>
              <a:t>Big</a:t>
            </a:r>
          </a:p>
          <a:p>
            <a:pPr algn="ctr"/>
            <a:r>
              <a:rPr lang="en-US" sz="2500" dirty="0"/>
              <a:t>Small</a:t>
            </a:r>
          </a:p>
          <a:p>
            <a:pPr algn="ctr"/>
            <a:r>
              <a:rPr lang="en-US" sz="2500" dirty="0"/>
              <a:t>Stretched</a:t>
            </a:r>
          </a:p>
          <a:p>
            <a:pPr algn="ctr"/>
            <a:r>
              <a:rPr lang="en-US" sz="2500" dirty="0"/>
              <a:t>Curled</a:t>
            </a:r>
          </a:p>
          <a:p>
            <a:pPr algn="ctr"/>
            <a:r>
              <a:rPr lang="en-US" sz="2500" dirty="0"/>
              <a:t>Angular</a:t>
            </a:r>
          </a:p>
          <a:p>
            <a:pPr algn="ctr"/>
            <a:r>
              <a:rPr lang="en-US" sz="2500" dirty="0"/>
              <a:t>Curved</a:t>
            </a:r>
          </a:p>
          <a:p>
            <a:pPr algn="ctr"/>
            <a:r>
              <a:rPr lang="en-US" sz="2500" dirty="0"/>
              <a:t>Symmetrical</a:t>
            </a:r>
          </a:p>
          <a:p>
            <a:pPr algn="ctr"/>
            <a:r>
              <a:rPr lang="en-US" sz="2500" dirty="0"/>
              <a:t>Asymmetrical</a:t>
            </a:r>
          </a:p>
          <a:p>
            <a:pPr algn="ctr"/>
            <a:r>
              <a:rPr lang="en-US" sz="2500" dirty="0"/>
              <a:t>Twisted</a:t>
            </a:r>
          </a:p>
          <a:p>
            <a:pPr algn="ctr"/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8478057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lternate Process 3"/>
          <p:cNvSpPr/>
          <p:nvPr/>
        </p:nvSpPr>
        <p:spPr>
          <a:xfrm>
            <a:off x="213050" y="207398"/>
            <a:ext cx="4376057" cy="1757182"/>
          </a:xfrm>
          <a:prstGeom prst="flowChartAlternateProcess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8800" dirty="0"/>
              <a:t>With</a:t>
            </a:r>
            <a:r>
              <a:rPr lang="mr-IN" sz="8800" dirty="0"/>
              <a:t>…</a:t>
            </a:r>
            <a:endParaRPr lang="en-US" sz="8800" dirty="0"/>
          </a:p>
        </p:txBody>
      </p:sp>
      <p:sp>
        <p:nvSpPr>
          <p:cNvPr id="6" name="Alternate Process 5"/>
          <p:cNvSpPr/>
          <p:nvPr/>
        </p:nvSpPr>
        <p:spPr>
          <a:xfrm>
            <a:off x="3127477" y="2139341"/>
            <a:ext cx="3088786" cy="2995314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Performers</a:t>
            </a:r>
          </a:p>
          <a:p>
            <a:pPr algn="ctr"/>
            <a:r>
              <a:rPr lang="en-US" sz="2500" dirty="0"/>
              <a:t>Individual</a:t>
            </a:r>
          </a:p>
          <a:p>
            <a:pPr algn="ctr"/>
            <a:r>
              <a:rPr lang="en-US" sz="2500" dirty="0"/>
              <a:t>Pair</a:t>
            </a:r>
          </a:p>
          <a:p>
            <a:pPr algn="ctr"/>
            <a:r>
              <a:rPr lang="en-US" sz="2500" dirty="0"/>
              <a:t>Group</a:t>
            </a:r>
          </a:p>
          <a:p>
            <a:pPr algn="ctr"/>
            <a:r>
              <a:rPr lang="en-US" sz="2500" dirty="0"/>
              <a:t>Solo</a:t>
            </a:r>
          </a:p>
          <a:p>
            <a:pPr algn="ctr"/>
            <a:r>
              <a:rPr lang="en-US" sz="2500" dirty="0"/>
              <a:t>Duo</a:t>
            </a:r>
          </a:p>
          <a:p>
            <a:pPr algn="ctr"/>
            <a:r>
              <a:rPr lang="en-US" sz="2500" dirty="0"/>
              <a:t>Trio</a:t>
            </a:r>
          </a:p>
        </p:txBody>
      </p:sp>
      <p:sp>
        <p:nvSpPr>
          <p:cNvPr id="7" name="Alternate Process 6"/>
          <p:cNvSpPr/>
          <p:nvPr/>
        </p:nvSpPr>
        <p:spPr>
          <a:xfrm>
            <a:off x="213050" y="2139341"/>
            <a:ext cx="2874148" cy="2995314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Formation</a:t>
            </a:r>
          </a:p>
          <a:p>
            <a:pPr algn="ctr"/>
            <a:r>
              <a:rPr lang="en-US" sz="2500" dirty="0"/>
              <a:t>Line</a:t>
            </a:r>
          </a:p>
          <a:p>
            <a:pPr algn="ctr"/>
            <a:r>
              <a:rPr lang="en-US" sz="2500" dirty="0"/>
              <a:t>Shape</a:t>
            </a:r>
          </a:p>
          <a:p>
            <a:pPr algn="ctr"/>
            <a:r>
              <a:rPr lang="en-US" sz="2500" dirty="0"/>
              <a:t>Lead</a:t>
            </a:r>
          </a:p>
          <a:p>
            <a:pPr algn="ctr"/>
            <a:r>
              <a:rPr lang="en-US" sz="2500" dirty="0"/>
              <a:t>Follow</a:t>
            </a:r>
          </a:p>
        </p:txBody>
      </p:sp>
      <p:sp>
        <p:nvSpPr>
          <p:cNvPr id="8" name="Alternate Process 7"/>
          <p:cNvSpPr/>
          <p:nvPr/>
        </p:nvSpPr>
        <p:spPr>
          <a:xfrm>
            <a:off x="6256542" y="207399"/>
            <a:ext cx="5756164" cy="3826720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Spatial Arrangements</a:t>
            </a:r>
          </a:p>
          <a:p>
            <a:pPr algn="ctr"/>
            <a:r>
              <a:rPr lang="en-US" sz="2500" dirty="0"/>
              <a:t>Side by side</a:t>
            </a:r>
          </a:p>
          <a:p>
            <a:pPr algn="ctr"/>
            <a:r>
              <a:rPr lang="en-US" sz="2500" dirty="0"/>
              <a:t>Face to face</a:t>
            </a:r>
          </a:p>
          <a:p>
            <a:pPr algn="ctr"/>
            <a:r>
              <a:rPr lang="en-US" sz="2500" dirty="0"/>
              <a:t>Back to back</a:t>
            </a:r>
          </a:p>
          <a:p>
            <a:pPr algn="ctr"/>
            <a:r>
              <a:rPr lang="en-US" sz="2500" dirty="0"/>
              <a:t>One foot in front/behind the other</a:t>
            </a:r>
          </a:p>
          <a:p>
            <a:pPr algn="ctr"/>
            <a:r>
              <a:rPr lang="en-US" sz="2500" dirty="0"/>
              <a:t>Away from/ far</a:t>
            </a:r>
          </a:p>
          <a:p>
            <a:pPr algn="ctr"/>
            <a:r>
              <a:rPr lang="en-US" sz="2500" dirty="0"/>
              <a:t>Close to/ near</a:t>
            </a:r>
          </a:p>
          <a:p>
            <a:pPr algn="ctr"/>
            <a:r>
              <a:rPr lang="en-US" sz="2500" dirty="0"/>
              <a:t>In contact/ touching</a:t>
            </a:r>
          </a:p>
        </p:txBody>
      </p:sp>
      <p:sp>
        <p:nvSpPr>
          <p:cNvPr id="13" name="Alternate Process 12"/>
          <p:cNvSpPr/>
          <p:nvPr/>
        </p:nvSpPr>
        <p:spPr>
          <a:xfrm>
            <a:off x="213050" y="5201841"/>
            <a:ext cx="6003213" cy="1532939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Objects</a:t>
            </a:r>
            <a:endParaRPr lang="en-US" sz="2500" dirty="0"/>
          </a:p>
          <a:p>
            <a:pPr algn="ctr"/>
            <a:r>
              <a:rPr lang="en-US" sz="2500" dirty="0"/>
              <a:t>Equipment and Apparatus </a:t>
            </a:r>
          </a:p>
        </p:txBody>
      </p:sp>
      <p:sp>
        <p:nvSpPr>
          <p:cNvPr id="14" name="Alternate Process 13"/>
          <p:cNvSpPr/>
          <p:nvPr/>
        </p:nvSpPr>
        <p:spPr>
          <a:xfrm>
            <a:off x="6300666" y="4138471"/>
            <a:ext cx="5712039" cy="2596309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Relationships</a:t>
            </a:r>
          </a:p>
          <a:p>
            <a:pPr algn="ctr"/>
            <a:r>
              <a:rPr lang="en-US" sz="2500" dirty="0"/>
              <a:t>Copy / Match</a:t>
            </a:r>
          </a:p>
          <a:p>
            <a:pPr algn="ctr"/>
            <a:r>
              <a:rPr lang="en-US" sz="2500" dirty="0"/>
              <a:t>Opposite</a:t>
            </a:r>
          </a:p>
          <a:p>
            <a:pPr algn="ctr"/>
            <a:r>
              <a:rPr lang="en-US" sz="2500" dirty="0"/>
              <a:t>Mirror</a:t>
            </a:r>
          </a:p>
          <a:p>
            <a:pPr algn="ctr"/>
            <a:r>
              <a:rPr lang="en-US" sz="2500" dirty="0"/>
              <a:t>Over/ Under/ Beside</a:t>
            </a:r>
          </a:p>
        </p:txBody>
      </p:sp>
    </p:spTree>
    <p:extLst>
      <p:ext uri="{BB962C8B-B14F-4D97-AF65-F5344CB8AC3E}">
        <p14:creationId xmlns:p14="http://schemas.microsoft.com/office/powerpoint/2010/main" val="3672747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</TotalTime>
  <Words>201</Words>
  <Application>Microsoft Office PowerPoint</Application>
  <PresentationFormat>Widescreen</PresentationFormat>
  <Paragraphs>105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Piper (1402312)</dc:creator>
  <cp:lastModifiedBy>Kate Piper (IMH)</cp:lastModifiedBy>
  <cp:revision>9</cp:revision>
  <dcterms:created xsi:type="dcterms:W3CDTF">2017-09-13T18:41:49Z</dcterms:created>
  <dcterms:modified xsi:type="dcterms:W3CDTF">2021-03-10T08:54:12Z</dcterms:modified>
</cp:coreProperties>
</file>