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5" r:id="rId5"/>
    <p:sldMasterId id="2147483698" r:id="rId6"/>
    <p:sldMasterId id="2147483722" r:id="rId7"/>
  </p:sldMasterIdLst>
  <p:notesMasterIdLst>
    <p:notesMasterId r:id="rId46"/>
  </p:notesMasterIdLst>
  <p:sldIdLst>
    <p:sldId id="339" r:id="rId8"/>
    <p:sldId id="335" r:id="rId9"/>
    <p:sldId id="312" r:id="rId10"/>
    <p:sldId id="334" r:id="rId11"/>
    <p:sldId id="311" r:id="rId12"/>
    <p:sldId id="321" r:id="rId13"/>
    <p:sldId id="340" r:id="rId14"/>
    <p:sldId id="260" r:id="rId15"/>
    <p:sldId id="286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36" r:id="rId24"/>
    <p:sldId id="338" r:id="rId25"/>
    <p:sldId id="337" r:id="rId26"/>
    <p:sldId id="315" r:id="rId27"/>
    <p:sldId id="314" r:id="rId28"/>
    <p:sldId id="310" r:id="rId29"/>
    <p:sldId id="313" r:id="rId30"/>
    <p:sldId id="316" r:id="rId31"/>
    <p:sldId id="318" r:id="rId32"/>
    <p:sldId id="319" r:id="rId33"/>
    <p:sldId id="320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  <p:sldId id="330" r:id="rId43"/>
    <p:sldId id="331" r:id="rId44"/>
    <p:sldId id="332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5954" autoAdjust="0"/>
  </p:normalViewPr>
  <p:slideViewPr>
    <p:cSldViewPr>
      <p:cViewPr varScale="1">
        <p:scale>
          <a:sx n="78" d="100"/>
          <a:sy n="78" d="100"/>
        </p:scale>
        <p:origin x="739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 Ault" userId="448e6d29-d07f-428e-8f66-47be6c4f352b" providerId="ADAL" clId="{6C64929B-7153-4F6E-9027-18A010D803C8}"/>
    <pc:docChg chg="custSel modSld">
      <pc:chgData name="Julia Ault" userId="448e6d29-d07f-428e-8f66-47be6c4f352b" providerId="ADAL" clId="{6C64929B-7153-4F6E-9027-18A010D803C8}" dt="2018-03-01T15:28:28.010" v="15" actId="478"/>
      <pc:docMkLst>
        <pc:docMk/>
      </pc:docMkLst>
      <pc:sldChg chg="delSp">
        <pc:chgData name="Julia Ault" userId="448e6d29-d07f-428e-8f66-47be6c4f352b" providerId="ADAL" clId="{6C64929B-7153-4F6E-9027-18A010D803C8}" dt="2018-03-01T15:13:20.882" v="0" actId="478"/>
        <pc:sldMkLst>
          <pc:docMk/>
          <pc:sldMk cId="3351951880" sldId="318"/>
        </pc:sldMkLst>
        <pc:picChg chg="del">
          <ac:chgData name="Julia Ault" userId="448e6d29-d07f-428e-8f66-47be6c4f352b" providerId="ADAL" clId="{6C64929B-7153-4F6E-9027-18A010D803C8}" dt="2018-03-01T15:13:20.882" v="0" actId="478"/>
          <ac:picMkLst>
            <pc:docMk/>
            <pc:sldMk cId="3351951880" sldId="318"/>
            <ac:picMk id="11" creationId="{00000000-0000-0000-0000-000000000000}"/>
          </ac:picMkLst>
        </pc:picChg>
      </pc:sldChg>
      <pc:sldChg chg="delSp modSp">
        <pc:chgData name="Julia Ault" userId="448e6d29-d07f-428e-8f66-47be6c4f352b" providerId="ADAL" clId="{6C64929B-7153-4F6E-9027-18A010D803C8}" dt="2018-03-01T15:13:27.442" v="2" actId="478"/>
        <pc:sldMkLst>
          <pc:docMk/>
          <pc:sldMk cId="4046249751" sldId="319"/>
        </pc:sldMkLst>
        <pc:picChg chg="del mod">
          <ac:chgData name="Julia Ault" userId="448e6d29-d07f-428e-8f66-47be6c4f352b" providerId="ADAL" clId="{6C64929B-7153-4F6E-9027-18A010D803C8}" dt="2018-03-01T15:13:27.442" v="2" actId="478"/>
          <ac:picMkLst>
            <pc:docMk/>
            <pc:sldMk cId="4046249751" sldId="319"/>
            <ac:picMk id="7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01.294" v="3" actId="478"/>
        <pc:sldMkLst>
          <pc:docMk/>
          <pc:sldMk cId="1685585594" sldId="320"/>
        </pc:sldMkLst>
        <pc:picChg chg="del">
          <ac:chgData name="Julia Ault" userId="448e6d29-d07f-428e-8f66-47be6c4f352b" providerId="ADAL" clId="{6C64929B-7153-4F6E-9027-18A010D803C8}" dt="2018-03-01T15:14:01.294" v="3" actId="478"/>
          <ac:picMkLst>
            <pc:docMk/>
            <pc:sldMk cId="1685585594" sldId="320"/>
            <ac:picMk id="5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09.539" v="4" actId="478"/>
        <pc:sldMkLst>
          <pc:docMk/>
          <pc:sldMk cId="3462062336" sldId="323"/>
        </pc:sldMkLst>
        <pc:picChg chg="del">
          <ac:chgData name="Julia Ault" userId="448e6d29-d07f-428e-8f66-47be6c4f352b" providerId="ADAL" clId="{6C64929B-7153-4F6E-9027-18A010D803C8}" dt="2018-03-01T15:14:09.539" v="4" actId="478"/>
          <ac:picMkLst>
            <pc:docMk/>
            <pc:sldMk cId="3462062336" sldId="323"/>
            <ac:picMk id="4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16.388" v="5" actId="478"/>
        <pc:sldMkLst>
          <pc:docMk/>
          <pc:sldMk cId="2706714751" sldId="324"/>
        </pc:sldMkLst>
        <pc:picChg chg="del">
          <ac:chgData name="Julia Ault" userId="448e6d29-d07f-428e-8f66-47be6c4f352b" providerId="ADAL" clId="{6C64929B-7153-4F6E-9027-18A010D803C8}" dt="2018-03-01T15:14:16.388" v="5" actId="478"/>
          <ac:picMkLst>
            <pc:docMk/>
            <pc:sldMk cId="2706714751" sldId="324"/>
            <ac:picMk id="6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21.264" v="6" actId="478"/>
        <pc:sldMkLst>
          <pc:docMk/>
          <pc:sldMk cId="3887009846" sldId="325"/>
        </pc:sldMkLst>
        <pc:picChg chg="del">
          <ac:chgData name="Julia Ault" userId="448e6d29-d07f-428e-8f66-47be6c4f352b" providerId="ADAL" clId="{6C64929B-7153-4F6E-9027-18A010D803C8}" dt="2018-03-01T15:14:21.264" v="6" actId="478"/>
          <ac:picMkLst>
            <pc:docMk/>
            <pc:sldMk cId="3887009846" sldId="325"/>
            <ac:picMk id="4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25.014" v="7" actId="478"/>
        <pc:sldMkLst>
          <pc:docMk/>
          <pc:sldMk cId="270896432" sldId="326"/>
        </pc:sldMkLst>
        <pc:picChg chg="del">
          <ac:chgData name="Julia Ault" userId="448e6d29-d07f-428e-8f66-47be6c4f352b" providerId="ADAL" clId="{6C64929B-7153-4F6E-9027-18A010D803C8}" dt="2018-03-01T15:14:25.014" v="7" actId="478"/>
          <ac:picMkLst>
            <pc:docMk/>
            <pc:sldMk cId="270896432" sldId="326"/>
            <ac:picMk id="6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29.734" v="8" actId="478"/>
        <pc:sldMkLst>
          <pc:docMk/>
          <pc:sldMk cId="2078169327" sldId="327"/>
        </pc:sldMkLst>
        <pc:picChg chg="del">
          <ac:chgData name="Julia Ault" userId="448e6d29-d07f-428e-8f66-47be6c4f352b" providerId="ADAL" clId="{6C64929B-7153-4F6E-9027-18A010D803C8}" dt="2018-03-01T15:14:29.734" v="8" actId="478"/>
          <ac:picMkLst>
            <pc:docMk/>
            <pc:sldMk cId="2078169327" sldId="327"/>
            <ac:picMk id="6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35.047" v="9" actId="478"/>
        <pc:sldMkLst>
          <pc:docMk/>
          <pc:sldMk cId="2628398456" sldId="328"/>
        </pc:sldMkLst>
        <pc:picChg chg="del">
          <ac:chgData name="Julia Ault" userId="448e6d29-d07f-428e-8f66-47be6c4f352b" providerId="ADAL" clId="{6C64929B-7153-4F6E-9027-18A010D803C8}" dt="2018-03-01T15:14:35.047" v="9" actId="478"/>
          <ac:picMkLst>
            <pc:docMk/>
            <pc:sldMk cId="2628398456" sldId="328"/>
            <ac:picMk id="5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39.298" v="10" actId="478"/>
        <pc:sldMkLst>
          <pc:docMk/>
          <pc:sldMk cId="1751182916" sldId="329"/>
        </pc:sldMkLst>
        <pc:picChg chg="del">
          <ac:chgData name="Julia Ault" userId="448e6d29-d07f-428e-8f66-47be6c4f352b" providerId="ADAL" clId="{6C64929B-7153-4F6E-9027-18A010D803C8}" dt="2018-03-01T15:14:39.298" v="10" actId="478"/>
          <ac:picMkLst>
            <pc:docMk/>
            <pc:sldMk cId="1751182916" sldId="329"/>
            <ac:picMk id="7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42.958" v="11" actId="478"/>
        <pc:sldMkLst>
          <pc:docMk/>
          <pc:sldMk cId="1167333524" sldId="330"/>
        </pc:sldMkLst>
        <pc:picChg chg="del">
          <ac:chgData name="Julia Ault" userId="448e6d29-d07f-428e-8f66-47be6c4f352b" providerId="ADAL" clId="{6C64929B-7153-4F6E-9027-18A010D803C8}" dt="2018-03-01T15:14:42.958" v="11" actId="478"/>
          <ac:picMkLst>
            <pc:docMk/>
            <pc:sldMk cId="1167333524" sldId="330"/>
            <ac:picMk id="5" creationId="{00000000-0000-0000-0000-000000000000}"/>
          </ac:picMkLst>
        </pc:picChg>
      </pc:sldChg>
      <pc:sldChg chg="delSp modSp">
        <pc:chgData name="Julia Ault" userId="448e6d29-d07f-428e-8f66-47be6c4f352b" providerId="ADAL" clId="{6C64929B-7153-4F6E-9027-18A010D803C8}" dt="2018-03-01T15:14:48.756" v="13" actId="478"/>
        <pc:sldMkLst>
          <pc:docMk/>
          <pc:sldMk cId="1328908375" sldId="331"/>
        </pc:sldMkLst>
        <pc:picChg chg="del mod">
          <ac:chgData name="Julia Ault" userId="448e6d29-d07f-428e-8f66-47be6c4f352b" providerId="ADAL" clId="{6C64929B-7153-4F6E-9027-18A010D803C8}" dt="2018-03-01T15:14:48.756" v="13" actId="478"/>
          <ac:picMkLst>
            <pc:docMk/>
            <pc:sldMk cId="1328908375" sldId="331"/>
            <ac:picMk id="4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14:54.108" v="14" actId="478"/>
        <pc:sldMkLst>
          <pc:docMk/>
          <pc:sldMk cId="1531582799" sldId="332"/>
        </pc:sldMkLst>
        <pc:picChg chg="del">
          <ac:chgData name="Julia Ault" userId="448e6d29-d07f-428e-8f66-47be6c4f352b" providerId="ADAL" clId="{6C64929B-7153-4F6E-9027-18A010D803C8}" dt="2018-03-01T15:14:54.108" v="14" actId="478"/>
          <ac:picMkLst>
            <pc:docMk/>
            <pc:sldMk cId="1531582799" sldId="332"/>
            <ac:picMk id="4" creationId="{00000000-0000-0000-0000-000000000000}"/>
          </ac:picMkLst>
        </pc:picChg>
      </pc:sldChg>
      <pc:sldChg chg="delSp">
        <pc:chgData name="Julia Ault" userId="448e6d29-d07f-428e-8f66-47be6c4f352b" providerId="ADAL" clId="{6C64929B-7153-4F6E-9027-18A010D803C8}" dt="2018-03-01T15:28:28.010" v="15" actId="478"/>
        <pc:sldMkLst>
          <pc:docMk/>
          <pc:sldMk cId="1469905680" sldId="336"/>
        </pc:sldMkLst>
        <pc:picChg chg="del">
          <ac:chgData name="Julia Ault" userId="448e6d29-d07f-428e-8f66-47be6c4f352b" providerId="ADAL" clId="{6C64929B-7153-4F6E-9027-18A010D803C8}" dt="2018-03-01T15:28:28.010" v="15" actId="478"/>
          <ac:picMkLst>
            <pc:docMk/>
            <pc:sldMk cId="1469905680" sldId="336"/>
            <ac:picMk id="7" creationId="{00000000-0000-0000-0000-000000000000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3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>
              <a:solidFill>
                <a:schemeClr val="tx2"/>
              </a:solidFill>
            </a:defRPr>
          </a:pPr>
          <a:endParaRPr lang="en-US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Sheet1!$H$1</c:f>
              <c:strCache>
                <c:ptCount val="1"/>
                <c:pt idx="0">
                  <c:v>Response</c:v>
                </c:pt>
              </c:strCache>
            </c:strRef>
          </c:tx>
          <c:invertIfNegative val="0"/>
          <c:cat>
            <c:strRef>
              <c:f>Sheet1!$G$2:$G$6</c:f>
              <c:strCache>
                <c:ptCount val="5"/>
                <c:pt idx="0">
                  <c:v>Very Poor</c:v>
                </c:pt>
                <c:pt idx="1">
                  <c:v>Poor</c:v>
                </c:pt>
                <c:pt idx="2">
                  <c:v>OK</c:v>
                </c:pt>
                <c:pt idx="3">
                  <c:v>Good</c:v>
                </c:pt>
                <c:pt idx="4">
                  <c:v>Very Good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7</c:v>
                </c:pt>
                <c:pt idx="1">
                  <c:v>18</c:v>
                </c:pt>
                <c:pt idx="2">
                  <c:v>31</c:v>
                </c:pt>
                <c:pt idx="3">
                  <c:v>30</c:v>
                </c:pt>
                <c:pt idx="4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9E8-484E-8E6E-0F1C369D46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1273856"/>
        <c:axId val="77548352"/>
        <c:axId val="0"/>
      </c:bar3DChart>
      <c:catAx>
        <c:axId val="121273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77548352"/>
        <c:crosses val="autoZero"/>
        <c:auto val="1"/>
        <c:lblAlgn val="ctr"/>
        <c:lblOffset val="100"/>
        <c:noMultiLvlLbl val="0"/>
      </c:catAx>
      <c:valAx>
        <c:axId val="775483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12738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3B372-BCAD-4897-9C6F-A59F2B70ECF9}" type="datetimeFigureOut">
              <a:rPr lang="en-GB" smtClean="0"/>
              <a:t>01/03/2018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926C3-F140-468B-B161-B375968E4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30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BE5592-A7F8-4B76-8908-E43A55B4D29F}" type="slidenum">
              <a:rPr lang="en-GB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191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E6E621-1B00-49B7-8BCE-FD00D6A7E284}" type="slidenum">
              <a:rPr lang="en-GB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686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B2547E-E766-4D57-A789-D39E02FC83EC}" type="slidenum">
              <a:rPr lang="en-GB"/>
              <a:pPr/>
              <a:t>29</a:t>
            </a:fld>
            <a:endParaRPr lang="en-GB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576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C3D690-BDC5-4917-BB5C-4A263200E934}" type="slidenum">
              <a:rPr lang="en-GB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329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75343B-2B5E-4B84-A4C6-212C523A7E2B}" type="slidenum">
              <a:rPr lang="en-GB"/>
              <a:pPr/>
              <a:t>31</a:t>
            </a:fld>
            <a:endParaRPr lang="en-GB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072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081509-FC65-43B4-AA71-403258B96DBF}" type="slidenum">
              <a:rPr lang="en-GB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73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0A4D3E-DFE6-4F7E-B838-9F29AC3282A6}" type="slidenum">
              <a:rPr lang="en-GB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18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7DF244-CD1F-46D1-BBC2-96302DDAC89F}" type="slidenum">
              <a:rPr lang="en-GB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27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B9EA70-CD52-4B22-BFAC-4BBBDFE7F62D}" type="slidenum">
              <a:rPr lang="en-GB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915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74BFEF-39D4-4D03-BD56-59A5B613255E}" type="slidenum">
              <a:rPr lang="en-GB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874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95ACCD-467F-469D-A29C-AB467D1B2D82}" type="slidenum">
              <a:rPr lang="en-GB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2932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8CE193-64BF-42CB-B0D7-ECA7D5A315BB}" type="slidenum">
              <a:rPr lang="en-GB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397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ltGray">
          <a:xfrm>
            <a:off x="0" y="0"/>
            <a:ext cx="914400" cy="6858000"/>
          </a:xfrm>
          <a:prstGeom prst="rect">
            <a:avLst/>
          </a:prstGeom>
          <a:solidFill>
            <a:srgbClr val="EE2C2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93" descr="PPT Lockups_D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3550" y="296863"/>
            <a:ext cx="33528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5" descr="Dist_Generic_Directional2x3PPT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ltGray">
          <a:xfrm>
            <a:off x="7107238" y="4017963"/>
            <a:ext cx="18732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DSC_0130"/>
          <p:cNvPicPr preferRelativeResize="0">
            <a:picLocks noChangeArrowheads="1"/>
          </p:cNvPicPr>
          <p:nvPr userDrawn="1"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3067050" y="4019550"/>
            <a:ext cx="1871663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66825" y="1700213"/>
            <a:ext cx="7718425" cy="788987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04925" y="2559050"/>
            <a:ext cx="7680325" cy="903288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42" descr="New Tech imag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4288" y="4017963"/>
            <a:ext cx="1871662" cy="2700337"/>
          </a:xfrm>
          <a:prstGeom prst="rect">
            <a:avLst/>
          </a:prstGeom>
          <a:noFill/>
        </p:spPr>
      </p:pic>
      <p:pic>
        <p:nvPicPr>
          <p:cNvPr id="10" name="Picture 8" descr="QSB6_7_Tier4_Turbo-3Qtr-High_crop307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ltGray">
          <a:xfrm>
            <a:off x="1057275" y="4019550"/>
            <a:ext cx="1871663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3280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52F785-62A9-4E8A-BE5F-319668DA9741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BB06-8A6B-4A1D-9C0D-D00041A851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47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E806E8-61BA-4C61-99E8-C56B54523B96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05A6B-AE27-4E88-BBED-AD9BEECE5F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346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075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A5D6E4-ACBE-4B0A-89F4-8854236B9FEF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380C5-B04C-4F3F-93BC-08D2EF76FB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77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45DB6A-9F9E-4A5B-9C14-C7D3227EE83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E7D9D-358B-45F9-884C-F84CDD6DC6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61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ED28DD-8334-4520-95FA-2592A15B920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CC439-2805-4C24-ACAE-307DC81451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120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A9031D-F9BC-4C3F-9025-32977B39BC2E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4643B-0549-44B0-AFBC-350897F649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71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2CD6C9-2D2F-4381-9760-3BEA21DFD931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1CA85-0914-452B-899D-82A2774A70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75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D9CA4-971B-4C24-A09A-0416BD7D6BD8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B98D-BF0A-436D-976C-569EBEFCDF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93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32D0FA-ED96-4AB5-9121-6C054373462F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951E-F979-4EF5-93AE-69E4BE05B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07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7538" y="296863"/>
            <a:ext cx="2017712" cy="55340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296863"/>
            <a:ext cx="5903913" cy="55340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784982-803C-4E79-A838-9F7B88E8DAE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3D58C-D41A-4411-AD2B-5F96D0A9AF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48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67642"/>
            <a:ext cx="7247467" cy="882473"/>
          </a:xfrm>
          <a:ln>
            <a:noFill/>
          </a:ln>
        </p:spPr>
        <p:txBody>
          <a:bodyPr lIns="0"/>
          <a:lstStyle>
            <a:lvl1pPr>
              <a:defRPr sz="3600" baseline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Enter heading here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57199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Date Placeholder 6"/>
          <p:cNvSpPr>
            <a:spLocks noGrp="1"/>
          </p:cNvSpPr>
          <p:nvPr>
            <p:ph type="dt" sz="half" idx="15"/>
          </p:nvPr>
        </p:nvSpPr>
        <p:spPr>
          <a:xfrm>
            <a:off x="6637338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156570"/>
              </a:solidFill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818A8F"/>
                </a:solidFill>
              </a:rPr>
              <a:t>ILM Example presentation</a:t>
            </a: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A57E303-57FD-FB44-A898-3135EF2D3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3300817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383850" indent="0">
              <a:buClr>
                <a:schemeClr val="accent2"/>
              </a:buClr>
              <a:buSzPct val="85000"/>
              <a:buFont typeface="Lucida Grande"/>
              <a:buNone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1"/>
          </p:nvPr>
        </p:nvSpPr>
        <p:spPr>
          <a:xfrm>
            <a:off x="6157363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6746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ltGray">
          <a:xfrm>
            <a:off x="0" y="0"/>
            <a:ext cx="914400" cy="6858000"/>
          </a:xfrm>
          <a:prstGeom prst="rect">
            <a:avLst/>
          </a:prstGeom>
          <a:solidFill>
            <a:srgbClr val="EE2C2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93" descr="PPT Lockups_D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3550" y="296863"/>
            <a:ext cx="33528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5" descr="Dist_Generic_Directional2x3PPT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ltGray">
          <a:xfrm>
            <a:off x="7107238" y="4017963"/>
            <a:ext cx="18732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DSC_0130"/>
          <p:cNvPicPr preferRelativeResize="0">
            <a:picLocks noChangeArrowheads="1"/>
          </p:cNvPicPr>
          <p:nvPr userDrawn="1"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3067050" y="4019550"/>
            <a:ext cx="1871663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66825" y="1700213"/>
            <a:ext cx="7718425" cy="788987"/>
          </a:xfrm>
        </p:spPr>
        <p:txBody>
          <a:bodyPr anchor="t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04925" y="2559050"/>
            <a:ext cx="7680325" cy="903288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42" descr="New Tech image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4288" y="4017963"/>
            <a:ext cx="1871662" cy="2700337"/>
          </a:xfrm>
          <a:prstGeom prst="rect">
            <a:avLst/>
          </a:prstGeom>
          <a:noFill/>
        </p:spPr>
      </p:pic>
      <p:pic>
        <p:nvPicPr>
          <p:cNvPr id="10" name="Picture 8" descr="QSB6_7_Tier4_Turbo-3Qtr-High_crop307a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ltGray">
          <a:xfrm>
            <a:off x="1057275" y="4019550"/>
            <a:ext cx="1871663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89025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52F785-62A9-4E8A-BE5F-319668DA9741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BB06-8A6B-4A1D-9C0D-D00041A851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026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E806E8-61BA-4C61-99E8-C56B54523B96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05A6B-AE27-4E88-BBED-AD9BEECE5F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1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075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430338"/>
            <a:ext cx="395605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A5D6E4-ACBE-4B0A-89F4-8854236B9FEF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380C5-B04C-4F3F-93BC-08D2EF76FB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3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45DB6A-9F9E-4A5B-9C14-C7D3227EE83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E7D9D-358B-45F9-884C-F84CDD6DC6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3540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ED28DD-8334-4520-95FA-2592A15B920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CC439-2805-4C24-ACAE-307DC81451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323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4A9031D-F9BC-4C3F-9025-32977B39BC2E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4643B-0549-44B0-AFBC-350897F649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660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2CD6C9-2D2F-4381-9760-3BEA21DFD931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1CA85-0914-452B-899D-82A2774A70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78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D9CA4-971B-4C24-A09A-0416BD7D6BD8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1B98D-BF0A-436D-976C-569EBEFCDF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4814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32D0FA-ED96-4AB5-9121-6C054373462F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951E-F979-4EF5-93AE-69E4BE05BD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0594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7538" y="296863"/>
            <a:ext cx="2017712" cy="55340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296863"/>
            <a:ext cx="5903913" cy="55340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784982-803C-4E79-A838-9F7B88E8DAE5}" type="datetime1">
              <a:rPr lang="en-US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 Cummins Confidential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3D58C-D41A-4411-AD2B-5F96D0A9AF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980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67642"/>
            <a:ext cx="7247467" cy="882473"/>
          </a:xfrm>
          <a:ln>
            <a:noFill/>
          </a:ln>
        </p:spPr>
        <p:txBody>
          <a:bodyPr lIns="0"/>
          <a:lstStyle>
            <a:lvl1pPr>
              <a:defRPr sz="3600" baseline="0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Enter heading here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57199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Date Placeholder 6"/>
          <p:cNvSpPr>
            <a:spLocks noGrp="1"/>
          </p:cNvSpPr>
          <p:nvPr>
            <p:ph type="dt" sz="half" idx="15"/>
          </p:nvPr>
        </p:nvSpPr>
        <p:spPr>
          <a:xfrm>
            <a:off x="6637338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156570"/>
              </a:solidFill>
            </a:endParaRPr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818A8F"/>
                </a:solidFill>
              </a:rPr>
              <a:t>ILM Example presentation</a:t>
            </a:r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A57E303-57FD-FB44-A898-3135EF2D3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Content Placeholder 2"/>
          <p:cNvSpPr>
            <a:spLocks noGrp="1"/>
          </p:cNvSpPr>
          <p:nvPr>
            <p:ph idx="19"/>
          </p:nvPr>
        </p:nvSpPr>
        <p:spPr>
          <a:xfrm>
            <a:off x="3300817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383850" indent="0">
              <a:buClr>
                <a:schemeClr val="accent2"/>
              </a:buClr>
              <a:buSzPct val="85000"/>
              <a:buFont typeface="Lucida Grande"/>
              <a:buNone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1"/>
          </p:nvPr>
        </p:nvSpPr>
        <p:spPr>
          <a:xfrm>
            <a:off x="6157363" y="2604151"/>
            <a:ext cx="2517113" cy="3472202"/>
          </a:xfrm>
        </p:spPr>
        <p:txBody>
          <a:bodyPr anchor="t" anchorCtr="0">
            <a:normAutofit/>
          </a:bodyPr>
          <a:lstStyle>
            <a:lvl1pPr marL="0" indent="0">
              <a:buClr>
                <a:schemeClr val="accent1"/>
              </a:buClr>
              <a:buFontTx/>
              <a:buNone/>
              <a:defRPr sz="1700" spc="-80">
                <a:solidFill>
                  <a:schemeClr val="accent3"/>
                </a:solidFill>
              </a:defRPr>
            </a:lvl1pPr>
            <a:lvl2pPr marL="669600" indent="-28575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2pPr>
            <a:lvl3pPr marL="9288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3pPr>
            <a:lvl4pPr marL="1170000" indent="-228600">
              <a:buClr>
                <a:schemeClr val="accent2"/>
              </a:buClr>
              <a:buSzPct val="85000"/>
              <a:buFont typeface="Lucida Grande"/>
              <a:buChar char="»"/>
              <a:defRPr sz="1800">
                <a:solidFill>
                  <a:schemeClr val="accent3"/>
                </a:solidFill>
              </a:defRPr>
            </a:lvl4pPr>
            <a:lvl5pPr marL="1382400" indent="-228600">
              <a:buClr>
                <a:schemeClr val="accent2"/>
              </a:buClr>
              <a:buSzPct val="85000"/>
              <a:buFont typeface="Arial"/>
              <a:buChar char="»"/>
              <a:defRPr sz="18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59375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279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1409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1680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1427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195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6184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3843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7229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2737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7482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0374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613670-9DCC-4F3B-A813-2D57E3F669D3}" type="datetime1">
              <a:rPr lang="en-GB" smtClean="0"/>
              <a:t>01/03/2018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349403-D926-47B3-8FBF-B85C5FC82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074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80217D-976E-4701-B677-C6175AAE263B}" type="datetime1">
              <a:rPr lang="en-GB" smtClean="0"/>
              <a:t>01/03/2018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8FFD23-A562-4633-A2B6-B3E5DF7E1A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8913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1C87BB-82AB-48EA-82AC-8E1C827E2A7F}" type="datetime1">
              <a:rPr lang="en-GB" smtClean="0"/>
              <a:t>01/03/2018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72781E-558C-4ED7-AD63-D27D44B396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897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0280D5-0835-452F-BCC2-487F54756822}" type="datetime1">
              <a:rPr lang="en-GB" smtClean="0"/>
              <a:t>01/03/2018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096B041-6E99-4359-A389-74577D161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694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56C5D7-7866-404F-82ED-F8BA470F1151}" type="datetime1">
              <a:rPr lang="en-GB" smtClean="0"/>
              <a:t>01/03/2018</a:t>
            </a:fld>
            <a:endParaRPr lang="en-GB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855403F-8250-4DD1-A4C2-92980B3915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085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990BEFA-853F-4ADB-8261-B9DF19173941}" type="datetime1">
              <a:rPr lang="en-GB" smtClean="0"/>
              <a:t>01/03/2018</a:t>
            </a:fld>
            <a:endParaRPr lang="en-GB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9155E-2029-4282-9517-655B4E450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5903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89CA98-A964-4AD3-A673-FCBF05CA4D26}" type="datetime1">
              <a:rPr lang="en-GB" smtClean="0"/>
              <a:t>01/03/2018</a:t>
            </a:fld>
            <a:endParaRPr lang="en-GB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2AAD7C2-7D3F-4900-B54C-1413AE9CCE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4696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23CD21B-0839-4E99-8AA7-C391B9A66DF3}" type="datetime1">
              <a:rPr lang="en-GB" smtClean="0"/>
              <a:t>01/03/2018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69BCF62-406D-4B72-989E-DA8A3B72D4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120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67F16A8-215C-42C8-89FA-D2C0F30BF846}" type="datetime1">
              <a:rPr lang="en-GB" smtClean="0"/>
              <a:t>01/03/2018</a:t>
            </a:fld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3A42F0-A750-422B-9716-DDB2FB0FC3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3454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44E236-80B5-4DAD-B96A-79D6D50208A4}" type="datetime1">
              <a:rPr lang="en-GB" smtClean="0"/>
              <a:t>01/03/2018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E60346-F0C0-4E9D-A339-9EEE2FD824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4765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E0DA29-1DC4-4385-8A99-4F45290ACCCC}" type="datetime1">
              <a:rPr lang="en-GB" smtClean="0"/>
              <a:t>01/03/2018</a:t>
            </a:fld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Corbe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44FA86D-9419-442E-956B-46EF807636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2066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CF607-62E2-47C5-9BEB-6A1B679AFB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99884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7.jp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ltGray">
          <a:xfrm>
            <a:off x="0" y="0"/>
            <a:ext cx="660400" cy="6858000"/>
          </a:xfrm>
          <a:prstGeom prst="rect">
            <a:avLst/>
          </a:prstGeom>
          <a:solidFill>
            <a:srgbClr val="EE2E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1225" y="296863"/>
            <a:ext cx="807402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0750" y="1430338"/>
            <a:ext cx="8064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89050" y="6281738"/>
            <a:ext cx="16430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F4CCCB63-B5C7-4360-B81B-A4D1AADA2189}" type="datetime1">
              <a:rPr lang="en-US"/>
              <a:pPr fontAlgn="base">
                <a:spcAft>
                  <a:spcPct val="0"/>
                </a:spcAft>
              </a:pPr>
              <a:t>3/1/2018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6575" y="6281738"/>
            <a:ext cx="36099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/>
              <a:t> Cummins Confidential</a:t>
            </a:r>
          </a:p>
        </p:txBody>
      </p:sp>
      <p:pic>
        <p:nvPicPr>
          <p:cNvPr id="1031" name="Picture 71" descr="PPT Lockups_DEU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59575" y="6164263"/>
            <a:ext cx="22177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4538" y="6281738"/>
            <a:ext cx="4492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6B1BD82B-E2BA-4BAC-AB21-3387D96223DA}" type="slidenum">
              <a:rPr lang="en-US"/>
              <a:pPr fontAlgn="base"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62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/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231775" indent="-231775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79438" indent="-2333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Arial" charset="0"/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2pPr>
      <a:lvl3pPr marL="863600" indent="-1698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146175" indent="-168275" algn="l" rtl="0" eaLnBrk="1" fontAlgn="base" hangingPunct="1">
        <a:spcBef>
          <a:spcPct val="35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4414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5pPr>
      <a:lvl6pPr marL="18986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6pPr>
      <a:lvl7pPr marL="23558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7pPr>
      <a:lvl8pPr marL="28130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8pPr>
      <a:lvl9pPr marL="32702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ChangeArrowheads="1"/>
          </p:cNvSpPr>
          <p:nvPr/>
        </p:nvSpPr>
        <p:spPr bwMode="ltGray">
          <a:xfrm>
            <a:off x="0" y="0"/>
            <a:ext cx="660400" cy="6858000"/>
          </a:xfrm>
          <a:prstGeom prst="rect">
            <a:avLst/>
          </a:prstGeom>
          <a:solidFill>
            <a:srgbClr val="EE2E2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35000"/>
              </a:spcBef>
              <a:spcAft>
                <a:spcPct val="0"/>
              </a:spcAft>
              <a:buClr>
                <a:srgbClr val="FF140A"/>
              </a:buClr>
              <a:buFont typeface="Wingdings" pitchFamily="2" charset="2"/>
              <a:buNone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1225" y="296863"/>
            <a:ext cx="8074025" cy="89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0750" y="1430338"/>
            <a:ext cx="8064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89050" y="6281738"/>
            <a:ext cx="16430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F4CCCB63-B5C7-4360-B81B-A4D1AADA2189}" type="datetime1">
              <a:rPr lang="en-US"/>
              <a:pPr fontAlgn="base">
                <a:spcAft>
                  <a:spcPct val="0"/>
                </a:spcAft>
              </a:pPr>
              <a:t>3/1/2018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6575" y="6281738"/>
            <a:ext cx="36099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r>
              <a:rPr lang="en-US"/>
              <a:t> Cummins Confidential</a:t>
            </a:r>
          </a:p>
        </p:txBody>
      </p:sp>
      <p:pic>
        <p:nvPicPr>
          <p:cNvPr id="1031" name="Picture 71" descr="PPT Lockups_DEU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759575" y="6164263"/>
            <a:ext cx="22177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4538" y="6281738"/>
            <a:ext cx="4492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969696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6B1BD82B-E2BA-4BAC-AB21-3387D96223DA}" type="slidenum">
              <a:rPr lang="en-US"/>
              <a:pPr fontAlgn="base">
                <a:spcAft>
                  <a:spcPct val="0"/>
                </a:spcAft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7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hdr="0"/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231775" indent="-231775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79438" indent="-2333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Font typeface="Arial" charset="0"/>
        <a:buChar char="–"/>
        <a:defRPr sz="2200">
          <a:solidFill>
            <a:schemeClr val="tx1"/>
          </a:solidFill>
          <a:latin typeface="+mn-lt"/>
          <a:ea typeface="+mn-ea"/>
          <a:cs typeface="+mn-cs"/>
        </a:defRPr>
      </a:lvl2pPr>
      <a:lvl3pPr marL="863600" indent="-169863" algn="l" rtl="0" eaLnBrk="1" fontAlgn="base" hangingPunct="1">
        <a:spcBef>
          <a:spcPct val="35000"/>
        </a:spcBef>
        <a:spcAft>
          <a:spcPct val="0"/>
        </a:spcAft>
        <a:buClr>
          <a:srgbClr val="EE2E24"/>
        </a:buClr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146175" indent="-168275" algn="l" rtl="0" eaLnBrk="1" fontAlgn="base" hangingPunct="1">
        <a:spcBef>
          <a:spcPct val="35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4414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5pPr>
      <a:lvl6pPr marL="18986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6pPr>
      <a:lvl7pPr marL="23558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7pPr>
      <a:lvl8pPr marL="28130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8pPr>
      <a:lvl9pPr marL="3270250" indent="-180975" algn="l" rtl="0" eaLnBrk="1" fontAlgn="base" hangingPunct="1">
        <a:spcBef>
          <a:spcPct val="35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65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C7E503A4-7D7E-474D-9C56-2AE210F4CB8E}" type="datetime1">
              <a:rPr lang="en-GB" smtClean="0"/>
              <a:t>01/03/2018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Myriad Pro"/>
                <a:cs typeface="+mn-cs"/>
              </a:defRPr>
            </a:lvl1pPr>
          </a:lstStyle>
          <a:p>
            <a:pPr>
              <a:defRPr/>
            </a:pPr>
            <a:fld id="{F8A608B1-9B14-4951-810E-F7DFA5DD70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12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knowledge-base.supersurvey.com/glossary.htm" TargetMode="Externa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knowledge-base.supersurvey.com/glossary.htm" TargetMode="Externa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istics.gov.uk/hub/index.html" TargetMode="External"/><Relationship Id="rId7" Type="http://schemas.openxmlformats.org/officeDocument/2006/relationships/image" Target="../media/image10.png"/><Relationship Id="rId2" Type="http://schemas.openxmlformats.org/officeDocument/2006/relationships/hyperlink" Target="http://www.mintel.com/" TargetMode="Externa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://www.uwtsd.ac.uk/library/online-library/carmarthen-lampeter--london-online-library/" TargetMode="External"/><Relationship Id="rId5" Type="http://schemas.openxmlformats.org/officeDocument/2006/relationships/hyperlink" Target="https://www.iser.essex.ac.uk/" TargetMode="External"/><Relationship Id="rId4" Type="http://schemas.openxmlformats.org/officeDocument/2006/relationships/hyperlink" Target="http://www.ipsos-mori.com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2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3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4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png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6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765313" y="2335695"/>
            <a:ext cx="7772400" cy="3180521"/>
          </a:xfrm>
        </p:spPr>
        <p:txBody>
          <a:bodyPr/>
          <a:lstStyle/>
          <a:p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BMSK4001</a:t>
            </a:r>
            <a:br>
              <a:rPr lang="en-GB" altLang="en-US" dirty="0"/>
            </a:br>
            <a:r>
              <a:rPr lang="en-GB" altLang="en-US" dirty="0"/>
              <a:t> </a:t>
            </a:r>
            <a:r>
              <a:rPr lang="en-GB" altLang="en-US" sz="3600" dirty="0">
                <a:solidFill>
                  <a:schemeClr val="bg1">
                    <a:lumMod val="75000"/>
                  </a:schemeClr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Academic &amp; Employability Skills</a:t>
            </a:r>
            <a:br>
              <a:rPr lang="en-GB" altLang="en-US" sz="3600" dirty="0">
                <a:latin typeface="Arial Rounded MT Bold" charset="0"/>
                <a:ea typeface="Arial Rounded MT Bold" charset="0"/>
                <a:cs typeface="Arial Rounded MT Bold" charset="0"/>
              </a:rPr>
            </a:br>
            <a:br>
              <a:rPr lang="en-US" dirty="0">
                <a:latin typeface="+mj-ea"/>
                <a:cs typeface="+mj-ea"/>
              </a:rPr>
            </a:br>
            <a:r>
              <a:rPr lang="en-GB" altLang="en-US" sz="4000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Basic Research Methods:</a:t>
            </a:r>
            <a:br>
              <a:rPr lang="en-GB" altLang="en-US" sz="4000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</a:br>
            <a:r>
              <a:rPr lang="en-GB" altLang="en-US" sz="4000" dirty="0">
                <a:solidFill>
                  <a:schemeClr val="bg1"/>
                </a:solidFill>
                <a:latin typeface="Arial Rounded MT Bold" charset="0"/>
                <a:ea typeface="Arial Rounded MT Bold" charset="0"/>
                <a:cs typeface="Arial Rounded MT Bold" charset="0"/>
              </a:rPr>
              <a:t>Overview</a:t>
            </a:r>
            <a:br>
              <a:rPr lang="en-US" dirty="0">
                <a:latin typeface="+mj-ea"/>
                <a:cs typeface="+mj-ea"/>
              </a:rPr>
            </a:br>
            <a:br>
              <a:rPr lang="en-GB" altLang="en-US" sz="1400" dirty="0">
                <a:solidFill>
                  <a:schemeClr val="bg1"/>
                </a:solidFill>
              </a:rPr>
            </a:br>
            <a:endParaRPr lang="en-GB" altLang="en-US" sz="14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E039E-033A-44BF-A466-FFDFE31062ED}"/>
              </a:ext>
            </a:extLst>
          </p:cNvPr>
          <p:cNvSpPr txBox="1"/>
          <p:nvPr/>
        </p:nvSpPr>
        <p:spPr>
          <a:xfrm>
            <a:off x="665922" y="1222512"/>
            <a:ext cx="8478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 panose="020B0604020202020204" pitchFamily="34" charset="0"/>
              </a:rPr>
              <a:t>CertHE Skills for the Workplace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415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152128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Why is Research important?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65104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in an article or report can be interrogated (examined in depth) to extract only the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relevant to your enquiry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from the article – this is known as being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Discerning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Knowing how and where to seek out statistical or graphical evidence to back up your claims - or refute them - depending on the point of view of the question, adds weight to your report.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You will then be able to draw all of these strands together to produce a report arguing both sides of a question and provide evidence for each point of view if required; or to produce an evidenced report or assignment on any given topic.</a:t>
            </a:r>
          </a:p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4029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64096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Overview of Research and Data Handling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651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Initial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‘raw data’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(letters and numbers with no specific meaning) are transformed into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Possession of certain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can bring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Knowledge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- and ultimately -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Wisdom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can act upon that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Knowledge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to effect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change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if we so wish </a:t>
            </a:r>
          </a:p>
          <a:p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can be collected in several ways using both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primary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secondary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sources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Statistics can be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Inferential or Descriptive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and are used to produce graphs and charts to illustrate data meaningfully</a:t>
            </a:r>
          </a:p>
          <a:p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981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Why collect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651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Decision-making: </a:t>
            </a:r>
            <a:b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Information used for decision-making is often categorised into three types: 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Strategic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– looking at the Big Picture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Tactical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 - measuring effective use of company resources</a:t>
            </a:r>
            <a:b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Operational</a:t>
            </a:r>
            <a:r>
              <a:rPr lang="en-US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- how the day to day operations are handled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5841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Why collect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36510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Information is used at all levels and in all contexts within organisations:</a:t>
            </a:r>
          </a:p>
          <a:p>
            <a:pPr>
              <a:buNone/>
            </a:pPr>
            <a:endParaRPr lang="en-GB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70000"/>
              </a:lnSpc>
              <a:buFont typeface="Wingdings" charset="2"/>
              <a:buChar char="§"/>
            </a:pPr>
            <a:r>
              <a:rPr lang="en-GB" sz="29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Planning: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 making decisions about staff, premises, equipment, customers. </a:t>
            </a:r>
          </a:p>
          <a:p>
            <a:pPr>
              <a:lnSpc>
                <a:spcPct val="170000"/>
              </a:lnSpc>
              <a:buFont typeface="Wingdings" charset="2"/>
              <a:buChar char="§"/>
            </a:pPr>
            <a:r>
              <a:rPr lang="en-GB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Accurate and up to date information is required to enable planning to take place.</a:t>
            </a:r>
          </a:p>
          <a:p>
            <a:pPr>
              <a:lnSpc>
                <a:spcPct val="170000"/>
              </a:lnSpc>
            </a:pPr>
            <a:r>
              <a:rPr lang="en-GB" sz="29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Recording: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sz="29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order to plan you must have information to base your plans on. </a:t>
            </a:r>
            <a:b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Organisations collect a wealth of information as part of their normal operations  - they record  purchases, sales, returns, deliveries etc.</a:t>
            </a:r>
          </a:p>
          <a:p>
            <a:pPr>
              <a:lnSpc>
                <a:spcPct val="170000"/>
              </a:lnSpc>
            </a:pPr>
            <a:r>
              <a:rPr lang="en-GB" sz="29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Measurement:</a:t>
            </a:r>
            <a: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sz="2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900" dirty="0">
                <a:latin typeface="Calibri" panose="020F0502020204030204" pitchFamily="34" charset="0"/>
                <a:cs typeface="Calibri" panose="020F0502020204030204" pitchFamily="34" charset="0"/>
              </a:rPr>
              <a:t>Organisations must measure their performance in order to be successful. </a:t>
            </a:r>
            <a:br>
              <a:rPr lang="en-US" sz="2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Information is used as the main way of measuring performance. </a:t>
            </a:r>
            <a:br>
              <a:rPr lang="en-US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9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may be done by collecting and analysing information on sales, costs and profits.</a:t>
            </a:r>
            <a:endParaRPr lang="en-GB" sz="2900" i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911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5536" y="260648"/>
            <a:ext cx="288032" cy="50405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20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835025" y="116632"/>
            <a:ext cx="7772400" cy="85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4000" dirty="0">
                <a:latin typeface="Arial Rounded MT Bold" panose="020F0704030504030204" pitchFamily="34" charset="0"/>
              </a:rPr>
              <a:t>Types of Data - Quantitative</a:t>
            </a:r>
            <a:endParaRPr lang="en-GB" sz="4000" dirty="0">
              <a:latin typeface="Arial Rounded MT Bold" panose="020F0704030504030204" pitchFamily="34" charset="0"/>
              <a:cs typeface="Times New Roman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755576" y="1024929"/>
            <a:ext cx="7769225" cy="4636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Categorical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257300" lvl="2" indent="-342900" algn="l">
              <a:lnSpc>
                <a:spcPct val="9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Do you currently own any stocks or shares? </a:t>
            </a:r>
          </a:p>
          <a:p>
            <a:pPr marL="1143000" lvl="2" indent="-228600" algn="l">
              <a:lnSpc>
                <a:spcPct val="90000"/>
              </a:lnSpc>
              <a:spcBef>
                <a:spcPct val="20000"/>
              </a:spcBef>
              <a:buSzPct val="70000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 Yes                          No</a:t>
            </a:r>
          </a:p>
          <a:p>
            <a:pPr algn="l">
              <a:lnSpc>
                <a:spcPct val="90000"/>
              </a:lnSpc>
              <a:spcBef>
                <a:spcPct val="20000"/>
              </a:spcBef>
              <a:buSzPct val="90000"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Numerical </a:t>
            </a:r>
          </a:p>
          <a:p>
            <a:pPr marL="1257300" lvl="2" indent="-342900" algn="l">
              <a:lnSpc>
                <a:spcPct val="9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Discrete (whole number : no fractions): e.g., to how many magazines do you currently subscribe?  ___ (Counted)</a:t>
            </a:r>
          </a:p>
          <a:p>
            <a:pPr marL="1143000" lvl="2" indent="-228600" algn="l">
              <a:lnSpc>
                <a:spcPct val="90000"/>
              </a:lnSpc>
              <a:spcBef>
                <a:spcPct val="20000"/>
              </a:spcBef>
              <a:buSzPct val="70000"/>
              <a:buFontTx/>
              <a:buBlip>
                <a:blip r:embed="rId3"/>
              </a:buBlip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57300" lvl="2" indent="-342900" algn="l">
              <a:lnSpc>
                <a:spcPct val="9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Continuous: e.g. how tall are you? ___ (Measured)</a:t>
            </a:r>
            <a:r>
              <a:rPr lang="en-US" sz="2400" dirty="0">
                <a:latin typeface="+mn-lt"/>
                <a:cs typeface="Times New Roman" charset="0"/>
              </a:rPr>
              <a:t>    </a:t>
            </a:r>
            <a:endParaRPr lang="en-GB" sz="2400" dirty="0">
              <a:latin typeface="+mn-lt"/>
              <a:cs typeface="Times New Roman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63280" y="1916832"/>
            <a:ext cx="2286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910436" y="1916832"/>
            <a:ext cx="2286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491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4000" dirty="0">
                <a:latin typeface="Arial Rounded MT Bold" panose="020F0704030504030204" pitchFamily="34" charset="0"/>
              </a:rPr>
              <a:t>Types of Data - Qualitative</a:t>
            </a:r>
            <a:endParaRPr lang="en-GB" sz="4000" dirty="0">
              <a:latin typeface="Arial Rounded MT Bold" panose="020F0704030504030204" pitchFamily="34" charset="0"/>
              <a:cs typeface="Times New Roman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91264" y="1916832"/>
            <a:ext cx="8229600" cy="3917032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Measures reasons, opinions, experiences, motivations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Helps uncover trends in thought  - behaviours, preferences etc..</a:t>
            </a:r>
          </a:p>
        </p:txBody>
      </p:sp>
    </p:spTree>
    <p:extLst>
      <p:ext uri="{BB962C8B-B14F-4D97-AF65-F5344CB8AC3E}">
        <p14:creationId xmlns:p14="http://schemas.microsoft.com/office/powerpoint/2010/main" val="71860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221" y="44624"/>
            <a:ext cx="13128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B5F192-61E3-4EEE-A142-3B2DC42623A4}"/>
              </a:ext>
            </a:extLst>
          </p:cNvPr>
          <p:cNvSpPr txBox="1"/>
          <p:nvPr/>
        </p:nvSpPr>
        <p:spPr>
          <a:xfrm>
            <a:off x="683568" y="1844824"/>
            <a:ext cx="78618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Primary Source</a:t>
            </a:r>
          </a:p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Collection Methods</a:t>
            </a:r>
          </a:p>
        </p:txBody>
      </p:sp>
    </p:spTree>
    <p:extLst>
      <p:ext uri="{BB962C8B-B14F-4D97-AF65-F5344CB8AC3E}">
        <p14:creationId xmlns:p14="http://schemas.microsoft.com/office/powerpoint/2010/main" val="3042671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152128"/>
            <a:ext cx="8229600" cy="43651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be delivered in different ways: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self completion (e.g. online or postal)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telephone survey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face to face interview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seek to discover any of the following types of information: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factual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behavioural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opinion based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beliefs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760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133" y="1152128"/>
            <a:ext cx="8229600" cy="43651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Good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Respondent knows exactly what to do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Clear, neat, attractive layout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Polite and professional tone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ask what you need to know – no more, no less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 Design: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Too long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Inappropriate design or language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Poor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309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365104"/>
          </a:xfrm>
        </p:spPr>
        <p:txBody>
          <a:bodyPr>
            <a:normAutofit/>
          </a:bodyPr>
          <a:lstStyle/>
          <a:p>
            <a:pPr marL="400050" lvl="1" indent="0">
              <a:lnSpc>
                <a:spcPct val="90000"/>
              </a:lnSpc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Question types: 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negatives or double negatives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ambiguous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with the words ‘usually’ or ‘recently’ etc.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leading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questions that don’t itemise alternatives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Inconsistent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potentially embarrassing questions</a:t>
            </a:r>
          </a:p>
          <a:p>
            <a:pPr marL="933450" lvl="1" indent="-533400">
              <a:lnSpc>
                <a:spcPct val="9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direct classification questions (how old are you)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725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365104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  <a:defRPr/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Avoid double-barrelled questions</a:t>
            </a:r>
          </a:p>
          <a:p>
            <a:pPr marL="0" indent="0">
              <a:lnSpc>
                <a:spcPct val="160000"/>
              </a:lnSpc>
              <a:buNone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 double-barrelled question combines two or more issues or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attitudinal objects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(the person place or thing (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that one has feelings opinions about (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in a single question.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78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365104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buNone/>
              <a:defRPr/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Avoid double-barrelled questions</a:t>
            </a:r>
          </a:p>
          <a:p>
            <a:pPr marL="0" indent="0">
              <a:lnSpc>
                <a:spcPct val="160000"/>
              </a:lnSpc>
              <a:buNone/>
              <a:defRPr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 double-barrelled question combines two or more issues or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attitudinal objects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(the person place or thing (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that one has feelings or opinions about (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attitudes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in a single question.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348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156904"/>
            <a:ext cx="8229600" cy="4365104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60000"/>
              </a:lnSpc>
              <a:buNone/>
              <a:defRPr/>
            </a:pPr>
            <a:r>
              <a:rPr lang="en-GB" sz="4500" i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  <a:br>
              <a:rPr lang="en-GB" sz="2800" dirty="0"/>
            </a:br>
            <a:r>
              <a:rPr lang="en-GB" sz="51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 you think professors should have more contact with university staff and university administrators? </a:t>
            </a:r>
            <a:br>
              <a:rPr lang="en-GB" sz="2800" dirty="0">
                <a:solidFill>
                  <a:schemeClr val="tx2"/>
                </a:solidFill>
              </a:rPr>
            </a:br>
            <a:endParaRPr lang="en-GB" sz="2800" dirty="0">
              <a:solidFill>
                <a:schemeClr val="tx2"/>
              </a:solidFill>
            </a:endParaRPr>
          </a:p>
          <a:p>
            <a:pPr marL="0" indent="0">
              <a:lnSpc>
                <a:spcPct val="160000"/>
              </a:lnSpc>
              <a:buNone/>
              <a:defRPr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Clearly, this question asks about two different issues: </a:t>
            </a:r>
            <a:b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60000"/>
              </a:lnSpc>
              <a:buNone/>
              <a:defRPr/>
            </a:pP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1. Do you think professors should have more contact with university staff? </a:t>
            </a:r>
            <a:b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200" dirty="0">
                <a:latin typeface="Calibri" panose="020F0502020204030204" pitchFamily="34" charset="0"/>
                <a:cs typeface="Calibri" panose="020F0502020204030204" pitchFamily="34" charset="0"/>
              </a:rPr>
              <a:t>2. Do you think that professors should have more contact with university administrators? </a:t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349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Questionnaire Design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36510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Combining the two questions into one question makes it unclear which attitude is being measured, as each question may elicit a different attitude.</a:t>
            </a:r>
          </a:p>
          <a:p>
            <a:pPr>
              <a:lnSpc>
                <a:spcPct val="160000"/>
              </a:lnSpc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Tip: if the word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“and”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appears in a question, check to verify whether it is a double-barrelled question.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1703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Which method to use?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62500" lnSpcReduction="20000"/>
          </a:bodyPr>
          <a:lstStyle/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how many staff would like training in IT skills development.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a little information, in the same format, from a large number of staff. 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questionnaires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in detail how people feel about a new product.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detailed information on personal views. 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interviews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(either individual or group).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The need to know how many shoppers enter the store each day of the week.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This requires information about consumer behaviour, most easily obtained by counting events.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observation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001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3B5F192-61E3-4EEE-A142-3B2DC42623A4}"/>
              </a:ext>
            </a:extLst>
          </p:cNvPr>
          <p:cNvSpPr txBox="1"/>
          <p:nvPr/>
        </p:nvSpPr>
        <p:spPr>
          <a:xfrm>
            <a:off x="683568" y="1844824"/>
            <a:ext cx="78618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Secondary Source</a:t>
            </a:r>
          </a:p>
          <a:p>
            <a:pPr algn="ctr"/>
            <a:r>
              <a:rPr lang="en-GB" sz="4800" dirty="0">
                <a:latin typeface="Arial Rounded MT Bold" panose="020F0704030504030204" pitchFamily="34" charset="0"/>
              </a:rPr>
              <a:t>Collection Methods</a:t>
            </a:r>
          </a:p>
        </p:txBody>
      </p:sp>
    </p:spTree>
    <p:extLst>
      <p:ext uri="{BB962C8B-B14F-4D97-AF65-F5344CB8AC3E}">
        <p14:creationId xmlns:p14="http://schemas.microsoft.com/office/powerpoint/2010/main" val="14699056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4800" cy="648072"/>
          </a:xfrm>
        </p:spPr>
        <p:txBody>
          <a:bodyPr/>
          <a:lstStyle/>
          <a:p>
            <a:pPr algn="ctr"/>
            <a:r>
              <a:rPr lang="en-GB" sz="3600" cap="none" dirty="0">
                <a:latin typeface="Arial Rounded MT Bold" panose="020F0704030504030204" pitchFamily="34" charset="0"/>
              </a:rPr>
              <a:t>Trusted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9552" y="764704"/>
            <a:ext cx="7924800" cy="51845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MINTEL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–market information and analysis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National Statistics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– official source of UK population and economic statistics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Ipsos MORI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– specialises in researching advertising, loyalty, marketing, media and public affairs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ISER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– longitudinal data (over time) on life events, employment conditions, behaviour and values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Business Source Complete via the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library website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734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en-GB" cap="none" dirty="0">
                <a:latin typeface="Arial Rounded MT Bold" panose="020F0704030504030204" pitchFamily="34" charset="0"/>
              </a:rPr>
              <a:t>Secondary Data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1196752"/>
            <a:ext cx="7924800" cy="453650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Advantages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Can be a better use of resources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Many datasets come from large, well-designed surveys that an individual or small company could not have done independently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Disadvantages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Can be difficult to find appropriate data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May not have exactly what you want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 may have to pay for access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14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purpose of </a:t>
            </a: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descriptive statistics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is to summarise or display data so we can quickly obtain an overview.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play an important role today because of the vast amount of data readily available at our fingertips.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Descriptive Statistics enable us to accurately summarise data to obtain the “big picture” - either graphically or numerically.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 most common descriptive statistic is the </a:t>
            </a: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average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4142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Inferential statistics</a:t>
            </a:r>
            <a:r>
              <a:rPr lang="en-US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allow us to make claims or form conclusions about a population based on a sample of data from that population.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They cover a large variety of techniques that allow us to make actual claims about a population based on a sample of data.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population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in statistics represents all possible measurements or outcomes.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sample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refers to a portion of the population that is representative of the population from which it was selected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66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Sampling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365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Virtually all statistical results are based on the measurements of a sample drawn from a population. </a:t>
            </a:r>
          </a:p>
          <a:p>
            <a:pPr marL="457200" lvl="1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E.g. Nielson ratings gather information on a small sample of homes for TV ratings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Measuring the entire population could be very expensive or even impossible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can get very accurate information from samples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038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Once data has been collected, it must be organised and summarised numerically. </a:t>
            </a:r>
          </a:p>
          <a:p>
            <a:pPr>
              <a:lnSpc>
                <a:spcPct val="150000"/>
              </a:lnSpc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Remember that the objective of </a:t>
            </a:r>
            <a:r>
              <a:rPr lang="en-GB" sz="28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tabulation (using tables)</a:t>
            </a:r>
          </a:p>
          <a:p>
            <a:pPr marL="0" indent="0">
              <a:lnSpc>
                <a:spcPct val="150000"/>
              </a:lnSpc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and the use of graphs and charts is to summarise information in such a way as to create a simplified and clear picture of the data.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07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Presenting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171322"/>
            <a:ext cx="8229600" cy="436510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chemeClr val="tx2">
                    <a:satMod val="20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Frequency table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simply a table that organises numerical data values into intervals.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frequency table is a useful way to indicate how many units fall into different groupings.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make a frequency table, first determine the groupings, then count how many values fall in each group.</a:t>
            </a: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0794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924800" cy="936104"/>
          </a:xfrm>
        </p:spPr>
        <p:txBody>
          <a:bodyPr>
            <a:normAutofit fontScale="90000"/>
          </a:bodyPr>
          <a:lstStyle/>
          <a:p>
            <a:pPr algn="ctr"/>
            <a:br>
              <a:rPr lang="en-GB" cap="none" dirty="0">
                <a:solidFill>
                  <a:schemeClr val="tx2"/>
                </a:solidFill>
              </a:rPr>
            </a:br>
            <a:endParaRPr lang="en-GB" cap="none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3568" y="245129"/>
            <a:ext cx="763284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Arial Rounded MT Bold" panose="020F0704030504030204" pitchFamily="34" charset="0"/>
              </a:rPr>
              <a:t>Frequency Table Example </a:t>
            </a:r>
            <a:br>
              <a:rPr lang="en-GB" sz="2400" dirty="0">
                <a:solidFill>
                  <a:schemeClr val="tx2"/>
                </a:solidFill>
                <a:latin typeface="+mj-lt"/>
              </a:rPr>
            </a:br>
            <a:endParaRPr lang="en-GB" sz="2400" dirty="0">
              <a:latin typeface="+mj-lt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54418344"/>
              </p:ext>
            </p:extLst>
          </p:nvPr>
        </p:nvGraphicFramePr>
        <p:xfrm>
          <a:off x="1024391" y="1412776"/>
          <a:ext cx="6951202" cy="39025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9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13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13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13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8902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13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8902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897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8902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897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02137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Responses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1.1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1.2.5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1.2.6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1.3.1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1.3.2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1.3.3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Freq.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9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Excellent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5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4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chemeClr val="tx2"/>
                          </a:solidFill>
                          <a:effectLst/>
                        </a:rPr>
                        <a:t>23</a:t>
                      </a:r>
                      <a:endParaRPr lang="en-GB" sz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9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Good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chemeClr val="tx2"/>
                          </a:solidFill>
                          <a:effectLst/>
                        </a:rPr>
                        <a:t>30</a:t>
                      </a:r>
                      <a:endParaRPr lang="en-GB" sz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79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OK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4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chemeClr val="tx2"/>
                          </a:solidFill>
                          <a:effectLst/>
                        </a:rPr>
                        <a:t>31</a:t>
                      </a:r>
                      <a:endParaRPr lang="en-GB" sz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79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Poor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1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chemeClr val="tx2"/>
                          </a:solidFill>
                          <a:effectLst/>
                        </a:rPr>
                        <a:t>18</a:t>
                      </a:r>
                      <a:endParaRPr lang="en-GB" sz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79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Very Poor</a:t>
                      </a: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chemeClr val="tx2"/>
                          </a:solidFill>
                          <a:effectLst/>
                        </a:rPr>
                        <a:t>7</a:t>
                      </a:r>
                      <a:endParaRPr lang="en-GB" sz="1200" dirty="0">
                        <a:solidFill>
                          <a:schemeClr val="tx2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057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Total Responses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9518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en-GB" cap="none" dirty="0">
                <a:latin typeface="Arial Rounded MT Bold" panose="020F0704030504030204" pitchFamily="34" charset="0"/>
              </a:rPr>
              <a:t>Creating a graph from the data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/>
          </p:nvPr>
        </p:nvGraphicFramePr>
        <p:xfrm>
          <a:off x="1763688" y="3429000"/>
          <a:ext cx="4536504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8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/>
                          </a:solidFill>
                        </a:rPr>
                        <a:t>Response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2"/>
                          </a:solidFill>
                        </a:rPr>
                        <a:t>Frequency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Very 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03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Excellent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1052736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Create a table of the responses and the frequency and add these into two columns in Excel.</a:t>
            </a:r>
          </a:p>
          <a:p>
            <a:pPr algn="l"/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131840" y="1772816"/>
          <a:ext cx="1800200" cy="1383218"/>
        </p:xfrm>
        <a:graphic>
          <a:graphicData uri="http://schemas.openxmlformats.org/drawingml/2006/table">
            <a:tbl>
              <a:tblPr>
                <a:tableStyleId>{306799F8-075E-4A3A-A7F6-7FBC6576F1A4}</a:tableStyleId>
              </a:tblPr>
              <a:tblGrid>
                <a:gridCol w="925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4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26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Response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Frequency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878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Very Poor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7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Poor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18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OK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31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Good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30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628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Very Good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23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62497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/>
          </a:bodyPr>
          <a:lstStyle/>
          <a:p>
            <a:r>
              <a:rPr lang="en-GB" sz="3600" cap="none" dirty="0">
                <a:latin typeface="Arial Rounded MT Bold" panose="020F0704030504030204" pitchFamily="34" charset="0"/>
              </a:rPr>
              <a:t>A Column Chart of the Frequency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7544" y="1196752"/>
            <a:ext cx="7920880" cy="4464496"/>
          </a:xfrm>
        </p:spPr>
        <p:txBody>
          <a:bodyPr/>
          <a:lstStyle/>
          <a:p>
            <a:pPr marL="285750" indent="-28575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Select the data in the two columns, </a:t>
            </a:r>
          </a:p>
          <a:p>
            <a:pPr marL="285750" indent="-28575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Click on Insert: Charts: Column and choose a type of Column.</a:t>
            </a:r>
          </a:p>
          <a:p>
            <a:pPr marL="285750" indent="-285750"/>
            <a:endParaRPr lang="en-GB" dirty="0"/>
          </a:p>
          <a:p>
            <a:endParaRPr lang="en-GB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/>
          </p:nvPr>
        </p:nvGraphicFramePr>
        <p:xfrm>
          <a:off x="1867230" y="2276872"/>
          <a:ext cx="5513082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55855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cap="none" dirty="0">
                <a:latin typeface="Arial Rounded MT Bold" panose="020F0704030504030204" pitchFamily="34" charset="0"/>
                <a:ea typeface="Arial" charset="0"/>
                <a:cs typeface="Arial" charset="0"/>
              </a:rPr>
              <a:t>Charts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1052736"/>
            <a:ext cx="7924800" cy="4464496"/>
          </a:xfrm>
        </p:spPr>
        <p:txBody>
          <a:bodyPr>
            <a:normAutofit/>
          </a:bodyPr>
          <a:lstStyle/>
          <a:p>
            <a:pPr eaLnBrk="1" hangingPunct="1">
              <a:buFont typeface="Wingdings" charset="2"/>
              <a:buChar char="Ø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Histo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grams </a:t>
            </a:r>
          </a:p>
          <a:p>
            <a:pPr eaLnBrk="1" hangingPunct="1">
              <a:buFont typeface="Wingdings" charset="2"/>
              <a:buChar char="Ø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Bar charts	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Simple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Stacked</a:t>
            </a:r>
          </a:p>
          <a:p>
            <a:pPr lvl="1"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Multiple	</a:t>
            </a:r>
          </a:p>
          <a:p>
            <a:pPr eaLnBrk="1" hangingPunct="1">
              <a:buFont typeface="Wingdings" charset="2"/>
              <a:buChar char="Ø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Pie charts </a:t>
            </a:r>
          </a:p>
          <a:p>
            <a:pPr eaLnBrk="1" hangingPunct="1">
              <a:buFont typeface="Wingdings" charset="2"/>
              <a:buChar char="Ø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Scatter Diagrams</a:t>
            </a:r>
          </a:p>
        </p:txBody>
      </p:sp>
    </p:spTree>
    <p:extLst>
      <p:ext uri="{BB962C8B-B14F-4D97-AF65-F5344CB8AC3E}">
        <p14:creationId xmlns:p14="http://schemas.microsoft.com/office/powerpoint/2010/main" val="781116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Grp="1" noChangeArrowheads="1"/>
          </p:cNvSpPr>
          <p:nvPr>
            <p:ph type="title"/>
          </p:nvPr>
        </p:nvSpPr>
        <p:spPr>
          <a:xfrm>
            <a:off x="683568" y="116632"/>
            <a:ext cx="7924800" cy="1282154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3600" cap="none" dirty="0">
                <a:latin typeface="Arial Rounded MT Bold" panose="020F0704030504030204" pitchFamily="34" charset="0"/>
                <a:cs typeface="Calibri" panose="020F0502020204030204" pitchFamily="34" charset="0"/>
              </a:rPr>
              <a:t>Bar charts and pie charts</a:t>
            </a:r>
            <a:br>
              <a:rPr lang="en-GB" sz="3600" dirty="0">
                <a:solidFill>
                  <a:schemeClr val="tx2"/>
                </a:solidFill>
                <a:cs typeface="Arial" charset="0"/>
              </a:rPr>
            </a:br>
            <a:endParaRPr lang="en-GB" sz="3600" cap="none" dirty="0">
              <a:solidFill>
                <a:schemeClr val="tx2"/>
              </a:solidFill>
              <a:cs typeface="Times New Roman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757709"/>
            <a:ext cx="7924800" cy="504056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Times New Roman" charset="0"/>
            </a:endParaRPr>
          </a:p>
          <a:p>
            <a:pPr eaLnBrk="1" hangingPunct="1">
              <a:lnSpc>
                <a:spcPct val="160000"/>
              </a:lnSpc>
              <a:buFont typeface="Wingdings" charset="2"/>
              <a:buChar char="§"/>
            </a:pPr>
            <a:r>
              <a:rPr lang="en-GB" sz="2400" b="1" dirty="0">
                <a:cs typeface="Times New Roman" charset="0"/>
              </a:rPr>
              <a:t>Compound</a:t>
            </a:r>
            <a:r>
              <a:rPr lang="en-GB" sz="2400" dirty="0">
                <a:cs typeface="Times New Roman" charset="0"/>
              </a:rPr>
              <a:t> bars allow several sets of data to be presented side-by-side for comparative purposes.</a:t>
            </a:r>
          </a:p>
          <a:p>
            <a:pPr eaLnBrk="1" hangingPunct="1">
              <a:lnSpc>
                <a:spcPct val="160000"/>
              </a:lnSpc>
              <a:spcBef>
                <a:spcPct val="55000"/>
              </a:spcBef>
              <a:buFont typeface="Wingdings" charset="2"/>
              <a:buChar char="§"/>
            </a:pPr>
            <a:r>
              <a:rPr lang="en-GB" sz="2400" b="1" dirty="0">
                <a:cs typeface="Times New Roman" charset="0"/>
              </a:rPr>
              <a:t>Stacked</a:t>
            </a:r>
            <a:r>
              <a:rPr lang="en-GB" sz="2400" dirty="0">
                <a:cs typeface="Times New Roman" charset="0"/>
              </a:rPr>
              <a:t> bars allow two or more sets of related data to be aggregated to show both individual trends and collective trends</a:t>
            </a:r>
          </a:p>
          <a:p>
            <a:pPr>
              <a:lnSpc>
                <a:spcPct val="160000"/>
              </a:lnSpc>
            </a:pPr>
            <a:r>
              <a:rPr lang="en-US" sz="2400" dirty="0"/>
              <a:t>Bar charts and pie charts are often used for categorical data</a:t>
            </a:r>
          </a:p>
          <a:p>
            <a:pPr>
              <a:lnSpc>
                <a:spcPct val="160000"/>
              </a:lnSpc>
            </a:pPr>
            <a:r>
              <a:rPr lang="en-US" sz="2400" dirty="0"/>
              <a:t>Height of bar or size of pie slice shows the frequency or percentage for each category</a:t>
            </a:r>
          </a:p>
          <a:p>
            <a:pPr eaLnBrk="1" hangingPunct="1">
              <a:spcBef>
                <a:spcPct val="55000"/>
              </a:spcBef>
              <a:buFont typeface="Wingdings" charset="2"/>
              <a:buChar char="§"/>
            </a:pPr>
            <a:endParaRPr lang="en-GB" sz="2400" dirty="0">
              <a:latin typeface="Calibri" pitchFamily="34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0623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215516" y="908720"/>
            <a:ext cx="8712968" cy="128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bar chart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has a number of variations such as the stacked bar chart and the multiple bar chart, illustrated as follows, based on the production output of four companies over three successive months. </a:t>
            </a:r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1085046"/>
              </p:ext>
            </p:extLst>
          </p:nvPr>
        </p:nvGraphicFramePr>
        <p:xfrm>
          <a:off x="1547664" y="2185973"/>
          <a:ext cx="5688632" cy="3439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Worksheet" r:id="rId4" imgW="3657600" imgH="1800149" progId="Excel.Sheet.8">
                  <p:embed/>
                </p:oleObj>
              </mc:Choice>
              <mc:Fallback>
                <p:oleObj name="Worksheet" r:id="rId4" imgW="3657600" imgH="1800149" progId="Excel.Sheet.8">
                  <p:embed/>
                  <p:pic>
                    <p:nvPicPr>
                      <p:cNvPr id="614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2185973"/>
                        <a:ext cx="5688632" cy="34392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utoShape 2"/>
          <p:cNvSpPr txBox="1">
            <a:spLocks noChangeArrowheads="1"/>
          </p:cNvSpPr>
          <p:nvPr/>
        </p:nvSpPr>
        <p:spPr>
          <a:xfrm>
            <a:off x="457200" y="188640"/>
            <a:ext cx="8229600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i="0" u="none" strike="noStrike" kern="1200" cap="none" spc="0" normalizeH="0" baseline="0" noProof="0" dirty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j-ea"/>
                <a:cs typeface="Times New Roman" charset="0"/>
              </a:rPr>
              <a:t>Multiple Bar Charts</a:t>
            </a:r>
          </a:p>
        </p:txBody>
      </p:sp>
    </p:spTree>
    <p:extLst>
      <p:ext uri="{BB962C8B-B14F-4D97-AF65-F5344CB8AC3E}">
        <p14:creationId xmlns:p14="http://schemas.microsoft.com/office/powerpoint/2010/main" val="27067147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1475656" y="188640"/>
            <a:ext cx="5791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  <a:latin typeface="+mj-lt"/>
                <a:cs typeface="Times New Roman" charset="0"/>
              </a:rPr>
              <a:t> </a:t>
            </a:r>
            <a:r>
              <a:rPr lang="en-US" sz="4000" dirty="0">
                <a:latin typeface="Arial Rounded MT Bold" panose="020F0704030504030204" pitchFamily="34" charset="0"/>
                <a:cs typeface="Times New Roman" charset="0"/>
              </a:rPr>
              <a:t>Stacked bar charts</a:t>
            </a:r>
            <a:endParaRPr lang="en-GB" sz="4000" dirty="0">
              <a:latin typeface="Arial Rounded MT Bold" panose="020F0704030504030204" pitchFamily="34" charset="0"/>
              <a:cs typeface="Times New Roman" charset="0"/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>
            <p:extLst/>
          </p:nvPr>
        </p:nvGraphicFramePr>
        <p:xfrm>
          <a:off x="1134108" y="1340768"/>
          <a:ext cx="6474296" cy="3646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Worksheet" r:id="rId4" imgW="3610051" imgH="1723949" progId="Excel.Sheet.8">
                  <p:embed/>
                </p:oleObj>
              </mc:Choice>
              <mc:Fallback>
                <p:oleObj name="Worksheet" r:id="rId4" imgW="3610051" imgH="1723949" progId="Excel.Sheet.8">
                  <p:embed/>
                  <p:pic>
                    <p:nvPicPr>
                      <p:cNvPr id="717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4108" y="1340768"/>
                        <a:ext cx="6474296" cy="36469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70098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924800" cy="576064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sz="3600" cap="none" dirty="0">
                <a:latin typeface="Arial Rounded MT Bold" panose="020F0704030504030204" pitchFamily="34" charset="0"/>
                <a:cs typeface="Times New Roman" charset="0"/>
              </a:rPr>
              <a:t>Pie Charts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09600" y="908720"/>
            <a:ext cx="7924800" cy="511256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Pie charts use simple data to </a:t>
            </a: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emphasise</a:t>
            </a: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 differences or similarities.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Six categories of data is the maximum that can realistically be accommodated in a pie-chart.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Pie charts are commonly used to describe data from relative frequency distributions.</a:t>
            </a:r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Data must first be converted to degrees of a full circle.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Full circle = 360 degrees</a:t>
            </a:r>
          </a:p>
          <a:p>
            <a:pPr>
              <a:lnSpc>
                <a:spcPct val="170000"/>
              </a:lnSpc>
              <a:buFont typeface="Wingdings" charset="2"/>
              <a:buChar char="Ø"/>
            </a:pPr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Exploded pie charts allow you to emphasise particular elements</a:t>
            </a: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Times New Roman" charset="0"/>
            </a:endParaRP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Times New Roman" charset="0"/>
            </a:endParaRP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96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1403648" y="896526"/>
            <a:ext cx="6019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latin typeface="Calibri" pitchFamily="34" charset="0"/>
                <a:cs typeface="Times New Roman" charset="0"/>
              </a:rPr>
              <a:t>Region:      North     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 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South               East                 West</a:t>
            </a:r>
          </a:p>
          <a:p>
            <a:pPr algn="just"/>
            <a:endParaRPr lang="en-US" sz="2000" b="1" dirty="0">
              <a:latin typeface="Calibri" pitchFamily="34" charset="0"/>
              <a:cs typeface="Times New Roman" charset="0"/>
            </a:endParaRPr>
          </a:p>
          <a:p>
            <a:pPr algn="just"/>
            <a:r>
              <a:rPr lang="en-GB" sz="2000" b="1" dirty="0">
                <a:latin typeface="Calibri" pitchFamily="34" charset="0"/>
                <a:cs typeface="Times New Roman" charset="0"/>
              </a:rPr>
              <a:t>Sales:            25            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10 </a:t>
            </a:r>
            <a:r>
              <a:rPr lang="en-US" sz="2000" b="1" dirty="0">
                <a:latin typeface="Calibri" pitchFamily="34" charset="0"/>
                <a:cs typeface="Times New Roman" charset="0"/>
              </a:rPr>
              <a:t>   </a:t>
            </a:r>
            <a:r>
              <a:rPr lang="en-GB" sz="2000" b="1" dirty="0">
                <a:latin typeface="Calibri" pitchFamily="34" charset="0"/>
                <a:cs typeface="Times New Roman" charset="0"/>
              </a:rPr>
              <a:t>                 45                     25 </a:t>
            </a:r>
          </a:p>
        </p:txBody>
      </p:sp>
      <p:graphicFrame>
        <p:nvGraphicFramePr>
          <p:cNvPr id="921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4178370"/>
              </p:ext>
            </p:extLst>
          </p:nvPr>
        </p:nvGraphicFramePr>
        <p:xfrm>
          <a:off x="1152972" y="1912189"/>
          <a:ext cx="6521152" cy="3757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Worksheet" r:id="rId4" imgW="4248302" imgH="2066849" progId="Excel.Sheet.8">
                  <p:embed/>
                </p:oleObj>
              </mc:Choice>
              <mc:Fallback>
                <p:oleObj name="Worksheet" r:id="rId4" imgW="4248302" imgH="2066849" progId="Excel.Sheet.8">
                  <p:embed/>
                  <p:pic>
                    <p:nvPicPr>
                      <p:cNvPr id="921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2972" y="1912189"/>
                        <a:ext cx="6521152" cy="37573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76519" y="18864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Exploded pie chart</a:t>
            </a:r>
          </a:p>
        </p:txBody>
      </p:sp>
    </p:spTree>
    <p:extLst>
      <p:ext uri="{BB962C8B-B14F-4D97-AF65-F5344CB8AC3E}">
        <p14:creationId xmlns:p14="http://schemas.microsoft.com/office/powerpoint/2010/main" val="20781693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691680" y="764704"/>
            <a:ext cx="60198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 </a:t>
            </a:r>
            <a:r>
              <a:rPr lang="en-US" b="1" dirty="0">
                <a:latin typeface="Calibri" pitchFamily="34" charset="0"/>
                <a:cs typeface="Times New Roman" charset="0"/>
              </a:rPr>
              <a:t>                                           </a:t>
            </a:r>
            <a:r>
              <a:rPr lang="en-GB" b="1" u="sng" dirty="0">
                <a:latin typeface="Calibri" pitchFamily="34" charset="0"/>
                <a:cs typeface="Times New Roman" charset="0"/>
              </a:rPr>
              <a:t>Number of employees</a:t>
            </a:r>
            <a:endParaRPr lang="en-US" b="1" u="sng" dirty="0">
              <a:latin typeface="Calibri" pitchFamily="34" charset="0"/>
              <a:cs typeface="Times New Roman" charset="0"/>
            </a:endParaRPr>
          </a:p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Weekly </a:t>
            </a:r>
            <a:r>
              <a:rPr lang="en-US" b="1" dirty="0">
                <a:latin typeface="Calibri" pitchFamily="34" charset="0"/>
                <a:cs typeface="Times New Roman" charset="0"/>
              </a:rPr>
              <a:t>earnings</a:t>
            </a:r>
            <a:r>
              <a:rPr lang="en-GB" b="1" dirty="0">
                <a:latin typeface="Calibri" pitchFamily="34" charset="0"/>
                <a:cs typeface="Times New Roman" charset="0"/>
              </a:rPr>
              <a:t> (£)  </a:t>
            </a:r>
            <a:r>
              <a:rPr lang="en-US" b="1" dirty="0">
                <a:latin typeface="Calibri" pitchFamily="34" charset="0"/>
                <a:cs typeface="Times New Roman" charset="0"/>
              </a:rPr>
              <a:t>  </a:t>
            </a:r>
            <a:r>
              <a:rPr lang="en-GB" b="1" dirty="0">
                <a:latin typeface="Calibri" pitchFamily="34" charset="0"/>
                <a:cs typeface="Times New Roman" charset="0"/>
              </a:rPr>
              <a:t>300    400     500      600     700     800</a:t>
            </a:r>
          </a:p>
          <a:p>
            <a:pPr algn="just"/>
            <a:r>
              <a:rPr lang="en-GB" b="1" dirty="0">
                <a:latin typeface="Calibri" pitchFamily="34" charset="0"/>
                <a:cs typeface="Times New Roman" charset="0"/>
              </a:rPr>
              <a:t>Company a                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 </a:t>
            </a:r>
            <a:r>
              <a:rPr lang="en-GB" b="1" dirty="0">
                <a:latin typeface="Calibri" pitchFamily="34" charset="0"/>
                <a:cs typeface="Times New Roman" charset="0"/>
              </a:rPr>
              <a:t> 2         5         9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    12        8        4</a:t>
            </a:r>
          </a:p>
          <a:p>
            <a:pPr algn="l"/>
            <a:r>
              <a:rPr lang="en-GB" b="1" dirty="0">
                <a:latin typeface="Calibri" pitchFamily="34" charset="0"/>
                <a:cs typeface="Times New Roman" charset="0"/>
              </a:rPr>
              <a:t>Company b                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7  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14         8          7         3  </a:t>
            </a:r>
            <a:r>
              <a:rPr lang="en-US" b="1" dirty="0">
                <a:latin typeface="Calibri" pitchFamily="34" charset="0"/>
                <a:cs typeface="Times New Roman" charset="0"/>
              </a:rPr>
              <a:t> </a:t>
            </a:r>
            <a:r>
              <a:rPr lang="en-GB" b="1" dirty="0">
                <a:latin typeface="Calibri" pitchFamily="34" charset="0"/>
                <a:cs typeface="Times New Roman" charset="0"/>
              </a:rPr>
              <a:t>     1 </a:t>
            </a:r>
          </a:p>
        </p:txBody>
      </p:sp>
      <p:graphicFrame>
        <p:nvGraphicFramePr>
          <p:cNvPr id="1024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07572"/>
              </p:ext>
            </p:extLst>
          </p:nvPr>
        </p:nvGraphicFramePr>
        <p:xfrm>
          <a:off x="1446784" y="2060848"/>
          <a:ext cx="6264696" cy="3496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Worksheet" r:id="rId4" imgW="3676802" imgH="1819351" progId="Excel.Sheet.8">
                  <p:embed/>
                </p:oleObj>
              </mc:Choice>
              <mc:Fallback>
                <p:oleObj name="Worksheet" r:id="rId4" imgW="3676802" imgH="1819351" progId="Excel.Sheet.8">
                  <p:embed/>
                  <p:pic>
                    <p:nvPicPr>
                      <p:cNvPr id="1024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6784" y="2060848"/>
                        <a:ext cx="6264696" cy="34962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11760" y="116632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Line Graphs</a:t>
            </a:r>
          </a:p>
        </p:txBody>
      </p:sp>
    </p:spTree>
    <p:extLst>
      <p:ext uri="{BB962C8B-B14F-4D97-AF65-F5344CB8AC3E}">
        <p14:creationId xmlns:p14="http://schemas.microsoft.com/office/powerpoint/2010/main" val="26283984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6" name="Rectangle 4"/>
          <p:cNvSpPr>
            <a:spLocks noGrp="1" noChangeArrowheads="1"/>
          </p:cNvSpPr>
          <p:nvPr>
            <p:ph type="title"/>
          </p:nvPr>
        </p:nvSpPr>
        <p:spPr>
          <a:xfrm>
            <a:off x="1043608" y="476672"/>
            <a:ext cx="7383462" cy="990600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4000" cap="none" dirty="0">
                <a:latin typeface="Arial Rounded MT Bold" panose="020F0704030504030204" pitchFamily="34" charset="0"/>
              </a:rPr>
              <a:t>Side-by-side Bar Charts</a:t>
            </a:r>
            <a:br>
              <a:rPr lang="en-US" sz="4000" dirty="0">
                <a:solidFill>
                  <a:schemeClr val="tx2"/>
                </a:solidFill>
                <a:latin typeface="Calibri" pitchFamily="34" charset="0"/>
              </a:rPr>
            </a:br>
            <a:endParaRPr lang="en-US" sz="4000" dirty="0">
              <a:latin typeface="Calibri" pitchFamily="34" charset="0"/>
            </a:endParaRPr>
          </a:p>
        </p:txBody>
      </p:sp>
      <p:graphicFrame>
        <p:nvGraphicFramePr>
          <p:cNvPr id="2" name="Object 1">
            <a:hlinkClick r:id="" action="ppaction://ole?verb=0"/>
          </p:cNvPr>
          <p:cNvGraphicFramePr>
            <a:graphicFrameLocks/>
          </p:cNvGraphicFramePr>
          <p:nvPr>
            <p:extLst/>
          </p:nvPr>
        </p:nvGraphicFramePr>
        <p:xfrm>
          <a:off x="1547813" y="1844675"/>
          <a:ext cx="5861050" cy="306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Worksheet" r:id="rId4" imgW="11164858" imgH="6287378" progId="Excel.Sheet.8">
                  <p:embed/>
                </p:oleObj>
              </mc:Choice>
              <mc:Fallback>
                <p:oleObj name="Worksheet" r:id="rId4" imgW="11164858" imgH="6287378" progId="Excel.Sheet.8">
                  <p:embed/>
                  <p:pic>
                    <p:nvPicPr>
                      <p:cNvPr id="2" name="Object 1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1844675"/>
                        <a:ext cx="5861050" cy="306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1182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03799"/>
            <a:ext cx="7793038" cy="531912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cap="none" dirty="0">
                <a:latin typeface="Arial Rounded MT Bold" panose="020F0704030504030204" pitchFamily="34" charset="0"/>
              </a:rPr>
              <a:t>Scatter Diagram - Example</a:t>
            </a:r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>
            <p:extLst/>
          </p:nvPr>
        </p:nvGraphicFramePr>
        <p:xfrm>
          <a:off x="2843808" y="1628800"/>
          <a:ext cx="5741988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Chart" r:id="rId4" imgW="4248150" imgH="2409952" progId="Excel.Sheet.8">
                  <p:embed/>
                </p:oleObj>
              </mc:Choice>
              <mc:Fallback>
                <p:oleObj name="Chart" r:id="rId4" imgW="4248150" imgH="2409952" progId="Excel.Sheet.8">
                  <p:embed/>
                  <p:pic>
                    <p:nvPicPr>
                      <p:cNvPr id="133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1628800"/>
                        <a:ext cx="5741988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983" name="Group 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510804"/>
              </p:ext>
            </p:extLst>
          </p:nvPr>
        </p:nvGraphicFramePr>
        <p:xfrm>
          <a:off x="467544" y="1123181"/>
          <a:ext cx="1905000" cy="4267200"/>
        </p:xfrm>
        <a:graphic>
          <a:graphicData uri="http://schemas.openxmlformats.org/drawingml/2006/table">
            <a:tbl>
              <a:tblPr/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Volume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Cost per day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131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120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167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42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170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188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195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60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  <a:cs typeface="Arial" charset="0"/>
                        </a:rPr>
                        <a:t>200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3335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7924800" cy="70609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000" cap="none" dirty="0">
                <a:latin typeface="Arial Rounded MT Bold" panose="020F0704030504030204" pitchFamily="34" charset="0"/>
              </a:rPr>
              <a:t>Graphs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1412776"/>
            <a:ext cx="7924800" cy="41148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graphs  have a common structure: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framework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Content</a:t>
            </a:r>
          </a:p>
          <a:p>
            <a:pPr eaLnBrk="1" hangingPunct="1">
              <a:buFont typeface="Wingdings" charset="2"/>
              <a:buChar char="§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Labels (title, axis labels, legend)</a:t>
            </a:r>
          </a:p>
          <a:p>
            <a:pPr eaLnBrk="1" hangingPunct="1">
              <a:buFont typeface="Wingdings" charset="2"/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buFont typeface="Wingdings" charset="2"/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All are equally important </a:t>
            </a:r>
          </a:p>
        </p:txBody>
      </p:sp>
    </p:spTree>
    <p:extLst>
      <p:ext uri="{BB962C8B-B14F-4D97-AF65-F5344CB8AC3E}">
        <p14:creationId xmlns:p14="http://schemas.microsoft.com/office/powerpoint/2010/main" val="13289083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924800" cy="50405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cap="none" dirty="0">
                <a:latin typeface="Arial Rounded MT Bold" panose="020F0704030504030204" pitchFamily="34" charset="0"/>
              </a:rPr>
              <a:t>Graphs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67544" y="836712"/>
            <a:ext cx="8229600" cy="51845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Font typeface="Wingdings" charset="2"/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Framework: 	</a:t>
            </a:r>
            <a:b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framework sets the stage – it indicates the kind of measurements being used.  The framework consists of the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axes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</a:p>
          <a:p>
            <a:pPr eaLnBrk="1" hangingPunct="1">
              <a:lnSpc>
                <a:spcPct val="150000"/>
              </a:lnSpc>
              <a:buFont typeface="Wingdings" charset="2"/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y-axis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is vertical and represents measurements (the dependent variable)</a:t>
            </a:r>
          </a:p>
          <a:p>
            <a:pPr eaLnBrk="1" hangingPunct="1">
              <a:lnSpc>
                <a:spcPct val="150000"/>
              </a:lnSpc>
              <a:buFont typeface="Wingdings" charset="2"/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x-axis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is horizontal and represents the things being measured (the independent variable).</a:t>
            </a:r>
          </a:p>
          <a:p>
            <a:pPr eaLnBrk="1" hangingPunct="1">
              <a:buFont typeface="Wingdings" charset="2"/>
              <a:buNone/>
            </a:pPr>
            <a:endParaRPr lang="en-GB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582799"/>
      </p:ext>
    </p:extLst>
  </p:cSld>
  <p:clrMapOvr>
    <a:masterClrMapping/>
  </p:clrMapOvr>
</p:sld>
</file>

<file path=ppt/theme/theme1.xml><?xml version="1.0" encoding="utf-8"?>
<a:theme xmlns:a="http://schemas.openxmlformats.org/drawingml/2006/main" name="CumminsSTD_WHITE_DEU">
  <a:themeElements>
    <a:clrScheme name="CumminsSTD_WHITE_AFG 14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EE2E24"/>
      </a:accent1>
      <a:accent2>
        <a:srgbClr val="5F5F5F"/>
      </a:accent2>
      <a:accent3>
        <a:srgbClr val="FFFFFF"/>
      </a:accent3>
      <a:accent4>
        <a:srgbClr val="000000"/>
      </a:accent4>
      <a:accent5>
        <a:srgbClr val="F5ADAC"/>
      </a:accent5>
      <a:accent6>
        <a:srgbClr val="555555"/>
      </a:accent6>
      <a:hlink>
        <a:srgbClr val="C0C0C0"/>
      </a:hlink>
      <a:folHlink>
        <a:srgbClr val="CC3300"/>
      </a:folHlink>
    </a:clrScheme>
    <a:fontScheme name="CumminsSTD_WHITE_AFG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CumminsSTD_WHITE_AF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0066CC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005CB9"/>
        </a:accent6>
        <a:hlink>
          <a:srgbClr val="FA99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555555"/>
        </a:accent6>
        <a:hlink>
          <a:srgbClr val="C0C0C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mminsSTD_WHITE_DEU">
  <a:themeElements>
    <a:clrScheme name="CumminsSTD_WHITE_AFG 14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EE2E24"/>
      </a:accent1>
      <a:accent2>
        <a:srgbClr val="5F5F5F"/>
      </a:accent2>
      <a:accent3>
        <a:srgbClr val="FFFFFF"/>
      </a:accent3>
      <a:accent4>
        <a:srgbClr val="000000"/>
      </a:accent4>
      <a:accent5>
        <a:srgbClr val="F5ADAC"/>
      </a:accent5>
      <a:accent6>
        <a:srgbClr val="555555"/>
      </a:accent6>
      <a:hlink>
        <a:srgbClr val="C0C0C0"/>
      </a:hlink>
      <a:folHlink>
        <a:srgbClr val="CC3300"/>
      </a:folHlink>
    </a:clrScheme>
    <a:fontScheme name="CumminsSTD_WHITE_AFG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EE2E2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</a:bodyPr>
      <a:lstStyle>
        <a:defPPr marL="231775" marR="0" indent="-231775" algn="r" defTabSz="914400" rtl="0" eaLnBrk="1" fontAlgn="base" latinLnBrk="0" hangingPunct="1">
          <a:lnSpc>
            <a:spcPct val="100000"/>
          </a:lnSpc>
          <a:spcBef>
            <a:spcPct val="35000"/>
          </a:spcBef>
          <a:spcAft>
            <a:spcPct val="0"/>
          </a:spcAft>
          <a:buClr>
            <a:srgbClr val="FF140A"/>
          </a:buClr>
          <a:buSzTx/>
          <a:buFont typeface="Wingdings" pitchFamily="2" charset="2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CumminsSTD_WHITE_AF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minsSTD_WHITE_AFG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0066CC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005CB9"/>
        </a:accent6>
        <a:hlink>
          <a:srgbClr val="FA99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mminsSTD_WHITE_AFG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EE2E24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5ADAC"/>
        </a:accent5>
        <a:accent6>
          <a:srgbClr val="555555"/>
        </a:accent6>
        <a:hlink>
          <a:srgbClr val="C0C0C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7" ma:contentTypeDescription="Create a new document." ma:contentTypeScope="" ma:versionID="745031b7136e6d0b314959d7b3aab4cc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d543818a17c4c1e3adee1e8de4930a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A02C7E-B257-4E49-A825-33430E451BD2}">
  <ds:schemaRefs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a908d394-d138-480e-87a3-ff44c37f991a"/>
    <ds:schemaRef ds:uri="f66716c4-314f-46c1-b01e-5a44c61897d8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845E48A0-A558-4300-AB34-B927BCD8E5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D0FD6D-A06E-485A-A440-1E0A7A1BBA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2464</TotalTime>
  <Words>1515</Words>
  <Application>Microsoft Office PowerPoint</Application>
  <PresentationFormat>On-screen Show (4:3)</PresentationFormat>
  <Paragraphs>337</Paragraphs>
  <Slides>38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53" baseType="lpstr">
      <vt:lpstr>ＭＳ Ｐゴシック</vt:lpstr>
      <vt:lpstr>Arial</vt:lpstr>
      <vt:lpstr>Arial Rounded MT Bold</vt:lpstr>
      <vt:lpstr>Calibri</vt:lpstr>
      <vt:lpstr>Corbel</vt:lpstr>
      <vt:lpstr>Lucida Grande</vt:lpstr>
      <vt:lpstr>Myriad Pro</vt:lpstr>
      <vt:lpstr>Times New Roman</vt:lpstr>
      <vt:lpstr>Wingdings</vt:lpstr>
      <vt:lpstr>CumminsSTD_WHITE_DEU</vt:lpstr>
      <vt:lpstr>1_CumminsSTD_WHITE_DEU</vt:lpstr>
      <vt:lpstr>SftWP July 15</vt:lpstr>
      <vt:lpstr>1_SftWP July 15</vt:lpstr>
      <vt:lpstr>Worksheet</vt:lpstr>
      <vt:lpstr>Chart</vt:lpstr>
      <vt:lpstr>BMSK4001  Academic &amp; Employability Skills  Basic Research Methods: Overview  </vt:lpstr>
      <vt:lpstr>Why is Research important?</vt:lpstr>
      <vt:lpstr>Overview of Research and Data Handling</vt:lpstr>
      <vt:lpstr>Why collect information?</vt:lpstr>
      <vt:lpstr>Why collect information?</vt:lpstr>
      <vt:lpstr> </vt:lpstr>
      <vt:lpstr>Types of Data - Qualitative</vt:lpstr>
      <vt:lpstr>PowerPoint Presentation</vt:lpstr>
      <vt:lpstr>Questionnaires</vt:lpstr>
      <vt:lpstr>Questionnaire Design</vt:lpstr>
      <vt:lpstr>Questionnaire Design</vt:lpstr>
      <vt:lpstr>Questionnaire Design</vt:lpstr>
      <vt:lpstr>Questionnaire Design</vt:lpstr>
      <vt:lpstr>Questionnaire Design</vt:lpstr>
      <vt:lpstr>Questionnaire Design</vt:lpstr>
      <vt:lpstr>Which method to use?</vt:lpstr>
      <vt:lpstr>PowerPoint Presentation</vt:lpstr>
      <vt:lpstr>Trusted Sources</vt:lpstr>
      <vt:lpstr>Secondary Data Sources</vt:lpstr>
      <vt:lpstr>Presenting Data</vt:lpstr>
      <vt:lpstr>Presenting Data</vt:lpstr>
      <vt:lpstr>Sampling</vt:lpstr>
      <vt:lpstr>Presenting Data</vt:lpstr>
      <vt:lpstr>Presenting Data</vt:lpstr>
      <vt:lpstr> </vt:lpstr>
      <vt:lpstr>Creating a graph from the data</vt:lpstr>
      <vt:lpstr>A Column Chart of the Frequency</vt:lpstr>
      <vt:lpstr>Charts</vt:lpstr>
      <vt:lpstr>Bar charts and pie charts </vt:lpstr>
      <vt:lpstr>PowerPoint Presentation</vt:lpstr>
      <vt:lpstr>PowerPoint Presentation</vt:lpstr>
      <vt:lpstr>Pie Charts</vt:lpstr>
      <vt:lpstr>PowerPoint Presentation</vt:lpstr>
      <vt:lpstr>PowerPoint Presentation</vt:lpstr>
      <vt:lpstr>Side-by-side Bar Charts </vt:lpstr>
      <vt:lpstr>Scatter Diagram - Example</vt:lpstr>
      <vt:lpstr>Graphs</vt:lpstr>
      <vt:lpstr>Graphs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Research Methods Overview</dc:title>
  <dc:creator>Julia Ault</dc:creator>
  <cp:lastModifiedBy>Julia Ault</cp:lastModifiedBy>
  <cp:revision>58</cp:revision>
  <dcterms:created xsi:type="dcterms:W3CDTF">2015-08-19T15:34:00Z</dcterms:created>
  <dcterms:modified xsi:type="dcterms:W3CDTF">2018-03-01T15:43:51Z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