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99" d="100"/>
          <a:sy n="99" d="100"/>
        </p:scale>
        <p:origin x="50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5/25/2023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frequentmiler.com/what-are-ihg-points-worth/" TargetMode="External"/><Relationship Id="rId3" Type="http://schemas.openxmlformats.org/officeDocument/2006/relationships/hyperlink" Target="https://www.businesstravelnews.com/Hotels/Yangjiang-China/HUALUXE-Yangjiang-City-Center-p51762304" TargetMode="External"/><Relationship Id="rId7" Type="http://schemas.openxmlformats.org/officeDocument/2006/relationships/hyperlink" Target="https://www.ihg.com/hualuxe/hotels/gb/en/reservation" TargetMode="External"/><Relationship Id="rId2" Type="http://schemas.openxmlformats.org/officeDocument/2006/relationships/hyperlink" Target="https://www.booking.com/hotel/cn/hualuxe-hotels-and-resorts-leshan-an-ihg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hg.com/hualuxe/content/gb/en/enabling-space" TargetMode="External"/><Relationship Id="rId5" Type="http://schemas.openxmlformats.org/officeDocument/2006/relationships/hyperlink" Target="https://www.facebook.com/hualuxeyangjiang/" TargetMode="External"/><Relationship Id="rId10" Type="http://schemas.openxmlformats.org/officeDocument/2006/relationships/hyperlink" Target="https://www.tripadvisor.com/Hotel_Review-g294220-d19478254-Reviews-HUALUXE_Hotels_and_Resorts_Nanjing_Yangtze_River_an_IHG_hotel-Nanjing_Jiangsu.html" TargetMode="External"/><Relationship Id="rId4" Type="http://schemas.openxmlformats.org/officeDocument/2006/relationships/hyperlink" Target="https://www.businesstraveller.com/news/2015/06/03/first-look-hualuxe-nanchang-high-tech-zone/" TargetMode="External"/><Relationship Id="rId9" Type="http://schemas.openxmlformats.org/officeDocument/2006/relationships/hyperlink" Target="https://www.tripadvisor.com/Hotel_Review-g658231-d14120531-Reviews-HUALUXE_Hotels_and_Resorts_Wuhu_an_IHG_hotel-Wuhu_Anhui.html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Role &amp; Importance of</a:t>
            </a:r>
            <a:b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Hospitality &amp; Guest Services</a:t>
            </a:r>
            <a:b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6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within the Hotel Industry</a:t>
            </a:r>
          </a:p>
        </p:txBody>
      </p:sp>
    </p:spTree>
    <p:extLst>
      <p:ext uri="{BB962C8B-B14F-4D97-AF65-F5344CB8AC3E}">
        <p14:creationId xmlns:p14="http://schemas.microsoft.com/office/powerpoint/2010/main" val="1016890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013160"/>
            <a:ext cx="10058400" cy="40233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selected hotel for this presentation is IHG Hotel.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that is being focused in HUALUXE®.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core focus is to assess the scope, nature and role of guest services.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US" sz="2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will also determine the ways in which the selected brand meets the expectation of the guests.</a:t>
            </a:r>
          </a:p>
        </p:txBody>
      </p:sp>
    </p:spTree>
    <p:extLst>
      <p:ext uri="{BB962C8B-B14F-4D97-AF65-F5344CB8AC3E}">
        <p14:creationId xmlns:p14="http://schemas.microsoft.com/office/powerpoint/2010/main" val="2657305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Overview of HUALUXE®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79" y="2013160"/>
            <a:ext cx="7920111" cy="40233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 word comes from Hua, which refers to majestic China, and the word Luxe symbolizes Luxury.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serves as the first hotel specifically designed for Chinese Travelers (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Đorđević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Janković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2015)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holds a global presence with 20 open hotels and 22 pipeline hotels.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has around 5604 open rooms and 5590 pipeline rooms (IHG 2023).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combines modern luxury with the elements of traditional Chinese to provide an authentic experience.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9239317" y="2511113"/>
            <a:ext cx="2952683" cy="1713158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8887991" y="4490193"/>
            <a:ext cx="2941831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marR="0" algn="just">
              <a:lnSpc>
                <a:spcPct val="150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Hu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al.,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2021)</a:t>
            </a:r>
          </a:p>
        </p:txBody>
      </p:sp>
    </p:spTree>
    <p:extLst>
      <p:ext uri="{BB962C8B-B14F-4D97-AF65-F5344CB8AC3E}">
        <p14:creationId xmlns:p14="http://schemas.microsoft.com/office/powerpoint/2010/main" val="1483817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HUALUXE® Main Consumer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1" y="2013160"/>
            <a:ext cx="6861864" cy="40233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primarily targets upscale Chinese Travelers seeking premium experience and luxury.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also appeals to business travellers and corporate executives valuing convenience.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According to Cocks (2015), the target consumer of the brand is "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Guanxi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Activists”.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mainly targets high-end leisure travellers with a high-income scale.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also caters to corporate groups by providing event space and services for conferences and business meetings.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Affluent Chinese families are also attracted due to cultural comfort. 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8139448" y="2379412"/>
            <a:ext cx="4052551" cy="279463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7554609" y="5255499"/>
            <a:ext cx="4372223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marR="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Business Traveler News, 2022)</a:t>
            </a:r>
          </a:p>
        </p:txBody>
      </p:sp>
    </p:spTree>
    <p:extLst>
      <p:ext uri="{BB962C8B-B14F-4D97-AF65-F5344CB8AC3E}">
        <p14:creationId xmlns:p14="http://schemas.microsoft.com/office/powerpoint/2010/main" val="19107488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Nature, Scope and Role of Guest Services and Facilities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3895" y="1737360"/>
            <a:ext cx="11018899" cy="290497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provides personalized concierge services which work to cater to the preferences of each guest.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includes assisting them with transportation arrangements, reservations and local recommendations.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includes well-appointed and spacious guestrooms, a fitness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centre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swimming pools and spa facilities.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nature of service is to bring to life the Chinese heritage and aesthetics.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 entertain guests, the brand partnered with QQ Music to conduct China-Style Concert.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Dancers and singers such as Li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</a:rPr>
              <a:t>Yugang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 attract 10 million viewers online (China Daily 2023). 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4019952" y="4762567"/>
            <a:ext cx="4667250" cy="168592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860587" y="6350169"/>
            <a:ext cx="2492990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marR="0" algn="just">
              <a:lnSpc>
                <a:spcPct val="150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IHG 2023)</a:t>
            </a:r>
          </a:p>
        </p:txBody>
      </p:sp>
    </p:spTree>
    <p:extLst>
      <p:ext uri="{BB962C8B-B14F-4D97-AF65-F5344CB8AC3E}">
        <p14:creationId xmlns:p14="http://schemas.microsoft.com/office/powerpoint/2010/main" val="333787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Nature, Scope and Role of Guest Services and Facilities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214" y="1737360"/>
            <a:ext cx="6143224" cy="424141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also offers fine-dining restaurants and bars with exceptional culinary experiences.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dining venues blend international cuisines with Chinese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flavours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Xian Yan restaurant at HUALUXE offers open cooking stations with seasonal food preparation.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Mian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+ Noodle Bar offers handmade nutritious noodles, wontons and dumplings.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also provides a VIP reception hall with catering butlers offering VIP treatment to guests.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garden lobby is also established, referring to the design philosophy of "nature yet close to luxury".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resort-style bathroom rejuvenates the mind and bodies of guests (Hu 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al.,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2021). </a:t>
            </a:r>
          </a:p>
        </p:txBody>
      </p:sp>
      <p:pic>
        <p:nvPicPr>
          <p:cNvPr id="8" name="Picture 7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044" y="2163652"/>
            <a:ext cx="5155735" cy="315063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387924" y="5314284"/>
            <a:ext cx="3256597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marR="0" algn="just">
              <a:lnSpc>
                <a:spcPct val="150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Trip Advisor 2022)</a:t>
            </a:r>
          </a:p>
        </p:txBody>
      </p:sp>
    </p:spTree>
    <p:extLst>
      <p:ext uri="{BB962C8B-B14F-4D97-AF65-F5344CB8AC3E}">
        <p14:creationId xmlns:p14="http://schemas.microsoft.com/office/powerpoint/2010/main" val="2390271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67286"/>
            <a:ext cx="10058400" cy="1450757"/>
          </a:xfrm>
        </p:spPr>
        <p:txBody>
          <a:bodyPr>
            <a:normAutofit/>
          </a:bodyPr>
          <a:lstStyle/>
          <a:p>
            <a:pPr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Role and Function of Guest Services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745" y="1839196"/>
            <a:ext cx="10695905" cy="425547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focuses on providing personalized assistance and attention to each guest, fostering a sense of exclusivity.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customer reviews the guest's services as exceptional due to the dedicated staff.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Business travellers reviewed that a minor issue in temperature was informed to staff which was settled immediately (Trip Advisor 2023).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shows that the staff are trained to provide prioritization and assistance to guests.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gyms are well-equipped with sets of equipment suited for any gym goers.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152722" y="6350169"/>
            <a:ext cx="3025765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28600" marR="0" algn="just">
              <a:lnSpc>
                <a:spcPct val="150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Trip Advisor 2023)</a:t>
            </a:r>
          </a:p>
        </p:txBody>
      </p:sp>
    </p:spTree>
    <p:extLst>
      <p:ext uri="{BB962C8B-B14F-4D97-AF65-F5344CB8AC3E}">
        <p14:creationId xmlns:p14="http://schemas.microsoft.com/office/powerpoint/2010/main" val="313357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Role and Function of Guest Services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214" y="1737360"/>
            <a:ext cx="11745532" cy="234227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342900" marR="0" lvl="0" indent="-342900" algn="just">
              <a:lnSpc>
                <a:spcPct val="107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charges for one night in Beijing are 971 CNY.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 the hotel established at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Leshan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the per night charges are 469 CNY for a king standard room (Bookings.com 2023).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indicates that the prices differ with the area.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Each room at the hotel comprises facilities such as bathrobes, dryers, ironing board, mini-bar, TV and internet access.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guests are also provided with private space for LUXE Gathering (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2023).</a:t>
            </a:r>
          </a:p>
        </p:txBody>
      </p:sp>
      <p:pic>
        <p:nvPicPr>
          <p:cNvPr id="8" name="Picture 7"/>
          <p:cNvPicPr/>
          <p:nvPr/>
        </p:nvPicPr>
        <p:blipFill>
          <a:blip r:embed="rId2"/>
          <a:stretch>
            <a:fillRect/>
          </a:stretch>
        </p:blipFill>
        <p:spPr>
          <a:xfrm>
            <a:off x="3356020" y="4266109"/>
            <a:ext cx="5943600" cy="200914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633411" y="6335241"/>
            <a:ext cx="2941831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marR="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2023)</a:t>
            </a:r>
          </a:p>
        </p:txBody>
      </p:sp>
    </p:spTree>
    <p:extLst>
      <p:ext uri="{BB962C8B-B14F-4D97-AF65-F5344CB8AC3E}">
        <p14:creationId xmlns:p14="http://schemas.microsoft.com/office/powerpoint/2010/main" val="3082918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lnSpc>
                <a:spcPct val="107000"/>
              </a:lnSpc>
              <a:spcBef>
                <a:spcPts val="0"/>
              </a:spcBef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Hospitality and Meet/Exceed Guest Expectations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6214" y="1737359"/>
            <a:ext cx="7820844" cy="448056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staff wears uniforms inspired by Chinese heritage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inside and outside of the brand serve as the epitome of Chinese etiquette.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guests are welcome with a bow greeting.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salute to high standards is provided with every contact with the guests.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HUALUXE kind hospitality provides night snacks and tea to the guests.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relies on promoting Chinese hospitality through respect, propriety and generosity as the key elements.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also offers LUXE Tea for social and business interaction occurring at the hotels.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0"/>
              </a:spcBef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This helps create a discrete environment for meetings with authentic Chinese tea.</a:t>
            </a:r>
          </a:p>
        </p:txBody>
      </p:sp>
      <p:pic>
        <p:nvPicPr>
          <p:cNvPr id="6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8661963" y="1992938"/>
            <a:ext cx="2904490" cy="2047875"/>
          </a:xfrm>
          <a:prstGeom prst="rect">
            <a:avLst/>
          </a:prstGeom>
        </p:spPr>
      </p:pic>
      <p:pic>
        <p:nvPicPr>
          <p:cNvPr id="7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8923583" y="4133473"/>
            <a:ext cx="2381250" cy="197104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314711" y="6335240"/>
            <a:ext cx="2980303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marR="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Facebook 2023)</a:t>
            </a:r>
          </a:p>
        </p:txBody>
      </p:sp>
    </p:spTree>
    <p:extLst>
      <p:ext uri="{BB962C8B-B14F-4D97-AF65-F5344CB8AC3E}">
        <p14:creationId xmlns:p14="http://schemas.microsoft.com/office/powerpoint/2010/main" val="3479235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Hospitality and Meet/Exceed Guest Expectations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9700" y="1866148"/>
            <a:ext cx="6659567" cy="414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just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hotel also offers featured hotel deals.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Stay for Less- Faster: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offer provides 5000 points when booked with points &amp; Cash.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One Rewards Bonus Points Package: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Guests can earn additional points by staying at and participating in hotel activities.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Gift Cards: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gift card offers a catalogue of unique gifts. </a:t>
            </a: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14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</a:rPr>
              <a:t>The featured deals help to meet and exceed guest expectations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" name="Picture 7"/>
          <p:cNvPicPr/>
          <p:nvPr/>
        </p:nvPicPr>
        <p:blipFill>
          <a:blip r:embed="rId2"/>
          <a:stretch>
            <a:fillRect/>
          </a:stretch>
        </p:blipFill>
        <p:spPr>
          <a:xfrm>
            <a:off x="7482626" y="2414709"/>
            <a:ext cx="4548818" cy="270891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7071685" y="5123619"/>
            <a:ext cx="2595582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457200" marR="0" algn="just">
              <a:lnSpc>
                <a:spcPct val="150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(Source: Miler 2022)</a:t>
            </a:r>
          </a:p>
        </p:txBody>
      </p:sp>
    </p:spTree>
    <p:extLst>
      <p:ext uri="{BB962C8B-B14F-4D97-AF65-F5344CB8AC3E}">
        <p14:creationId xmlns:p14="http://schemas.microsoft.com/office/powerpoint/2010/main" val="19904461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9700" y="1917664"/>
            <a:ext cx="11165985" cy="390636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HUALUXE, under the hotel IHG, offers an elevated experience rooted in Chinese culture.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Its main consumers include Chinese travellers, including business and leisure travellers.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brand provides personalized attention, ensures seamless operations, and exceeds expectations by building guest loyalty.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 strives to meet and exceed guest expectations via personalized services, cultural immersion experiences, and attention to detail.</a:t>
            </a:r>
          </a:p>
          <a:p>
            <a:pPr marL="342900" marR="0" lvl="0" indent="-3429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It establishes itself as a preferred choice for luxury accommodations and maintains a distinctive position amongst competitors.</a:t>
            </a:r>
          </a:p>
        </p:txBody>
      </p:sp>
    </p:spTree>
    <p:extLst>
      <p:ext uri="{BB962C8B-B14F-4D97-AF65-F5344CB8AC3E}">
        <p14:creationId xmlns:p14="http://schemas.microsoft.com/office/powerpoint/2010/main" val="15069805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lang="en-US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8942" y="1917664"/>
            <a:ext cx="11771290" cy="418771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40000" lnSpcReduction="20000"/>
          </a:bodyPr>
          <a:lstStyle/>
          <a:p>
            <a:pPr marL="457200" marR="0" indent="-4572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Bookings.com 2023.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Leshan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 </a:t>
            </a:r>
            <a:r>
              <a:rPr lang="en-US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https://www.booking.com/hotel/cn/hualuxe-hotels-and-resorts-leshan-an-ihg.html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 May 2023].</a:t>
            </a:r>
          </a:p>
          <a:p>
            <a:pPr marL="457200" marR="0" indent="-4572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Business Traveler News, 2022. HUALUXE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Yangjiang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City Center. [Online] Available at </a:t>
            </a:r>
            <a:r>
              <a:rPr lang="en-US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https://www.businesstravelnews.com/Hotels/Yangjiang-China/HUALUXE-Yangjiang-City-Center-p51762304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 May 2023].</a:t>
            </a:r>
          </a:p>
          <a:p>
            <a:pPr marL="457200" marR="0" indent="-4572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Cocks T. 2015. First look: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Nanchang High-tech zone. [Online] Available at </a:t>
            </a:r>
            <a:r>
              <a:rPr lang="en-US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https://www.businesstraveller.com/news/2015/06/03/first-look-hualuxe-nanchang-high-tech-zone/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 May 2023].</a:t>
            </a:r>
          </a:p>
          <a:p>
            <a:pPr marL="457200" marR="0" indent="-4572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Đorđević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D.Ž. and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Janković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2015. Modern distribution and development of hotel industry in the world. </a:t>
            </a:r>
            <a:r>
              <a:rPr lang="en-US" i="1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Ekonomika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61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pp.99-110.</a:t>
            </a:r>
          </a:p>
          <a:p>
            <a:pPr marL="457200" marR="0" indent="-4572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Facebook 2023.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 </a:t>
            </a:r>
            <a:r>
              <a:rPr lang="en-US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https://www.facebook.com/hualuxeyangjiang/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 May 2023].</a:t>
            </a:r>
          </a:p>
          <a:p>
            <a:pPr marL="457200" marR="0" indent="-4572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Hu, X., Ma, C., Ren, L. and Chen, P.J., 2021. When in “China” do as the Chinese do: a case study of IHG’s HUALUXE’S localization in China. 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Teaching in Travel &amp; Tourism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21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pp.91-103.</a:t>
            </a:r>
          </a:p>
          <a:p>
            <a:pPr marL="457200" marR="0" indent="-4572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2023. Enabling Spaces. [Online] Available at </a:t>
            </a:r>
            <a:r>
              <a:rPr lang="en-US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https://www.ihg.com/hualuxe/content/gb/en/enabling-space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 May 2023].</a:t>
            </a:r>
          </a:p>
          <a:p>
            <a:pPr marL="457200" marR="0" indent="-4572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IHG 2023.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 </a:t>
            </a:r>
            <a:r>
              <a:rPr lang="en-US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https://www.ihg.com/hualuxe/hotels/gb/en/reservation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 May 2023].</a:t>
            </a:r>
          </a:p>
          <a:p>
            <a:pPr marL="457200" marR="0" indent="-4572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Miler G. 2022. What are IHG points worth? [Online] Available at </a:t>
            </a:r>
            <a:r>
              <a:rPr lang="en-US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https://frequentmiler.com/what-are-ihg-points-worth/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 May 2023].</a:t>
            </a:r>
          </a:p>
          <a:p>
            <a:pPr marL="457200" marR="0" indent="-4572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Trip Advisor 2022.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Wuhu. [Online] Available at </a:t>
            </a:r>
            <a:r>
              <a:rPr lang="en-US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https://www.tripadvisor.com/Hotel_Review-g658231-d14120531-Reviews-HUALUXE_Hotels_and_Resorts_Wuhu_an_IHG_hotel-Wuhu_Anhui.html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 May 2023].</a:t>
            </a:r>
          </a:p>
          <a:p>
            <a:pPr marL="457200" marR="0" indent="-457200" algn="just">
              <a:lnSpc>
                <a:spcPct val="107000"/>
              </a:lnSpc>
              <a:spcBef>
                <a:spcPts val="600"/>
              </a:spcBef>
              <a:spcAft>
                <a:spcPts val="1400"/>
              </a:spcAft>
            </a:pP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Trip Advisor 2023. </a:t>
            </a:r>
            <a:r>
              <a:rPr lang="en-US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Hualuxe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 </a:t>
            </a:r>
            <a:r>
              <a:rPr lang="en-US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https://www.tripadvisor.com/Hotel_Review-g294220-d19478254-Reviews-HUALUXE_Hotels_and_Resorts_Nanjing_Yangtze_River_an_IHG_hotel-Nanjing_Jiangsu.html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[Accessed on 24 May 2023].</a:t>
            </a:r>
          </a:p>
        </p:txBody>
      </p:sp>
    </p:spTree>
    <p:extLst>
      <p:ext uri="{BB962C8B-B14F-4D97-AF65-F5344CB8AC3E}">
        <p14:creationId xmlns:p14="http://schemas.microsoft.com/office/powerpoint/2010/main" val="1737546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99768058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129</TotalTime>
  <Words>1402</Words>
  <Application>Microsoft Office PowerPoint</Application>
  <PresentationFormat>Widescreen</PresentationFormat>
  <Paragraphs>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Calibri</vt:lpstr>
      <vt:lpstr>Calibri Light</vt:lpstr>
      <vt:lpstr>Symbol</vt:lpstr>
      <vt:lpstr>Times New Roman</vt:lpstr>
      <vt:lpstr>Retrospect</vt:lpstr>
      <vt:lpstr>The Role &amp; Importance of Hospitality &amp; Guest Services within the Hotel Industry</vt:lpstr>
      <vt:lpstr>Introduction</vt:lpstr>
      <vt:lpstr>Overview of HUALUXE®</vt:lpstr>
      <vt:lpstr>HUALUXE® Main Consumer</vt:lpstr>
      <vt:lpstr>Nature, Scope and Role of Guest Services and Facilities</vt:lpstr>
      <vt:lpstr>Nature, Scope and Role of Guest Services and Facilities</vt:lpstr>
      <vt:lpstr>Role and Function of Guest Services</vt:lpstr>
      <vt:lpstr>Role and Function of Guest Services</vt:lpstr>
      <vt:lpstr>Importance of Hospitality and Meet/Exceed Guest Expectations</vt:lpstr>
      <vt:lpstr>Importance of Hospitality and Meet/Exceed Guest Expectations</vt:lpstr>
      <vt:lpstr>Conclusion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Florin Andrei Ghinea (2214960)</cp:lastModifiedBy>
  <cp:revision>6</cp:revision>
  <dcterms:created xsi:type="dcterms:W3CDTF">2023-05-24T13:56:05Z</dcterms:created>
  <dcterms:modified xsi:type="dcterms:W3CDTF">2023-05-25T15:39:04Z</dcterms:modified>
</cp:coreProperties>
</file>