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16"/>
  </p:notesMasterIdLst>
  <p:handoutMasterIdLst>
    <p:handoutMasterId r:id="rId17"/>
  </p:handoutMasterIdLst>
  <p:sldIdLst>
    <p:sldId id="332" r:id="rId2"/>
    <p:sldId id="339" r:id="rId3"/>
    <p:sldId id="399" r:id="rId4"/>
    <p:sldId id="400" r:id="rId5"/>
    <p:sldId id="401" r:id="rId6"/>
    <p:sldId id="402" r:id="rId7"/>
    <p:sldId id="435" r:id="rId8"/>
    <p:sldId id="403" r:id="rId9"/>
    <p:sldId id="404" r:id="rId10"/>
    <p:sldId id="405" r:id="rId11"/>
    <p:sldId id="410" r:id="rId12"/>
    <p:sldId id="411" r:id="rId13"/>
    <p:sldId id="434" r:id="rId14"/>
    <p:sldId id="433" r:id="rId15"/>
  </p:sldIdLst>
  <p:sldSz cx="9144000" cy="6858000" type="screen4x3"/>
  <p:notesSz cx="6669088" cy="9753600"/>
  <p:custDataLst>
    <p:tags r:id="rId18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408" y="72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186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862" y="1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66566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862" y="9266566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862" y="1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633" y="4628445"/>
            <a:ext cx="4891823" cy="43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6566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862" y="9266566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B71B0CFE-47CC-43DE-9A54-A1C1B7AC5E2C}" type="slidenum">
              <a:rPr lang="en-GB"/>
              <a:pPr eaLnBrk="1" hangingPunct="1"/>
              <a:t>11</a:t>
            </a:fld>
            <a:endParaRPr lang="en-GB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8970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364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DD3DD6F-47C2-45B3-96E8-C66154B3689F}" type="slidenum">
              <a:rPr lang="en-GB"/>
              <a:pPr eaLnBrk="1" hangingPunct="1"/>
              <a:t>13</a:t>
            </a:fld>
            <a:endParaRPr lang="en-GB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Inserted new slide</a:t>
            </a:r>
          </a:p>
        </p:txBody>
      </p:sp>
    </p:spTree>
    <p:extLst>
      <p:ext uri="{BB962C8B-B14F-4D97-AF65-F5344CB8AC3E}">
        <p14:creationId xmlns:p14="http://schemas.microsoft.com/office/powerpoint/2010/main" val="556284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10/4/2018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tScY2guZpo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>
                <a:cs typeface="Arial" charset="0"/>
              </a:rPr>
              <a:t>Marketing Essentials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The Development of Marketing and the Marketing Environment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/>
              <a:t>Learning Outcomes for today</a:t>
            </a:r>
            <a:endParaRPr lang="en-GB" dirty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dirty="0"/>
              <a:t>Consider the role of the marketing environment</a:t>
            </a:r>
          </a:p>
          <a:p>
            <a:r>
              <a:rPr lang="en-GB" dirty="0"/>
              <a:t>Identify key environmental elements and their impact on companies</a:t>
            </a:r>
          </a:p>
          <a:p>
            <a:r>
              <a:rPr lang="en-GB" dirty="0"/>
              <a:t>Explore environmental analysis tools</a:t>
            </a:r>
          </a:p>
          <a:p>
            <a:r>
              <a:rPr lang="en-GB" dirty="0"/>
              <a:t>Consider strategic responses</a:t>
            </a:r>
            <a:endParaRPr lang="en-US" dirty="0">
              <a:cs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Marketing Landscape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340768"/>
            <a:ext cx="8322609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9533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recession in developed world</a:t>
            </a:r>
          </a:p>
          <a:p>
            <a:r>
              <a:rPr lang="en-GB" dirty="0"/>
              <a:t>Rise of emerging economies such as India, Russia, China and Brazil</a:t>
            </a:r>
          </a:p>
          <a:p>
            <a:r>
              <a:rPr lang="en-GB" dirty="0"/>
              <a:t>Changes from manufacturing to service based economies</a:t>
            </a:r>
          </a:p>
          <a:p>
            <a:r>
              <a:rPr lang="en-GB" dirty="0"/>
              <a:t>Increased globalisation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221" name="Picture 5" descr="C:\Users\bus-ac2\AppData\Local\Microsoft\Windows\Temporary Internet Files\Content.IE5\T04OGYQZ\MP9003877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09004"/>
            <a:ext cx="2289448" cy="16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103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Digital age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264696" cy="4494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6287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media landscape</a:t>
            </a:r>
          </a:p>
        </p:txBody>
      </p:sp>
      <p:pic>
        <p:nvPicPr>
          <p:cNvPr id="10242" name="Picture 2" descr="The Changing Media Landsca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513457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505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PQuestion"/>
          <p:cNvSpPr>
            <a:spLocks noGrp="1"/>
          </p:cNvSpPr>
          <p:nvPr>
            <p:ph type="title"/>
          </p:nvPr>
        </p:nvSpPr>
        <p:spPr>
          <a:xfrm>
            <a:off x="611560" y="1772816"/>
            <a:ext cx="6911975" cy="266429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/>
              <a:t>How many Internet enabled devices do you own? (Tablet computer PC, laptop, MP3 player, phone, game consoles</a:t>
            </a:r>
            <a:r>
              <a:rPr lang="en-GB" sz="3200" dirty="0" smtClean="0"/>
              <a:t>)</a:t>
            </a:r>
            <a:br>
              <a:rPr lang="en-GB" sz="3200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smtClean="0"/>
              <a:t>Which is the most important to you?!</a:t>
            </a:r>
            <a:br>
              <a:rPr lang="en-GB" sz="3200" dirty="0" smtClean="0"/>
            </a:br>
            <a:endParaRPr lang="en-GB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9998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technology and marketing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205064"/>
          </a:xfrm>
        </p:spPr>
        <p:txBody>
          <a:bodyPr/>
          <a:lstStyle/>
          <a:p>
            <a:r>
              <a:rPr lang="en-GB" sz="2400" dirty="0"/>
              <a:t>Marketers have greater access to information about customers, markets and competitors than ever before</a:t>
            </a:r>
          </a:p>
          <a:p>
            <a:r>
              <a:rPr lang="en-GB" sz="2400" dirty="0"/>
              <a:t>Database technologies have enabled organisations to capture valuable information, store, sort, analyse and use it to improve their marketing</a:t>
            </a:r>
          </a:p>
          <a:p>
            <a:endParaRPr lang="en-GB" dirty="0"/>
          </a:p>
        </p:txBody>
      </p:sp>
      <p:pic>
        <p:nvPicPr>
          <p:cNvPr id="1024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0870" y="4149080"/>
            <a:ext cx="3187594" cy="2120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4932040" y="1772816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Customers also benefit from increased information about products, services and organisations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167193" y="580767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Big Data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3133338" y="6262482"/>
            <a:ext cx="586001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www.youtube.com/watch?v=LtScY2guZpo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329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 v New Customer Communications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412776"/>
            <a:ext cx="8434655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7609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Non-profit, social and ethical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The idea that marketing can be used for non-profit organisations has grown</a:t>
            </a:r>
          </a:p>
          <a:p>
            <a:r>
              <a:rPr lang="en-GB" sz="2400" dirty="0"/>
              <a:t>As society becomes more concerned with ethics and sustainability, organisations are adapting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348880"/>
            <a:ext cx="4074136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80539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</a:rPr>
              <a:t>The Marketing Environment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341438"/>
            <a:ext cx="7772400" cy="4419600"/>
          </a:xfrm>
        </p:spPr>
        <p:txBody>
          <a:bodyPr/>
          <a:lstStyle/>
          <a:p>
            <a:pPr marL="0" indent="0">
              <a:buFont typeface="Monotype Sorts"/>
              <a:buNone/>
            </a:pPr>
            <a:r>
              <a:rPr lang="en-GB" sz="2800">
                <a:solidFill>
                  <a:schemeClr val="tx1"/>
                </a:solidFill>
              </a:rPr>
              <a:t>The marketing environment consists of the actors and forces which affect a company’s capability to operate effectively in providing products and services to is chosen markets.</a:t>
            </a:r>
          </a:p>
          <a:p>
            <a:pPr marL="0" indent="0">
              <a:buFont typeface="Monotype Sorts"/>
              <a:buNone/>
            </a:pPr>
            <a:r>
              <a:rPr lang="en-GB" sz="2800">
                <a:solidFill>
                  <a:schemeClr val="tx1"/>
                </a:solidFill>
              </a:rPr>
              <a:t>It can be classified into:</a:t>
            </a:r>
          </a:p>
          <a:p>
            <a:pPr marL="0" indent="0">
              <a:buFont typeface="Monotype Sorts"/>
              <a:buNone/>
            </a:pPr>
            <a:endParaRPr lang="en-GB" sz="240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	The microenvironment</a:t>
            </a: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	The macroenvironment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FF1AC2D0-CC36-4CA2-B570-9758A4B06A3B}" type="slidenum">
              <a:rPr lang="en-GB">
                <a:solidFill>
                  <a:srgbClr val="D38E27"/>
                </a:solidFill>
              </a:rPr>
              <a:pPr algn="ctr" eaLnBrk="1" hangingPunct="1"/>
              <a:t>11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35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907704" y="1052735"/>
            <a:ext cx="5832648" cy="5462321"/>
          </a:xfrm>
          <a:prstGeom prst="ellipse">
            <a:avLst/>
          </a:prstGeom>
          <a:gradFill>
            <a:gsLst>
              <a:gs pos="0">
                <a:srgbClr val="DDB1E9">
                  <a:alpha val="79000"/>
                </a:srgbClr>
              </a:gs>
              <a:gs pos="50000">
                <a:srgbClr val="9232AC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3132138" y="2133600"/>
            <a:ext cx="3384550" cy="3167063"/>
          </a:xfrm>
          <a:prstGeom prst="ellipse">
            <a:avLst/>
          </a:prstGeom>
          <a:solidFill>
            <a:srgbClr val="C174D6"/>
          </a:soli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556" name="Rectangle 6"/>
          <p:cNvSpPr>
            <a:spLocks noGrp="1" noChangeArrowheads="1"/>
          </p:cNvSpPr>
          <p:nvPr>
            <p:ph type="title"/>
          </p:nvPr>
        </p:nvSpPr>
        <p:spPr>
          <a:xfrm>
            <a:off x="1763713" y="333375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Marketing Environment</a:t>
            </a:r>
          </a:p>
        </p:txBody>
      </p:sp>
      <p:sp>
        <p:nvSpPr>
          <p:cNvPr id="2151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449CBD15-31B6-4797-B221-0741465D64CF}" type="slidenum">
              <a:rPr lang="en-GB">
                <a:solidFill>
                  <a:srgbClr val="D38E27"/>
                </a:solidFill>
              </a:rPr>
              <a:pPr algn="ctr" eaLnBrk="1" hangingPunct="1"/>
              <a:t>12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211638" y="3114675"/>
            <a:ext cx="1179512" cy="1177925"/>
          </a:xfrm>
          <a:prstGeom prst="ellipse">
            <a:avLst/>
          </a:prstGeom>
          <a:gradFill>
            <a:gsLst>
              <a:gs pos="0">
                <a:srgbClr val="9232AC"/>
              </a:gs>
              <a:gs pos="50000">
                <a:srgbClr val="DDB1E9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7" name="TextBox 7"/>
          <p:cNvSpPr txBox="1">
            <a:spLocks noChangeArrowheads="1"/>
          </p:cNvSpPr>
          <p:nvPr/>
        </p:nvSpPr>
        <p:spPr bwMode="auto">
          <a:xfrm>
            <a:off x="4284663" y="3573463"/>
            <a:ext cx="10080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Company</a:t>
            </a:r>
          </a:p>
        </p:txBody>
      </p:sp>
      <p:sp>
        <p:nvSpPr>
          <p:cNvPr id="43018" name="TextBox 8"/>
          <p:cNvSpPr txBox="1">
            <a:spLocks noChangeArrowheads="1"/>
          </p:cNvSpPr>
          <p:nvPr/>
        </p:nvSpPr>
        <p:spPr bwMode="auto">
          <a:xfrm>
            <a:off x="3995738" y="2492375"/>
            <a:ext cx="18716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Microenvironment</a:t>
            </a:r>
          </a:p>
        </p:txBody>
      </p:sp>
      <p:sp>
        <p:nvSpPr>
          <p:cNvPr id="43019" name="TextBox 9"/>
          <p:cNvSpPr txBox="1">
            <a:spLocks noChangeArrowheads="1"/>
          </p:cNvSpPr>
          <p:nvPr/>
        </p:nvSpPr>
        <p:spPr bwMode="auto">
          <a:xfrm>
            <a:off x="5364163" y="3357563"/>
            <a:ext cx="12239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Customers</a:t>
            </a:r>
          </a:p>
        </p:txBody>
      </p:sp>
      <p:sp>
        <p:nvSpPr>
          <p:cNvPr id="43020" name="TextBox 10"/>
          <p:cNvSpPr txBox="1">
            <a:spLocks noChangeArrowheads="1"/>
          </p:cNvSpPr>
          <p:nvPr/>
        </p:nvSpPr>
        <p:spPr bwMode="auto">
          <a:xfrm>
            <a:off x="507682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Competitors</a:t>
            </a:r>
          </a:p>
        </p:txBody>
      </p:sp>
      <p:sp>
        <p:nvSpPr>
          <p:cNvPr id="43021" name="TextBox 11"/>
          <p:cNvSpPr txBox="1">
            <a:spLocks noChangeArrowheads="1"/>
          </p:cNvSpPr>
          <p:nvPr/>
        </p:nvSpPr>
        <p:spPr bwMode="auto">
          <a:xfrm>
            <a:off x="341947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Distributors</a:t>
            </a:r>
          </a:p>
        </p:txBody>
      </p:sp>
      <p:sp>
        <p:nvSpPr>
          <p:cNvPr id="43022" name="TextBox 12"/>
          <p:cNvSpPr txBox="1">
            <a:spLocks noChangeArrowheads="1"/>
          </p:cNvSpPr>
          <p:nvPr/>
        </p:nvSpPr>
        <p:spPr bwMode="auto">
          <a:xfrm>
            <a:off x="3132138" y="3409950"/>
            <a:ext cx="1439862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Suppliers</a:t>
            </a:r>
          </a:p>
        </p:txBody>
      </p:sp>
      <p:sp>
        <p:nvSpPr>
          <p:cNvPr id="43023" name="TextBox 13"/>
          <p:cNvSpPr txBox="1">
            <a:spLocks noChangeArrowheads="1"/>
          </p:cNvSpPr>
          <p:nvPr/>
        </p:nvSpPr>
        <p:spPr bwMode="auto">
          <a:xfrm>
            <a:off x="3924300" y="162877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Macroenvironment</a:t>
            </a:r>
          </a:p>
        </p:txBody>
      </p:sp>
      <p:sp>
        <p:nvSpPr>
          <p:cNvPr id="43024" name="TextBox 14"/>
          <p:cNvSpPr txBox="1">
            <a:spLocks noChangeArrowheads="1"/>
          </p:cNvSpPr>
          <p:nvPr/>
        </p:nvSpPr>
        <p:spPr bwMode="auto">
          <a:xfrm>
            <a:off x="6227763" y="2636838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Political/Legal</a:t>
            </a:r>
          </a:p>
        </p:txBody>
      </p:sp>
      <p:sp>
        <p:nvSpPr>
          <p:cNvPr id="43025" name="TextBox 15"/>
          <p:cNvSpPr txBox="1">
            <a:spLocks noChangeArrowheads="1"/>
          </p:cNvSpPr>
          <p:nvPr/>
        </p:nvSpPr>
        <p:spPr bwMode="auto">
          <a:xfrm>
            <a:off x="6372225" y="458152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Physical</a:t>
            </a:r>
          </a:p>
        </p:txBody>
      </p:sp>
      <p:sp>
        <p:nvSpPr>
          <p:cNvPr id="43026" name="TextBox 16"/>
          <p:cNvSpPr txBox="1">
            <a:spLocks noChangeArrowheads="1"/>
          </p:cNvSpPr>
          <p:nvPr/>
        </p:nvSpPr>
        <p:spPr bwMode="auto">
          <a:xfrm>
            <a:off x="4211638" y="5661025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Technological</a:t>
            </a:r>
          </a:p>
        </p:txBody>
      </p:sp>
      <p:sp>
        <p:nvSpPr>
          <p:cNvPr id="43027" name="TextBox 17"/>
          <p:cNvSpPr txBox="1">
            <a:spLocks noChangeArrowheads="1"/>
          </p:cNvSpPr>
          <p:nvPr/>
        </p:nvSpPr>
        <p:spPr bwMode="auto">
          <a:xfrm>
            <a:off x="2124075" y="4508500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Social</a:t>
            </a:r>
          </a:p>
        </p:txBody>
      </p:sp>
      <p:sp>
        <p:nvSpPr>
          <p:cNvPr id="43028" name="TextBox 18"/>
          <p:cNvSpPr txBox="1">
            <a:spLocks noChangeArrowheads="1"/>
          </p:cNvSpPr>
          <p:nvPr/>
        </p:nvSpPr>
        <p:spPr bwMode="auto">
          <a:xfrm>
            <a:off x="2124075" y="2636838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3966002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Microenvironment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idx="1"/>
          </p:nvPr>
        </p:nvSpPr>
        <p:spPr>
          <a:xfrm>
            <a:off x="1908175" y="1484313"/>
            <a:ext cx="4319588" cy="3960812"/>
          </a:xfrm>
        </p:spPr>
        <p:txBody>
          <a:bodyPr/>
          <a:lstStyle/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Customers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Distributors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Suppliers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Competitors</a:t>
            </a:r>
          </a:p>
        </p:txBody>
      </p:sp>
      <p:sp>
        <p:nvSpPr>
          <p:cNvPr id="4403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403350" y="63817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CBD9E00A-54CD-417D-9159-7AFD3A790D02}" type="slidenum">
              <a:rPr lang="en-GB">
                <a:solidFill>
                  <a:srgbClr val="D38E27"/>
                </a:solidFill>
              </a:rPr>
              <a:pPr algn="ctr" eaLnBrk="1" hangingPunct="1"/>
              <a:t>13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6227763" y="1412875"/>
            <a:ext cx="2592387" cy="2447925"/>
          </a:xfrm>
          <a:prstGeom prst="cloudCallout">
            <a:avLst>
              <a:gd name="adj1" fmla="val -91381"/>
              <a:gd name="adj2" fmla="val -35259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4" name="TextBox 2"/>
          <p:cNvSpPr txBox="1">
            <a:spLocks noChangeArrowheads="1"/>
          </p:cNvSpPr>
          <p:nvPr/>
        </p:nvSpPr>
        <p:spPr bwMode="auto">
          <a:xfrm>
            <a:off x="6804025" y="1916113"/>
            <a:ext cx="18002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Who, exactly, are they? What do they need? What do they want?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5003800" y="4581525"/>
            <a:ext cx="2520950" cy="1800225"/>
          </a:xfrm>
          <a:prstGeom prst="cloudCallout">
            <a:avLst>
              <a:gd name="adj1" fmla="val -86486"/>
              <a:gd name="adj2" fmla="val -11810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6" name="TextBox 4"/>
          <p:cNvSpPr txBox="1">
            <a:spLocks noChangeArrowheads="1"/>
          </p:cNvSpPr>
          <p:nvPr/>
        </p:nvSpPr>
        <p:spPr bwMode="auto">
          <a:xfrm>
            <a:off x="5483225" y="4881563"/>
            <a:ext cx="18716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Do they add value to your products or service?</a:t>
            </a:r>
          </a:p>
        </p:txBody>
      </p:sp>
    </p:spTree>
    <p:extLst>
      <p:ext uri="{BB962C8B-B14F-4D97-AF65-F5344CB8AC3E}">
        <p14:creationId xmlns:p14="http://schemas.microsoft.com/office/powerpoint/2010/main" val="187150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or TOWS analysis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98448"/>
            <a:ext cx="2857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50" y="3573016"/>
            <a:ext cx="5097789" cy="297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0706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ULTS" val="How many Internet enabled devices do you own? (Tablet computer PC, laptop, MP3 player, phone, game consoles)&#10;30[;]30[;]30[;]False[;]0[;]&#10;4.46666666666667[;]4.5[;]2.88367050051762[;]8.31555555555556&#10;3[;]0[;]0[;]0[;]&#10;3[;]0[;]1[;]1[;]&#10;3[;]0[;]2[;]2[;]&#10;4[;]0[;]3[;]3[;]&#10;2[;]0[;]4[;]4[;]&#10;3[;]0[;]5[;]5[;]&#10;3[;]0[;]6[;]6[;]&#10;3[;]0[;]7[;]7[;]&#10;3[;]0[;]8[;]8[;]&#10;3[;]0[;]9[;]9[;]&#10;"/>
  <p:tag name="AUTOOPENPOLL" val="True"/>
  <p:tag name="HASRESULTS" val="False"/>
  <p:tag name="TYPE" val="NumericSlide"/>
  <p:tag name="TPQUESTIONXML" val="﻿&lt;?xml version=&quot;1.0&quot; encoding=&quot;utf-8&quot;?&gt;&#10;&lt;questionlist&gt;&#10;    &lt;properties&gt;&#10;        &lt;guid&gt;6557AB639A3C4E9E98299D272E911F95&lt;/guid&gt;&#10;        &lt;description /&gt;&#10;    &lt;/properties&gt;&#10;    &lt;questionlisttemplate&gt;&#10;        &lt;correctvalue&gt;1&lt;/correctvalue&gt;&#10;        &lt;incorrectvalue&gt;0&lt;/incorrectvalue&gt;&#10;        &lt;questiontype&gt;1&lt;/questiontype&gt;&#10;        &lt;numberofchoices&gt;4&lt;/numberofchoices&gt;&#10;        &lt;bulletstyle&gt;2&lt;/bulletstyle&gt;&#10;        &lt;questionfont&gt;Verdana&lt;/questionfont&gt;&#10;        &lt;questionfontsize&gt;12&lt;/questionfontsize&gt;&#10;        &lt;answerfont&gt;Verdana&lt;/answerfont&gt;&#10;        &lt;answerfontsize&gt;12&lt;/answerfontsize&gt;&#10;        &lt;showresults&gt;True&lt;/showresults&gt;&#10;        &lt;countdowntime&gt;30&lt;/countdowntime&gt;&#10;        &lt;responsegrid&gt;0&lt;/responsegrid&gt;&#10;    &lt;/questionlisttemplate&gt;&#10;    &lt;questions&gt;&#10;        &lt;numeric&gt;&#10;            &lt;guid&gt;43FBA3EE40EF4CA6941F82685E5F61A3&lt;/guid&gt;&#10;            &lt;repollguid&gt;3B5CC24064444892A45AE300A36785B1&lt;/repollguid&gt;&#10;            &lt;sourceid&gt;BAC5DFF018CB4351B605A56BD280B7D8&lt;/sourceid&gt;&#10;            &lt;questiontext&gt;How many Internet enabled devices do you own? (Tablet computer PC, laptop, MP3 player, phone, game consoles)&lt;/questiontext&gt;&#10;            &lt;showresults&gt;True&lt;/showresults&gt;&#10;            &lt;responsegrid&gt;0&lt;/responsegrid&gt;&#10;            &lt;countdowntimer&gt;False&lt;/countdowntimer&gt;&#10;            &lt;countdowntime&gt;30&lt;/countdowntime&gt;&#10;            &lt;correctvalue&gt;1&lt;/correctvalue&gt;&#10;            &lt;incorrectvalue&gt;0&lt;/incorrectvalue&gt;&#10;            &lt;correctanswerindicator&gt;True&lt;/correctanswerindicator&gt;&#10;            &lt;numericvaluetype&gt;0&lt;/numericvaluetype&gt;&#10;        &lt;/numeric&gt;&#10;    &lt;/questions&gt;&#10;&lt;/questionlist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4886</TotalTime>
  <Words>290</Words>
  <Application>Microsoft Office PowerPoint</Application>
  <PresentationFormat>On-screen Show (4:3)</PresentationFormat>
  <Paragraphs>63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ＭＳ Ｐゴシック</vt:lpstr>
      <vt:lpstr>Arial</vt:lpstr>
      <vt:lpstr>Calibri</vt:lpstr>
      <vt:lpstr>Monotype Sorts</vt:lpstr>
      <vt:lpstr>Times</vt:lpstr>
      <vt:lpstr>Times New Roman</vt:lpstr>
      <vt:lpstr>1_Office Theme</vt:lpstr>
      <vt:lpstr>Marketing Essentials</vt:lpstr>
      <vt:lpstr>Learning Outcomes for today</vt:lpstr>
      <vt:lpstr>The Changing Marketing Landscape</vt:lpstr>
      <vt:lpstr>Economic environment</vt:lpstr>
      <vt:lpstr>The Digital age</vt:lpstr>
      <vt:lpstr>Changing media landscape</vt:lpstr>
      <vt:lpstr>How many Internet enabled devices do you own? (Tablet computer PC, laptop, MP3 player, phone, game consoles)  Which is the most important to you?! </vt:lpstr>
      <vt:lpstr>Information technology and marketing</vt:lpstr>
      <vt:lpstr>Old v New Customer Communications</vt:lpstr>
      <vt:lpstr>Non-profit, social and ethical marketing</vt:lpstr>
      <vt:lpstr>The Marketing Environment</vt:lpstr>
      <vt:lpstr>The Marketing Environment</vt:lpstr>
      <vt:lpstr>The Microenvironment</vt:lpstr>
      <vt:lpstr>SWOT or TOWS analysis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Huw Thomas (Business &amp; Management)</cp:lastModifiedBy>
  <cp:revision>597</cp:revision>
  <cp:lastPrinted>2018-10-04T11:20:05Z</cp:lastPrinted>
  <dcterms:created xsi:type="dcterms:W3CDTF">2002-01-09T07:28:14Z</dcterms:created>
  <dcterms:modified xsi:type="dcterms:W3CDTF">2018-10-04T13:47:02Z</dcterms:modified>
</cp:coreProperties>
</file>