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367" r:id="rId3"/>
    <p:sldId id="375" r:id="rId4"/>
    <p:sldId id="377" r:id="rId5"/>
    <p:sldId id="378" r:id="rId6"/>
    <p:sldId id="376" r:id="rId7"/>
    <p:sldId id="368" r:id="rId8"/>
    <p:sldId id="369" r:id="rId9"/>
    <p:sldId id="371" r:id="rId10"/>
    <p:sldId id="370" r:id="rId11"/>
    <p:sldId id="372" r:id="rId12"/>
    <p:sldId id="373" r:id="rId13"/>
    <p:sldId id="374" r:id="rId14"/>
    <p:sldId id="379" r:id="rId15"/>
    <p:sldId id="381" r:id="rId16"/>
    <p:sldId id="382" r:id="rId17"/>
    <p:sldId id="383" r:id="rId18"/>
    <p:sldId id="384" r:id="rId19"/>
    <p:sldId id="385" r:id="rId20"/>
    <p:sldId id="392" r:id="rId21"/>
    <p:sldId id="394" r:id="rId22"/>
    <p:sldId id="386" r:id="rId23"/>
    <p:sldId id="388" r:id="rId24"/>
    <p:sldId id="387" r:id="rId25"/>
    <p:sldId id="389" r:id="rId26"/>
    <p:sldId id="390" r:id="rId27"/>
    <p:sldId id="391" r:id="rId28"/>
    <p:sldId id="395" r:id="rId29"/>
    <p:sldId id="396" r:id="rId30"/>
    <p:sldId id="397" r:id="rId31"/>
    <p:sldId id="39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8" autoAdjust="0"/>
    <p:restoredTop sz="94660"/>
  </p:normalViewPr>
  <p:slideViewPr>
    <p:cSldViewPr snapToGrid="0">
      <p:cViewPr>
        <p:scale>
          <a:sx n="66" d="100"/>
          <a:sy n="66" d="100"/>
        </p:scale>
        <p:origin x="676" y="-1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13AB1E-80A3-493F-A58E-0CF43CD61FAA}" type="datetimeFigureOut">
              <a:rPr lang="en-GB" smtClean="0"/>
              <a:t>25/06/2025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CF19F1-F3CE-4752-A372-4A5EA2E26743}" type="slidenum">
              <a:rPr lang="en-GB" smtClean="0"/>
              <a:t>‹#›</a:t>
            </a:fld>
            <a:endParaRPr lang="en-GB"/>
          </a:p>
        </p:txBody>
      </p:sp>
    </p:spTree>
    <p:extLst>
      <p:ext uri="{BB962C8B-B14F-4D97-AF65-F5344CB8AC3E}">
        <p14:creationId xmlns:p14="http://schemas.microsoft.com/office/powerpoint/2010/main" val="2374492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F19F1-F3CE-4752-A372-4A5EA2E26743}" type="slidenum">
              <a:rPr lang="en-GB" smtClean="0"/>
              <a:t>1</a:t>
            </a:fld>
            <a:endParaRPr lang="en-GB"/>
          </a:p>
        </p:txBody>
      </p:sp>
    </p:spTree>
    <p:extLst>
      <p:ext uri="{BB962C8B-B14F-4D97-AF65-F5344CB8AC3E}">
        <p14:creationId xmlns:p14="http://schemas.microsoft.com/office/powerpoint/2010/main" val="1701823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F19F1-F3CE-4752-A372-4A5EA2E26743}" type="slidenum">
              <a:rPr lang="en-GB" smtClean="0"/>
              <a:t>10</a:t>
            </a:fld>
            <a:endParaRPr lang="en-GB"/>
          </a:p>
        </p:txBody>
      </p:sp>
    </p:spTree>
    <p:extLst>
      <p:ext uri="{BB962C8B-B14F-4D97-AF65-F5344CB8AC3E}">
        <p14:creationId xmlns:p14="http://schemas.microsoft.com/office/powerpoint/2010/main" val="2300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A7493C-BCD5-889D-133F-B2B1455F80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DEBF51-60BF-10DB-D7A5-FE37FFD5A1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5CECB4-AC03-81B2-0F7D-C6F0AF800C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268A163-A2C6-5785-5408-815BB937B586}"/>
              </a:ext>
            </a:extLst>
          </p:cNvPr>
          <p:cNvSpPr>
            <a:spLocks noGrp="1"/>
          </p:cNvSpPr>
          <p:nvPr>
            <p:ph type="sldNum" sz="quarter" idx="5"/>
          </p:nvPr>
        </p:nvSpPr>
        <p:spPr/>
        <p:txBody>
          <a:bodyPr/>
          <a:lstStyle/>
          <a:p>
            <a:fld id="{DFCF19F1-F3CE-4752-A372-4A5EA2E26743}" type="slidenum">
              <a:rPr lang="en-GB" smtClean="0"/>
              <a:t>11</a:t>
            </a:fld>
            <a:endParaRPr lang="en-GB"/>
          </a:p>
        </p:txBody>
      </p:sp>
    </p:spTree>
    <p:extLst>
      <p:ext uri="{BB962C8B-B14F-4D97-AF65-F5344CB8AC3E}">
        <p14:creationId xmlns:p14="http://schemas.microsoft.com/office/powerpoint/2010/main" val="2416530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DB13BF-0171-E557-24B0-A6E7351C66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46C2CA-D9D8-6522-53F0-FA1396C689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4926C1-33D7-88D1-BFD0-EE99A205BD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27C6AF6-B3DA-B8F4-B3E9-E4F37CA4D432}"/>
              </a:ext>
            </a:extLst>
          </p:cNvPr>
          <p:cNvSpPr>
            <a:spLocks noGrp="1"/>
          </p:cNvSpPr>
          <p:nvPr>
            <p:ph type="sldNum" sz="quarter" idx="5"/>
          </p:nvPr>
        </p:nvSpPr>
        <p:spPr/>
        <p:txBody>
          <a:bodyPr/>
          <a:lstStyle/>
          <a:p>
            <a:fld id="{DFCF19F1-F3CE-4752-A372-4A5EA2E26743}" type="slidenum">
              <a:rPr lang="en-GB" smtClean="0"/>
              <a:t>12</a:t>
            </a:fld>
            <a:endParaRPr lang="en-GB"/>
          </a:p>
        </p:txBody>
      </p:sp>
    </p:spTree>
    <p:extLst>
      <p:ext uri="{BB962C8B-B14F-4D97-AF65-F5344CB8AC3E}">
        <p14:creationId xmlns:p14="http://schemas.microsoft.com/office/powerpoint/2010/main" val="2552632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A84DE4-B05B-B8C5-C9D8-B4A1137369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FAEF37-EB63-DE25-5762-80042B007E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34DB61-C825-77CB-4099-B42AD7F60D5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891ED55-B7F5-622A-6C16-08035A09D049}"/>
              </a:ext>
            </a:extLst>
          </p:cNvPr>
          <p:cNvSpPr>
            <a:spLocks noGrp="1"/>
          </p:cNvSpPr>
          <p:nvPr>
            <p:ph type="sldNum" sz="quarter" idx="5"/>
          </p:nvPr>
        </p:nvSpPr>
        <p:spPr/>
        <p:txBody>
          <a:bodyPr/>
          <a:lstStyle/>
          <a:p>
            <a:fld id="{DFCF19F1-F3CE-4752-A372-4A5EA2E26743}" type="slidenum">
              <a:rPr lang="en-GB" smtClean="0"/>
              <a:t>13</a:t>
            </a:fld>
            <a:endParaRPr lang="en-GB"/>
          </a:p>
        </p:txBody>
      </p:sp>
    </p:spTree>
    <p:extLst>
      <p:ext uri="{BB962C8B-B14F-4D97-AF65-F5344CB8AC3E}">
        <p14:creationId xmlns:p14="http://schemas.microsoft.com/office/powerpoint/2010/main" val="1032075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A95C38-894D-EFEE-7164-8DB4905FC0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7A7683-06DE-B5A9-C060-E35D15CCED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BF956F-1947-CB3A-8411-21023E397FF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314307C-8BCF-2D2F-5F22-2F4C019A1231}"/>
              </a:ext>
            </a:extLst>
          </p:cNvPr>
          <p:cNvSpPr>
            <a:spLocks noGrp="1"/>
          </p:cNvSpPr>
          <p:nvPr>
            <p:ph type="sldNum" sz="quarter" idx="5"/>
          </p:nvPr>
        </p:nvSpPr>
        <p:spPr/>
        <p:txBody>
          <a:bodyPr/>
          <a:lstStyle/>
          <a:p>
            <a:fld id="{DFCF19F1-F3CE-4752-A372-4A5EA2E26743}" type="slidenum">
              <a:rPr lang="en-GB" smtClean="0"/>
              <a:t>14</a:t>
            </a:fld>
            <a:endParaRPr lang="en-GB"/>
          </a:p>
        </p:txBody>
      </p:sp>
    </p:spTree>
    <p:extLst>
      <p:ext uri="{BB962C8B-B14F-4D97-AF65-F5344CB8AC3E}">
        <p14:creationId xmlns:p14="http://schemas.microsoft.com/office/powerpoint/2010/main" val="3762110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B229CB-2C18-DFBE-77FB-1DEB4279A6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89DC2C-FB3C-56D4-64C1-78223CA1C9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A1BCBD-A7AC-5449-0622-9B20240EF91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F9B45A-EB4D-0079-FF1C-B23B7E856368}"/>
              </a:ext>
            </a:extLst>
          </p:cNvPr>
          <p:cNvSpPr>
            <a:spLocks noGrp="1"/>
          </p:cNvSpPr>
          <p:nvPr>
            <p:ph type="sldNum" sz="quarter" idx="5"/>
          </p:nvPr>
        </p:nvSpPr>
        <p:spPr/>
        <p:txBody>
          <a:bodyPr/>
          <a:lstStyle/>
          <a:p>
            <a:fld id="{DFCF19F1-F3CE-4752-A372-4A5EA2E26743}" type="slidenum">
              <a:rPr lang="en-GB" smtClean="0"/>
              <a:t>15</a:t>
            </a:fld>
            <a:endParaRPr lang="en-GB"/>
          </a:p>
        </p:txBody>
      </p:sp>
    </p:spTree>
    <p:extLst>
      <p:ext uri="{BB962C8B-B14F-4D97-AF65-F5344CB8AC3E}">
        <p14:creationId xmlns:p14="http://schemas.microsoft.com/office/powerpoint/2010/main" val="504296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A715B-9244-6AEE-B2CF-60991793FB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30B137-BB8B-C3CE-D241-6EF499D665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FE4BF3-B8AC-BD0C-9C80-14895333BE3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31DB38D-F71F-1673-D3C4-51034F801BB1}"/>
              </a:ext>
            </a:extLst>
          </p:cNvPr>
          <p:cNvSpPr>
            <a:spLocks noGrp="1"/>
          </p:cNvSpPr>
          <p:nvPr>
            <p:ph type="sldNum" sz="quarter" idx="5"/>
          </p:nvPr>
        </p:nvSpPr>
        <p:spPr/>
        <p:txBody>
          <a:bodyPr/>
          <a:lstStyle/>
          <a:p>
            <a:fld id="{DFCF19F1-F3CE-4752-A372-4A5EA2E26743}" type="slidenum">
              <a:rPr lang="en-GB" smtClean="0"/>
              <a:t>16</a:t>
            </a:fld>
            <a:endParaRPr lang="en-GB"/>
          </a:p>
        </p:txBody>
      </p:sp>
    </p:spTree>
    <p:extLst>
      <p:ext uri="{BB962C8B-B14F-4D97-AF65-F5344CB8AC3E}">
        <p14:creationId xmlns:p14="http://schemas.microsoft.com/office/powerpoint/2010/main" val="2925067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DB8DE-B64F-7694-0E00-EE736D927F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109356-58DC-D6A8-BFB7-5D18157B4E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38B44E-7F8E-738F-18C1-D0D87C142D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9EB727-BCCD-439E-9322-7A3460DDA5F2}"/>
              </a:ext>
            </a:extLst>
          </p:cNvPr>
          <p:cNvSpPr>
            <a:spLocks noGrp="1"/>
          </p:cNvSpPr>
          <p:nvPr>
            <p:ph type="sldNum" sz="quarter" idx="5"/>
          </p:nvPr>
        </p:nvSpPr>
        <p:spPr/>
        <p:txBody>
          <a:bodyPr/>
          <a:lstStyle/>
          <a:p>
            <a:fld id="{DFCF19F1-F3CE-4752-A372-4A5EA2E26743}" type="slidenum">
              <a:rPr lang="en-GB" smtClean="0"/>
              <a:t>17</a:t>
            </a:fld>
            <a:endParaRPr lang="en-GB"/>
          </a:p>
        </p:txBody>
      </p:sp>
    </p:spTree>
    <p:extLst>
      <p:ext uri="{BB962C8B-B14F-4D97-AF65-F5344CB8AC3E}">
        <p14:creationId xmlns:p14="http://schemas.microsoft.com/office/powerpoint/2010/main" val="4001408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FA3E2-A407-C311-CC7F-52ACE2688A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941973-736B-8940-57AD-FA71C4FB5E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5233FE-B9D2-5F8A-6D35-09B28F169D4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386641-F44A-4509-8C92-9873149B6F7B}"/>
              </a:ext>
            </a:extLst>
          </p:cNvPr>
          <p:cNvSpPr>
            <a:spLocks noGrp="1"/>
          </p:cNvSpPr>
          <p:nvPr>
            <p:ph type="sldNum" sz="quarter" idx="5"/>
          </p:nvPr>
        </p:nvSpPr>
        <p:spPr/>
        <p:txBody>
          <a:bodyPr/>
          <a:lstStyle/>
          <a:p>
            <a:fld id="{DFCF19F1-F3CE-4752-A372-4A5EA2E26743}" type="slidenum">
              <a:rPr lang="en-GB" smtClean="0"/>
              <a:t>18</a:t>
            </a:fld>
            <a:endParaRPr lang="en-GB"/>
          </a:p>
        </p:txBody>
      </p:sp>
    </p:spTree>
    <p:extLst>
      <p:ext uri="{BB962C8B-B14F-4D97-AF65-F5344CB8AC3E}">
        <p14:creationId xmlns:p14="http://schemas.microsoft.com/office/powerpoint/2010/main" val="4207403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8359D-4FB0-CC3D-CA48-68E687DECF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1A2A27-D5B0-1771-064D-38EDC52AFC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F3B93E-4F9F-52D9-4883-FBACBD58509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FBB1CE7-A377-272E-B810-7CBC93999D44}"/>
              </a:ext>
            </a:extLst>
          </p:cNvPr>
          <p:cNvSpPr>
            <a:spLocks noGrp="1"/>
          </p:cNvSpPr>
          <p:nvPr>
            <p:ph type="sldNum" sz="quarter" idx="5"/>
          </p:nvPr>
        </p:nvSpPr>
        <p:spPr/>
        <p:txBody>
          <a:bodyPr/>
          <a:lstStyle/>
          <a:p>
            <a:fld id="{DFCF19F1-F3CE-4752-A372-4A5EA2E26743}" type="slidenum">
              <a:rPr lang="en-GB" smtClean="0"/>
              <a:t>19</a:t>
            </a:fld>
            <a:endParaRPr lang="en-GB"/>
          </a:p>
        </p:txBody>
      </p:sp>
    </p:spTree>
    <p:extLst>
      <p:ext uri="{BB962C8B-B14F-4D97-AF65-F5344CB8AC3E}">
        <p14:creationId xmlns:p14="http://schemas.microsoft.com/office/powerpoint/2010/main" val="12843358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596BC6-E5EB-E6F5-6F8A-95D959A46D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4FDC1E-A395-5BA5-FB98-838BFA5478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051C8C-E83A-C234-53A3-361C92ADCF1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E5FC5EB-B886-8021-B7FE-BC188CD7D41F}"/>
              </a:ext>
            </a:extLst>
          </p:cNvPr>
          <p:cNvSpPr>
            <a:spLocks noGrp="1"/>
          </p:cNvSpPr>
          <p:nvPr>
            <p:ph type="sldNum" sz="quarter" idx="5"/>
          </p:nvPr>
        </p:nvSpPr>
        <p:spPr/>
        <p:txBody>
          <a:bodyPr/>
          <a:lstStyle/>
          <a:p>
            <a:fld id="{DFCF19F1-F3CE-4752-A372-4A5EA2E26743}" type="slidenum">
              <a:rPr lang="en-GB" smtClean="0"/>
              <a:t>20</a:t>
            </a:fld>
            <a:endParaRPr lang="en-GB"/>
          </a:p>
        </p:txBody>
      </p:sp>
    </p:spTree>
    <p:extLst>
      <p:ext uri="{BB962C8B-B14F-4D97-AF65-F5344CB8AC3E}">
        <p14:creationId xmlns:p14="http://schemas.microsoft.com/office/powerpoint/2010/main" val="30883339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E774CD-D393-78DA-72FB-6065BB5DEF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9D27F9-B3A4-970D-9E02-9E473009DE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FBFE01-D1FD-10FB-6839-1CC0B63DC5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6FF348-1EB3-FF29-9CA0-1F61D3778A65}"/>
              </a:ext>
            </a:extLst>
          </p:cNvPr>
          <p:cNvSpPr>
            <a:spLocks noGrp="1"/>
          </p:cNvSpPr>
          <p:nvPr>
            <p:ph type="sldNum" sz="quarter" idx="5"/>
          </p:nvPr>
        </p:nvSpPr>
        <p:spPr/>
        <p:txBody>
          <a:bodyPr/>
          <a:lstStyle/>
          <a:p>
            <a:fld id="{DFCF19F1-F3CE-4752-A372-4A5EA2E26743}" type="slidenum">
              <a:rPr lang="en-GB" smtClean="0"/>
              <a:t>21</a:t>
            </a:fld>
            <a:endParaRPr lang="en-GB"/>
          </a:p>
        </p:txBody>
      </p:sp>
    </p:spTree>
    <p:extLst>
      <p:ext uri="{BB962C8B-B14F-4D97-AF65-F5344CB8AC3E}">
        <p14:creationId xmlns:p14="http://schemas.microsoft.com/office/powerpoint/2010/main" val="22259100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225FF-9AD7-8251-9559-79765CB0F2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F82CF5-FB3F-7EFE-A489-DEFD0E5364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EABEE9-E293-0611-7730-78314265BCB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2C80443-FCBA-792A-172A-CBB06A630B96}"/>
              </a:ext>
            </a:extLst>
          </p:cNvPr>
          <p:cNvSpPr>
            <a:spLocks noGrp="1"/>
          </p:cNvSpPr>
          <p:nvPr>
            <p:ph type="sldNum" sz="quarter" idx="5"/>
          </p:nvPr>
        </p:nvSpPr>
        <p:spPr/>
        <p:txBody>
          <a:bodyPr/>
          <a:lstStyle/>
          <a:p>
            <a:fld id="{DFCF19F1-F3CE-4752-A372-4A5EA2E26743}" type="slidenum">
              <a:rPr lang="en-GB" smtClean="0"/>
              <a:t>22</a:t>
            </a:fld>
            <a:endParaRPr lang="en-GB"/>
          </a:p>
        </p:txBody>
      </p:sp>
    </p:spTree>
    <p:extLst>
      <p:ext uri="{BB962C8B-B14F-4D97-AF65-F5344CB8AC3E}">
        <p14:creationId xmlns:p14="http://schemas.microsoft.com/office/powerpoint/2010/main" val="29058081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A7E955-3ADB-5E99-2EC0-7D60AC942B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083627-4285-42F8-84AF-B2EC7291FB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1BCC5E-EE0F-79F5-C7C3-D9607337EBD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F6D186-1E9B-0A80-F608-88F13E79E5E1}"/>
              </a:ext>
            </a:extLst>
          </p:cNvPr>
          <p:cNvSpPr>
            <a:spLocks noGrp="1"/>
          </p:cNvSpPr>
          <p:nvPr>
            <p:ph type="sldNum" sz="quarter" idx="5"/>
          </p:nvPr>
        </p:nvSpPr>
        <p:spPr/>
        <p:txBody>
          <a:bodyPr/>
          <a:lstStyle/>
          <a:p>
            <a:fld id="{DFCF19F1-F3CE-4752-A372-4A5EA2E26743}" type="slidenum">
              <a:rPr lang="en-GB" smtClean="0"/>
              <a:t>23</a:t>
            </a:fld>
            <a:endParaRPr lang="en-GB"/>
          </a:p>
        </p:txBody>
      </p:sp>
    </p:spTree>
    <p:extLst>
      <p:ext uri="{BB962C8B-B14F-4D97-AF65-F5344CB8AC3E}">
        <p14:creationId xmlns:p14="http://schemas.microsoft.com/office/powerpoint/2010/main" val="22981338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B0D4AC-9F64-0079-6027-E6F0DC7BD6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DC40E7-B58B-2F44-B904-BF51B9A6C8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59C838-61FB-EFFC-E42A-F23B9ABF410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2EC0B9-2A40-5AD3-06ED-8EBB1BCF3593}"/>
              </a:ext>
            </a:extLst>
          </p:cNvPr>
          <p:cNvSpPr>
            <a:spLocks noGrp="1"/>
          </p:cNvSpPr>
          <p:nvPr>
            <p:ph type="sldNum" sz="quarter" idx="5"/>
          </p:nvPr>
        </p:nvSpPr>
        <p:spPr/>
        <p:txBody>
          <a:bodyPr/>
          <a:lstStyle/>
          <a:p>
            <a:fld id="{DFCF19F1-F3CE-4752-A372-4A5EA2E26743}" type="slidenum">
              <a:rPr lang="en-GB" smtClean="0"/>
              <a:t>24</a:t>
            </a:fld>
            <a:endParaRPr lang="en-GB"/>
          </a:p>
        </p:txBody>
      </p:sp>
    </p:spTree>
    <p:extLst>
      <p:ext uri="{BB962C8B-B14F-4D97-AF65-F5344CB8AC3E}">
        <p14:creationId xmlns:p14="http://schemas.microsoft.com/office/powerpoint/2010/main" val="13245704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0952D-22EC-07BD-7D43-DA370FD3B9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A28A88-57B8-211B-D00F-D661490767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CB575E-4179-2E37-5A24-CEB48D5421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B661EE-5027-12F9-C6C6-ED91DA32AB2B}"/>
              </a:ext>
            </a:extLst>
          </p:cNvPr>
          <p:cNvSpPr>
            <a:spLocks noGrp="1"/>
          </p:cNvSpPr>
          <p:nvPr>
            <p:ph type="sldNum" sz="quarter" idx="5"/>
          </p:nvPr>
        </p:nvSpPr>
        <p:spPr/>
        <p:txBody>
          <a:bodyPr/>
          <a:lstStyle/>
          <a:p>
            <a:fld id="{DFCF19F1-F3CE-4752-A372-4A5EA2E26743}" type="slidenum">
              <a:rPr lang="en-GB" smtClean="0"/>
              <a:t>25</a:t>
            </a:fld>
            <a:endParaRPr lang="en-GB"/>
          </a:p>
        </p:txBody>
      </p:sp>
    </p:spTree>
    <p:extLst>
      <p:ext uri="{BB962C8B-B14F-4D97-AF65-F5344CB8AC3E}">
        <p14:creationId xmlns:p14="http://schemas.microsoft.com/office/powerpoint/2010/main" val="12323436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C7E74F-565F-43CF-7151-E289A2418C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A618B1-2A6A-0E9F-B6D8-CD5F9AE2B9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F280C7-0090-35EF-82B3-47CA94B62D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E490710-95D2-8166-8BC6-5E9BAC64C1B1}"/>
              </a:ext>
            </a:extLst>
          </p:cNvPr>
          <p:cNvSpPr>
            <a:spLocks noGrp="1"/>
          </p:cNvSpPr>
          <p:nvPr>
            <p:ph type="sldNum" sz="quarter" idx="5"/>
          </p:nvPr>
        </p:nvSpPr>
        <p:spPr/>
        <p:txBody>
          <a:bodyPr/>
          <a:lstStyle/>
          <a:p>
            <a:fld id="{DFCF19F1-F3CE-4752-A372-4A5EA2E26743}" type="slidenum">
              <a:rPr lang="en-GB" smtClean="0"/>
              <a:t>26</a:t>
            </a:fld>
            <a:endParaRPr lang="en-GB"/>
          </a:p>
        </p:txBody>
      </p:sp>
    </p:spTree>
    <p:extLst>
      <p:ext uri="{BB962C8B-B14F-4D97-AF65-F5344CB8AC3E}">
        <p14:creationId xmlns:p14="http://schemas.microsoft.com/office/powerpoint/2010/main" val="27754645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0B52F-6153-4700-B115-E3F20562C3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94AD93-8E22-AB0A-5D40-6D07519088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CC6180-BE6F-76C2-89C3-2FD8E04CD29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ADA3820-CB67-16D4-2B95-9EE8D351214D}"/>
              </a:ext>
            </a:extLst>
          </p:cNvPr>
          <p:cNvSpPr>
            <a:spLocks noGrp="1"/>
          </p:cNvSpPr>
          <p:nvPr>
            <p:ph type="sldNum" sz="quarter" idx="5"/>
          </p:nvPr>
        </p:nvSpPr>
        <p:spPr/>
        <p:txBody>
          <a:bodyPr/>
          <a:lstStyle/>
          <a:p>
            <a:fld id="{DFCF19F1-F3CE-4752-A372-4A5EA2E26743}" type="slidenum">
              <a:rPr lang="en-GB" smtClean="0"/>
              <a:t>27</a:t>
            </a:fld>
            <a:endParaRPr lang="en-GB"/>
          </a:p>
        </p:txBody>
      </p:sp>
    </p:spTree>
    <p:extLst>
      <p:ext uri="{BB962C8B-B14F-4D97-AF65-F5344CB8AC3E}">
        <p14:creationId xmlns:p14="http://schemas.microsoft.com/office/powerpoint/2010/main" val="40662237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7A252-AC84-714A-89B4-BFF29FAEDC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4CC140-102D-D5BC-143C-820599D9A6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C18828-C869-5781-584D-F09EF3F0B1B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D10DED1-DE71-FBF7-35E2-40A8FE851042}"/>
              </a:ext>
            </a:extLst>
          </p:cNvPr>
          <p:cNvSpPr>
            <a:spLocks noGrp="1"/>
          </p:cNvSpPr>
          <p:nvPr>
            <p:ph type="sldNum" sz="quarter" idx="5"/>
          </p:nvPr>
        </p:nvSpPr>
        <p:spPr/>
        <p:txBody>
          <a:bodyPr/>
          <a:lstStyle/>
          <a:p>
            <a:fld id="{DFCF19F1-F3CE-4752-A372-4A5EA2E26743}" type="slidenum">
              <a:rPr lang="en-GB" smtClean="0"/>
              <a:t>28</a:t>
            </a:fld>
            <a:endParaRPr lang="en-GB"/>
          </a:p>
        </p:txBody>
      </p:sp>
    </p:spTree>
    <p:extLst>
      <p:ext uri="{BB962C8B-B14F-4D97-AF65-F5344CB8AC3E}">
        <p14:creationId xmlns:p14="http://schemas.microsoft.com/office/powerpoint/2010/main" val="38672077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8DAAE-8D37-8D2B-5966-D604D4DD35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7FA35F-1A22-DF02-951F-0EEB15BD8C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0A6571-FE0F-A2B5-CCC5-B1F143D020F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8CBF002-FC2D-070A-EEAE-ACEE0DDD31A2}"/>
              </a:ext>
            </a:extLst>
          </p:cNvPr>
          <p:cNvSpPr>
            <a:spLocks noGrp="1"/>
          </p:cNvSpPr>
          <p:nvPr>
            <p:ph type="sldNum" sz="quarter" idx="5"/>
          </p:nvPr>
        </p:nvSpPr>
        <p:spPr/>
        <p:txBody>
          <a:bodyPr/>
          <a:lstStyle/>
          <a:p>
            <a:fld id="{DFCF19F1-F3CE-4752-A372-4A5EA2E26743}" type="slidenum">
              <a:rPr lang="en-GB" smtClean="0"/>
              <a:t>29</a:t>
            </a:fld>
            <a:endParaRPr lang="en-GB"/>
          </a:p>
        </p:txBody>
      </p:sp>
    </p:spTree>
    <p:extLst>
      <p:ext uri="{BB962C8B-B14F-4D97-AF65-F5344CB8AC3E}">
        <p14:creationId xmlns:p14="http://schemas.microsoft.com/office/powerpoint/2010/main" val="7726239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152AAD-F996-D5EC-4A41-5DF3E46D58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07F3F0-5163-82D2-D74B-4DF6577A6D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92E1F3-928A-8FD2-93FD-119E865E244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127B2D1-E9BD-929D-A7DF-BBC23E93C763}"/>
              </a:ext>
            </a:extLst>
          </p:cNvPr>
          <p:cNvSpPr>
            <a:spLocks noGrp="1"/>
          </p:cNvSpPr>
          <p:nvPr>
            <p:ph type="sldNum" sz="quarter" idx="5"/>
          </p:nvPr>
        </p:nvSpPr>
        <p:spPr/>
        <p:txBody>
          <a:bodyPr/>
          <a:lstStyle/>
          <a:p>
            <a:fld id="{DFCF19F1-F3CE-4752-A372-4A5EA2E26743}" type="slidenum">
              <a:rPr lang="en-GB" smtClean="0"/>
              <a:t>30</a:t>
            </a:fld>
            <a:endParaRPr lang="en-GB"/>
          </a:p>
        </p:txBody>
      </p:sp>
    </p:spTree>
    <p:extLst>
      <p:ext uri="{BB962C8B-B14F-4D97-AF65-F5344CB8AC3E}">
        <p14:creationId xmlns:p14="http://schemas.microsoft.com/office/powerpoint/2010/main" val="1001092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B0B36-C65E-8501-386F-57F4541766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3B13EFA-F5AA-C63D-E8EC-211A2D1FB1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AD3E33A-8549-68AD-0DF9-BB00C51C1D9D}"/>
              </a:ext>
            </a:extLst>
          </p:cNvPr>
          <p:cNvSpPr>
            <a:spLocks noGrp="1"/>
          </p:cNvSpPr>
          <p:nvPr>
            <p:ph type="dt" sz="half" idx="10"/>
          </p:nvPr>
        </p:nvSpPr>
        <p:spPr/>
        <p:txBody>
          <a:bodyPr/>
          <a:lstStyle/>
          <a:p>
            <a:fld id="{4BF6B7BE-21D3-4272-AF3E-7C61D46A51A0}" type="datetimeFigureOut">
              <a:rPr lang="en-GB" smtClean="0"/>
              <a:t>25/06/2025</a:t>
            </a:fld>
            <a:endParaRPr lang="en-GB"/>
          </a:p>
        </p:txBody>
      </p:sp>
      <p:sp>
        <p:nvSpPr>
          <p:cNvPr id="5" name="Footer Placeholder 4">
            <a:extLst>
              <a:ext uri="{FF2B5EF4-FFF2-40B4-BE49-F238E27FC236}">
                <a16:creationId xmlns:a16="http://schemas.microsoft.com/office/drawing/2014/main" id="{E8F786FA-3D5F-1216-2B4D-979F09EFF7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7CC3B8-CE71-3D71-4426-0F92C366447A}"/>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190508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F1AAE-C477-2F04-7AF0-68A4065DB8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AEDB74-81C1-0327-735F-9E47CC9F0B6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A339EC-B8A0-34E8-170A-5FC7C41FE67E}"/>
              </a:ext>
            </a:extLst>
          </p:cNvPr>
          <p:cNvSpPr>
            <a:spLocks noGrp="1"/>
          </p:cNvSpPr>
          <p:nvPr>
            <p:ph type="dt" sz="half" idx="10"/>
          </p:nvPr>
        </p:nvSpPr>
        <p:spPr/>
        <p:txBody>
          <a:bodyPr/>
          <a:lstStyle/>
          <a:p>
            <a:fld id="{4BF6B7BE-21D3-4272-AF3E-7C61D46A51A0}" type="datetimeFigureOut">
              <a:rPr lang="en-GB" smtClean="0"/>
              <a:t>25/06/2025</a:t>
            </a:fld>
            <a:endParaRPr lang="en-GB"/>
          </a:p>
        </p:txBody>
      </p:sp>
      <p:sp>
        <p:nvSpPr>
          <p:cNvPr id="5" name="Footer Placeholder 4">
            <a:extLst>
              <a:ext uri="{FF2B5EF4-FFF2-40B4-BE49-F238E27FC236}">
                <a16:creationId xmlns:a16="http://schemas.microsoft.com/office/drawing/2014/main" id="{869BB5D3-295F-B935-F1E2-9522F576F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57A584-0AE4-B9FE-B1FB-8972CA2F08B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4047419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9281F-D15D-F136-04BC-2AA4C944ACE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7917B1B-E50B-40EB-E44F-2A3D1509F3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302F4F-F2E2-FEB4-5848-63ACC44B821C}"/>
              </a:ext>
            </a:extLst>
          </p:cNvPr>
          <p:cNvSpPr>
            <a:spLocks noGrp="1"/>
          </p:cNvSpPr>
          <p:nvPr>
            <p:ph type="dt" sz="half" idx="10"/>
          </p:nvPr>
        </p:nvSpPr>
        <p:spPr/>
        <p:txBody>
          <a:bodyPr/>
          <a:lstStyle/>
          <a:p>
            <a:fld id="{4BF6B7BE-21D3-4272-AF3E-7C61D46A51A0}" type="datetimeFigureOut">
              <a:rPr lang="en-GB" smtClean="0"/>
              <a:t>25/06/2025</a:t>
            </a:fld>
            <a:endParaRPr lang="en-GB"/>
          </a:p>
        </p:txBody>
      </p:sp>
      <p:sp>
        <p:nvSpPr>
          <p:cNvPr id="5" name="Footer Placeholder 4">
            <a:extLst>
              <a:ext uri="{FF2B5EF4-FFF2-40B4-BE49-F238E27FC236}">
                <a16:creationId xmlns:a16="http://schemas.microsoft.com/office/drawing/2014/main" id="{9A54CA2E-9126-BB2C-47F8-D09B928B48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C17C7-5481-95E5-1CD8-68669BA8119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325957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C17DE-8710-70BA-DECE-E5E4024C458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66C73FF-4A88-F656-99D8-15CB8EFEFA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611EF92-4D44-EA25-92E1-BD95BFA37C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AFFF445-BCBD-377F-47AA-AB7C3F2D9830}"/>
              </a:ext>
            </a:extLst>
          </p:cNvPr>
          <p:cNvSpPr>
            <a:spLocks noGrp="1"/>
          </p:cNvSpPr>
          <p:nvPr>
            <p:ph type="dt" sz="half" idx="10"/>
          </p:nvPr>
        </p:nvSpPr>
        <p:spPr/>
        <p:txBody>
          <a:bodyPr/>
          <a:lstStyle/>
          <a:p>
            <a:fld id="{4BF6B7BE-21D3-4272-AF3E-7C61D46A51A0}" type="datetimeFigureOut">
              <a:rPr lang="en-GB" smtClean="0"/>
              <a:t>25/06/2025</a:t>
            </a:fld>
            <a:endParaRPr lang="en-GB"/>
          </a:p>
        </p:txBody>
      </p:sp>
      <p:sp>
        <p:nvSpPr>
          <p:cNvPr id="6" name="Footer Placeholder 5">
            <a:extLst>
              <a:ext uri="{FF2B5EF4-FFF2-40B4-BE49-F238E27FC236}">
                <a16:creationId xmlns:a16="http://schemas.microsoft.com/office/drawing/2014/main" id="{D94461B3-8E87-B406-8EB2-90FE36A93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4D2EFC-77A7-0AF1-C25B-E5B7A194C2FD}"/>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40666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C0AB-111D-1BA3-5052-27C041ED903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0AD47B-DBD7-517B-F5D6-F1C7CB4CA9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820D5DF-D239-A51A-3285-0193E29507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C901384-43D8-F9FF-9777-D4BBD62294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288949-6ED7-7CFF-753B-B77B8DB568F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10FC39E-22A5-D06B-815E-7A6E97DDF8B3}"/>
              </a:ext>
            </a:extLst>
          </p:cNvPr>
          <p:cNvSpPr>
            <a:spLocks noGrp="1"/>
          </p:cNvSpPr>
          <p:nvPr>
            <p:ph type="dt" sz="half" idx="10"/>
          </p:nvPr>
        </p:nvSpPr>
        <p:spPr/>
        <p:txBody>
          <a:bodyPr/>
          <a:lstStyle/>
          <a:p>
            <a:fld id="{4BF6B7BE-21D3-4272-AF3E-7C61D46A51A0}" type="datetimeFigureOut">
              <a:rPr lang="en-GB" smtClean="0"/>
              <a:t>25/06/2025</a:t>
            </a:fld>
            <a:endParaRPr lang="en-GB"/>
          </a:p>
        </p:txBody>
      </p:sp>
      <p:sp>
        <p:nvSpPr>
          <p:cNvPr id="8" name="Footer Placeholder 7">
            <a:extLst>
              <a:ext uri="{FF2B5EF4-FFF2-40B4-BE49-F238E27FC236}">
                <a16:creationId xmlns:a16="http://schemas.microsoft.com/office/drawing/2014/main" id="{9A7294DA-BE57-CF06-37B2-56F2A6D099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179F9A-BFA9-59EC-BD65-F9AC75E1780B}"/>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3300525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0DEAB-A0AE-F3A1-F905-E685214AEF4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F4E3A5F-503E-67D8-AD73-48219771E865}"/>
              </a:ext>
            </a:extLst>
          </p:cNvPr>
          <p:cNvSpPr>
            <a:spLocks noGrp="1"/>
          </p:cNvSpPr>
          <p:nvPr>
            <p:ph type="dt" sz="half" idx="10"/>
          </p:nvPr>
        </p:nvSpPr>
        <p:spPr/>
        <p:txBody>
          <a:bodyPr/>
          <a:lstStyle/>
          <a:p>
            <a:fld id="{4BF6B7BE-21D3-4272-AF3E-7C61D46A51A0}" type="datetimeFigureOut">
              <a:rPr lang="en-GB" smtClean="0"/>
              <a:t>25/06/2025</a:t>
            </a:fld>
            <a:endParaRPr lang="en-GB"/>
          </a:p>
        </p:txBody>
      </p:sp>
      <p:sp>
        <p:nvSpPr>
          <p:cNvPr id="4" name="Footer Placeholder 3">
            <a:extLst>
              <a:ext uri="{FF2B5EF4-FFF2-40B4-BE49-F238E27FC236}">
                <a16:creationId xmlns:a16="http://schemas.microsoft.com/office/drawing/2014/main" id="{DC1F6ADB-3C82-EFBA-CBD8-71047D0B96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50881A-25BA-58A9-912E-FA63EE30A6D0}"/>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3777828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F59B8-5250-8984-6DD1-6BF61381E8F4}"/>
              </a:ext>
            </a:extLst>
          </p:cNvPr>
          <p:cNvSpPr>
            <a:spLocks noGrp="1"/>
          </p:cNvSpPr>
          <p:nvPr>
            <p:ph type="dt" sz="half" idx="10"/>
          </p:nvPr>
        </p:nvSpPr>
        <p:spPr/>
        <p:txBody>
          <a:bodyPr/>
          <a:lstStyle/>
          <a:p>
            <a:fld id="{4BF6B7BE-21D3-4272-AF3E-7C61D46A51A0}" type="datetimeFigureOut">
              <a:rPr lang="en-GB" smtClean="0"/>
              <a:t>25/06/2025</a:t>
            </a:fld>
            <a:endParaRPr lang="en-GB"/>
          </a:p>
        </p:txBody>
      </p:sp>
      <p:sp>
        <p:nvSpPr>
          <p:cNvPr id="3" name="Footer Placeholder 2">
            <a:extLst>
              <a:ext uri="{FF2B5EF4-FFF2-40B4-BE49-F238E27FC236}">
                <a16:creationId xmlns:a16="http://schemas.microsoft.com/office/drawing/2014/main" id="{B5C37C54-AFC9-8CDC-0B83-B935F400F7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262A71-50CB-8434-D238-969D088BE5E8}"/>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40261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005B8-3CAF-6EFD-351C-0BCC5DEE83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B34EF18-58A5-3EE4-9A14-D131B835B7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3956B5C-CA1F-2AC1-BBC4-D2BC399BC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F36634-4A9F-A295-BEA9-93F0ADFE52F6}"/>
              </a:ext>
            </a:extLst>
          </p:cNvPr>
          <p:cNvSpPr>
            <a:spLocks noGrp="1"/>
          </p:cNvSpPr>
          <p:nvPr>
            <p:ph type="dt" sz="half" idx="10"/>
          </p:nvPr>
        </p:nvSpPr>
        <p:spPr/>
        <p:txBody>
          <a:bodyPr/>
          <a:lstStyle/>
          <a:p>
            <a:fld id="{4BF6B7BE-21D3-4272-AF3E-7C61D46A51A0}" type="datetimeFigureOut">
              <a:rPr lang="en-GB" smtClean="0"/>
              <a:t>25/06/2025</a:t>
            </a:fld>
            <a:endParaRPr lang="en-GB"/>
          </a:p>
        </p:txBody>
      </p:sp>
      <p:sp>
        <p:nvSpPr>
          <p:cNvPr id="6" name="Footer Placeholder 5">
            <a:extLst>
              <a:ext uri="{FF2B5EF4-FFF2-40B4-BE49-F238E27FC236}">
                <a16:creationId xmlns:a16="http://schemas.microsoft.com/office/drawing/2014/main" id="{16ADB01E-242F-B1EB-5318-E496A0484F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8E572-8A52-71A6-8B30-69FFF878850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985012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4B0A4-EA5C-6CC8-2CDA-274EC92A22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03193F2-39D8-08BC-52CA-DD9720C14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23DF2F-DD26-69DC-6950-90D251A2EF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59B2B0-F60F-1926-AF5E-C6DD3143236C}"/>
              </a:ext>
            </a:extLst>
          </p:cNvPr>
          <p:cNvSpPr>
            <a:spLocks noGrp="1"/>
          </p:cNvSpPr>
          <p:nvPr>
            <p:ph type="dt" sz="half" idx="10"/>
          </p:nvPr>
        </p:nvSpPr>
        <p:spPr/>
        <p:txBody>
          <a:bodyPr/>
          <a:lstStyle/>
          <a:p>
            <a:fld id="{4BF6B7BE-21D3-4272-AF3E-7C61D46A51A0}" type="datetimeFigureOut">
              <a:rPr lang="en-GB" smtClean="0"/>
              <a:t>25/06/2025</a:t>
            </a:fld>
            <a:endParaRPr lang="en-GB"/>
          </a:p>
        </p:txBody>
      </p:sp>
      <p:sp>
        <p:nvSpPr>
          <p:cNvPr id="6" name="Footer Placeholder 5">
            <a:extLst>
              <a:ext uri="{FF2B5EF4-FFF2-40B4-BE49-F238E27FC236}">
                <a16:creationId xmlns:a16="http://schemas.microsoft.com/office/drawing/2014/main" id="{DD48F201-6D23-652A-ECD9-D0D374CA83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315326-7C29-984C-02B3-32D35AD130F9}"/>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132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642DE-D048-9357-7E4F-BCCDA67B158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D25790A-EFAD-043D-1088-E6E8CF5BB6E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0B2DFC-B84C-8993-A517-E29EF923F316}"/>
              </a:ext>
            </a:extLst>
          </p:cNvPr>
          <p:cNvSpPr>
            <a:spLocks noGrp="1"/>
          </p:cNvSpPr>
          <p:nvPr>
            <p:ph type="dt" sz="half" idx="10"/>
          </p:nvPr>
        </p:nvSpPr>
        <p:spPr/>
        <p:txBody>
          <a:bodyPr/>
          <a:lstStyle/>
          <a:p>
            <a:fld id="{4BF6B7BE-21D3-4272-AF3E-7C61D46A51A0}" type="datetimeFigureOut">
              <a:rPr lang="en-GB" smtClean="0"/>
              <a:t>25/06/2025</a:t>
            </a:fld>
            <a:endParaRPr lang="en-GB"/>
          </a:p>
        </p:txBody>
      </p:sp>
      <p:sp>
        <p:nvSpPr>
          <p:cNvPr id="5" name="Footer Placeholder 4">
            <a:extLst>
              <a:ext uri="{FF2B5EF4-FFF2-40B4-BE49-F238E27FC236}">
                <a16:creationId xmlns:a16="http://schemas.microsoft.com/office/drawing/2014/main" id="{3A10110C-2496-8DA4-8737-4C8913B94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C09BFD-1017-125E-E192-6F85EC05CDBC}"/>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233736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FEB2A0-6B73-0847-929E-603D591F908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F44C441-2EFF-AF92-120B-DD80C5AA2CA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C5439C-324B-E5FC-10F5-5D244EBC8420}"/>
              </a:ext>
            </a:extLst>
          </p:cNvPr>
          <p:cNvSpPr>
            <a:spLocks noGrp="1"/>
          </p:cNvSpPr>
          <p:nvPr>
            <p:ph type="dt" sz="half" idx="10"/>
          </p:nvPr>
        </p:nvSpPr>
        <p:spPr/>
        <p:txBody>
          <a:bodyPr/>
          <a:lstStyle/>
          <a:p>
            <a:fld id="{4BF6B7BE-21D3-4272-AF3E-7C61D46A51A0}" type="datetimeFigureOut">
              <a:rPr lang="en-GB" smtClean="0"/>
              <a:t>25/06/2025</a:t>
            </a:fld>
            <a:endParaRPr lang="en-GB"/>
          </a:p>
        </p:txBody>
      </p:sp>
      <p:sp>
        <p:nvSpPr>
          <p:cNvPr id="5" name="Footer Placeholder 4">
            <a:extLst>
              <a:ext uri="{FF2B5EF4-FFF2-40B4-BE49-F238E27FC236}">
                <a16:creationId xmlns:a16="http://schemas.microsoft.com/office/drawing/2014/main" id="{A71FC457-942E-700A-F140-05FD1C0FAD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B0C7F0-79C0-671B-91C2-D778B77691EC}"/>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064464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B698C3-098A-7850-4475-5EB1BFF3E7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313B03F-275A-0679-D2E6-682ADD3FC9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4FB35A-5D6A-33A1-B907-7725E05DCE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F6B7BE-21D3-4272-AF3E-7C61D46A51A0}" type="datetimeFigureOut">
              <a:rPr lang="en-GB" smtClean="0"/>
              <a:t>25/06/2025</a:t>
            </a:fld>
            <a:endParaRPr lang="en-GB"/>
          </a:p>
        </p:txBody>
      </p:sp>
      <p:sp>
        <p:nvSpPr>
          <p:cNvPr id="5" name="Footer Placeholder 4">
            <a:extLst>
              <a:ext uri="{FF2B5EF4-FFF2-40B4-BE49-F238E27FC236}">
                <a16:creationId xmlns:a16="http://schemas.microsoft.com/office/drawing/2014/main" id="{A0341ED9-C002-3EE2-2B55-B9C3C33654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2D45E2-D23D-0D19-6FA9-A925927520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EA38F8-1F5D-4C06-A29E-9EB475AAA5AF}" type="slidenum">
              <a:rPr lang="en-GB" smtClean="0"/>
              <a:t>‹#›</a:t>
            </a:fld>
            <a:endParaRPr lang="en-GB"/>
          </a:p>
        </p:txBody>
      </p:sp>
    </p:spTree>
    <p:extLst>
      <p:ext uri="{BB962C8B-B14F-4D97-AF65-F5344CB8AC3E}">
        <p14:creationId xmlns:p14="http://schemas.microsoft.com/office/powerpoint/2010/main" val="179931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F25-B3A8-CB9C-812D-C113913A4D8C}"/>
              </a:ext>
            </a:extLst>
          </p:cNvPr>
          <p:cNvSpPr>
            <a:spLocks noGrp="1"/>
          </p:cNvSpPr>
          <p:nvPr>
            <p:ph type="ctrTitle"/>
          </p:nvPr>
        </p:nvSpPr>
        <p:spPr/>
        <p:txBody>
          <a:bodyPr/>
          <a:lstStyle/>
          <a:p>
            <a:r>
              <a:rPr lang="en-GB" dirty="0"/>
              <a:t>Power and Inequality</a:t>
            </a:r>
          </a:p>
        </p:txBody>
      </p:sp>
      <p:sp>
        <p:nvSpPr>
          <p:cNvPr id="3" name="Subtitle 2">
            <a:extLst>
              <a:ext uri="{FF2B5EF4-FFF2-40B4-BE49-F238E27FC236}">
                <a16:creationId xmlns:a16="http://schemas.microsoft.com/office/drawing/2014/main" id="{E9FAE5D8-3285-AF2F-38A9-ED909FEBF013}"/>
              </a:ext>
            </a:extLst>
          </p:cNvPr>
          <p:cNvSpPr>
            <a:spLocks noGrp="1"/>
          </p:cNvSpPr>
          <p:nvPr>
            <p:ph type="subTitle" idx="1"/>
          </p:nvPr>
        </p:nvSpPr>
        <p:spPr/>
        <p:txBody>
          <a:bodyPr>
            <a:normAutofit/>
          </a:bodyPr>
          <a:lstStyle/>
          <a:p>
            <a:r>
              <a:rPr lang="en-GB" sz="3200" dirty="0"/>
              <a:t>Lecture 3: The Age of Empire</a:t>
            </a:r>
          </a:p>
        </p:txBody>
      </p:sp>
    </p:spTree>
    <p:extLst>
      <p:ext uri="{BB962C8B-B14F-4D97-AF65-F5344CB8AC3E}">
        <p14:creationId xmlns:p14="http://schemas.microsoft.com/office/powerpoint/2010/main" val="42316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CDDE3-E469-62D7-26B6-49E260E2EA79}"/>
              </a:ext>
            </a:extLst>
          </p:cNvPr>
          <p:cNvSpPr>
            <a:spLocks noGrp="1"/>
          </p:cNvSpPr>
          <p:nvPr>
            <p:ph type="title"/>
          </p:nvPr>
        </p:nvSpPr>
        <p:spPr/>
        <p:txBody>
          <a:bodyPr/>
          <a:lstStyle/>
          <a:p>
            <a:pPr algn="ctr"/>
            <a:r>
              <a:rPr lang="en-GB" dirty="0"/>
              <a:t>Empire</a:t>
            </a:r>
          </a:p>
        </p:txBody>
      </p:sp>
      <p:sp>
        <p:nvSpPr>
          <p:cNvPr id="3" name="Content Placeholder 2">
            <a:extLst>
              <a:ext uri="{FF2B5EF4-FFF2-40B4-BE49-F238E27FC236}">
                <a16:creationId xmlns:a16="http://schemas.microsoft.com/office/drawing/2014/main" id="{F3EE3E3B-E3EB-34B2-837E-B66EF2D7FDE8}"/>
              </a:ext>
            </a:extLst>
          </p:cNvPr>
          <p:cNvSpPr>
            <a:spLocks noGrp="1"/>
          </p:cNvSpPr>
          <p:nvPr>
            <p:ph idx="1"/>
          </p:nvPr>
        </p:nvSpPr>
        <p:spPr/>
        <p:txBody>
          <a:bodyPr/>
          <a:lstStyle/>
          <a:p>
            <a:r>
              <a:rPr lang="en-GB" dirty="0"/>
              <a:t>A remarkably durable form of state. </a:t>
            </a:r>
          </a:p>
          <a:p>
            <a:r>
              <a:rPr lang="en-GB" dirty="0"/>
              <a:t>The Ottoman empire endured six hundred years</a:t>
            </a:r>
          </a:p>
          <a:p>
            <a:r>
              <a:rPr lang="en-GB" dirty="0"/>
              <a:t>Chinese dynasties lasted over five thousand years</a:t>
            </a:r>
          </a:p>
          <a:p>
            <a:r>
              <a:rPr lang="en-GB" dirty="0"/>
              <a:t>The Roman empire exercised power for six hundred years in the western Mediterranean area</a:t>
            </a:r>
          </a:p>
          <a:p>
            <a:r>
              <a:rPr lang="en-GB" dirty="0"/>
              <a:t>Its eastern offshoot, the Byzantine empire, lasted another millennium.</a:t>
            </a:r>
          </a:p>
          <a:p>
            <a:endParaRPr lang="en-GB" dirty="0"/>
          </a:p>
        </p:txBody>
      </p:sp>
    </p:spTree>
    <p:extLst>
      <p:ext uri="{BB962C8B-B14F-4D97-AF65-F5344CB8AC3E}">
        <p14:creationId xmlns:p14="http://schemas.microsoft.com/office/powerpoint/2010/main" val="3157880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5E1A48-6366-C0EB-FC44-8D2226649D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FFBF8B-79A4-3F12-BB91-126C9A96383A}"/>
              </a:ext>
            </a:extLst>
          </p:cNvPr>
          <p:cNvSpPr>
            <a:spLocks noGrp="1"/>
          </p:cNvSpPr>
          <p:nvPr>
            <p:ph type="title"/>
          </p:nvPr>
        </p:nvSpPr>
        <p:spPr/>
        <p:txBody>
          <a:bodyPr/>
          <a:lstStyle/>
          <a:p>
            <a:pPr algn="ctr"/>
            <a:r>
              <a:rPr lang="en-GB" dirty="0"/>
              <a:t>Definition of an Empire</a:t>
            </a:r>
          </a:p>
        </p:txBody>
      </p:sp>
      <p:sp>
        <p:nvSpPr>
          <p:cNvPr id="3" name="Content Placeholder 2">
            <a:extLst>
              <a:ext uri="{FF2B5EF4-FFF2-40B4-BE49-F238E27FC236}">
                <a16:creationId xmlns:a16="http://schemas.microsoft.com/office/drawing/2014/main" id="{57DBD8EC-A987-B0BB-223F-97061A5B7D44}"/>
              </a:ext>
            </a:extLst>
          </p:cNvPr>
          <p:cNvSpPr>
            <a:spLocks noGrp="1"/>
          </p:cNvSpPr>
          <p:nvPr>
            <p:ph idx="1"/>
          </p:nvPr>
        </p:nvSpPr>
        <p:spPr/>
        <p:txBody>
          <a:bodyPr>
            <a:normAutofit/>
          </a:bodyPr>
          <a:lstStyle/>
          <a:p>
            <a:r>
              <a:rPr lang="en-GB" dirty="0"/>
              <a:t>What, then, is an empire, and how do we distinguish empire from other political entities? </a:t>
            </a:r>
          </a:p>
          <a:p>
            <a:r>
              <a:rPr lang="en-GB" dirty="0"/>
              <a:t>Empires are large, expansionist polities that are both incorporative and differentiated; polities that maintain distinction and hierarchy as they incorporate new people. </a:t>
            </a:r>
          </a:p>
          <a:p>
            <a:endParaRPr lang="en-GB" dirty="0"/>
          </a:p>
        </p:txBody>
      </p:sp>
    </p:spTree>
    <p:extLst>
      <p:ext uri="{BB962C8B-B14F-4D97-AF65-F5344CB8AC3E}">
        <p14:creationId xmlns:p14="http://schemas.microsoft.com/office/powerpoint/2010/main" val="3322480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2571A5-E8E6-6DD7-602D-B458DE8698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F3F233-752B-9418-0B34-7A57493E509A}"/>
              </a:ext>
            </a:extLst>
          </p:cNvPr>
          <p:cNvSpPr>
            <a:spLocks noGrp="1"/>
          </p:cNvSpPr>
          <p:nvPr>
            <p:ph type="title"/>
          </p:nvPr>
        </p:nvSpPr>
        <p:spPr/>
        <p:txBody>
          <a:bodyPr/>
          <a:lstStyle/>
          <a:p>
            <a:pPr algn="ctr"/>
            <a:r>
              <a:rPr lang="en-GB" dirty="0"/>
              <a:t>Empire vs. Nation-State</a:t>
            </a:r>
          </a:p>
        </p:txBody>
      </p:sp>
      <p:sp>
        <p:nvSpPr>
          <p:cNvPr id="3" name="Content Placeholder 2">
            <a:extLst>
              <a:ext uri="{FF2B5EF4-FFF2-40B4-BE49-F238E27FC236}">
                <a16:creationId xmlns:a16="http://schemas.microsoft.com/office/drawing/2014/main" id="{B2DA76B5-7FE9-B965-C6E9-45D0A12C7DC1}"/>
              </a:ext>
            </a:extLst>
          </p:cNvPr>
          <p:cNvSpPr>
            <a:spLocks noGrp="1"/>
          </p:cNvSpPr>
          <p:nvPr>
            <p:ph idx="1"/>
          </p:nvPr>
        </p:nvSpPr>
        <p:spPr/>
        <p:txBody>
          <a:bodyPr>
            <a:normAutofit fontScale="92500" lnSpcReduction="10000"/>
          </a:bodyPr>
          <a:lstStyle/>
          <a:p>
            <a:r>
              <a:rPr lang="en-GB" dirty="0"/>
              <a:t>The nation-state, in contrast, is based on the idea of a single people in a single territory constituting itself as a unique political community. The nation-state proclaims the commonality of its people—even if the reality is more complicated—while the empire-state declares the non-equivalence of multiple populations. </a:t>
            </a:r>
          </a:p>
          <a:p>
            <a:r>
              <a:rPr lang="en-GB" dirty="0"/>
              <a:t>Both kinds of states are incorporative—they insist that people be ruled by their institutions—but the nation-state tends to homogenize those inside its borders and exclude those who do not belong, while the empire reaches outward and draws, usually coercively, peoples whose difference is made explicit under its rule. </a:t>
            </a:r>
          </a:p>
          <a:p>
            <a:r>
              <a:rPr lang="en-GB" dirty="0"/>
              <a:t>The concept of empire presumes that different peoples within the polity will be governed differently.</a:t>
            </a:r>
          </a:p>
          <a:p>
            <a:endParaRPr lang="en-GB" dirty="0"/>
          </a:p>
        </p:txBody>
      </p:sp>
    </p:spTree>
    <p:extLst>
      <p:ext uri="{BB962C8B-B14F-4D97-AF65-F5344CB8AC3E}">
        <p14:creationId xmlns:p14="http://schemas.microsoft.com/office/powerpoint/2010/main" val="2325576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46040-73D3-CDE7-9F29-A7B85E6ECF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E68809-2B95-AC8C-3614-B0B56F47BE1C}"/>
              </a:ext>
            </a:extLst>
          </p:cNvPr>
          <p:cNvSpPr>
            <a:spLocks noGrp="1"/>
          </p:cNvSpPr>
          <p:nvPr>
            <p:ph type="title"/>
          </p:nvPr>
        </p:nvSpPr>
        <p:spPr/>
        <p:txBody>
          <a:bodyPr/>
          <a:lstStyle/>
          <a:p>
            <a:pPr algn="ctr"/>
            <a:r>
              <a:rPr lang="en-GB" dirty="0"/>
              <a:t>Empire vs. </a:t>
            </a:r>
            <a:r>
              <a:rPr lang="en-GB"/>
              <a:t>Nation-State</a:t>
            </a:r>
            <a:endParaRPr lang="en-GB" dirty="0"/>
          </a:p>
        </p:txBody>
      </p:sp>
      <p:sp>
        <p:nvSpPr>
          <p:cNvPr id="3" name="Content Placeholder 2">
            <a:extLst>
              <a:ext uri="{FF2B5EF4-FFF2-40B4-BE49-F238E27FC236}">
                <a16:creationId xmlns:a16="http://schemas.microsoft.com/office/drawing/2014/main" id="{E5A78CEA-D02B-978B-CAEA-8FBC97E9E47C}"/>
              </a:ext>
            </a:extLst>
          </p:cNvPr>
          <p:cNvSpPr>
            <a:spLocks noGrp="1"/>
          </p:cNvSpPr>
          <p:nvPr>
            <p:ph idx="1"/>
          </p:nvPr>
        </p:nvSpPr>
        <p:spPr/>
        <p:txBody>
          <a:bodyPr>
            <a:normAutofit/>
          </a:bodyPr>
          <a:lstStyle/>
          <a:p>
            <a:r>
              <a:rPr lang="en-GB" dirty="0"/>
              <a:t>The ideology of the nation-state presumes that a “people” asserted and won its right to self-rule. </a:t>
            </a:r>
          </a:p>
          <a:p>
            <a:r>
              <a:rPr lang="en-GB" dirty="0"/>
              <a:t>This idea, however, may be the product of a different history—of a state that through institutional and cultural initiatives convinced its members to think of themselves as a single people. </a:t>
            </a:r>
          </a:p>
          <a:p>
            <a:r>
              <a:rPr lang="en-GB" dirty="0"/>
              <a:t>Whether its roots are considered “ethnic,” “civic,” or some combination of the two, the nation-state builds on and produces commonality as well as a strong, often vigorously policed, distinction between those included in and those excluded from the nation.</a:t>
            </a:r>
          </a:p>
          <a:p>
            <a:endParaRPr lang="en-GB" dirty="0"/>
          </a:p>
        </p:txBody>
      </p:sp>
    </p:spTree>
    <p:extLst>
      <p:ext uri="{BB962C8B-B14F-4D97-AF65-F5344CB8AC3E}">
        <p14:creationId xmlns:p14="http://schemas.microsoft.com/office/powerpoint/2010/main" val="3704204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F4053-00CF-ED7A-E4E0-5451C438F3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D3271E-8995-A818-F70A-B15C550DEA28}"/>
              </a:ext>
            </a:extLst>
          </p:cNvPr>
          <p:cNvSpPr>
            <a:spLocks noGrp="1"/>
          </p:cNvSpPr>
          <p:nvPr>
            <p:ph type="title"/>
          </p:nvPr>
        </p:nvSpPr>
        <p:spPr/>
        <p:txBody>
          <a:bodyPr/>
          <a:lstStyle/>
          <a:p>
            <a:pPr algn="ctr"/>
            <a:r>
              <a:rPr lang="en-GB" dirty="0"/>
              <a:t>What an empire is not</a:t>
            </a:r>
          </a:p>
        </p:txBody>
      </p:sp>
      <p:sp>
        <p:nvSpPr>
          <p:cNvPr id="3" name="Content Placeholder 2">
            <a:extLst>
              <a:ext uri="{FF2B5EF4-FFF2-40B4-BE49-F238E27FC236}">
                <a16:creationId xmlns:a16="http://schemas.microsoft.com/office/drawing/2014/main" id="{2DEF7EF2-634F-E7E8-1574-95E105C15462}"/>
              </a:ext>
            </a:extLst>
          </p:cNvPr>
          <p:cNvSpPr>
            <a:spLocks noGrp="1"/>
          </p:cNvSpPr>
          <p:nvPr>
            <p:ph idx="1"/>
          </p:nvPr>
        </p:nvSpPr>
        <p:spPr/>
        <p:txBody>
          <a:bodyPr>
            <a:normAutofit/>
          </a:bodyPr>
          <a:lstStyle/>
          <a:p>
            <a:r>
              <a:rPr lang="en-GB" dirty="0"/>
              <a:t>Nation-states</a:t>
            </a:r>
          </a:p>
          <a:p>
            <a:r>
              <a:rPr lang="en-GB" dirty="0"/>
              <a:t>Small-scale groups more or less culturally homogeneous, often organized around divisions of tasks by gender, age, status, or kinship, are frequently considered the antithesis of empire. </a:t>
            </a:r>
          </a:p>
        </p:txBody>
      </p:sp>
    </p:spTree>
    <p:extLst>
      <p:ext uri="{BB962C8B-B14F-4D97-AF65-F5344CB8AC3E}">
        <p14:creationId xmlns:p14="http://schemas.microsoft.com/office/powerpoint/2010/main" val="652254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BF4F0-31E1-B34B-0BE2-62CC7C3B3C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EADEBC-1821-1C70-24BE-BE7DFFC7B7DD}"/>
              </a:ext>
            </a:extLst>
          </p:cNvPr>
          <p:cNvSpPr>
            <a:spLocks noGrp="1"/>
          </p:cNvSpPr>
          <p:nvPr>
            <p:ph type="title"/>
          </p:nvPr>
        </p:nvSpPr>
        <p:spPr/>
        <p:txBody>
          <a:bodyPr/>
          <a:lstStyle/>
          <a:p>
            <a:pPr algn="ctr"/>
            <a:r>
              <a:rPr lang="en-GB" dirty="0"/>
              <a:t>Empire</a:t>
            </a:r>
          </a:p>
        </p:txBody>
      </p:sp>
      <p:sp>
        <p:nvSpPr>
          <p:cNvPr id="3" name="Content Placeholder 2">
            <a:extLst>
              <a:ext uri="{FF2B5EF4-FFF2-40B4-BE49-F238E27FC236}">
                <a16:creationId xmlns:a16="http://schemas.microsoft.com/office/drawing/2014/main" id="{59F8354E-BEBD-A0FC-2C77-2A85A6B42396}"/>
              </a:ext>
            </a:extLst>
          </p:cNvPr>
          <p:cNvSpPr>
            <a:spLocks noGrp="1"/>
          </p:cNvSpPr>
          <p:nvPr>
            <p:ph idx="1"/>
          </p:nvPr>
        </p:nvSpPr>
        <p:spPr/>
        <p:txBody>
          <a:bodyPr>
            <a:normAutofit/>
          </a:bodyPr>
          <a:lstStyle/>
          <a:p>
            <a:r>
              <a:rPr lang="en-GB" dirty="0"/>
              <a:t>Rome and China in the 3rd century BCE: long-lasting reference points for later empire-builders</a:t>
            </a:r>
          </a:p>
          <a:p>
            <a:r>
              <a:rPr lang="en-GB" dirty="0"/>
              <a:t>Their predecessors include Egyptians, Assyrians, Persians, Alexander the Great’s enormous conquests, and more ancient dynasties in China </a:t>
            </a:r>
          </a:p>
        </p:txBody>
      </p:sp>
    </p:spTree>
    <p:extLst>
      <p:ext uri="{BB962C8B-B14F-4D97-AF65-F5344CB8AC3E}">
        <p14:creationId xmlns:p14="http://schemas.microsoft.com/office/powerpoint/2010/main" val="3933491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6B99B-6DAF-1F37-D722-1DE45563D0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DF8EA8-F9C4-37E5-7577-3646F631184A}"/>
              </a:ext>
            </a:extLst>
          </p:cNvPr>
          <p:cNvSpPr>
            <a:spLocks noGrp="1"/>
          </p:cNvSpPr>
          <p:nvPr>
            <p:ph type="title"/>
          </p:nvPr>
        </p:nvSpPr>
        <p:spPr/>
        <p:txBody>
          <a:bodyPr>
            <a:normAutofit/>
          </a:bodyPr>
          <a:lstStyle/>
          <a:p>
            <a:pPr algn="ctr"/>
            <a:r>
              <a:rPr lang="en-GB" dirty="0"/>
              <a:t>Key characteristics of the Roman and Chinese empires in the 3</a:t>
            </a:r>
            <a:r>
              <a:rPr lang="en-GB" baseline="30000" dirty="0"/>
              <a:t>rd</a:t>
            </a:r>
            <a:r>
              <a:rPr lang="en-GB" dirty="0"/>
              <a:t> century BCE</a:t>
            </a:r>
          </a:p>
        </p:txBody>
      </p:sp>
      <p:sp>
        <p:nvSpPr>
          <p:cNvPr id="3" name="Content Placeholder 2">
            <a:extLst>
              <a:ext uri="{FF2B5EF4-FFF2-40B4-BE49-F238E27FC236}">
                <a16:creationId xmlns:a16="http://schemas.microsoft.com/office/drawing/2014/main" id="{C36AC969-4748-F287-81D1-174BA2D7D28C}"/>
              </a:ext>
            </a:extLst>
          </p:cNvPr>
          <p:cNvSpPr>
            <a:spLocks noGrp="1"/>
          </p:cNvSpPr>
          <p:nvPr>
            <p:ph idx="1"/>
          </p:nvPr>
        </p:nvSpPr>
        <p:spPr/>
        <p:txBody>
          <a:bodyPr>
            <a:normAutofit fontScale="92500" lnSpcReduction="10000"/>
          </a:bodyPr>
          <a:lstStyle/>
          <a:p>
            <a:r>
              <a:rPr lang="en-GB" dirty="0"/>
              <a:t>Huge physical size</a:t>
            </a:r>
          </a:p>
          <a:p>
            <a:r>
              <a:rPr lang="en-GB" dirty="0"/>
              <a:t>Integrated commerce and production into economies of world scale (the world that each of them created)</a:t>
            </a:r>
          </a:p>
          <a:p>
            <a:r>
              <a:rPr lang="en-GB" dirty="0"/>
              <a:t>Devised institutions that sustained state power for centuries</a:t>
            </a:r>
          </a:p>
          <a:p>
            <a:r>
              <a:rPr lang="en-GB" dirty="0"/>
              <a:t>Developed compelling cultural frameworks to explain and promote their success</a:t>
            </a:r>
          </a:p>
          <a:p>
            <a:r>
              <a:rPr lang="en-GB" dirty="0"/>
              <a:t>Assured, for long periods, acquiescence to imperial power</a:t>
            </a:r>
          </a:p>
          <a:p>
            <a:r>
              <a:rPr lang="en-GB" dirty="0"/>
              <a:t>Their principal strategies for maintaining power—China’s reliance on a class of loyal, trained officials, Rome’s empowerment, at least in theory, of its citizens—had lasting and profound effects on how people imagine their states and their place in them. </a:t>
            </a:r>
          </a:p>
        </p:txBody>
      </p:sp>
    </p:spTree>
    <p:extLst>
      <p:ext uri="{BB962C8B-B14F-4D97-AF65-F5344CB8AC3E}">
        <p14:creationId xmlns:p14="http://schemas.microsoft.com/office/powerpoint/2010/main" val="3279280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48D89-F0AE-0486-5D81-300BBD6775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21EA45-BA2B-2068-FBDA-F89DCA5A7D55}"/>
              </a:ext>
            </a:extLst>
          </p:cNvPr>
          <p:cNvSpPr>
            <a:spLocks noGrp="1"/>
          </p:cNvSpPr>
          <p:nvPr>
            <p:ph type="title"/>
          </p:nvPr>
        </p:nvSpPr>
        <p:spPr/>
        <p:txBody>
          <a:bodyPr>
            <a:normAutofit/>
          </a:bodyPr>
          <a:lstStyle/>
          <a:p>
            <a:pPr algn="ctr"/>
            <a:r>
              <a:rPr lang="en-GB" dirty="0"/>
              <a:t>Additional Empires: Byzantine, Islamic caliphates, Carolingians</a:t>
            </a:r>
          </a:p>
        </p:txBody>
      </p:sp>
      <p:sp>
        <p:nvSpPr>
          <p:cNvPr id="3" name="Content Placeholder 2">
            <a:extLst>
              <a:ext uri="{FF2B5EF4-FFF2-40B4-BE49-F238E27FC236}">
                <a16:creationId xmlns:a16="http://schemas.microsoft.com/office/drawing/2014/main" id="{36D641BA-5F80-7347-CD08-22D4B11AC8B8}"/>
              </a:ext>
            </a:extLst>
          </p:cNvPr>
          <p:cNvSpPr>
            <a:spLocks noGrp="1"/>
          </p:cNvSpPr>
          <p:nvPr>
            <p:ph idx="1"/>
          </p:nvPr>
        </p:nvSpPr>
        <p:spPr/>
        <p:txBody>
          <a:bodyPr>
            <a:normAutofit/>
          </a:bodyPr>
          <a:lstStyle/>
          <a:p>
            <a:r>
              <a:rPr lang="en-GB" dirty="0"/>
              <a:t>Byzantium, the dynamic but fissionable Islamic caliphates, and the short-lived Carolingians. </a:t>
            </a:r>
          </a:p>
          <a:p>
            <a:r>
              <a:rPr lang="en-GB" dirty="0"/>
              <a:t>These rivals built their empires on religious foundations</a:t>
            </a:r>
          </a:p>
          <a:p>
            <a:r>
              <a:rPr lang="en-GB" dirty="0"/>
              <a:t>Their histories display the possibilities and limits of militant monotheism as an arm of state power </a:t>
            </a:r>
          </a:p>
          <a:p>
            <a:r>
              <a:rPr lang="en-GB" dirty="0"/>
              <a:t>The drive to convert or kill the unfaithful and to spread the true faith mobilized warriors for both Christianity and Islam, but also provoked splits inside empires over whose religious mantle was the true one and whose claim to power was </a:t>
            </a:r>
            <a:r>
              <a:rPr lang="en-GB" dirty="0" err="1"/>
              <a:t>god-given</a:t>
            </a:r>
            <a:r>
              <a:rPr lang="en-GB" dirty="0"/>
              <a:t>. </a:t>
            </a:r>
          </a:p>
        </p:txBody>
      </p:sp>
    </p:spTree>
    <p:extLst>
      <p:ext uri="{BB962C8B-B14F-4D97-AF65-F5344CB8AC3E}">
        <p14:creationId xmlns:p14="http://schemas.microsoft.com/office/powerpoint/2010/main" val="2908507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A26D7-2C4C-F441-6430-4B91D2752F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18BCF6-D6F9-BF19-465C-57AC817A928E}"/>
              </a:ext>
            </a:extLst>
          </p:cNvPr>
          <p:cNvSpPr>
            <a:spLocks noGrp="1"/>
          </p:cNvSpPr>
          <p:nvPr>
            <p:ph type="title"/>
          </p:nvPr>
        </p:nvSpPr>
        <p:spPr/>
        <p:txBody>
          <a:bodyPr>
            <a:normAutofit/>
          </a:bodyPr>
          <a:lstStyle/>
          <a:p>
            <a:pPr algn="ctr"/>
            <a:r>
              <a:rPr lang="en-GB" dirty="0"/>
              <a:t>Additional Empires: Mongols under Genghis Khan</a:t>
            </a:r>
          </a:p>
        </p:txBody>
      </p:sp>
      <p:sp>
        <p:nvSpPr>
          <p:cNvPr id="3" name="Content Placeholder 2">
            <a:extLst>
              <a:ext uri="{FF2B5EF4-FFF2-40B4-BE49-F238E27FC236}">
                <a16:creationId xmlns:a16="http://schemas.microsoft.com/office/drawing/2014/main" id="{413E79DE-D3C6-4EEE-2B43-049641E8F762}"/>
              </a:ext>
            </a:extLst>
          </p:cNvPr>
          <p:cNvSpPr>
            <a:spLocks noGrp="1"/>
          </p:cNvSpPr>
          <p:nvPr>
            <p:ph idx="1"/>
          </p:nvPr>
        </p:nvSpPr>
        <p:spPr/>
        <p:txBody>
          <a:bodyPr>
            <a:normAutofit fontScale="85000" lnSpcReduction="10000"/>
          </a:bodyPr>
          <a:lstStyle/>
          <a:p>
            <a:r>
              <a:rPr lang="en-GB" dirty="0"/>
              <a:t>The largest land empire of all time</a:t>
            </a:r>
          </a:p>
          <a:p>
            <a:r>
              <a:rPr lang="en-GB" dirty="0"/>
              <a:t>Based on a radically different principle—a pragmatic approach to religious and cultural difference. </a:t>
            </a:r>
          </a:p>
          <a:p>
            <a:r>
              <a:rPr lang="en-GB" dirty="0"/>
              <a:t>Mongol khans had the technological advantages of nomadic societies—above all, a mobile, largely self-sufficient, and hardy military</a:t>
            </a:r>
          </a:p>
          <a:p>
            <a:r>
              <a:rPr lang="en-GB" dirty="0"/>
              <a:t>They also made use of the skills and resources of the diverse peoples they conquered. </a:t>
            </a:r>
          </a:p>
          <a:p>
            <a:r>
              <a:rPr lang="en-GB" dirty="0"/>
              <a:t>Mongols’ repertoire of rule combined intimidating violence with the protection of different religions and cultures and the politics of personal loyalty. </a:t>
            </a:r>
          </a:p>
          <a:p>
            <a:r>
              <a:rPr lang="en-GB" dirty="0"/>
              <a:t>Mongols protected trade routes from the Black Sea to the Pacific and enabled cross-continental transmission of knowledge, goods, and statecraft.</a:t>
            </a:r>
          </a:p>
        </p:txBody>
      </p:sp>
    </p:spTree>
    <p:extLst>
      <p:ext uri="{BB962C8B-B14F-4D97-AF65-F5344CB8AC3E}">
        <p14:creationId xmlns:p14="http://schemas.microsoft.com/office/powerpoint/2010/main" val="958791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E5C09-61D5-A1B3-12D8-52CD691976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1CC392-029C-230F-C909-0FCF912C7B52}"/>
              </a:ext>
            </a:extLst>
          </p:cNvPr>
          <p:cNvSpPr>
            <a:spLocks noGrp="1"/>
          </p:cNvSpPr>
          <p:nvPr>
            <p:ph type="title"/>
          </p:nvPr>
        </p:nvSpPr>
        <p:spPr/>
        <p:txBody>
          <a:bodyPr>
            <a:normAutofit/>
          </a:bodyPr>
          <a:lstStyle/>
          <a:p>
            <a:pPr algn="ctr"/>
            <a:r>
              <a:rPr lang="en-GB" dirty="0"/>
              <a:t>Additional Empires: European empires</a:t>
            </a:r>
          </a:p>
        </p:txBody>
      </p:sp>
      <p:sp>
        <p:nvSpPr>
          <p:cNvPr id="3" name="Content Placeholder 2">
            <a:extLst>
              <a:ext uri="{FF2B5EF4-FFF2-40B4-BE49-F238E27FC236}">
                <a16:creationId xmlns:a16="http://schemas.microsoft.com/office/drawing/2014/main" id="{12D9BFDE-EBCB-E631-85DF-A563D0554DA9}"/>
              </a:ext>
            </a:extLst>
          </p:cNvPr>
          <p:cNvSpPr>
            <a:spLocks noGrp="1"/>
          </p:cNvSpPr>
          <p:nvPr>
            <p:ph idx="1"/>
          </p:nvPr>
        </p:nvSpPr>
        <p:spPr/>
        <p:txBody>
          <a:bodyPr>
            <a:normAutofit/>
          </a:bodyPr>
          <a:lstStyle/>
          <a:p>
            <a:r>
              <a:rPr lang="en-GB" dirty="0"/>
              <a:t>“European” maritime extensions were the product of three conditions: </a:t>
            </a:r>
          </a:p>
          <a:p>
            <a:pPr lvl="1"/>
            <a:r>
              <a:rPr lang="en-GB" sz="2800" dirty="0"/>
              <a:t>the high-value goods produced and exchanged in the Chinese imperial sphere</a:t>
            </a:r>
          </a:p>
          <a:p>
            <a:pPr lvl="1"/>
            <a:r>
              <a:rPr lang="en-GB" sz="2800" dirty="0"/>
              <a:t>the obstacle posed by the Ottoman empire’s dominance of the eastern Mediterranean and land routes east </a:t>
            </a:r>
          </a:p>
          <a:p>
            <a:pPr lvl="1"/>
            <a:r>
              <a:rPr lang="en-GB" sz="2800" dirty="0"/>
              <a:t>the inability of rulers in western Eurasia to rebuild Roman-style unity on a terrain contested by rival monarchs and dynasts, lords with powerful followings, and cities defending their rights. </a:t>
            </a:r>
          </a:p>
        </p:txBody>
      </p:sp>
    </p:spTree>
    <p:extLst>
      <p:ext uri="{BB962C8B-B14F-4D97-AF65-F5344CB8AC3E}">
        <p14:creationId xmlns:p14="http://schemas.microsoft.com/office/powerpoint/2010/main" val="3457910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8FE7FC-9854-6B85-3755-1DD5A3FC7F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3984B2-7ECB-BFB3-C75E-35E87CE904A0}"/>
              </a:ext>
            </a:extLst>
          </p:cNvPr>
          <p:cNvSpPr>
            <a:spLocks noGrp="1"/>
          </p:cNvSpPr>
          <p:nvPr>
            <p:ph type="title"/>
          </p:nvPr>
        </p:nvSpPr>
        <p:spPr/>
        <p:txBody>
          <a:bodyPr>
            <a:normAutofit/>
          </a:bodyPr>
          <a:lstStyle/>
          <a:p>
            <a:pPr algn="ctr"/>
            <a:r>
              <a:rPr lang="en-GB" dirty="0"/>
              <a:t>Additional Empires: European empires</a:t>
            </a:r>
          </a:p>
        </p:txBody>
      </p:sp>
      <p:sp>
        <p:nvSpPr>
          <p:cNvPr id="3" name="Content Placeholder 2">
            <a:extLst>
              <a:ext uri="{FF2B5EF4-FFF2-40B4-BE49-F238E27FC236}">
                <a16:creationId xmlns:a16="http://schemas.microsoft.com/office/drawing/2014/main" id="{2FCF239E-9E37-7F4F-0D42-DB1442D0E051}"/>
              </a:ext>
            </a:extLst>
          </p:cNvPr>
          <p:cNvSpPr>
            <a:spLocks noGrp="1"/>
          </p:cNvSpPr>
          <p:nvPr>
            <p:ph idx="1"/>
          </p:nvPr>
        </p:nvSpPr>
        <p:spPr/>
        <p:txBody>
          <a:bodyPr>
            <a:normAutofit fontScale="92500" lnSpcReduction="20000"/>
          </a:bodyPr>
          <a:lstStyle/>
          <a:p>
            <a:r>
              <a:rPr lang="en-GB" dirty="0"/>
              <a:t>It was this global configuration of power and resources that brought European navigators to Asia and, later, thanks to Columbus’s accidental discovery, to the Americas. </a:t>
            </a:r>
          </a:p>
          <a:p>
            <a:r>
              <a:rPr lang="en-GB" dirty="0"/>
              <a:t>These new connections eventually reconfigured the global economy and world politics. </a:t>
            </a:r>
          </a:p>
          <a:p>
            <a:r>
              <a:rPr lang="en-GB" dirty="0"/>
              <a:t>After Columbus’s “discovery,” his royal sponsors were able to make a “Spanish” empire by consolidating power on two continents and supplying the silver—produced with the coerced </a:t>
            </a:r>
            <a:r>
              <a:rPr lang="en-GB" dirty="0" err="1"/>
              <a:t>labor</a:t>
            </a:r>
            <a:r>
              <a:rPr lang="en-GB" dirty="0"/>
              <a:t> of indigenous Americans—that lubricated commerce in western Europe, across southeast Asia, and within the wealthy, commercially dynamic Chinese empire. </a:t>
            </a:r>
          </a:p>
          <a:p>
            <a:r>
              <a:rPr lang="en-GB" dirty="0"/>
              <a:t>In the Americas, settlers from Europe, slaves brought from Africa, and their imperial masters produced new forms of imperial politics.</a:t>
            </a:r>
          </a:p>
          <a:p>
            <a:endParaRPr lang="en-GB" sz="2800" dirty="0"/>
          </a:p>
        </p:txBody>
      </p:sp>
    </p:spTree>
    <p:extLst>
      <p:ext uri="{BB962C8B-B14F-4D97-AF65-F5344CB8AC3E}">
        <p14:creationId xmlns:p14="http://schemas.microsoft.com/office/powerpoint/2010/main" val="2453330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34F1FA-50AC-40F4-52B4-3C38056369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561A73-E10E-6B70-D849-30531A2FF561}"/>
              </a:ext>
            </a:extLst>
          </p:cNvPr>
          <p:cNvSpPr>
            <a:spLocks noGrp="1"/>
          </p:cNvSpPr>
          <p:nvPr>
            <p:ph type="title"/>
          </p:nvPr>
        </p:nvSpPr>
        <p:spPr/>
        <p:txBody>
          <a:bodyPr>
            <a:normAutofit/>
          </a:bodyPr>
          <a:lstStyle/>
          <a:p>
            <a:pPr algn="ctr"/>
            <a:r>
              <a:rPr lang="en-GB" dirty="0"/>
              <a:t>Additional Empires: European empires</a:t>
            </a:r>
          </a:p>
        </p:txBody>
      </p:sp>
      <p:sp>
        <p:nvSpPr>
          <p:cNvPr id="3" name="Content Placeholder 2">
            <a:extLst>
              <a:ext uri="{FF2B5EF4-FFF2-40B4-BE49-F238E27FC236}">
                <a16:creationId xmlns:a16="http://schemas.microsoft.com/office/drawing/2014/main" id="{44463D7B-F323-1415-1272-54F118E0C0AB}"/>
              </a:ext>
            </a:extLst>
          </p:cNvPr>
          <p:cNvSpPr>
            <a:spLocks noGrp="1"/>
          </p:cNvSpPr>
          <p:nvPr>
            <p:ph idx="1"/>
          </p:nvPr>
        </p:nvSpPr>
        <p:spPr/>
        <p:txBody>
          <a:bodyPr>
            <a:normAutofit fontScale="85000" lnSpcReduction="20000"/>
          </a:bodyPr>
          <a:lstStyle/>
          <a:p>
            <a:r>
              <a:rPr lang="en-GB" dirty="0"/>
              <a:t>Empire, in Europe or elsewhere, was more than a matter of economic exploitation. </a:t>
            </a:r>
          </a:p>
          <a:p>
            <a:r>
              <a:rPr lang="en-GB" dirty="0"/>
              <a:t>As early as the sixteenth century, a few European missionaries and jurists were making distinctions between legitimate and illegitimate forms of imperial power, condemning Europeans’ assaults on indigenous societies and questioning an empire’s right to take land and </a:t>
            </a:r>
            <a:r>
              <a:rPr lang="en-GB" dirty="0" err="1"/>
              <a:t>labor</a:t>
            </a:r>
            <a:r>
              <a:rPr lang="en-GB" dirty="0"/>
              <a:t> from conquered peoples. </a:t>
            </a:r>
          </a:p>
          <a:p>
            <a:r>
              <a:rPr lang="en-GB" dirty="0"/>
              <a:t>It was only in the nineteenth century that some European states, fortified by their imperial conquests, gained a clear technological and material edge over their </a:t>
            </a:r>
            <a:r>
              <a:rPr lang="en-GB" dirty="0" err="1"/>
              <a:t>neighbors</a:t>
            </a:r>
            <a:r>
              <a:rPr lang="en-GB" dirty="0"/>
              <a:t> and in other regions of the world. This “western” moment of imperial domination was never complete or stable. </a:t>
            </a:r>
          </a:p>
          <a:p>
            <a:r>
              <a:rPr lang="en-GB" dirty="0"/>
              <a:t>Opposition to slavery and to the excesses and brutality of rulers and settlers brought before an engaged public the question of whether colonies were places where humans could be exploited at will or parts of an inclusive, albeit inequitable, polity.</a:t>
            </a:r>
          </a:p>
          <a:p>
            <a:endParaRPr lang="en-GB" sz="2800" dirty="0"/>
          </a:p>
        </p:txBody>
      </p:sp>
    </p:spTree>
    <p:extLst>
      <p:ext uri="{BB962C8B-B14F-4D97-AF65-F5344CB8AC3E}">
        <p14:creationId xmlns:p14="http://schemas.microsoft.com/office/powerpoint/2010/main" val="560958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0E42FE-7BE2-286D-5B30-566C34C617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98EFC1-B782-A15D-3ACF-58F8EABF36D5}"/>
              </a:ext>
            </a:extLst>
          </p:cNvPr>
          <p:cNvSpPr>
            <a:spLocks noGrp="1"/>
          </p:cNvSpPr>
          <p:nvPr>
            <p:ph type="title"/>
          </p:nvPr>
        </p:nvSpPr>
        <p:spPr/>
        <p:txBody>
          <a:bodyPr>
            <a:normAutofit/>
          </a:bodyPr>
          <a:lstStyle/>
          <a:p>
            <a:pPr algn="ctr"/>
            <a:r>
              <a:rPr lang="en-GB" dirty="0"/>
              <a:t>Legitimizing Power</a:t>
            </a:r>
          </a:p>
        </p:txBody>
      </p:sp>
      <p:sp>
        <p:nvSpPr>
          <p:cNvPr id="3" name="Content Placeholder 2">
            <a:extLst>
              <a:ext uri="{FF2B5EF4-FFF2-40B4-BE49-F238E27FC236}">
                <a16:creationId xmlns:a16="http://schemas.microsoft.com/office/drawing/2014/main" id="{3D73FF6D-0133-7C86-136F-A0AB77DE984A}"/>
              </a:ext>
            </a:extLst>
          </p:cNvPr>
          <p:cNvSpPr>
            <a:spLocks noGrp="1"/>
          </p:cNvSpPr>
          <p:nvPr>
            <p:ph idx="1"/>
          </p:nvPr>
        </p:nvSpPr>
        <p:spPr/>
        <p:txBody>
          <a:bodyPr>
            <a:normAutofit/>
          </a:bodyPr>
          <a:lstStyle/>
          <a:p>
            <a:r>
              <a:rPr lang="en-GB" dirty="0"/>
              <a:t>Legitimacy refers to an institution’s right to rule. The right to rule doesn’t mean that the rules are backed by coercion, but rather that the rule-maker claims a rightful monopoly on coercion within a jurisdiction. </a:t>
            </a:r>
          </a:p>
          <a:p>
            <a:pPr lvl="0"/>
            <a:r>
              <a:rPr lang="en-GB" dirty="0"/>
              <a:t>Legitimacy should not be confused with justice. Justice is an ideal standard, whereas legitimacy expresses a threshold value in a non-ideal world for the conditions under which an institution has the right to rule </a:t>
            </a:r>
          </a:p>
          <a:p>
            <a:pPr lvl="0"/>
            <a:r>
              <a:rPr lang="en-GB" dirty="0"/>
              <a:t>Legitimacy is a matter of degree- how far above or below the threshold of legitimacy it falls </a:t>
            </a:r>
          </a:p>
          <a:p>
            <a:endParaRPr lang="en-GB" sz="2800" dirty="0"/>
          </a:p>
        </p:txBody>
      </p:sp>
    </p:spTree>
    <p:extLst>
      <p:ext uri="{BB962C8B-B14F-4D97-AF65-F5344CB8AC3E}">
        <p14:creationId xmlns:p14="http://schemas.microsoft.com/office/powerpoint/2010/main" val="3855582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3C9BD-92EB-6894-EF87-0B6C192BFE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1B0562-5D3C-E782-8EB1-A872C86BBA58}"/>
              </a:ext>
            </a:extLst>
          </p:cNvPr>
          <p:cNvSpPr>
            <a:spLocks noGrp="1"/>
          </p:cNvSpPr>
          <p:nvPr>
            <p:ph type="title"/>
          </p:nvPr>
        </p:nvSpPr>
        <p:spPr/>
        <p:txBody>
          <a:bodyPr>
            <a:normAutofit/>
          </a:bodyPr>
          <a:lstStyle/>
          <a:p>
            <a:pPr algn="ctr"/>
            <a:r>
              <a:rPr lang="en-GB" dirty="0"/>
              <a:t>Empires, power, and inequality </a:t>
            </a:r>
          </a:p>
        </p:txBody>
      </p:sp>
      <p:sp>
        <p:nvSpPr>
          <p:cNvPr id="3" name="Content Placeholder 2">
            <a:extLst>
              <a:ext uri="{FF2B5EF4-FFF2-40B4-BE49-F238E27FC236}">
                <a16:creationId xmlns:a16="http://schemas.microsoft.com/office/drawing/2014/main" id="{C48862CC-61A4-BA08-3A29-9583D88D69B8}"/>
              </a:ext>
            </a:extLst>
          </p:cNvPr>
          <p:cNvSpPr>
            <a:spLocks noGrp="1"/>
          </p:cNvSpPr>
          <p:nvPr>
            <p:ph idx="1"/>
          </p:nvPr>
        </p:nvSpPr>
        <p:spPr/>
        <p:txBody>
          <a:bodyPr>
            <a:normAutofit lnSpcReduction="10000"/>
          </a:bodyPr>
          <a:lstStyle/>
          <a:p>
            <a:r>
              <a:rPr lang="en-GB" dirty="0"/>
              <a:t>Recent studies of nineteenth- and twentieth-century colonial empires have emphasized that empire-builders—explorers, missionaries, and scientists, as well as political and military leaders—strove to make “we/they,” “self/other” distinctions between colonizing and colonized populations. </a:t>
            </a:r>
          </a:p>
          <a:p>
            <a:r>
              <a:rPr lang="en-GB" dirty="0"/>
              <a:t>From this perspective, maintaining or creating difference, including racialized difference, was not natural; it took work. Colonial states, especially in the nineteenth and twentieth centuries, exerted great effort to segregate space, provide people from the metropole with a home away from home, prevent colonial agents from “going native,” and regulate sexual relations between different populations.</a:t>
            </a:r>
          </a:p>
          <a:p>
            <a:endParaRPr lang="en-GB" sz="2800" dirty="0"/>
          </a:p>
        </p:txBody>
      </p:sp>
    </p:spTree>
    <p:extLst>
      <p:ext uri="{BB962C8B-B14F-4D97-AF65-F5344CB8AC3E}">
        <p14:creationId xmlns:p14="http://schemas.microsoft.com/office/powerpoint/2010/main" val="22050882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C3B79-AFD6-02A1-BCCB-048C4E6812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F51A2B-77F8-C28A-4A35-62561C8CF7F8}"/>
              </a:ext>
            </a:extLst>
          </p:cNvPr>
          <p:cNvSpPr>
            <a:spLocks noGrp="1"/>
          </p:cNvSpPr>
          <p:nvPr>
            <p:ph type="title"/>
          </p:nvPr>
        </p:nvSpPr>
        <p:spPr/>
        <p:txBody>
          <a:bodyPr>
            <a:normAutofit/>
          </a:bodyPr>
          <a:lstStyle/>
          <a:p>
            <a:pPr algn="ctr"/>
            <a:r>
              <a:rPr lang="en-GB" dirty="0"/>
              <a:t>Empires, power, </a:t>
            </a:r>
            <a:r>
              <a:rPr lang="en-GB"/>
              <a:t>and inequality </a:t>
            </a:r>
            <a:endParaRPr lang="en-GB" dirty="0"/>
          </a:p>
        </p:txBody>
      </p:sp>
      <p:sp>
        <p:nvSpPr>
          <p:cNvPr id="3" name="Content Placeholder 2">
            <a:extLst>
              <a:ext uri="{FF2B5EF4-FFF2-40B4-BE49-F238E27FC236}">
                <a16:creationId xmlns:a16="http://schemas.microsoft.com/office/drawing/2014/main" id="{FD1990A0-26C6-2EDA-3892-FAE3B9E30C52}"/>
              </a:ext>
            </a:extLst>
          </p:cNvPr>
          <p:cNvSpPr>
            <a:spLocks noGrp="1"/>
          </p:cNvSpPr>
          <p:nvPr>
            <p:ph idx="1"/>
          </p:nvPr>
        </p:nvSpPr>
        <p:spPr/>
        <p:txBody>
          <a:bodyPr>
            <a:normAutofit lnSpcReduction="10000"/>
          </a:bodyPr>
          <a:lstStyle/>
          <a:p>
            <a:r>
              <a:rPr lang="en-GB" dirty="0"/>
              <a:t>Distinction does not everywhere imply a binary split into colonized and colonizer, black and white. </a:t>
            </a:r>
          </a:p>
          <a:p>
            <a:r>
              <a:rPr lang="en-GB" dirty="0"/>
              <a:t>An empire could be an assemblage of peoples, practicing their religions and administering justice in their own ways, all subordinated to an imperial sovereign. </a:t>
            </a:r>
          </a:p>
          <a:p>
            <a:r>
              <a:rPr lang="en-GB" dirty="0"/>
              <a:t>For many empires, loyalty, not likeness, was the goal; recognition of difference—particularly of local leaders who could manage “their” people—could enhance maintenance of order, collection of taxes or tribute, and military recruitment. </a:t>
            </a:r>
          </a:p>
          <a:p>
            <a:r>
              <a:rPr lang="en-GB" dirty="0"/>
              <a:t>Empires could profit from skills and connections developed by distinct communities.</a:t>
            </a:r>
            <a:endParaRPr lang="en-GB" sz="2800" dirty="0"/>
          </a:p>
        </p:txBody>
      </p:sp>
    </p:spTree>
    <p:extLst>
      <p:ext uri="{BB962C8B-B14F-4D97-AF65-F5344CB8AC3E}">
        <p14:creationId xmlns:p14="http://schemas.microsoft.com/office/powerpoint/2010/main" val="29165835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D6F83-746A-535A-7AB9-4B1587D50E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F72689-A633-B550-40B9-99886BA8E107}"/>
              </a:ext>
            </a:extLst>
          </p:cNvPr>
          <p:cNvSpPr>
            <a:spLocks noGrp="1"/>
          </p:cNvSpPr>
          <p:nvPr>
            <p:ph type="title"/>
          </p:nvPr>
        </p:nvSpPr>
        <p:spPr/>
        <p:txBody>
          <a:bodyPr>
            <a:normAutofit/>
          </a:bodyPr>
          <a:lstStyle/>
          <a:p>
            <a:pPr algn="ctr"/>
            <a:r>
              <a:rPr lang="en-GB" dirty="0"/>
              <a:t>The Roman empire: homogenization</a:t>
            </a:r>
          </a:p>
        </p:txBody>
      </p:sp>
      <p:sp>
        <p:nvSpPr>
          <p:cNvPr id="3" name="Content Placeholder 2">
            <a:extLst>
              <a:ext uri="{FF2B5EF4-FFF2-40B4-BE49-F238E27FC236}">
                <a16:creationId xmlns:a16="http://schemas.microsoft.com/office/drawing/2014/main" id="{FB6D4A9E-CD2B-A7C2-2EBE-BD95A614D14D}"/>
              </a:ext>
            </a:extLst>
          </p:cNvPr>
          <p:cNvSpPr>
            <a:spLocks noGrp="1"/>
          </p:cNvSpPr>
          <p:nvPr>
            <p:ph idx="1"/>
          </p:nvPr>
        </p:nvSpPr>
        <p:spPr/>
        <p:txBody>
          <a:bodyPr>
            <a:normAutofit fontScale="70000" lnSpcReduction="20000"/>
          </a:bodyPr>
          <a:lstStyle/>
          <a:p>
            <a:r>
              <a:rPr lang="en-GB" dirty="0"/>
              <a:t>Over its long existence, the Roman empire tended toward homogenization, based on a distinctive culture that developed as Rome expanded. </a:t>
            </a:r>
          </a:p>
          <a:p>
            <a:r>
              <a:rPr lang="en-GB" dirty="0"/>
              <a:t>Rome drew on the prestige of Greek achievements and on practices from conquered regions around the Mediterranean to produce identifiably Roman styles in urban design, arts, and literature. </a:t>
            </a:r>
          </a:p>
          <a:p>
            <a:r>
              <a:rPr lang="en-GB" dirty="0"/>
              <a:t>The institutions of Roman empire—citizenship, legal rights, political participation—proved attractive to elites across the huge empire. The notion of a single, superior imperial civilization open in principle to those who could learn its ways was intrinsic to the Roman way of rule. </a:t>
            </a:r>
          </a:p>
          <a:p>
            <a:r>
              <a:rPr lang="en-GB" dirty="0"/>
              <a:t>Incorporation through likeness left barbarians, slaves, and others out. Rome’s initial practice of taking other people’s gods into the imperial pantheon was later compromised by the spread of monotheistic Christianity, especially when it became a state religion in the fourth century CE. This more restrictive and homogenizing Roman model endured long after the empire fell. Rome imagined as a Christian civilization whose light could shine around the world became a reference point for later empires—Byzantine, Carolingian, Spanish, Portuguese, and others. Islamic empires that tried to take Rome’s place also struggled to make a unified religious community, founded on the worship of one god. </a:t>
            </a:r>
          </a:p>
        </p:txBody>
      </p:sp>
    </p:spTree>
    <p:extLst>
      <p:ext uri="{BB962C8B-B14F-4D97-AF65-F5344CB8AC3E}">
        <p14:creationId xmlns:p14="http://schemas.microsoft.com/office/powerpoint/2010/main" val="685497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F51D0F-567F-994F-CCAE-3C32E125D1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210A78-5381-A134-2450-AA92F68B3264}"/>
              </a:ext>
            </a:extLst>
          </p:cNvPr>
          <p:cNvSpPr>
            <a:spLocks noGrp="1"/>
          </p:cNvSpPr>
          <p:nvPr>
            <p:ph type="title"/>
          </p:nvPr>
        </p:nvSpPr>
        <p:spPr/>
        <p:txBody>
          <a:bodyPr>
            <a:normAutofit/>
          </a:bodyPr>
          <a:lstStyle/>
          <a:p>
            <a:pPr algn="ctr"/>
            <a:r>
              <a:rPr lang="en-GB" dirty="0"/>
              <a:t>The Mongol empire: differentiation</a:t>
            </a:r>
          </a:p>
        </p:txBody>
      </p:sp>
      <p:sp>
        <p:nvSpPr>
          <p:cNvPr id="3" name="Content Placeholder 2">
            <a:extLst>
              <a:ext uri="{FF2B5EF4-FFF2-40B4-BE49-F238E27FC236}">
                <a16:creationId xmlns:a16="http://schemas.microsoft.com/office/drawing/2014/main" id="{E834C43B-1422-86EF-1069-71107F2F3F58}"/>
              </a:ext>
            </a:extLst>
          </p:cNvPr>
          <p:cNvSpPr>
            <a:spLocks noGrp="1"/>
          </p:cNvSpPr>
          <p:nvPr>
            <p:ph idx="1"/>
          </p:nvPr>
        </p:nvSpPr>
        <p:spPr/>
        <p:txBody>
          <a:bodyPr>
            <a:normAutofit fontScale="85000" lnSpcReduction="10000"/>
          </a:bodyPr>
          <a:lstStyle/>
          <a:p>
            <a:r>
              <a:rPr lang="en-GB" dirty="0"/>
              <a:t>The Mongols’ imperial strategies offer a strong contrast to this homogenizing strategy. </a:t>
            </a:r>
          </a:p>
          <a:p>
            <a:r>
              <a:rPr lang="en-GB" dirty="0"/>
              <a:t>From early times, the steppe empires of inner Asia were not built around a fixed capital or a central cultural or religious conception but founded on a superior person, the Great Khan. </a:t>
            </a:r>
          </a:p>
          <a:p>
            <a:r>
              <a:rPr lang="en-GB" dirty="0"/>
              <a:t>The leaders of the far-reaching Mongol empires of the thirteenth century learned their statecraft from both Eurasian and Chinese sources. Mongol empires sheltered Buddhism, Confucianism, Confucianism, Christianity, Daoism, and Islam; Mongol rulers employed Muslim administrators across Eurasia and fostered arts and sciences produced by Arab, Persian, and Chinese civilizations. </a:t>
            </a:r>
          </a:p>
          <a:p>
            <a:r>
              <a:rPr lang="en-GB" dirty="0"/>
              <a:t>Empire in the Mongol style, where diversity was treated as both normal and useful, inflected repertoires of power across Eurasia and on its edges.</a:t>
            </a:r>
          </a:p>
        </p:txBody>
      </p:sp>
    </p:spTree>
    <p:extLst>
      <p:ext uri="{BB962C8B-B14F-4D97-AF65-F5344CB8AC3E}">
        <p14:creationId xmlns:p14="http://schemas.microsoft.com/office/powerpoint/2010/main" val="3132008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2E7113-9BFB-61C2-DAD8-5F46A003F3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CD8E41-591A-B74C-A39F-1370EB678DAC}"/>
              </a:ext>
            </a:extLst>
          </p:cNvPr>
          <p:cNvSpPr>
            <a:spLocks noGrp="1"/>
          </p:cNvSpPr>
          <p:nvPr>
            <p:ph type="title"/>
          </p:nvPr>
        </p:nvSpPr>
        <p:spPr/>
        <p:txBody>
          <a:bodyPr>
            <a:normAutofit/>
          </a:bodyPr>
          <a:lstStyle/>
          <a:p>
            <a:pPr algn="ctr"/>
            <a:r>
              <a:rPr lang="en-GB" dirty="0"/>
              <a:t>Incorporation vs. Differentiation </a:t>
            </a:r>
          </a:p>
        </p:txBody>
      </p:sp>
      <p:sp>
        <p:nvSpPr>
          <p:cNvPr id="3" name="Content Placeholder 2">
            <a:extLst>
              <a:ext uri="{FF2B5EF4-FFF2-40B4-BE49-F238E27FC236}">
                <a16:creationId xmlns:a16="http://schemas.microsoft.com/office/drawing/2014/main" id="{5B43B08D-4556-D3FD-D68D-8FF2F9D87031}"/>
              </a:ext>
            </a:extLst>
          </p:cNvPr>
          <p:cNvSpPr>
            <a:spLocks noGrp="1"/>
          </p:cNvSpPr>
          <p:nvPr>
            <p:ph idx="1"/>
          </p:nvPr>
        </p:nvSpPr>
        <p:spPr/>
        <p:txBody>
          <a:bodyPr>
            <a:normAutofit/>
          </a:bodyPr>
          <a:lstStyle/>
          <a:p>
            <a:r>
              <a:rPr lang="en-GB" dirty="0"/>
              <a:t>All empires were to some degree reliant on both incorporation and differentiation.</a:t>
            </a:r>
          </a:p>
        </p:txBody>
      </p:sp>
    </p:spTree>
    <p:extLst>
      <p:ext uri="{BB962C8B-B14F-4D97-AF65-F5344CB8AC3E}">
        <p14:creationId xmlns:p14="http://schemas.microsoft.com/office/powerpoint/2010/main" val="1201629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B4750F-66A7-C6CF-8CC5-15B688FCE3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F7B378-947C-EF44-15E1-8292965E0A40}"/>
              </a:ext>
            </a:extLst>
          </p:cNvPr>
          <p:cNvSpPr>
            <a:spLocks noGrp="1"/>
          </p:cNvSpPr>
          <p:nvPr>
            <p:ph type="title"/>
          </p:nvPr>
        </p:nvSpPr>
        <p:spPr/>
        <p:txBody>
          <a:bodyPr>
            <a:normAutofit/>
          </a:bodyPr>
          <a:lstStyle/>
          <a:p>
            <a:pPr algn="ctr"/>
            <a:r>
              <a:rPr lang="en-GB" dirty="0"/>
              <a:t>Imperial means of legitimizing power</a:t>
            </a:r>
          </a:p>
        </p:txBody>
      </p:sp>
      <p:sp>
        <p:nvSpPr>
          <p:cNvPr id="3" name="Content Placeholder 2">
            <a:extLst>
              <a:ext uri="{FF2B5EF4-FFF2-40B4-BE49-F238E27FC236}">
                <a16:creationId xmlns:a16="http://schemas.microsoft.com/office/drawing/2014/main" id="{15C309A6-C8F0-BA7F-32E4-596FA62036D3}"/>
              </a:ext>
            </a:extLst>
          </p:cNvPr>
          <p:cNvSpPr>
            <a:spLocks noGrp="1"/>
          </p:cNvSpPr>
          <p:nvPr>
            <p:ph idx="1"/>
          </p:nvPr>
        </p:nvSpPr>
        <p:spPr/>
        <p:txBody>
          <a:bodyPr>
            <a:normAutofit/>
          </a:bodyPr>
          <a:lstStyle/>
          <a:p>
            <a:r>
              <a:rPr lang="en-GB" dirty="0"/>
              <a:t>In some empires, religious ideas provided a moral foundation for power but also provoked contestation. </a:t>
            </a:r>
          </a:p>
          <a:p>
            <a:r>
              <a:rPr lang="en-GB" dirty="0"/>
              <a:t>Both the Byzantines and the Islamic caliphates faced challenges from groups whose principles derived from shared religious values. </a:t>
            </a:r>
          </a:p>
          <a:p>
            <a:r>
              <a:rPr lang="en-GB" dirty="0"/>
              <a:t>Catholicism served as both legitimation and irritant to Spanish empire; Bartolomé de las Casas’s denunciation of Spanish violence against Indians in the Americas in the sixteenth century called on Christians to live up to their purported principles.</a:t>
            </a:r>
          </a:p>
        </p:txBody>
      </p:sp>
    </p:spTree>
    <p:extLst>
      <p:ext uri="{BB962C8B-B14F-4D97-AF65-F5344CB8AC3E}">
        <p14:creationId xmlns:p14="http://schemas.microsoft.com/office/powerpoint/2010/main" val="9662114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542AB-1664-6CED-86AC-03BC46451B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917A90-D4F4-CF3C-DDA1-CDD27CB801C3}"/>
              </a:ext>
            </a:extLst>
          </p:cNvPr>
          <p:cNvSpPr>
            <a:spLocks noGrp="1"/>
          </p:cNvSpPr>
          <p:nvPr>
            <p:ph type="title"/>
          </p:nvPr>
        </p:nvSpPr>
        <p:spPr/>
        <p:txBody>
          <a:bodyPr>
            <a:normAutofit/>
          </a:bodyPr>
          <a:lstStyle/>
          <a:p>
            <a:pPr algn="ctr"/>
            <a:r>
              <a:rPr lang="en-GB" dirty="0"/>
              <a:t>Imperial means of legitimizing power</a:t>
            </a:r>
          </a:p>
        </p:txBody>
      </p:sp>
      <p:sp>
        <p:nvSpPr>
          <p:cNvPr id="3" name="Content Placeholder 2">
            <a:extLst>
              <a:ext uri="{FF2B5EF4-FFF2-40B4-BE49-F238E27FC236}">
                <a16:creationId xmlns:a16="http://schemas.microsoft.com/office/drawing/2014/main" id="{780FC286-060F-0C3E-3C9D-088C3EFA1403}"/>
              </a:ext>
            </a:extLst>
          </p:cNvPr>
          <p:cNvSpPr>
            <a:spLocks noGrp="1"/>
          </p:cNvSpPr>
          <p:nvPr>
            <p:ph idx="1"/>
          </p:nvPr>
        </p:nvSpPr>
        <p:spPr/>
        <p:txBody>
          <a:bodyPr>
            <a:normAutofit/>
          </a:bodyPr>
          <a:lstStyle/>
          <a:p>
            <a:r>
              <a:rPr lang="en-GB" dirty="0"/>
              <a:t>“Civilizing missions” declared by European empires in the nineteenth century existed in tension with racial theories.</a:t>
            </a:r>
          </a:p>
          <a:p>
            <a:r>
              <a:rPr lang="en-GB" dirty="0"/>
              <a:t>For instance, when a revolution opened up the language of “the citizen” and “the nation” in France in 1789, this produced both a debate in Paris and a revolution in the Caribbean over whether these concepts applied on islands where slavery and racial oppression had reigned.</a:t>
            </a:r>
          </a:p>
          <a:p>
            <a:r>
              <a:rPr lang="en-GB" dirty="0"/>
              <a:t>Slavery as an early American institution protected by the US Constitution </a:t>
            </a:r>
          </a:p>
        </p:txBody>
      </p:sp>
    </p:spTree>
    <p:extLst>
      <p:ext uri="{BB962C8B-B14F-4D97-AF65-F5344CB8AC3E}">
        <p14:creationId xmlns:p14="http://schemas.microsoft.com/office/powerpoint/2010/main" val="3148374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36E60-5449-1FE7-6132-6B72284B63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E4030A-E447-922C-445A-F418DAF29819}"/>
              </a:ext>
            </a:extLst>
          </p:cNvPr>
          <p:cNvSpPr>
            <a:spLocks noGrp="1"/>
          </p:cNvSpPr>
          <p:nvPr>
            <p:ph type="title"/>
          </p:nvPr>
        </p:nvSpPr>
        <p:spPr/>
        <p:txBody>
          <a:bodyPr>
            <a:normAutofit/>
          </a:bodyPr>
          <a:lstStyle/>
          <a:p>
            <a:pPr algn="ctr"/>
            <a:r>
              <a:rPr lang="en-GB" dirty="0"/>
              <a:t>Imperial Agents and Intermediaries</a:t>
            </a:r>
          </a:p>
        </p:txBody>
      </p:sp>
      <p:sp>
        <p:nvSpPr>
          <p:cNvPr id="3" name="Content Placeholder 2">
            <a:extLst>
              <a:ext uri="{FF2B5EF4-FFF2-40B4-BE49-F238E27FC236}">
                <a16:creationId xmlns:a16="http://schemas.microsoft.com/office/drawing/2014/main" id="{F59A3AD6-7C69-B139-3FE9-897F7130CB3E}"/>
              </a:ext>
            </a:extLst>
          </p:cNvPr>
          <p:cNvSpPr>
            <a:spLocks noGrp="1"/>
          </p:cNvSpPr>
          <p:nvPr>
            <p:ph idx="1"/>
          </p:nvPr>
        </p:nvSpPr>
        <p:spPr/>
        <p:txBody>
          <a:bodyPr>
            <a:normAutofit/>
          </a:bodyPr>
          <a:lstStyle/>
          <a:p>
            <a:r>
              <a:rPr lang="en-GB" dirty="0"/>
              <a:t>Rulers of empire sent out agents—governors, generals, tax collectors—to take charge of territories they incorporated. </a:t>
            </a:r>
          </a:p>
          <a:p>
            <a:r>
              <a:rPr lang="en-GB" dirty="0"/>
              <a:t>Most often, imperial rulers needed the skills, knowledge, and authority of people from a conquered society—elites who could gain from cooperation or people who had earlier been marginal and could see advantages in serving the victorious power. </a:t>
            </a:r>
          </a:p>
          <a:p>
            <a:r>
              <a:rPr lang="en-GB" dirty="0"/>
              <a:t>Another kind of intermediary was a person from the homeland. Transplanted groups, dependent on linkages to home, were expected to act in the imperial interest. </a:t>
            </a:r>
          </a:p>
        </p:txBody>
      </p:sp>
    </p:spTree>
    <p:extLst>
      <p:ext uri="{BB962C8B-B14F-4D97-AF65-F5344CB8AC3E}">
        <p14:creationId xmlns:p14="http://schemas.microsoft.com/office/powerpoint/2010/main" val="1361137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DB8042-F40E-AEE6-AEA0-27483DF126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3CE251-9ED7-6463-FC79-004258EA943F}"/>
              </a:ext>
            </a:extLst>
          </p:cNvPr>
          <p:cNvSpPr>
            <a:spLocks noGrp="1"/>
          </p:cNvSpPr>
          <p:nvPr>
            <p:ph type="title"/>
          </p:nvPr>
        </p:nvSpPr>
        <p:spPr/>
        <p:txBody>
          <a:bodyPr>
            <a:normAutofit/>
          </a:bodyPr>
          <a:lstStyle/>
          <a:p>
            <a:pPr algn="ctr"/>
            <a:r>
              <a:rPr lang="en-GB" dirty="0"/>
              <a:t>Imperial Agents and Intermediaries</a:t>
            </a:r>
          </a:p>
        </p:txBody>
      </p:sp>
      <p:sp>
        <p:nvSpPr>
          <p:cNvPr id="3" name="Content Placeholder 2">
            <a:extLst>
              <a:ext uri="{FF2B5EF4-FFF2-40B4-BE49-F238E27FC236}">
                <a16:creationId xmlns:a16="http://schemas.microsoft.com/office/drawing/2014/main" id="{1C833A12-5D0F-F30A-3909-D173AD93CF3E}"/>
              </a:ext>
            </a:extLst>
          </p:cNvPr>
          <p:cNvSpPr>
            <a:spLocks noGrp="1"/>
          </p:cNvSpPr>
          <p:nvPr>
            <p:ph idx="1"/>
          </p:nvPr>
        </p:nvSpPr>
        <p:spPr/>
        <p:txBody>
          <a:bodyPr>
            <a:normAutofit fontScale="92500" lnSpcReduction="10000"/>
          </a:bodyPr>
          <a:lstStyle/>
          <a:p>
            <a:r>
              <a:rPr lang="en-GB" dirty="0"/>
              <a:t>Co-opting indigenous elites and sending settlers were strategies that relied on intermediaries’ own social connections to ensure their cooperation. </a:t>
            </a:r>
          </a:p>
          <a:p>
            <a:r>
              <a:rPr lang="en-GB" dirty="0"/>
              <a:t>Another tactic was just the opposite: putting slaves or other people detached from their communities of origin—and dependent for their welfare and survival solely on their imperial masters— in positions of authority. </a:t>
            </a:r>
          </a:p>
          <a:p>
            <a:r>
              <a:rPr lang="en-GB" dirty="0"/>
              <a:t>This strategy was used effectively by the Ottomans, whose highest administrators and commanders had been extracted from their families as boys and brought up in the sultan’s household. In this case, dependence and difference were entwined: it was usually Christian boys who were converted into the sultan’s officials. </a:t>
            </a:r>
          </a:p>
        </p:txBody>
      </p:sp>
    </p:spTree>
    <p:extLst>
      <p:ext uri="{BB962C8B-B14F-4D97-AF65-F5344CB8AC3E}">
        <p14:creationId xmlns:p14="http://schemas.microsoft.com/office/powerpoint/2010/main" val="28592173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853717-0BE1-6ABB-25A7-7EA40EDB59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CE603F-0B87-6038-F489-B5273481E04E}"/>
              </a:ext>
            </a:extLst>
          </p:cNvPr>
          <p:cNvSpPr>
            <a:spLocks noGrp="1"/>
          </p:cNvSpPr>
          <p:nvPr>
            <p:ph type="title"/>
          </p:nvPr>
        </p:nvSpPr>
        <p:spPr/>
        <p:txBody>
          <a:bodyPr>
            <a:normAutofit/>
          </a:bodyPr>
          <a:lstStyle/>
          <a:p>
            <a:pPr algn="ctr"/>
            <a:r>
              <a:rPr lang="en-GB" dirty="0"/>
              <a:t>Imperial Agents and Intermediaries</a:t>
            </a:r>
          </a:p>
        </p:txBody>
      </p:sp>
      <p:sp>
        <p:nvSpPr>
          <p:cNvPr id="3" name="Content Placeholder 2">
            <a:extLst>
              <a:ext uri="{FF2B5EF4-FFF2-40B4-BE49-F238E27FC236}">
                <a16:creationId xmlns:a16="http://schemas.microsoft.com/office/drawing/2014/main" id="{9F3273A1-A840-EF0A-A29E-D07CE7E55FA3}"/>
              </a:ext>
            </a:extLst>
          </p:cNvPr>
          <p:cNvSpPr>
            <a:spLocks noGrp="1"/>
          </p:cNvSpPr>
          <p:nvPr>
            <p:ph idx="1"/>
          </p:nvPr>
        </p:nvSpPr>
        <p:spPr/>
        <p:txBody>
          <a:bodyPr>
            <a:normAutofit fontScale="92500" lnSpcReduction="10000"/>
          </a:bodyPr>
          <a:lstStyle/>
          <a:p>
            <a:r>
              <a:rPr lang="en-GB" dirty="0"/>
              <a:t>Imperial agents, wherever they were from, required incentives as well as discipline. </a:t>
            </a:r>
          </a:p>
          <a:p>
            <a:r>
              <a:rPr lang="en-GB" dirty="0"/>
              <a:t>Empires unintentionally created subversive possibilities for intermediaries, who could circumvent imperial purposes by establishing alternative networks or allegiances, attaching themselves to other empires, or rebelling, as did some European settlers in the Americas in the eighteenth and nineteenth Discontented intermediaries could find institutional or cultural supports for their actions centuries. </a:t>
            </a:r>
          </a:p>
          <a:p>
            <a:r>
              <a:rPr lang="en-GB" dirty="0"/>
              <a:t>What successful empires produced, usually, was neither consistent loyalty nor constant resistance: they produced contingent accommodation. </a:t>
            </a:r>
          </a:p>
        </p:txBody>
      </p:sp>
    </p:spTree>
    <p:extLst>
      <p:ext uri="{BB962C8B-B14F-4D97-AF65-F5344CB8AC3E}">
        <p14:creationId xmlns:p14="http://schemas.microsoft.com/office/powerpoint/2010/main" val="13280796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5F999-CCD7-8B5C-8EB0-1E58114EAF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2093D3-A986-A16E-55D6-D7CDD54F2DA4}"/>
              </a:ext>
            </a:extLst>
          </p:cNvPr>
          <p:cNvSpPr>
            <a:spLocks noGrp="1"/>
          </p:cNvSpPr>
          <p:nvPr>
            <p:ph type="title"/>
          </p:nvPr>
        </p:nvSpPr>
        <p:spPr/>
        <p:txBody>
          <a:bodyPr>
            <a:normAutofit/>
          </a:bodyPr>
          <a:lstStyle/>
          <a:p>
            <a:pPr algn="ctr"/>
            <a:r>
              <a:rPr lang="en-GB" dirty="0"/>
              <a:t>Challenges to Imperial Power</a:t>
            </a:r>
          </a:p>
        </p:txBody>
      </p:sp>
      <p:sp>
        <p:nvSpPr>
          <p:cNvPr id="3" name="Content Placeholder 2">
            <a:extLst>
              <a:ext uri="{FF2B5EF4-FFF2-40B4-BE49-F238E27FC236}">
                <a16:creationId xmlns:a16="http://schemas.microsoft.com/office/drawing/2014/main" id="{3E0FB544-6476-3072-2665-0E0369F7B4C8}"/>
              </a:ext>
            </a:extLst>
          </p:cNvPr>
          <p:cNvSpPr>
            <a:spLocks noGrp="1"/>
          </p:cNvSpPr>
          <p:nvPr>
            <p:ph idx="1"/>
          </p:nvPr>
        </p:nvSpPr>
        <p:spPr/>
        <p:txBody>
          <a:bodyPr>
            <a:normAutofit fontScale="77500" lnSpcReduction="20000"/>
          </a:bodyPr>
          <a:lstStyle/>
          <a:p>
            <a:r>
              <a:rPr lang="en-GB" dirty="0"/>
              <a:t>At times, elites in Rome and China thought of themselves as having no rivals; they had difficulties on their borders, but these were provoked, in their view, by uncivilized inferiors, not equivalent powers. </a:t>
            </a:r>
          </a:p>
          <a:p>
            <a:r>
              <a:rPr lang="en-GB" dirty="0"/>
              <a:t>But some of these outsiders—for example, Goths in west Eurasia and </a:t>
            </a:r>
            <a:r>
              <a:rPr lang="en-GB" dirty="0" err="1"/>
              <a:t>Xiongnu</a:t>
            </a:r>
            <a:r>
              <a:rPr lang="en-GB" dirty="0"/>
              <a:t> nomads in the east—enhanced their own capacities by raiding, bargaining, or serving their powerful settled </a:t>
            </a:r>
            <a:r>
              <a:rPr lang="en-GB" dirty="0" err="1"/>
              <a:t>neighbors</a:t>
            </a:r>
            <a:r>
              <a:rPr lang="en-GB" dirty="0"/>
              <a:t>. Imperial edges—on land or sea—offered opportunities to rivals. </a:t>
            </a:r>
          </a:p>
          <a:p>
            <a:r>
              <a:rPr lang="en-GB" dirty="0"/>
              <a:t>Intersections between nomadic and settled peoples were formative for empires, as each drew on the other’s technological and administrative skills. Distance from an imperial </a:t>
            </a:r>
            <a:r>
              <a:rPr lang="en-GB" dirty="0" err="1"/>
              <a:t>center</a:t>
            </a:r>
            <a:r>
              <a:rPr lang="en-GB" dirty="0"/>
              <a:t> could allow fledgling empires to take off. </a:t>
            </a:r>
          </a:p>
          <a:p>
            <a:r>
              <a:rPr lang="en-GB" dirty="0"/>
              <a:t>In Arabia, crossed by trade routes but far from imperial controls, Muslim leaders in the seventh century had a chance to consolidate their followers and expand, mostly across territory that had once been Roman. </a:t>
            </a:r>
          </a:p>
          <a:p>
            <a:r>
              <a:rPr lang="en-GB" dirty="0"/>
              <a:t>The intersection of empires provoked competition, imitation, and innovation—and both war and peace.</a:t>
            </a:r>
          </a:p>
        </p:txBody>
      </p:sp>
    </p:spTree>
    <p:extLst>
      <p:ext uri="{BB962C8B-B14F-4D97-AF65-F5344CB8AC3E}">
        <p14:creationId xmlns:p14="http://schemas.microsoft.com/office/powerpoint/2010/main" val="7818032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D2D2F-9A66-AD48-DCC7-91D4C9F940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858737-AEAE-33D2-E796-1FB2EEC5ED24}"/>
              </a:ext>
            </a:extLst>
          </p:cNvPr>
          <p:cNvSpPr>
            <a:spLocks noGrp="1"/>
          </p:cNvSpPr>
          <p:nvPr>
            <p:ph type="title"/>
          </p:nvPr>
        </p:nvSpPr>
        <p:spPr/>
        <p:txBody>
          <a:bodyPr>
            <a:normAutofit/>
          </a:bodyPr>
          <a:lstStyle/>
          <a:p>
            <a:pPr algn="ctr"/>
            <a:r>
              <a:rPr lang="en-GB" dirty="0"/>
              <a:t>Challenges to Imperial Power</a:t>
            </a:r>
          </a:p>
        </p:txBody>
      </p:sp>
      <p:sp>
        <p:nvSpPr>
          <p:cNvPr id="3" name="Content Placeholder 2">
            <a:extLst>
              <a:ext uri="{FF2B5EF4-FFF2-40B4-BE49-F238E27FC236}">
                <a16:creationId xmlns:a16="http://schemas.microsoft.com/office/drawing/2014/main" id="{D2E51D64-E3BC-45FE-3A3B-910CE752764C}"/>
              </a:ext>
            </a:extLst>
          </p:cNvPr>
          <p:cNvSpPr>
            <a:spLocks noGrp="1"/>
          </p:cNvSpPr>
          <p:nvPr>
            <p:ph idx="1"/>
          </p:nvPr>
        </p:nvSpPr>
        <p:spPr/>
        <p:txBody>
          <a:bodyPr>
            <a:normAutofit lnSpcReduction="10000"/>
          </a:bodyPr>
          <a:lstStyle/>
          <a:p>
            <a:r>
              <a:rPr lang="en-GB" dirty="0"/>
              <a:t>Fragmentation of empires had lasting consequences for the future. </a:t>
            </a:r>
          </a:p>
          <a:p>
            <a:r>
              <a:rPr lang="en-GB" dirty="0"/>
              <a:t>For centuries after Rome’s hold gave way, ambitious rulers aspired to put together an empire on a Roman scale; aspirants included Charlemagne, Charles V, Suleiman the Magnificent, Napoleon, and Hitler. </a:t>
            </a:r>
          </a:p>
          <a:p>
            <a:r>
              <a:rPr lang="en-GB" dirty="0"/>
              <a:t>In Europe, no would-be emperor ever won the contest to replace Rome. The most powerful constraint on making a new unipolar power was other empires: the British and Russian empires were crucial to defeating, over a century apart, the imperial plans of Napoleon and Hitler. </a:t>
            </a:r>
          </a:p>
        </p:txBody>
      </p:sp>
    </p:spTree>
    <p:extLst>
      <p:ext uri="{BB962C8B-B14F-4D97-AF65-F5344CB8AC3E}">
        <p14:creationId xmlns:p14="http://schemas.microsoft.com/office/powerpoint/2010/main" val="2127521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FEA30-5293-6371-10F2-6A369A91C3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15708C-9570-24C0-6E6F-1D8FC9433811}"/>
              </a:ext>
            </a:extLst>
          </p:cNvPr>
          <p:cNvSpPr>
            <a:spLocks noGrp="1"/>
          </p:cNvSpPr>
          <p:nvPr>
            <p:ph type="title"/>
          </p:nvPr>
        </p:nvSpPr>
        <p:spPr/>
        <p:txBody>
          <a:bodyPr>
            <a:normAutofit/>
          </a:bodyPr>
          <a:lstStyle/>
          <a:p>
            <a:pPr algn="ctr"/>
            <a:r>
              <a:rPr lang="en-GB" dirty="0"/>
              <a:t>Challenges to Imperial Power</a:t>
            </a:r>
          </a:p>
        </p:txBody>
      </p:sp>
      <p:sp>
        <p:nvSpPr>
          <p:cNvPr id="3" name="Content Placeholder 2">
            <a:extLst>
              <a:ext uri="{FF2B5EF4-FFF2-40B4-BE49-F238E27FC236}">
                <a16:creationId xmlns:a16="http://schemas.microsoft.com/office/drawing/2014/main" id="{12D0D1DD-BD51-920F-CDA3-4B8131F10873}"/>
              </a:ext>
            </a:extLst>
          </p:cNvPr>
          <p:cNvSpPr>
            <a:spLocks noGrp="1"/>
          </p:cNvSpPr>
          <p:nvPr>
            <p:ph idx="1"/>
          </p:nvPr>
        </p:nvSpPr>
        <p:spPr/>
        <p:txBody>
          <a:bodyPr>
            <a:normAutofit/>
          </a:bodyPr>
          <a:lstStyle/>
          <a:p>
            <a:r>
              <a:rPr lang="en-GB" dirty="0"/>
              <a:t>Rivalry among a small number of empires, each with resources beyond any one nation, drove the history of the twentieth century—initiating the two world wars that widened and transformed, yet again, the competition among great powers.</a:t>
            </a:r>
          </a:p>
          <a:p>
            <a:r>
              <a:rPr lang="en-GB" dirty="0"/>
              <a:t> Japan’s imperial conquests in southeast Asia opened a wedge in Europe’s colonial empires, allowing former imperial intermediaries to make bids or wars for their own states </a:t>
            </a:r>
          </a:p>
          <a:p>
            <a:r>
              <a:rPr lang="en-GB" dirty="0"/>
              <a:t>Imperial competition reemerged in cold, hot, and economic wars that continue to this day.</a:t>
            </a:r>
          </a:p>
        </p:txBody>
      </p:sp>
    </p:spTree>
    <p:extLst>
      <p:ext uri="{BB962C8B-B14F-4D97-AF65-F5344CB8AC3E}">
        <p14:creationId xmlns:p14="http://schemas.microsoft.com/office/powerpoint/2010/main" val="8272470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3773E-9850-8542-1A5B-3BB7F6541B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5E6542-6BF9-2960-05F2-7F5F4B651094}"/>
              </a:ext>
            </a:extLst>
          </p:cNvPr>
          <p:cNvSpPr>
            <a:spLocks noGrp="1"/>
          </p:cNvSpPr>
          <p:nvPr>
            <p:ph type="title"/>
          </p:nvPr>
        </p:nvSpPr>
        <p:spPr/>
        <p:txBody>
          <a:bodyPr>
            <a:normAutofit/>
          </a:bodyPr>
          <a:lstStyle/>
          <a:p>
            <a:pPr algn="ctr"/>
            <a:r>
              <a:rPr lang="en-GB" dirty="0"/>
              <a:t>Flexibility and Durability of Imperial Power</a:t>
            </a:r>
          </a:p>
        </p:txBody>
      </p:sp>
      <p:sp>
        <p:nvSpPr>
          <p:cNvPr id="3" name="Content Placeholder 2">
            <a:extLst>
              <a:ext uri="{FF2B5EF4-FFF2-40B4-BE49-F238E27FC236}">
                <a16:creationId xmlns:a16="http://schemas.microsoft.com/office/drawing/2014/main" id="{CB4AE314-C489-2367-2027-510E03EC1F98}"/>
              </a:ext>
            </a:extLst>
          </p:cNvPr>
          <p:cNvSpPr>
            <a:spLocks noGrp="1"/>
          </p:cNvSpPr>
          <p:nvPr>
            <p:ph idx="1"/>
          </p:nvPr>
        </p:nvSpPr>
        <p:spPr/>
        <p:txBody>
          <a:bodyPr>
            <a:normAutofit lnSpcReduction="10000"/>
          </a:bodyPr>
          <a:lstStyle/>
          <a:p>
            <a:r>
              <a:rPr lang="en-GB" dirty="0"/>
              <a:t>Empires’ durability depended to a large extent on their ability to combine and shift strategies: </a:t>
            </a:r>
          </a:p>
          <a:p>
            <a:pPr lvl="1"/>
            <a:r>
              <a:rPr lang="en-GB" sz="2800" dirty="0"/>
              <a:t>from consolidating territory to planting enclaves</a:t>
            </a:r>
          </a:p>
          <a:p>
            <a:pPr lvl="1"/>
            <a:r>
              <a:rPr lang="en-GB" sz="2800" dirty="0"/>
              <a:t>from loose supervision of intermediaries to tight, top-down control</a:t>
            </a:r>
          </a:p>
          <a:p>
            <a:pPr lvl="1"/>
            <a:r>
              <a:rPr lang="en-GB" sz="2800" dirty="0"/>
              <a:t>from frank assertion of imperial authority to denial of acting like an empire</a:t>
            </a:r>
          </a:p>
          <a:p>
            <a:pPr lvl="1"/>
            <a:r>
              <a:rPr lang="en-GB" sz="2800" dirty="0"/>
              <a:t>from imposition of a homogenizing strategy to tolerance and co-optation of local diversity</a:t>
            </a:r>
          </a:p>
          <a:p>
            <a:r>
              <a:rPr lang="en-GB" dirty="0"/>
              <a:t>Unitary kingdoms, city-states, tribes, and nation-states had less flexibility to respond to a changing world </a:t>
            </a:r>
          </a:p>
        </p:txBody>
      </p:sp>
    </p:spTree>
    <p:extLst>
      <p:ext uri="{BB962C8B-B14F-4D97-AF65-F5344CB8AC3E}">
        <p14:creationId xmlns:p14="http://schemas.microsoft.com/office/powerpoint/2010/main" val="40695185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583FE-2EEC-7129-99CD-10EFFC543D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EE7FEC-A7A5-76E8-3B74-B4CED4758B02}"/>
              </a:ext>
            </a:extLst>
          </p:cNvPr>
          <p:cNvSpPr>
            <a:spLocks noGrp="1"/>
          </p:cNvSpPr>
          <p:nvPr>
            <p:ph type="title"/>
          </p:nvPr>
        </p:nvSpPr>
        <p:spPr/>
        <p:txBody>
          <a:bodyPr>
            <a:normAutofit/>
          </a:bodyPr>
          <a:lstStyle/>
          <a:p>
            <a:pPr algn="ctr"/>
            <a:r>
              <a:rPr lang="en-GB" dirty="0"/>
              <a:t>Flexibility and Durability of Imperial Power</a:t>
            </a:r>
          </a:p>
        </p:txBody>
      </p:sp>
      <p:sp>
        <p:nvSpPr>
          <p:cNvPr id="3" name="Content Placeholder 2">
            <a:extLst>
              <a:ext uri="{FF2B5EF4-FFF2-40B4-BE49-F238E27FC236}">
                <a16:creationId xmlns:a16="http://schemas.microsoft.com/office/drawing/2014/main" id="{BC051E11-6526-C8D4-F1EF-35A1513E21FA}"/>
              </a:ext>
            </a:extLst>
          </p:cNvPr>
          <p:cNvSpPr>
            <a:spLocks noGrp="1"/>
          </p:cNvSpPr>
          <p:nvPr>
            <p:ph idx="1"/>
          </p:nvPr>
        </p:nvSpPr>
        <p:spPr/>
        <p:txBody>
          <a:bodyPr>
            <a:normAutofit fontScale="85000" lnSpcReduction="20000"/>
          </a:bodyPr>
          <a:lstStyle/>
          <a:p>
            <a:r>
              <a:rPr lang="en-GB" dirty="0"/>
              <a:t>Catherine the Great of Russia was at once and officially an empress, an autocrat, a tsaritsa, a lord, a grand princess, a commander, and a “possessor” of her various lands and peoples. </a:t>
            </a:r>
          </a:p>
          <a:p>
            <a:r>
              <a:rPr lang="en-GB" dirty="0"/>
              <a:t>Napoleon left kings or princes in place in some areas he conquered while ruling others more directly with his famous prefects. </a:t>
            </a:r>
          </a:p>
          <a:p>
            <a:r>
              <a:rPr lang="en-GB" dirty="0"/>
              <a:t>Private corporations with charters from European powers exercised functions of state from the late sixteenth (the Dutch East India Company, the British Levant and East India companies) to the end of the nineteenth century (the British East Africa Company). </a:t>
            </a:r>
          </a:p>
          <a:p>
            <a:r>
              <a:rPr lang="en-GB" dirty="0"/>
              <a:t>In the nineteenth and twentieth centuries Britain, France, and other powers proclaimed “protectorates” over some areas—Morocco, Tunisia, parts of coastal east Africa, and parts of Vietnam—under the fiction that the local ruler, while remaining sovereign, had voluntarily ceded some of his powers to the protecting empire. </a:t>
            </a:r>
          </a:p>
        </p:txBody>
      </p:sp>
    </p:spTree>
    <p:extLst>
      <p:ext uri="{BB962C8B-B14F-4D97-AF65-F5344CB8AC3E}">
        <p14:creationId xmlns:p14="http://schemas.microsoft.com/office/powerpoint/2010/main" val="38648586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374F9A-000B-1401-DADF-22072411FB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29941E-8D3A-3AC7-633D-555359E2F60E}"/>
              </a:ext>
            </a:extLst>
          </p:cNvPr>
          <p:cNvSpPr>
            <a:spLocks noGrp="1"/>
          </p:cNvSpPr>
          <p:nvPr>
            <p:ph type="title"/>
          </p:nvPr>
        </p:nvSpPr>
        <p:spPr/>
        <p:txBody>
          <a:bodyPr>
            <a:normAutofit/>
          </a:bodyPr>
          <a:lstStyle/>
          <a:p>
            <a:pPr algn="ctr"/>
            <a:r>
              <a:rPr lang="en-GB" dirty="0"/>
              <a:t>Flexibility and Durability of Imperial Power</a:t>
            </a:r>
          </a:p>
        </p:txBody>
      </p:sp>
      <p:sp>
        <p:nvSpPr>
          <p:cNvPr id="3" name="Content Placeholder 2">
            <a:extLst>
              <a:ext uri="{FF2B5EF4-FFF2-40B4-BE49-F238E27FC236}">
                <a16:creationId xmlns:a16="http://schemas.microsoft.com/office/drawing/2014/main" id="{AD603A0B-D826-F48E-D22C-5D4A03708F16}"/>
              </a:ext>
            </a:extLst>
          </p:cNvPr>
          <p:cNvSpPr>
            <a:spLocks noGrp="1"/>
          </p:cNvSpPr>
          <p:nvPr>
            <p:ph idx="1"/>
          </p:nvPr>
        </p:nvSpPr>
        <p:spPr/>
        <p:txBody>
          <a:bodyPr>
            <a:normAutofit fontScale="92500" lnSpcReduction="10000"/>
          </a:bodyPr>
          <a:lstStyle/>
          <a:p>
            <a:r>
              <a:rPr lang="en-GB" dirty="0"/>
              <a:t>Important as domestic reforms were to the agricultural and industrial revolutions in Britain, imperial resources—especially low-price sugar—and imperial enterprises—financial institutions, shipbuilding, armies and navies—were also essential factors. </a:t>
            </a:r>
          </a:p>
          <a:p>
            <a:r>
              <a:rPr lang="en-GB" dirty="0"/>
              <a:t>Trade depended on imperial might, on protecting vital lands and trade routes from other empires, pirates, and freebooters. </a:t>
            </a:r>
          </a:p>
          <a:p>
            <a:r>
              <a:rPr lang="en-GB" dirty="0"/>
              <a:t>By 1800, Britain’s economic advantages were such that it could survive the loss of part (not the most valuable) of its empire—in North America—deepen its involvement in India, retain its colonies in the West Indies, fight off Napoleon’s ambitions for European dominance, and pursue its interests elsewhere under the name of “free trade,” via the use of its naval power to preserve British interests.</a:t>
            </a:r>
          </a:p>
        </p:txBody>
      </p:sp>
    </p:spTree>
    <p:extLst>
      <p:ext uri="{BB962C8B-B14F-4D97-AF65-F5344CB8AC3E}">
        <p14:creationId xmlns:p14="http://schemas.microsoft.com/office/powerpoint/2010/main" val="10640727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54A41-4D84-0FE3-DAF8-16CE8EBCEAE8}"/>
              </a:ext>
            </a:extLst>
          </p:cNvPr>
          <p:cNvSpPr>
            <a:spLocks noGrp="1"/>
          </p:cNvSpPr>
          <p:nvPr>
            <p:ph type="title"/>
          </p:nvPr>
        </p:nvSpPr>
        <p:spPr/>
        <p:txBody>
          <a:bodyPr/>
          <a:lstStyle/>
          <a:p>
            <a:pPr algn="ctr"/>
            <a:r>
              <a:rPr lang="en-GB" dirty="0"/>
              <a:t>Summary</a:t>
            </a:r>
          </a:p>
        </p:txBody>
      </p:sp>
      <p:sp>
        <p:nvSpPr>
          <p:cNvPr id="3" name="Content Placeholder 2">
            <a:extLst>
              <a:ext uri="{FF2B5EF4-FFF2-40B4-BE49-F238E27FC236}">
                <a16:creationId xmlns:a16="http://schemas.microsoft.com/office/drawing/2014/main" id="{FDA0FAF8-625F-25EA-D21F-5232CD688A14}"/>
              </a:ext>
            </a:extLst>
          </p:cNvPr>
          <p:cNvSpPr>
            <a:spLocks noGrp="1"/>
          </p:cNvSpPr>
          <p:nvPr>
            <p:ph idx="1"/>
          </p:nvPr>
        </p:nvSpPr>
        <p:spPr/>
        <p:txBody>
          <a:bodyPr>
            <a:normAutofit fontScale="92500"/>
          </a:bodyPr>
          <a:lstStyle/>
          <a:p>
            <a:r>
              <a:rPr lang="en-GB" dirty="0"/>
              <a:t>Empires are large, expansionist polities that are both incorporative and differentiated; polities that maintain distinction and hierarchy as they incorporate new people as a means of legitimizing and perpetuating power over an expansive territory </a:t>
            </a:r>
          </a:p>
          <a:p>
            <a:r>
              <a:rPr lang="en-GB" dirty="0"/>
              <a:t>Homogenization and Differentiation as strategies for maintaining power</a:t>
            </a:r>
          </a:p>
          <a:p>
            <a:r>
              <a:rPr lang="en-GB" dirty="0"/>
              <a:t>Different means of legitimizing power: religious authority, civilizing missions, economic and military power, imperial resources  </a:t>
            </a:r>
          </a:p>
          <a:p>
            <a:r>
              <a:rPr lang="en-GB" dirty="0"/>
              <a:t>The role of imperial agents </a:t>
            </a:r>
          </a:p>
          <a:p>
            <a:r>
              <a:rPr lang="en-GB" dirty="0"/>
              <a:t>Flexibility in strategy and the durability of empires </a:t>
            </a:r>
          </a:p>
          <a:p>
            <a:r>
              <a:rPr lang="en-GB" dirty="0"/>
              <a:t>Conflict and competition amongst empires, the ruler and ruled</a:t>
            </a:r>
          </a:p>
        </p:txBody>
      </p:sp>
    </p:spTree>
    <p:extLst>
      <p:ext uri="{BB962C8B-B14F-4D97-AF65-F5344CB8AC3E}">
        <p14:creationId xmlns:p14="http://schemas.microsoft.com/office/powerpoint/2010/main" val="3154716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1783</TotalTime>
  <Words>3162</Words>
  <Application>Microsoft Office PowerPoint</Application>
  <PresentationFormat>Widescreen</PresentationFormat>
  <Paragraphs>162</Paragraphs>
  <Slides>31</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Aptos</vt:lpstr>
      <vt:lpstr>Aptos Display</vt:lpstr>
      <vt:lpstr>Arial</vt:lpstr>
      <vt:lpstr>Office Theme</vt:lpstr>
      <vt:lpstr>Power and Inequality</vt:lpstr>
      <vt:lpstr>Empire</vt:lpstr>
      <vt:lpstr>Definition of an Empire</vt:lpstr>
      <vt:lpstr>Empire vs. Nation-State</vt:lpstr>
      <vt:lpstr>Empire vs. Nation-State</vt:lpstr>
      <vt:lpstr>What an empire is not</vt:lpstr>
      <vt:lpstr>Empire</vt:lpstr>
      <vt:lpstr>Key characteristics of the Roman and Chinese empires in the 3rd century BCE</vt:lpstr>
      <vt:lpstr>Additional Empires: Byzantine, Islamic caliphates, Carolingians</vt:lpstr>
      <vt:lpstr>Additional Empires: Mongols under Genghis Khan</vt:lpstr>
      <vt:lpstr>Additional Empires: European empires</vt:lpstr>
      <vt:lpstr>Additional Empires: European empires</vt:lpstr>
      <vt:lpstr>Additional Empires: European empires</vt:lpstr>
      <vt:lpstr>Legitimizing Power</vt:lpstr>
      <vt:lpstr>Empires, power, and inequality </vt:lpstr>
      <vt:lpstr>Empires, power, and inequality </vt:lpstr>
      <vt:lpstr>The Roman empire: homogenization</vt:lpstr>
      <vt:lpstr>The Mongol empire: differentiation</vt:lpstr>
      <vt:lpstr>Incorporation vs. Differentiation </vt:lpstr>
      <vt:lpstr>Imperial means of legitimizing power</vt:lpstr>
      <vt:lpstr>Imperial means of legitimizing power</vt:lpstr>
      <vt:lpstr>Imperial Agents and Intermediaries</vt:lpstr>
      <vt:lpstr>Imperial Agents and Intermediaries</vt:lpstr>
      <vt:lpstr>Imperial Agents and Intermediaries</vt:lpstr>
      <vt:lpstr>Challenges to Imperial Power</vt:lpstr>
      <vt:lpstr>Challenges to Imperial Power</vt:lpstr>
      <vt:lpstr>Challenges to Imperial Power</vt:lpstr>
      <vt:lpstr>Flexibility and Durability of Imperial Power</vt:lpstr>
      <vt:lpstr>Flexibility and Durability of Imperial Power</vt:lpstr>
      <vt:lpstr>Flexibility and Durability of Imperial Power</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152</cp:revision>
  <dcterms:created xsi:type="dcterms:W3CDTF">2025-06-04T12:26:24Z</dcterms:created>
  <dcterms:modified xsi:type="dcterms:W3CDTF">2025-06-25T17:15:07Z</dcterms:modified>
</cp:coreProperties>
</file>