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480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953" autoAdjust="0"/>
  </p:normalViewPr>
  <p:slideViewPr>
    <p:cSldViewPr>
      <p:cViewPr varScale="1">
        <p:scale>
          <a:sx n="63" d="100"/>
          <a:sy n="63" d="100"/>
        </p:scale>
        <p:origin x="1596" y="72"/>
      </p:cViewPr>
      <p:guideLst>
        <p:guide orient="horz" pos="2160"/>
        <p:guide pos="4800"/>
      </p:guideLst>
    </p:cSldViewPr>
  </p:slideViewPr>
  <p:notesTextViewPr>
    <p:cViewPr>
      <p:scale>
        <a:sx n="400" d="100"/>
        <a:sy n="4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7563B7-0436-4EDF-B2CF-3442F2E70CF4}" type="datetimeFigureOut">
              <a:rPr lang="en-US" smtClean="0"/>
              <a:pPr/>
              <a:t>11/8/2021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0905EE6-F7FB-46F7-9D8E-5A8B8F4D5B8D}" type="slidenum">
              <a:rPr lang="en-IN" smtClean="0"/>
              <a:pPr/>
              <a:t>‹#›</a:t>
            </a:fld>
            <a:endParaRPr lang="en-IN"/>
          </a:p>
        </p:txBody>
      </p:sp>
    </p:spTree>
    <p:extLst>
      <p:ext uri="{BB962C8B-B14F-4D97-AF65-F5344CB8AC3E}">
        <p14:creationId xmlns:p14="http://schemas.microsoft.com/office/powerpoint/2010/main" val="2813855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905EE6-F7FB-46F7-9D8E-5A8B8F4D5B8D}" type="slidenum">
              <a:rPr lang="en-IN" smtClean="0"/>
              <a:pPr/>
              <a:t>1</a:t>
            </a:fld>
            <a:endParaRPr lang="en-IN"/>
          </a:p>
        </p:txBody>
      </p:sp>
    </p:spTree>
    <p:extLst>
      <p:ext uri="{BB962C8B-B14F-4D97-AF65-F5344CB8AC3E}">
        <p14:creationId xmlns:p14="http://schemas.microsoft.com/office/powerpoint/2010/main" val="1305262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ea typeface="Times New Roman"/>
                <a:cs typeface="Arial" pitchFamily="34" charset="0"/>
              </a:rPr>
              <a:t>The stress of the UK employees is increasing day by day due to hectic work schedules in the current market days.</a:t>
            </a:r>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0905EE6-F7FB-46F7-9D8E-5A8B8F4D5B8D}" type="slidenum">
              <a:rPr lang="en-IN" smtClean="0"/>
              <a:pPr/>
              <a:t>2</a:t>
            </a:fld>
            <a:endParaRPr lang="en-IN"/>
          </a:p>
        </p:txBody>
      </p:sp>
    </p:spTree>
    <p:extLst>
      <p:ext uri="{BB962C8B-B14F-4D97-AF65-F5344CB8AC3E}">
        <p14:creationId xmlns:p14="http://schemas.microsoft.com/office/powerpoint/2010/main" val="4144893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latin typeface="Arial" pitchFamily="34" charset="0"/>
                <a:cs typeface="Arial" pitchFamily="34" charset="0"/>
              </a:rPr>
              <a:t> </a:t>
            </a:r>
            <a:r>
              <a:rPr lang="en-GB" sz="1200" kern="1200" dirty="0">
                <a:solidFill>
                  <a:schemeClr val="tx1"/>
                </a:solidFill>
                <a:latin typeface="Arial" pitchFamily="34" charset="0"/>
                <a:ea typeface="+mn-ea"/>
                <a:cs typeface="Arial" pitchFamily="34" charset="0"/>
              </a:rPr>
              <a:t>The development of confusion (a state of indecision) during the decision-making delivers higher amounts of stress factors among individuals and regular exposure to such stress factors develop depressions. Based on that, this can be stated that developmental mental issues are correlated with the level of complexity within the workplace environment. </a:t>
            </a:r>
            <a:endParaRPr lang="en-IN" sz="1200" kern="1200" dirty="0">
              <a:solidFill>
                <a:schemeClr val="tx1"/>
              </a:solidFill>
              <a:latin typeface="Arial" pitchFamily="34" charset="0"/>
              <a:ea typeface="+mn-ea"/>
              <a:cs typeface="Arial" pitchFamily="34" charset="0"/>
            </a:endParaRPr>
          </a:p>
          <a:p>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0905EE6-F7FB-46F7-9D8E-5A8B8F4D5B8D}" type="slidenum">
              <a:rPr lang="en-IN" smtClean="0"/>
              <a:pPr/>
              <a:t>3</a:t>
            </a:fld>
            <a:endParaRPr lang="en-IN"/>
          </a:p>
        </p:txBody>
      </p:sp>
    </p:spTree>
    <p:extLst>
      <p:ext uri="{BB962C8B-B14F-4D97-AF65-F5344CB8AC3E}">
        <p14:creationId xmlns:p14="http://schemas.microsoft.com/office/powerpoint/2010/main" val="1237728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Moreover, studies have confirmed that the underlying symptoms of poor mental or cognitive issues can further be identified with appropriate measures of irritability and concentration problems.</a:t>
            </a:r>
            <a:endParaRPr lang="en-IN" sz="1200" kern="1200" dirty="0">
              <a:solidFill>
                <a:schemeClr val="tx1"/>
              </a:solidFill>
              <a:latin typeface="Arial" pitchFamily="34" charset="0"/>
              <a:ea typeface="+mn-ea"/>
              <a:cs typeface="Arial" pitchFamily="34" charset="0"/>
            </a:endParaRPr>
          </a:p>
          <a:p>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0905EE6-F7FB-46F7-9D8E-5A8B8F4D5B8D}" type="slidenum">
              <a:rPr lang="en-IN" smtClean="0"/>
              <a:pPr/>
              <a:t>4</a:t>
            </a:fld>
            <a:endParaRPr lang="en-IN"/>
          </a:p>
        </p:txBody>
      </p:sp>
    </p:spTree>
    <p:extLst>
      <p:ext uri="{BB962C8B-B14F-4D97-AF65-F5344CB8AC3E}">
        <p14:creationId xmlns:p14="http://schemas.microsoft.com/office/powerpoint/2010/main" val="2392242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Arial" pitchFamily="34" charset="0"/>
                <a:ea typeface="+mn-ea"/>
                <a:cs typeface="Arial" pitchFamily="34" charset="0"/>
              </a:rPr>
              <a:t>The World Health Organisation has reported that 5.0% of adults are suffering from depression and this is one of the leading causes of disability within the global context. This study further outlines that contributing factors include complex social, psychological and biological factors. Hence, this can be stated that the development of stress is one of the core causes of mental issues including anxiety, irritability and concentration problems.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itchFamily="34" charset="0"/>
                <a:ea typeface="+mn-ea"/>
                <a:cs typeface="Arial" pitchFamily="34" charset="0"/>
              </a:rPr>
              <a:t>Issues such as high levels of stress develop bipolar disorder and major depressive disorder where increase the risks of developing CHD chronic heart disease. </a:t>
            </a:r>
            <a:endParaRPr lang="en-IN" sz="1200" kern="1200" dirty="0">
              <a:solidFill>
                <a:schemeClr val="tx1"/>
              </a:solidFill>
              <a:latin typeface="Arial" pitchFamily="34" charset="0"/>
              <a:ea typeface="+mn-ea"/>
              <a:cs typeface="Arial" pitchFamily="34" charset="0"/>
            </a:endParaRPr>
          </a:p>
          <a:p>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0905EE6-F7FB-46F7-9D8E-5A8B8F4D5B8D}" type="slidenum">
              <a:rPr lang="en-IN" smtClean="0"/>
              <a:pPr/>
              <a:t>5</a:t>
            </a:fld>
            <a:endParaRPr lang="en-IN"/>
          </a:p>
        </p:txBody>
      </p:sp>
    </p:spTree>
    <p:extLst>
      <p:ext uri="{BB962C8B-B14F-4D97-AF65-F5344CB8AC3E}">
        <p14:creationId xmlns:p14="http://schemas.microsoft.com/office/powerpoint/2010/main" val="16644721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Arial" pitchFamily="34" charset="0"/>
                <a:ea typeface="+mn-ea"/>
                <a:cs typeface="Arial" pitchFamily="34" charset="0"/>
              </a:rPr>
              <a:t>As per the case study, the individuals of the customer service management in the UK face serious stress due to poor management. The individuals who have lack skills, as well as experience, face huge stress to managing the tasks </a:t>
            </a:r>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0905EE6-F7FB-46F7-9D8E-5A8B8F4D5B8D}" type="slidenum">
              <a:rPr lang="en-IN" smtClean="0"/>
              <a:pPr/>
              <a:t>6</a:t>
            </a:fld>
            <a:endParaRPr lang="en-IN"/>
          </a:p>
        </p:txBody>
      </p:sp>
    </p:spTree>
    <p:extLst>
      <p:ext uri="{BB962C8B-B14F-4D97-AF65-F5344CB8AC3E}">
        <p14:creationId xmlns:p14="http://schemas.microsoft.com/office/powerpoint/2010/main" val="28524789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Arial" pitchFamily="34" charset="0"/>
                <a:ea typeface="+mn-ea"/>
                <a:cs typeface="Arial" pitchFamily="34" charset="0"/>
              </a:rPr>
              <a:t>Thus, severe stress arises in the minds of the employees. On the basis of the cashew study, the poor management of work-related politics causes severe stress on the employees which reduce their performance</a:t>
            </a:r>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0905EE6-F7FB-46F7-9D8E-5A8B8F4D5B8D}" type="slidenum">
              <a:rPr lang="en-IN" smtClean="0"/>
              <a:pPr/>
              <a:t>7</a:t>
            </a:fld>
            <a:endParaRPr lang="en-IN"/>
          </a:p>
        </p:txBody>
      </p:sp>
    </p:spTree>
    <p:extLst>
      <p:ext uri="{BB962C8B-B14F-4D97-AF65-F5344CB8AC3E}">
        <p14:creationId xmlns:p14="http://schemas.microsoft.com/office/powerpoint/2010/main" val="11291739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Arial" pitchFamily="34" charset="0"/>
                <a:ea typeface="+mn-ea"/>
                <a:cs typeface="Arial" pitchFamily="34" charset="0"/>
              </a:rPr>
              <a:t>Therefore, the employees in the UK face serious issues regarding the poor availability of the materials to complete the tasks on time which causes serious pressure on the young employees.</a:t>
            </a:r>
          </a:p>
          <a:p>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0905EE6-F7FB-46F7-9D8E-5A8B8F4D5B8D}" type="slidenum">
              <a:rPr lang="en-IN" smtClean="0"/>
              <a:pPr/>
              <a:t>8</a:t>
            </a:fld>
            <a:endParaRPr lang="en-IN"/>
          </a:p>
        </p:txBody>
      </p:sp>
    </p:spTree>
    <p:extLst>
      <p:ext uri="{BB962C8B-B14F-4D97-AF65-F5344CB8AC3E}">
        <p14:creationId xmlns:p14="http://schemas.microsoft.com/office/powerpoint/2010/main" val="37822830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Thus, severe work pressure among the employees causes huge health-related issues of the employees in the UK on the basis of the case study.</a:t>
            </a:r>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0905EE6-F7FB-46F7-9D8E-5A8B8F4D5B8D}" type="slidenum">
              <a:rPr lang="en-IN" smtClean="0"/>
              <a:pPr/>
              <a:t>9</a:t>
            </a:fld>
            <a:endParaRPr lang="en-IN"/>
          </a:p>
        </p:txBody>
      </p:sp>
    </p:spTree>
    <p:extLst>
      <p:ext uri="{BB962C8B-B14F-4D97-AF65-F5344CB8AC3E}">
        <p14:creationId xmlns:p14="http://schemas.microsoft.com/office/powerpoint/2010/main" val="4020065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Arial" pitchFamily="34" charset="0"/>
                <a:ea typeface="+mn-ea"/>
                <a:cs typeface="Arial" pitchFamily="34" charset="0"/>
              </a:rPr>
              <a:t>Fishbone Diagram is used to analyse the root causes as well as their impact on a particular organisation’s growth.</a:t>
            </a:r>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0905EE6-F7FB-46F7-9D8E-5A8B8F4D5B8D}" type="slidenum">
              <a:rPr lang="en-IN" smtClean="0"/>
              <a:pPr/>
              <a:t>10</a:t>
            </a:fld>
            <a:endParaRPr lang="en-IN"/>
          </a:p>
        </p:txBody>
      </p:sp>
    </p:spTree>
    <p:extLst>
      <p:ext uri="{BB962C8B-B14F-4D97-AF65-F5344CB8AC3E}">
        <p14:creationId xmlns:p14="http://schemas.microsoft.com/office/powerpoint/2010/main" val="10189214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Arial" pitchFamily="34" charset="0"/>
                <a:ea typeface="+mn-ea"/>
                <a:cs typeface="Arial" pitchFamily="34" charset="0"/>
              </a:rPr>
              <a:t>The diagram consists of the analysis of the root causes of the problems due to the explanation of the person, measurement, methods, material, environment as well as machine. </a:t>
            </a:r>
          </a:p>
          <a:p>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0905EE6-F7FB-46F7-9D8E-5A8B8F4D5B8D}" type="slidenum">
              <a:rPr lang="en-IN" smtClean="0"/>
              <a:pPr/>
              <a:t>11</a:t>
            </a:fld>
            <a:endParaRPr lang="en-IN"/>
          </a:p>
        </p:txBody>
      </p:sp>
    </p:spTree>
    <p:extLst>
      <p:ext uri="{BB962C8B-B14F-4D97-AF65-F5344CB8AC3E}">
        <p14:creationId xmlns:p14="http://schemas.microsoft.com/office/powerpoint/2010/main" val="24731001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Arial" pitchFamily="34" charset="0"/>
                <a:ea typeface="+mn-ea"/>
                <a:cs typeface="Arial" pitchFamily="34" charset="0"/>
              </a:rPr>
              <a:t>Analysis</a:t>
            </a:r>
            <a:endParaRPr lang="en-IN" sz="1200" kern="1200" dirty="0">
              <a:solidFill>
                <a:schemeClr val="tx1"/>
              </a:solidFill>
              <a:latin typeface="Arial" pitchFamily="34" charset="0"/>
              <a:ea typeface="+mn-ea"/>
              <a:cs typeface="Arial" pitchFamily="34" charset="0"/>
            </a:endParaRPr>
          </a:p>
          <a:p>
            <a:r>
              <a:rPr lang="en-US" sz="1200" kern="1200" dirty="0">
                <a:solidFill>
                  <a:schemeClr val="tx1"/>
                </a:solidFill>
                <a:latin typeface="Arial" pitchFamily="34" charset="0"/>
                <a:ea typeface="+mn-ea"/>
                <a:cs typeface="Arial" pitchFamily="34" charset="0"/>
              </a:rPr>
              <a:t>The stable, as well as strong political condition in the UK, has a great impact on workplace management due to having a proper trade deal with the UK in 2021. On the other hand, the lower GDP growth rate has a negative impact on the management of the workplace to manage the stress level in the UK. The lower rate of employee motivation also causes severe stress among the employees in the UK.</a:t>
            </a:r>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0905EE6-F7FB-46F7-9D8E-5A8B8F4D5B8D}" type="slidenum">
              <a:rPr lang="en-IN" smtClean="0"/>
              <a:pPr/>
              <a:t>12</a:t>
            </a:fld>
            <a:endParaRPr lang="en-IN"/>
          </a:p>
        </p:txBody>
      </p:sp>
    </p:spTree>
    <p:extLst>
      <p:ext uri="{BB962C8B-B14F-4D97-AF65-F5344CB8AC3E}">
        <p14:creationId xmlns:p14="http://schemas.microsoft.com/office/powerpoint/2010/main" val="22475086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Arial" pitchFamily="34" charset="0"/>
                <a:ea typeface="+mn-ea"/>
                <a:cs typeface="Arial" pitchFamily="34" charset="0"/>
              </a:rPr>
              <a:t>The organisations in the UK need to incorporate the flexible as well as the integrative and inclusive approach in the workplace. Thus, the employees get a comfortable atmosphere in the workplace to perform better.</a:t>
            </a:r>
          </a:p>
          <a:p>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0905EE6-F7FB-46F7-9D8E-5A8B8F4D5B8D}" type="slidenum">
              <a:rPr lang="en-IN" smtClean="0"/>
              <a:pPr/>
              <a:t>13</a:t>
            </a:fld>
            <a:endParaRPr lang="en-IN"/>
          </a:p>
        </p:txBody>
      </p:sp>
    </p:spTree>
    <p:extLst>
      <p:ext uri="{BB962C8B-B14F-4D97-AF65-F5344CB8AC3E}">
        <p14:creationId xmlns:p14="http://schemas.microsoft.com/office/powerpoint/2010/main" val="32321045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Arial" pitchFamily="34" charset="0"/>
                <a:ea typeface="+mn-ea"/>
                <a:cs typeface="Arial" pitchFamily="34" charset="0"/>
              </a:rPr>
              <a:t>Besides, the praise of little achievements helps the employees to maintain the spirit of the employees which compels them to work better as well as to become stress-free.</a:t>
            </a:r>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0905EE6-F7FB-46F7-9D8E-5A8B8F4D5B8D}" type="slidenum">
              <a:rPr lang="en-IN" smtClean="0"/>
              <a:pPr/>
              <a:t>14</a:t>
            </a:fld>
            <a:endParaRPr lang="en-IN"/>
          </a:p>
        </p:txBody>
      </p:sp>
    </p:spTree>
    <p:extLst>
      <p:ext uri="{BB962C8B-B14F-4D97-AF65-F5344CB8AC3E}">
        <p14:creationId xmlns:p14="http://schemas.microsoft.com/office/powerpoint/2010/main" val="41790244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kern="1200" dirty="0">
                <a:solidFill>
                  <a:schemeClr val="tx1"/>
                </a:solidFill>
                <a:latin typeface="Arial" pitchFamily="34" charset="0"/>
                <a:ea typeface="+mn-ea"/>
                <a:cs typeface="Arial" pitchFamily="34" charset="0"/>
              </a:rPr>
              <a:t>The impact of different problems on the day to day life of the UK employees as well as the alternative solutions regarding the reduction of stress helps to manage the problems in the </a:t>
            </a:r>
            <a:r>
              <a:rPr lang="en-US" sz="1200" kern="1200" dirty="0">
                <a:solidFill>
                  <a:schemeClr val="tx1"/>
                </a:solidFill>
                <a:latin typeface="Arial" pitchFamily="34" charset="0"/>
                <a:ea typeface="+mn-ea"/>
                <a:cs typeface="Arial" pitchFamily="34" charset="0"/>
              </a:rPr>
              <a:t>UK. </a:t>
            </a:r>
            <a:r>
              <a:rPr lang="en-GB" sz="1100" b="1" dirty="0">
                <a:solidFill>
                  <a:srgbClr val="3C3C3C"/>
                </a:solidFill>
                <a:latin typeface="Arial" panose="020B0604020202020204" pitchFamily="34" charset="0"/>
                <a:cs typeface="Arial" panose="020B0604020202020204" pitchFamily="34" charset="0"/>
              </a:rPr>
              <a:t>The company should care more about their employee rather than making profit.</a:t>
            </a:r>
            <a:endParaRPr lang="en-GB" sz="1100" b="1" i="0" u="none" strike="noStrike" dirty="0">
              <a:solidFill>
                <a:srgbClr val="3C3C3C"/>
              </a:solidFill>
              <a:effectLst/>
              <a:latin typeface="Arial" panose="020B0604020202020204" pitchFamily="34" charset="0"/>
              <a:cs typeface="Arial" panose="020B0604020202020204" pitchFamily="34" charset="0"/>
            </a:endParaRPr>
          </a:p>
          <a:p>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0905EE6-F7FB-46F7-9D8E-5A8B8F4D5B8D}" type="slidenum">
              <a:rPr lang="en-IN" smtClean="0"/>
              <a:pPr/>
              <a:t>15</a:t>
            </a:fld>
            <a:endParaRPr lang="en-IN"/>
          </a:p>
        </p:txBody>
      </p:sp>
    </p:spTree>
    <p:extLst>
      <p:ext uri="{BB962C8B-B14F-4D97-AF65-F5344CB8AC3E}">
        <p14:creationId xmlns:p14="http://schemas.microsoft.com/office/powerpoint/2010/main" val="26390525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90260B79-02B8-463F-93FF-78246A9F9AA0}" type="datetimeFigureOut">
              <a:rPr lang="en-US" smtClean="0"/>
              <a:pPr/>
              <a:t>11/8/2021</a:t>
            </a:fld>
            <a:endParaRPr lang="en-IN"/>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IN"/>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DCCF9BAF-AE1F-416C-BAE1-BE2E8D6767D0}"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0260B79-02B8-463F-93FF-78246A9F9AA0}" type="datetimeFigureOut">
              <a:rPr lang="en-US" smtClean="0"/>
              <a:pPr/>
              <a:t>11/8/2021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CCF9BAF-AE1F-416C-BAE1-BE2E8D6767D0}"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90260B79-02B8-463F-93FF-78246A9F9AA0}" type="datetimeFigureOut">
              <a:rPr lang="en-US" smtClean="0"/>
              <a:pPr/>
              <a:t>11/8/2021</a:t>
            </a:fld>
            <a:endParaRPr lang="en-IN"/>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IN"/>
          </a:p>
        </p:txBody>
      </p:sp>
      <p:sp>
        <p:nvSpPr>
          <p:cNvPr id="6" name="Slide Number Placeholder 5"/>
          <p:cNvSpPr>
            <a:spLocks noGrp="1"/>
          </p:cNvSpPr>
          <p:nvPr>
            <p:ph type="sldNum" sz="quarter" idx="12"/>
          </p:nvPr>
        </p:nvSpPr>
        <p:spPr>
          <a:xfrm>
            <a:off x="6733952" y="6555112"/>
            <a:ext cx="588336" cy="228600"/>
          </a:xfrm>
        </p:spPr>
        <p:txBody>
          <a:bodyPr/>
          <a:lstStyle/>
          <a:p>
            <a:fld id="{DCCF9BAF-AE1F-416C-BAE1-BE2E8D6767D0}" type="slidenum">
              <a:rPr lang="en-IN" smtClean="0"/>
              <a:pPr/>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0260B79-02B8-463F-93FF-78246A9F9AA0}" type="datetimeFigureOut">
              <a:rPr lang="en-US" smtClean="0"/>
              <a:pPr/>
              <a:t>11/8/2021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CCF9BAF-AE1F-416C-BAE1-BE2E8D6767D0}"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0260B79-02B8-463F-93FF-78246A9F9AA0}" type="datetimeFigureOut">
              <a:rPr lang="en-US" smtClean="0"/>
              <a:pPr/>
              <a:t>11/8/2021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CCF9BAF-AE1F-416C-BAE1-BE2E8D6767D0}"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0260B79-02B8-463F-93FF-78246A9F9AA0}" type="datetimeFigureOut">
              <a:rPr lang="en-US" smtClean="0"/>
              <a:pPr/>
              <a:t>11/8/2021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CCF9BAF-AE1F-416C-BAE1-BE2E8D6767D0}"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90260B79-02B8-463F-93FF-78246A9F9AA0}" type="datetimeFigureOut">
              <a:rPr lang="en-US" smtClean="0"/>
              <a:pPr/>
              <a:t>11/8/2021</a:t>
            </a:fld>
            <a:endParaRPr lang="en-IN"/>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IN"/>
          </a:p>
        </p:txBody>
      </p:sp>
      <p:sp>
        <p:nvSpPr>
          <p:cNvPr id="4" name="Slide Number Placeholder 3"/>
          <p:cNvSpPr>
            <a:spLocks noGrp="1"/>
          </p:cNvSpPr>
          <p:nvPr>
            <p:ph type="sldNum" sz="quarter" idx="12"/>
          </p:nvPr>
        </p:nvSpPr>
        <p:spPr/>
        <p:txBody>
          <a:bodyPr/>
          <a:lstStyle/>
          <a:p>
            <a:fld id="{DCCF9BAF-AE1F-416C-BAE1-BE2E8D6767D0}"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0260B79-02B8-463F-93FF-78246A9F9AA0}" type="datetimeFigureOut">
              <a:rPr lang="en-US" smtClean="0"/>
              <a:pPr/>
              <a:t>11/8/2021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CCF9BAF-AE1F-416C-BAE1-BE2E8D6767D0}"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90260B79-02B8-463F-93FF-78246A9F9AA0}" type="datetimeFigureOut">
              <a:rPr lang="en-US" smtClean="0"/>
              <a:pPr/>
              <a:t>11/8/2021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CCF9BAF-AE1F-416C-BAE1-BE2E8D6767D0}" type="slidenum">
              <a:rPr lang="en-IN" smtClean="0"/>
              <a:pPr/>
              <a:t>‹#›</a:t>
            </a:fld>
            <a:endParaRPr lang="en-IN"/>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0260B79-02B8-463F-93FF-78246A9F9AA0}" type="datetimeFigureOut">
              <a:rPr lang="en-US" smtClean="0"/>
              <a:pPr/>
              <a:t>11/8/2021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CCF9BAF-AE1F-416C-BAE1-BE2E8D6767D0}"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90260B79-02B8-463F-93FF-78246A9F9AA0}" type="datetimeFigureOut">
              <a:rPr lang="en-US" smtClean="0"/>
              <a:pPr/>
              <a:t>11/8/2021</a:t>
            </a:fld>
            <a:endParaRPr lang="en-IN"/>
          </a:p>
        </p:txBody>
      </p:sp>
      <p:sp>
        <p:nvSpPr>
          <p:cNvPr id="5" name="Footer Placeholder 4"/>
          <p:cNvSpPr>
            <a:spLocks noGrp="1"/>
          </p:cNvSpPr>
          <p:nvPr>
            <p:ph type="ftr" sz="quarter" idx="11"/>
          </p:nvPr>
        </p:nvSpPr>
        <p:spPr>
          <a:xfrm>
            <a:off x="457200" y="6556248"/>
            <a:ext cx="3657600" cy="228600"/>
          </a:xfrm>
        </p:spPr>
        <p:txBody>
          <a:bodyPr/>
          <a:lstStyle/>
          <a:p>
            <a:endParaRPr lang="en-IN"/>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DCCF9BAF-AE1F-416C-BAE1-BE2E8D6767D0}"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90260B79-02B8-463F-93FF-78246A9F9AA0}" type="datetimeFigureOut">
              <a:rPr lang="en-US" smtClean="0"/>
              <a:pPr/>
              <a:t>11/8/2021</a:t>
            </a:fld>
            <a:endParaRPr lang="en-IN"/>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IN"/>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DCCF9BAF-AE1F-416C-BAE1-BE2E8D6767D0}"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66868" y="533400"/>
            <a:ext cx="4862732" cy="1295400"/>
          </a:xfrm>
        </p:spPr>
        <p:txBody>
          <a:bodyPr/>
          <a:lstStyle/>
          <a:p>
            <a:pPr algn="ctr"/>
            <a:r>
              <a:rPr lang="en-IN" sz="2400" dirty="0"/>
              <a:t>PROBLEM Solving And Decision Making </a:t>
            </a:r>
          </a:p>
        </p:txBody>
      </p:sp>
      <p:sp>
        <p:nvSpPr>
          <p:cNvPr id="3" name="Subtitle 2"/>
          <p:cNvSpPr>
            <a:spLocks noGrp="1"/>
          </p:cNvSpPr>
          <p:nvPr>
            <p:ph type="subTitle" idx="1"/>
          </p:nvPr>
        </p:nvSpPr>
        <p:spPr/>
        <p:txBody>
          <a:bodyPr>
            <a:normAutofit fontScale="70000" lnSpcReduction="20000"/>
          </a:bodyPr>
          <a:lstStyle/>
          <a:p>
            <a:pPr algn="ctr"/>
            <a:endParaRPr lang="en-IN" dirty="0"/>
          </a:p>
          <a:p>
            <a:pPr algn="ctr"/>
            <a:endParaRPr lang="en-IN" sz="3100" dirty="0">
              <a:latin typeface="+mj-lt"/>
            </a:endParaRPr>
          </a:p>
          <a:p>
            <a:pPr algn="ctr"/>
            <a:r>
              <a:rPr lang="en-IN" dirty="0"/>
              <a:t>                       </a:t>
            </a:r>
          </a:p>
          <a:p>
            <a:pPr algn="ctr"/>
            <a:r>
              <a:rPr lang="en-IN" dirty="0"/>
              <a:t> </a:t>
            </a:r>
          </a:p>
          <a:p>
            <a:pPr algn="ctr"/>
            <a:endParaRPr lang="en-IN" dirty="0"/>
          </a:p>
          <a:p>
            <a:pPr algn="ctr"/>
            <a:endParaRPr lang="en-IN" dirty="0"/>
          </a:p>
        </p:txBody>
      </p:sp>
      <p:sp>
        <p:nvSpPr>
          <p:cNvPr id="7" name="TextBox 6">
            <a:extLst>
              <a:ext uri="{FF2B5EF4-FFF2-40B4-BE49-F238E27FC236}">
                <a16:creationId xmlns:a16="http://schemas.microsoft.com/office/drawing/2014/main" id="{09ECD878-D2F6-4894-A900-552A55BD454F}"/>
              </a:ext>
            </a:extLst>
          </p:cNvPr>
          <p:cNvSpPr txBox="1"/>
          <p:nvPr/>
        </p:nvSpPr>
        <p:spPr>
          <a:xfrm>
            <a:off x="5181600" y="3733800"/>
            <a:ext cx="3886200" cy="1107996"/>
          </a:xfrm>
          <a:prstGeom prst="rect">
            <a:avLst/>
          </a:prstGeom>
          <a:noFill/>
        </p:spPr>
        <p:txBody>
          <a:bodyPr wrap="square">
            <a:spAutoFit/>
          </a:bodyPr>
          <a:lstStyle/>
          <a:p>
            <a:pPr algn="ctr"/>
            <a:r>
              <a:rPr lang="en-IN" sz="1100" dirty="0">
                <a:solidFill>
                  <a:schemeClr val="accent4">
                    <a:lumMod val="60000"/>
                    <a:lumOff val="40000"/>
                  </a:schemeClr>
                </a:solidFill>
                <a:latin typeface="+mj-lt"/>
              </a:rPr>
              <a:t>Student name: Adamache ANAIDA </a:t>
            </a:r>
          </a:p>
          <a:p>
            <a:pPr algn="ctr"/>
            <a:r>
              <a:rPr lang="en-IN" sz="1100" dirty="0">
                <a:solidFill>
                  <a:schemeClr val="accent4">
                    <a:lumMod val="60000"/>
                    <a:lumOff val="40000"/>
                  </a:schemeClr>
                </a:solidFill>
                <a:latin typeface="+mj-lt"/>
              </a:rPr>
              <a:t>Student id :2026381</a:t>
            </a:r>
          </a:p>
          <a:p>
            <a:pPr algn="ctr"/>
            <a:r>
              <a:rPr lang="en-IN" sz="1100" dirty="0">
                <a:solidFill>
                  <a:schemeClr val="accent4">
                    <a:lumMod val="60000"/>
                    <a:lumOff val="40000"/>
                  </a:schemeClr>
                </a:solidFill>
                <a:latin typeface="+mj-lt"/>
              </a:rPr>
              <a:t>Module Code :BMSW4004 PROBLEM Solving And Decision Making</a:t>
            </a:r>
          </a:p>
          <a:p>
            <a:pPr algn="ctr"/>
            <a:r>
              <a:rPr lang="en-IN" sz="1100" dirty="0">
                <a:solidFill>
                  <a:schemeClr val="accent4">
                    <a:lumMod val="60000"/>
                    <a:lumOff val="40000"/>
                  </a:schemeClr>
                </a:solidFill>
                <a:latin typeface="+mj-lt"/>
              </a:rPr>
              <a:t>Lecturer name:  Abdi Rahman </a:t>
            </a:r>
          </a:p>
          <a:p>
            <a:pPr algn="ctr"/>
            <a:r>
              <a:rPr lang="en-IN" sz="1100" dirty="0">
                <a:solidFill>
                  <a:schemeClr val="accent4">
                    <a:lumMod val="60000"/>
                    <a:lumOff val="40000"/>
                  </a:schemeClr>
                </a:solidFill>
                <a:latin typeface="+mj-lt"/>
              </a:rPr>
              <a:t>Assignment Title: Problem Solving and Decision making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latin typeface="Times New Roman"/>
                <a:ea typeface="Times New Roman"/>
              </a:rPr>
              <a:t>Introduction</a:t>
            </a:r>
            <a:endParaRPr lang="en-IN" dirty="0"/>
          </a:p>
        </p:txBody>
      </p:sp>
      <p:sp>
        <p:nvSpPr>
          <p:cNvPr id="3" name="Content Placeholder 2"/>
          <p:cNvSpPr>
            <a:spLocks noGrp="1"/>
          </p:cNvSpPr>
          <p:nvPr>
            <p:ph idx="1"/>
          </p:nvPr>
        </p:nvSpPr>
        <p:spPr/>
        <p:txBody>
          <a:bodyPr>
            <a:normAutofit fontScale="92500" lnSpcReduction="10000"/>
          </a:bodyPr>
          <a:lstStyle/>
          <a:p>
            <a:pPr algn="just">
              <a:lnSpc>
                <a:spcPct val="150000"/>
              </a:lnSpc>
            </a:pPr>
            <a:r>
              <a:rPr lang="en-US" dirty="0">
                <a:latin typeface="+mj-lt"/>
              </a:rPr>
              <a:t>As per the current statistics, </a:t>
            </a:r>
            <a:r>
              <a:rPr lang="en-US" b="1" i="1" dirty="0">
                <a:latin typeface="+mj-lt"/>
              </a:rPr>
              <a:t>38% of women, as well as 35% of men, </a:t>
            </a:r>
            <a:r>
              <a:rPr lang="en-US" dirty="0">
                <a:latin typeface="+mj-lt"/>
              </a:rPr>
              <a:t>are facing stress due to the heavy work pressure as well as the current competitive market</a:t>
            </a:r>
          </a:p>
          <a:p>
            <a:pPr algn="just">
              <a:lnSpc>
                <a:spcPct val="150000"/>
              </a:lnSpc>
            </a:pPr>
            <a:r>
              <a:rPr lang="en-US" dirty="0">
                <a:latin typeface="+mj-lt"/>
              </a:rPr>
              <a:t>The topic covers the complex problems as well as the impacts of the problems on the employees in the UK. Besides, the PESTLE analysis, as well as solutions to reduce stress, has been highlighted in the topic.</a:t>
            </a:r>
            <a:endParaRPr lang="en-IN" dirty="0">
              <a:latin typeface="+mj-lt"/>
            </a:endParaRPr>
          </a:p>
          <a:p>
            <a:endParaRPr lang="en-IN" dirty="0">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a:latin typeface="Times New Roman"/>
                <a:ea typeface="Times New Roman"/>
              </a:rPr>
              <a:t>nature and impacts of the complex problem</a:t>
            </a:r>
            <a:endParaRPr lang="en-IN" dirty="0"/>
          </a:p>
        </p:txBody>
      </p:sp>
      <p:sp>
        <p:nvSpPr>
          <p:cNvPr id="3" name="Content Placeholder 2"/>
          <p:cNvSpPr>
            <a:spLocks noGrp="1"/>
          </p:cNvSpPr>
          <p:nvPr>
            <p:ph idx="1"/>
          </p:nvPr>
        </p:nvSpPr>
        <p:spPr>
          <a:xfrm>
            <a:off x="457200" y="1609416"/>
            <a:ext cx="7086600" cy="4846320"/>
          </a:xfrm>
        </p:spPr>
        <p:txBody>
          <a:bodyPr>
            <a:normAutofit/>
          </a:bodyPr>
          <a:lstStyle/>
          <a:p>
            <a:pPr lvl="0" algn="just">
              <a:lnSpc>
                <a:spcPct val="150000"/>
              </a:lnSpc>
            </a:pPr>
            <a:r>
              <a:rPr lang="en-GB" dirty="0">
                <a:latin typeface="+mj-lt"/>
              </a:rPr>
              <a:t>Complex problems in the workplace scenario cause mental and physical issues which have been recognised by many. </a:t>
            </a:r>
            <a:endParaRPr lang="en-IN" dirty="0">
              <a:latin typeface="+mj-lt"/>
            </a:endParaRPr>
          </a:p>
          <a:p>
            <a:pPr algn="just">
              <a:lnSpc>
                <a:spcPct val="150000"/>
              </a:lnSpc>
            </a:pPr>
            <a:r>
              <a:rPr lang="en-GB" dirty="0">
                <a:latin typeface="+mj-lt"/>
              </a:rPr>
              <a:t>Accordingly, it has been identified that the underlying nature of the complex problems determines the impacts such as mental and physical problems among the individuals.</a:t>
            </a:r>
            <a:endParaRPr lang="en-IN" dirty="0">
              <a:latin typeface="+mj-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latin typeface="Times New Roman"/>
                <a:ea typeface="Times New Roman"/>
              </a:rPr>
              <a:t>nature and impacts of the complex problem</a:t>
            </a:r>
            <a:endParaRPr lang="en-IN" dirty="0"/>
          </a:p>
        </p:txBody>
      </p:sp>
      <p:sp>
        <p:nvSpPr>
          <p:cNvPr id="3" name="Content Placeholder 2"/>
          <p:cNvSpPr>
            <a:spLocks noGrp="1"/>
          </p:cNvSpPr>
          <p:nvPr>
            <p:ph idx="1"/>
          </p:nvPr>
        </p:nvSpPr>
        <p:spPr>
          <a:xfrm>
            <a:off x="457200" y="1609416"/>
            <a:ext cx="3614734" cy="4846320"/>
          </a:xfrm>
        </p:spPr>
        <p:txBody>
          <a:bodyPr>
            <a:normAutofit fontScale="77500" lnSpcReduction="20000"/>
          </a:bodyPr>
          <a:lstStyle/>
          <a:p>
            <a:pPr algn="just">
              <a:lnSpc>
                <a:spcPct val="150000"/>
              </a:lnSpc>
              <a:buNone/>
            </a:pPr>
            <a:r>
              <a:rPr lang="en-GB" b="1" dirty="0">
                <a:latin typeface="+mj-lt"/>
              </a:rPr>
              <a:t>Mental issues and cognitive problems-</a:t>
            </a:r>
            <a:endParaRPr lang="en-IN" dirty="0">
              <a:latin typeface="+mj-lt"/>
            </a:endParaRPr>
          </a:p>
          <a:p>
            <a:pPr lvl="0" algn="just">
              <a:lnSpc>
                <a:spcPct val="150000"/>
              </a:lnSpc>
            </a:pPr>
            <a:r>
              <a:rPr lang="en-GB" dirty="0">
                <a:latin typeface="+mj-lt"/>
              </a:rPr>
              <a:t>Complex problems incorporate the mental ability of individuals and determine the level of stressors one can develop during the anticipation of a particular task or work within the workplace environment.</a:t>
            </a:r>
            <a:endParaRPr lang="en-IN" dirty="0">
              <a:latin typeface="+mj-lt"/>
            </a:endParaRPr>
          </a:p>
          <a:p>
            <a:endParaRPr lang="en-IN" dirty="0">
              <a:latin typeface="+mj-lt"/>
            </a:endParaRPr>
          </a:p>
        </p:txBody>
      </p:sp>
      <p:pic>
        <p:nvPicPr>
          <p:cNvPr id="2050" name="Picture 2"/>
          <p:cNvPicPr>
            <a:picLocks noChangeAspect="1" noChangeArrowheads="1"/>
          </p:cNvPicPr>
          <p:nvPr/>
        </p:nvPicPr>
        <p:blipFill>
          <a:blip r:embed="rId3"/>
          <a:srcRect/>
          <a:stretch>
            <a:fillRect/>
          </a:stretch>
        </p:blipFill>
        <p:spPr bwMode="auto">
          <a:xfrm>
            <a:off x="4357686" y="2071678"/>
            <a:ext cx="3500461" cy="3500462"/>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a:latin typeface="Times New Roman"/>
                <a:ea typeface="Times New Roman"/>
              </a:rPr>
              <a:t>nature and impacts of the complex problem</a:t>
            </a:r>
            <a:endParaRPr lang="en-IN" dirty="0"/>
          </a:p>
        </p:txBody>
      </p:sp>
      <p:sp>
        <p:nvSpPr>
          <p:cNvPr id="3" name="Content Placeholder 2"/>
          <p:cNvSpPr>
            <a:spLocks noGrp="1"/>
          </p:cNvSpPr>
          <p:nvPr>
            <p:ph idx="1"/>
          </p:nvPr>
        </p:nvSpPr>
        <p:spPr>
          <a:xfrm>
            <a:off x="457200" y="1609416"/>
            <a:ext cx="6553200" cy="4846320"/>
          </a:xfrm>
        </p:spPr>
        <p:txBody>
          <a:bodyPr>
            <a:normAutofit fontScale="85000" lnSpcReduction="10000"/>
          </a:bodyPr>
          <a:lstStyle/>
          <a:p>
            <a:pPr algn="just">
              <a:lnSpc>
                <a:spcPct val="150000"/>
              </a:lnSpc>
              <a:buNone/>
            </a:pPr>
            <a:r>
              <a:rPr lang="en-GB" b="1" dirty="0">
                <a:latin typeface="Arial" pitchFamily="34" charset="0"/>
                <a:cs typeface="Arial" pitchFamily="34" charset="0"/>
              </a:rPr>
              <a:t>Physical issues and physical nature of complex problems-</a:t>
            </a:r>
            <a:endParaRPr lang="en-IN" dirty="0">
              <a:latin typeface="Arial" pitchFamily="34" charset="0"/>
              <a:cs typeface="Arial" pitchFamily="34" charset="0"/>
            </a:endParaRPr>
          </a:p>
          <a:p>
            <a:pPr lvl="0" algn="just">
              <a:lnSpc>
                <a:spcPct val="150000"/>
              </a:lnSpc>
            </a:pPr>
            <a:r>
              <a:rPr lang="en-GB" dirty="0">
                <a:latin typeface="Arial" pitchFamily="34" charset="0"/>
                <a:cs typeface="Arial" pitchFamily="34" charset="0"/>
              </a:rPr>
              <a:t>Physical impacts of stressors have been recognized by medical researchers and the direct correlations were anticipated in medical trials and other studies. </a:t>
            </a:r>
            <a:endParaRPr lang="en-IN" dirty="0">
              <a:latin typeface="Arial" pitchFamily="34" charset="0"/>
              <a:cs typeface="Arial" pitchFamily="34" charset="0"/>
            </a:endParaRPr>
          </a:p>
          <a:p>
            <a:pPr lvl="0" algn="just">
              <a:lnSpc>
                <a:spcPct val="150000"/>
              </a:lnSpc>
            </a:pPr>
            <a:r>
              <a:rPr lang="en-GB" dirty="0">
                <a:latin typeface="Arial" pitchFamily="34" charset="0"/>
                <a:cs typeface="Arial" pitchFamily="34" charset="0"/>
              </a:rPr>
              <a:t>Cardiovascular diseases are being intrigued that have directly linked mental illness or poor mental health conditions to cardiovascular diseases. </a:t>
            </a:r>
            <a:endParaRPr lang="en-IN" dirty="0">
              <a:latin typeface="Arial" pitchFamily="34" charset="0"/>
              <a:cs typeface="Arial" pitchFamily="34" charset="0"/>
            </a:endParaRPr>
          </a:p>
          <a:p>
            <a:endParaRPr lang="en-IN" dirty="0">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4000" dirty="0">
                <a:latin typeface="Times New Roman"/>
                <a:ea typeface="Times New Roman"/>
              </a:rPr>
              <a:t>Fishbone Diagram</a:t>
            </a:r>
            <a:endParaRPr lang="en-IN" dirty="0"/>
          </a:p>
        </p:txBody>
      </p:sp>
      <p:sp>
        <p:nvSpPr>
          <p:cNvPr id="3" name="Content Placeholder 2"/>
          <p:cNvSpPr>
            <a:spLocks noGrp="1"/>
          </p:cNvSpPr>
          <p:nvPr>
            <p:ph idx="1"/>
          </p:nvPr>
        </p:nvSpPr>
        <p:spPr/>
        <p:txBody>
          <a:bodyPr>
            <a:normAutofit fontScale="92500" lnSpcReduction="10000"/>
          </a:bodyPr>
          <a:lstStyle/>
          <a:p>
            <a:pPr algn="just">
              <a:lnSpc>
                <a:spcPct val="150000"/>
              </a:lnSpc>
              <a:buNone/>
            </a:pPr>
            <a:r>
              <a:rPr lang="en-IN" b="1" dirty="0">
                <a:latin typeface="Arial" pitchFamily="34" charset="0"/>
                <a:cs typeface="Arial" pitchFamily="34" charset="0"/>
              </a:rPr>
              <a:t>Person</a:t>
            </a:r>
            <a:endParaRPr lang="en-IN" dirty="0">
              <a:latin typeface="Arial" pitchFamily="34" charset="0"/>
              <a:cs typeface="Arial" pitchFamily="34" charset="0"/>
            </a:endParaRPr>
          </a:p>
          <a:p>
            <a:pPr algn="just">
              <a:lnSpc>
                <a:spcPct val="150000"/>
              </a:lnSpc>
            </a:pPr>
            <a:r>
              <a:rPr lang="en-IN" dirty="0">
                <a:latin typeface="Arial" pitchFamily="34" charset="0"/>
                <a:cs typeface="Arial" pitchFamily="34" charset="0"/>
              </a:rPr>
              <a:t>The persons, who struggle to adopt new changes as per the demand of the market, often face difficulty to manage complex tasks on a scheduled time.</a:t>
            </a:r>
          </a:p>
          <a:p>
            <a:pPr algn="just">
              <a:lnSpc>
                <a:spcPct val="150000"/>
              </a:lnSpc>
            </a:pPr>
            <a:r>
              <a:rPr lang="en-IN" dirty="0">
                <a:latin typeface="Arial" pitchFamily="34" charset="0"/>
                <a:cs typeface="Arial" pitchFamily="34" charset="0"/>
              </a:rPr>
              <a:t>The persons who have a lack of time management face serious issues regarding the competition of difficult tasks having poor skills and experience.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3600" dirty="0">
                <a:latin typeface="Times New Roman"/>
                <a:ea typeface="Times New Roman"/>
              </a:rPr>
              <a:t>Fishbone Diagram</a:t>
            </a:r>
            <a:endParaRPr lang="en-IN" dirty="0"/>
          </a:p>
        </p:txBody>
      </p:sp>
      <p:sp>
        <p:nvSpPr>
          <p:cNvPr id="3" name="Content Placeholder 2"/>
          <p:cNvSpPr>
            <a:spLocks noGrp="1"/>
          </p:cNvSpPr>
          <p:nvPr>
            <p:ph idx="1"/>
          </p:nvPr>
        </p:nvSpPr>
        <p:spPr>
          <a:xfrm>
            <a:off x="428596" y="1643050"/>
            <a:ext cx="3857652" cy="4846320"/>
          </a:xfrm>
        </p:spPr>
        <p:txBody>
          <a:bodyPr>
            <a:normAutofit fontScale="77500" lnSpcReduction="20000"/>
          </a:bodyPr>
          <a:lstStyle/>
          <a:p>
            <a:pPr algn="just">
              <a:lnSpc>
                <a:spcPct val="150000"/>
              </a:lnSpc>
              <a:buNone/>
            </a:pPr>
            <a:r>
              <a:rPr lang="en-IN" b="1" dirty="0">
                <a:latin typeface="Arial" pitchFamily="34" charset="0"/>
                <a:cs typeface="Arial" pitchFamily="34" charset="0"/>
              </a:rPr>
              <a:t>Measurements</a:t>
            </a:r>
            <a:endParaRPr lang="en-IN" dirty="0">
              <a:latin typeface="Arial" pitchFamily="34" charset="0"/>
              <a:cs typeface="Arial" pitchFamily="34" charset="0"/>
            </a:endParaRPr>
          </a:p>
          <a:p>
            <a:pPr algn="just">
              <a:lnSpc>
                <a:spcPct val="150000"/>
              </a:lnSpc>
            </a:pPr>
            <a:r>
              <a:rPr lang="en-IN" dirty="0">
                <a:latin typeface="Arial" pitchFamily="34" charset="0"/>
                <a:cs typeface="Arial" pitchFamily="34" charset="0"/>
              </a:rPr>
              <a:t>The proper measurement of the causes as well as the time helps to complete the tasks on time and can reduce the stress level</a:t>
            </a:r>
          </a:p>
          <a:p>
            <a:pPr algn="just">
              <a:lnSpc>
                <a:spcPct val="150000"/>
              </a:lnSpc>
            </a:pPr>
            <a:r>
              <a:rPr lang="en-IN" dirty="0">
                <a:latin typeface="Arial" pitchFamily="34" charset="0"/>
                <a:cs typeface="Arial" pitchFamily="34" charset="0"/>
              </a:rPr>
              <a:t>The lack of measurement of skills as well as experiences and time management causes serious work pressure</a:t>
            </a:r>
          </a:p>
        </p:txBody>
      </p:sp>
      <p:pic>
        <p:nvPicPr>
          <p:cNvPr id="4098" name="Picture 2"/>
          <p:cNvPicPr>
            <a:picLocks noChangeAspect="1" noChangeArrowheads="1"/>
          </p:cNvPicPr>
          <p:nvPr/>
        </p:nvPicPr>
        <p:blipFill>
          <a:blip r:embed="rId3"/>
          <a:srcRect/>
          <a:stretch>
            <a:fillRect/>
          </a:stretch>
        </p:blipFill>
        <p:spPr bwMode="auto">
          <a:xfrm>
            <a:off x="4500562" y="2143116"/>
            <a:ext cx="3500462" cy="392909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4000" dirty="0">
                <a:latin typeface="Times New Roman"/>
                <a:ea typeface="Times New Roman"/>
              </a:rPr>
              <a:t>Fishbone Diagram</a:t>
            </a:r>
            <a:endParaRPr lang="en-IN" dirty="0"/>
          </a:p>
        </p:txBody>
      </p:sp>
      <p:sp>
        <p:nvSpPr>
          <p:cNvPr id="3" name="Content Placeholder 2"/>
          <p:cNvSpPr>
            <a:spLocks noGrp="1"/>
          </p:cNvSpPr>
          <p:nvPr>
            <p:ph idx="1"/>
          </p:nvPr>
        </p:nvSpPr>
        <p:spPr/>
        <p:txBody>
          <a:bodyPr>
            <a:normAutofit fontScale="92500" lnSpcReduction="10000"/>
          </a:bodyPr>
          <a:lstStyle/>
          <a:p>
            <a:pPr algn="just">
              <a:lnSpc>
                <a:spcPct val="150000"/>
              </a:lnSpc>
              <a:buNone/>
            </a:pPr>
            <a:r>
              <a:rPr lang="en-IN" b="1" dirty="0">
                <a:latin typeface="Arial" pitchFamily="34" charset="0"/>
                <a:cs typeface="Arial" pitchFamily="34" charset="0"/>
              </a:rPr>
              <a:t>Material</a:t>
            </a:r>
            <a:endParaRPr lang="en-IN" dirty="0">
              <a:latin typeface="Arial" pitchFamily="34" charset="0"/>
              <a:cs typeface="Arial" pitchFamily="34" charset="0"/>
            </a:endParaRPr>
          </a:p>
          <a:p>
            <a:pPr algn="just">
              <a:lnSpc>
                <a:spcPct val="150000"/>
              </a:lnSpc>
            </a:pPr>
            <a:r>
              <a:rPr lang="en-IN" dirty="0">
                <a:latin typeface="Arial" pitchFamily="34" charset="0"/>
                <a:cs typeface="Arial" pitchFamily="34" charset="0"/>
              </a:rPr>
              <a:t>The availability of the materials often gets poor in many organisations as well as the organisation faces a lack of proper management of the difficult tasks</a:t>
            </a:r>
          </a:p>
          <a:p>
            <a:pPr algn="just">
              <a:lnSpc>
                <a:spcPct val="150000"/>
              </a:lnSpc>
            </a:pPr>
            <a:r>
              <a:rPr lang="en-IN" dirty="0">
                <a:latin typeface="Arial" pitchFamily="34" charset="0"/>
                <a:cs typeface="Arial" pitchFamily="34" charset="0"/>
              </a:rPr>
              <a:t>The advancing era has brought the material revolution with the innovation of various types of equipment's to perform the tasks as fast as possible.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3600" dirty="0">
                <a:latin typeface="Times New Roman"/>
                <a:ea typeface="Times New Roman"/>
              </a:rPr>
              <a:t>Fishbone Diagram</a:t>
            </a:r>
            <a:endParaRPr lang="en-IN" dirty="0"/>
          </a:p>
        </p:txBody>
      </p:sp>
      <p:sp>
        <p:nvSpPr>
          <p:cNvPr id="3" name="Content Placeholder 2"/>
          <p:cNvSpPr>
            <a:spLocks noGrp="1"/>
          </p:cNvSpPr>
          <p:nvPr>
            <p:ph idx="1"/>
          </p:nvPr>
        </p:nvSpPr>
        <p:spPr/>
        <p:txBody>
          <a:bodyPr>
            <a:normAutofit/>
          </a:bodyPr>
          <a:lstStyle/>
          <a:p>
            <a:pPr>
              <a:buNone/>
            </a:pPr>
            <a:r>
              <a:rPr lang="en-IN" b="1" dirty="0">
                <a:latin typeface="Arial" pitchFamily="34" charset="0"/>
                <a:cs typeface="Arial" pitchFamily="34" charset="0"/>
              </a:rPr>
              <a:t>Environment</a:t>
            </a:r>
            <a:endParaRPr lang="en-IN" dirty="0">
              <a:latin typeface="Arial" pitchFamily="34" charset="0"/>
              <a:cs typeface="Arial" pitchFamily="34" charset="0"/>
            </a:endParaRPr>
          </a:p>
          <a:p>
            <a:r>
              <a:rPr lang="en-IN" sz="2400" dirty="0">
                <a:latin typeface="+mj-lt"/>
                <a:cs typeface="Arial" pitchFamily="34" charset="0"/>
              </a:rPr>
              <a:t>The analysis of the environment is very essential to manage tasks in proper time. </a:t>
            </a:r>
          </a:p>
          <a:p>
            <a:r>
              <a:rPr lang="en-IN" sz="2400" dirty="0">
                <a:latin typeface="+mj-lt"/>
                <a:cs typeface="Arial" pitchFamily="34" charset="0"/>
              </a:rPr>
              <a:t>The employees in the UK often face serious issues regarding the severe work politics in the workplace</a:t>
            </a:r>
            <a:r>
              <a:rPr lang="en-IN" dirty="0">
                <a:latin typeface="+mj-lt"/>
                <a:cs typeface="Arial" pitchFamily="34" charset="0"/>
              </a:rPr>
              <a:t>.</a:t>
            </a:r>
          </a:p>
          <a:p>
            <a:r>
              <a:rPr lang="en-GB" sz="2400" dirty="0">
                <a:latin typeface="+mj-lt"/>
                <a:ea typeface="Times New Roman" panose="02020603050405020304" pitchFamily="18" charset="0"/>
              </a:rPr>
              <a:t>B</a:t>
            </a:r>
            <a:r>
              <a:rPr lang="en-GB" sz="2400" dirty="0">
                <a:effectLst/>
                <a:latin typeface="+mj-lt"/>
                <a:ea typeface="Times New Roman" panose="02020603050405020304" pitchFamily="18" charset="0"/>
              </a:rPr>
              <a:t>ullying and harassment in the workplace can have negative impacts on the mental health of the employees which can lead to anxiety and depression. It is also quite important to note that blame culture is a key contributor to workplace stress among the employees</a:t>
            </a:r>
            <a:r>
              <a:rPr lang="en-GB" sz="1800" dirty="0">
                <a:effectLst/>
                <a:latin typeface="Times New Roman" panose="02020603050405020304" pitchFamily="18"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endParaRPr lang="en-IN" dirty="0">
              <a:latin typeface="Arial" pitchFamily="34" charset="0"/>
              <a:cs typeface="Arial" pitchFamily="34" charset="0"/>
            </a:endParaRPr>
          </a:p>
          <a:p>
            <a:endParaRPr lang="en-IN" dirty="0">
              <a:latin typeface="Arial" pitchFamily="34" charset="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4000" dirty="0">
                <a:latin typeface="Times New Roman"/>
                <a:ea typeface="Times New Roman"/>
              </a:rPr>
              <a:t>Fishbone Diagram</a:t>
            </a:r>
            <a:endParaRPr lang="en-IN" dirty="0"/>
          </a:p>
        </p:txBody>
      </p:sp>
      <p:sp>
        <p:nvSpPr>
          <p:cNvPr id="3" name="Content Placeholder 2"/>
          <p:cNvSpPr>
            <a:spLocks noGrp="1"/>
          </p:cNvSpPr>
          <p:nvPr>
            <p:ph idx="1"/>
          </p:nvPr>
        </p:nvSpPr>
        <p:spPr>
          <a:xfrm>
            <a:off x="457200" y="1609416"/>
            <a:ext cx="4329114" cy="4846320"/>
          </a:xfrm>
        </p:spPr>
        <p:txBody>
          <a:bodyPr>
            <a:normAutofit fontScale="77500" lnSpcReduction="20000"/>
          </a:bodyPr>
          <a:lstStyle/>
          <a:p>
            <a:pPr algn="just">
              <a:lnSpc>
                <a:spcPct val="150000"/>
              </a:lnSpc>
              <a:buNone/>
            </a:pPr>
            <a:r>
              <a:rPr lang="en-IN" b="1" dirty="0">
                <a:latin typeface="Arial" pitchFamily="34" charset="0"/>
                <a:cs typeface="Arial" pitchFamily="34" charset="0"/>
              </a:rPr>
              <a:t>Machine</a:t>
            </a:r>
            <a:endParaRPr lang="en-IN" dirty="0">
              <a:latin typeface="Arial" pitchFamily="34" charset="0"/>
              <a:cs typeface="Arial" pitchFamily="34" charset="0"/>
            </a:endParaRPr>
          </a:p>
          <a:p>
            <a:pPr algn="just">
              <a:lnSpc>
                <a:spcPct val="150000"/>
              </a:lnSpc>
            </a:pPr>
            <a:r>
              <a:rPr lang="en-IN" dirty="0">
                <a:latin typeface="Arial" pitchFamily="34" charset="0"/>
                <a:cs typeface="Arial" pitchFamily="34" charset="0"/>
              </a:rPr>
              <a:t>The availability of the upgraded machine in the workplace causes serious issues due to the poor management of the difficult tasks</a:t>
            </a:r>
          </a:p>
          <a:p>
            <a:pPr algn="just">
              <a:lnSpc>
                <a:spcPct val="150000"/>
              </a:lnSpc>
            </a:pPr>
            <a:r>
              <a:rPr lang="en-IN" dirty="0">
                <a:latin typeface="Arial" pitchFamily="34" charset="0"/>
                <a:cs typeface="Arial" pitchFamily="34" charset="0"/>
              </a:rPr>
              <a:t>Thugs, the employees who have a deficiency in skills as well as experience, face severe stress to managing the problems.</a:t>
            </a:r>
          </a:p>
        </p:txBody>
      </p:sp>
      <p:pic>
        <p:nvPicPr>
          <p:cNvPr id="5122" name="Picture 2"/>
          <p:cNvPicPr>
            <a:picLocks noChangeAspect="1" noChangeArrowheads="1"/>
          </p:cNvPicPr>
          <p:nvPr/>
        </p:nvPicPr>
        <p:blipFill>
          <a:blip r:embed="rId3"/>
          <a:srcRect/>
          <a:stretch>
            <a:fillRect/>
          </a:stretch>
        </p:blipFill>
        <p:spPr bwMode="auto">
          <a:xfrm>
            <a:off x="4977740" y="2143116"/>
            <a:ext cx="3101215" cy="3714776"/>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3600" dirty="0">
                <a:latin typeface="Times New Roman"/>
                <a:ea typeface="Times New Roman"/>
              </a:rPr>
              <a:t>Fishbone Diagram</a:t>
            </a:r>
            <a:endParaRPr lang="en-IN" dirty="0"/>
          </a:p>
        </p:txBody>
      </p:sp>
      <p:sp>
        <p:nvSpPr>
          <p:cNvPr id="3" name="Content Placeholder 2"/>
          <p:cNvSpPr>
            <a:spLocks noGrp="1"/>
          </p:cNvSpPr>
          <p:nvPr>
            <p:ph idx="1"/>
          </p:nvPr>
        </p:nvSpPr>
        <p:spPr/>
        <p:txBody>
          <a:bodyPr>
            <a:normAutofit lnSpcReduction="10000"/>
          </a:bodyPr>
          <a:lstStyle/>
          <a:p>
            <a:pPr algn="just">
              <a:lnSpc>
                <a:spcPct val="150000"/>
              </a:lnSpc>
              <a:buNone/>
            </a:pPr>
            <a:r>
              <a:rPr lang="en-IN" b="1" dirty="0">
                <a:latin typeface="Arial" pitchFamily="34" charset="0"/>
                <a:cs typeface="Arial" pitchFamily="34" charset="0"/>
              </a:rPr>
              <a:t>Methods</a:t>
            </a:r>
          </a:p>
          <a:p>
            <a:pPr algn="just">
              <a:lnSpc>
                <a:spcPct val="150000"/>
              </a:lnSpc>
            </a:pPr>
            <a:r>
              <a:rPr lang="en-IN" dirty="0">
                <a:latin typeface="Arial" pitchFamily="34" charset="0"/>
                <a:cs typeface="Arial" pitchFamily="34" charset="0"/>
              </a:rPr>
              <a:t>The lack of poor management of the organisation causes a complexity among the employees to complete the tasks perfectly</a:t>
            </a:r>
          </a:p>
          <a:p>
            <a:pPr algn="just">
              <a:lnSpc>
                <a:spcPct val="150000"/>
              </a:lnSpc>
            </a:pPr>
            <a:r>
              <a:rPr lang="en-IN" dirty="0">
                <a:latin typeface="Arial" pitchFamily="34" charset="0"/>
                <a:cs typeface="Arial" pitchFamily="34" charset="0"/>
              </a:rPr>
              <a:t>As per the current statistics, almost </a:t>
            </a:r>
            <a:r>
              <a:rPr lang="en-IN" b="1" i="1" dirty="0">
                <a:latin typeface="Arial" pitchFamily="34" charset="0"/>
                <a:cs typeface="Arial" pitchFamily="34" charset="0"/>
              </a:rPr>
              <a:t>41% </a:t>
            </a:r>
            <a:r>
              <a:rPr lang="en-IN" dirty="0">
                <a:latin typeface="Arial" pitchFamily="34" charset="0"/>
                <a:cs typeface="Arial" pitchFamily="34" charset="0"/>
              </a:rPr>
              <a:t>of employees face serious issues regarding stress due to heavy workload as well as poor directions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472" y="0"/>
            <a:ext cx="7239000" cy="500042"/>
          </a:xfrm>
        </p:spPr>
        <p:txBody>
          <a:bodyPr>
            <a:normAutofit fontScale="90000"/>
          </a:bodyPr>
          <a:lstStyle/>
          <a:p>
            <a:pPr algn="ctr">
              <a:lnSpc>
                <a:spcPct val="150000"/>
              </a:lnSpc>
              <a:spcAft>
                <a:spcPts val="0"/>
              </a:spcAft>
            </a:pPr>
            <a:br>
              <a:rPr lang="en-IN" sz="3600" dirty="0">
                <a:ea typeface="Arial"/>
              </a:rPr>
            </a:br>
            <a:r>
              <a:rPr lang="en-IN" sz="4000" dirty="0">
                <a:latin typeface="Times New Roman"/>
                <a:ea typeface="Times New Roman"/>
              </a:rPr>
              <a:t>PESTLE</a:t>
            </a: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66113924"/>
              </p:ext>
            </p:extLst>
          </p:nvPr>
        </p:nvGraphicFramePr>
        <p:xfrm>
          <a:off x="251520" y="908720"/>
          <a:ext cx="7676929" cy="5395171"/>
        </p:xfrm>
        <a:graphic>
          <a:graphicData uri="http://schemas.openxmlformats.org/drawingml/2006/table">
            <a:tbl>
              <a:tblPr firstRow="1" bandRow="1">
                <a:tableStyleId>{5C22544A-7EE6-4342-B048-85BDC9FD1C3A}</a:tableStyleId>
              </a:tblPr>
              <a:tblGrid>
                <a:gridCol w="1197912">
                  <a:extLst>
                    <a:ext uri="{9D8B030D-6E8A-4147-A177-3AD203B41FA5}">
                      <a16:colId xmlns:a16="http://schemas.microsoft.com/office/drawing/2014/main" val="20000"/>
                    </a:ext>
                  </a:extLst>
                </a:gridCol>
                <a:gridCol w="5615339">
                  <a:extLst>
                    <a:ext uri="{9D8B030D-6E8A-4147-A177-3AD203B41FA5}">
                      <a16:colId xmlns:a16="http://schemas.microsoft.com/office/drawing/2014/main" val="20001"/>
                    </a:ext>
                  </a:extLst>
                </a:gridCol>
                <a:gridCol w="863678">
                  <a:extLst>
                    <a:ext uri="{9D8B030D-6E8A-4147-A177-3AD203B41FA5}">
                      <a16:colId xmlns:a16="http://schemas.microsoft.com/office/drawing/2014/main" val="20002"/>
                    </a:ext>
                  </a:extLst>
                </a:gridCol>
              </a:tblGrid>
              <a:tr h="303090">
                <a:tc>
                  <a:txBody>
                    <a:bodyPr/>
                    <a:lstStyle/>
                    <a:p>
                      <a:pPr>
                        <a:lnSpc>
                          <a:spcPct val="115000"/>
                        </a:lnSpc>
                        <a:spcAft>
                          <a:spcPts val="0"/>
                        </a:spcAft>
                      </a:pPr>
                      <a:r>
                        <a:rPr lang="en-IN" sz="1200" b="1" dirty="0">
                          <a:latin typeface="Times New Roman"/>
                          <a:ea typeface="Times New Roman"/>
                        </a:rPr>
                        <a:t>Factors</a:t>
                      </a:r>
                      <a:endParaRPr lang="en-IN" sz="1100" dirty="0">
                        <a:latin typeface="Arial"/>
                        <a:ea typeface="Arial"/>
                      </a:endParaRPr>
                    </a:p>
                  </a:txBody>
                  <a:tcPr marL="63500" marR="63500" marT="63500" marB="63500"/>
                </a:tc>
                <a:tc>
                  <a:txBody>
                    <a:bodyPr/>
                    <a:lstStyle/>
                    <a:p>
                      <a:pPr>
                        <a:lnSpc>
                          <a:spcPct val="115000"/>
                        </a:lnSpc>
                        <a:spcAft>
                          <a:spcPts val="0"/>
                        </a:spcAft>
                      </a:pPr>
                      <a:r>
                        <a:rPr lang="en-IN" sz="1200" b="1">
                          <a:latin typeface="Times New Roman"/>
                          <a:ea typeface="Times New Roman"/>
                        </a:rPr>
                        <a:t>Attributes</a:t>
                      </a:r>
                      <a:endParaRPr lang="en-IN" sz="1100">
                        <a:latin typeface="Arial"/>
                        <a:ea typeface="Arial"/>
                      </a:endParaRPr>
                    </a:p>
                  </a:txBody>
                  <a:tcPr marL="63500" marR="63500" marT="63500" marB="63500"/>
                </a:tc>
                <a:tc>
                  <a:txBody>
                    <a:bodyPr/>
                    <a:lstStyle/>
                    <a:p>
                      <a:pPr>
                        <a:lnSpc>
                          <a:spcPct val="115000"/>
                        </a:lnSpc>
                        <a:spcAft>
                          <a:spcPts val="0"/>
                        </a:spcAft>
                      </a:pPr>
                      <a:r>
                        <a:rPr lang="en-IN" sz="1200" b="1" dirty="0">
                          <a:latin typeface="Times New Roman"/>
                          <a:ea typeface="Times New Roman"/>
                        </a:rPr>
                        <a:t>Impacts</a:t>
                      </a:r>
                      <a:endParaRPr lang="en-IN" sz="1100" dirty="0">
                        <a:latin typeface="Arial"/>
                        <a:ea typeface="Arial"/>
                      </a:endParaRPr>
                    </a:p>
                  </a:txBody>
                  <a:tcPr marL="63500" marR="63500" marT="63500" marB="63500"/>
                </a:tc>
                <a:extLst>
                  <a:ext uri="{0D108BD9-81ED-4DB2-BD59-A6C34878D82A}">
                    <a16:rowId xmlns:a16="http://schemas.microsoft.com/office/drawing/2014/main" val="10000"/>
                  </a:ext>
                </a:extLst>
              </a:tr>
              <a:tr h="1247300">
                <a:tc>
                  <a:txBody>
                    <a:bodyPr/>
                    <a:lstStyle/>
                    <a:p>
                      <a:pPr>
                        <a:lnSpc>
                          <a:spcPct val="115000"/>
                        </a:lnSpc>
                        <a:spcAft>
                          <a:spcPts val="0"/>
                        </a:spcAft>
                      </a:pPr>
                      <a:r>
                        <a:rPr lang="en-IN" sz="1200" b="1">
                          <a:latin typeface="+mj-lt"/>
                          <a:ea typeface="Times New Roman"/>
                        </a:rPr>
                        <a:t>Political</a:t>
                      </a:r>
                      <a:endParaRPr lang="en-IN" sz="1100">
                        <a:latin typeface="+mj-lt"/>
                        <a:ea typeface="Arial"/>
                      </a:endParaRPr>
                    </a:p>
                  </a:txBody>
                  <a:tcPr marL="63500" marR="63500" marT="63500" marB="63500"/>
                </a:tc>
                <a:tc>
                  <a:txBody>
                    <a:bodyPr/>
                    <a:lstStyle/>
                    <a:p>
                      <a:pPr marL="342900" lvl="0" indent="-342900">
                        <a:lnSpc>
                          <a:spcPct val="115000"/>
                        </a:lnSpc>
                        <a:spcAft>
                          <a:spcPts val="0"/>
                        </a:spcAft>
                        <a:buFont typeface="Arial"/>
                        <a:buChar char="●"/>
                      </a:pPr>
                      <a:r>
                        <a:rPr lang="en-IN" sz="1200" u="none" strike="noStrike" dirty="0">
                          <a:latin typeface="+mj-lt"/>
                          <a:ea typeface="Times New Roman"/>
                          <a:cs typeface="Arial" pitchFamily="34" charset="0"/>
                        </a:rPr>
                        <a:t>The UK has political stability in the country</a:t>
                      </a:r>
                      <a:endParaRPr lang="en-IN" sz="1100" u="none" strike="noStrike" dirty="0">
                        <a:latin typeface="+mj-lt"/>
                        <a:ea typeface="Arial"/>
                        <a:cs typeface="Arial" pitchFamily="34" charset="0"/>
                      </a:endParaRPr>
                    </a:p>
                    <a:p>
                      <a:pPr marL="342900" lvl="0" indent="-342900">
                        <a:lnSpc>
                          <a:spcPct val="115000"/>
                        </a:lnSpc>
                        <a:spcAft>
                          <a:spcPts val="0"/>
                        </a:spcAft>
                        <a:buFont typeface="Arial"/>
                        <a:buChar char="●"/>
                      </a:pPr>
                      <a:r>
                        <a:rPr lang="en-IN" sz="1200" u="none" strike="noStrike" dirty="0">
                          <a:latin typeface="+mj-lt"/>
                          <a:ea typeface="Times New Roman"/>
                          <a:cs typeface="Arial" pitchFamily="34" charset="0"/>
                        </a:rPr>
                        <a:t>The trade deal with the European Union in 2021 makes a single market for the customer management</a:t>
                      </a:r>
                      <a:endParaRPr lang="en-IN" sz="1100" u="none" strike="noStrike" dirty="0">
                        <a:latin typeface="+mj-lt"/>
                        <a:ea typeface="Arial"/>
                        <a:cs typeface="Arial" pitchFamily="34" charset="0"/>
                      </a:endParaRPr>
                    </a:p>
                  </a:txBody>
                  <a:tcPr marL="63500" marR="63500" marT="63500" marB="63500"/>
                </a:tc>
                <a:tc>
                  <a:txBody>
                    <a:bodyPr/>
                    <a:lstStyle/>
                    <a:p>
                      <a:pPr>
                        <a:lnSpc>
                          <a:spcPct val="115000"/>
                        </a:lnSpc>
                        <a:spcAft>
                          <a:spcPts val="0"/>
                        </a:spcAft>
                      </a:pPr>
                      <a:r>
                        <a:rPr lang="en-IN" sz="1200">
                          <a:latin typeface="+mj-lt"/>
                          <a:ea typeface="Times New Roman"/>
                        </a:rPr>
                        <a:t>Positive</a:t>
                      </a:r>
                      <a:endParaRPr lang="en-IN" sz="1100">
                        <a:latin typeface="+mj-lt"/>
                        <a:ea typeface="Arial"/>
                      </a:endParaRPr>
                    </a:p>
                  </a:txBody>
                  <a:tcPr marL="63500" marR="63500" marT="63500" marB="63500"/>
                </a:tc>
                <a:extLst>
                  <a:ext uri="{0D108BD9-81ED-4DB2-BD59-A6C34878D82A}">
                    <a16:rowId xmlns:a16="http://schemas.microsoft.com/office/drawing/2014/main" val="10001"/>
                  </a:ext>
                </a:extLst>
              </a:tr>
              <a:tr h="1058426">
                <a:tc>
                  <a:txBody>
                    <a:bodyPr/>
                    <a:lstStyle/>
                    <a:p>
                      <a:pPr>
                        <a:lnSpc>
                          <a:spcPct val="115000"/>
                        </a:lnSpc>
                        <a:spcAft>
                          <a:spcPts val="0"/>
                        </a:spcAft>
                      </a:pPr>
                      <a:r>
                        <a:rPr lang="en-IN" sz="1200" b="1" dirty="0">
                          <a:latin typeface="+mj-lt"/>
                          <a:ea typeface="Times New Roman"/>
                        </a:rPr>
                        <a:t>Economic</a:t>
                      </a:r>
                      <a:endParaRPr lang="en-IN" sz="1100" dirty="0">
                        <a:latin typeface="+mj-lt"/>
                        <a:ea typeface="Arial"/>
                      </a:endParaRPr>
                    </a:p>
                  </a:txBody>
                  <a:tcPr marL="63500" marR="63500" marT="63500" marB="63500"/>
                </a:tc>
                <a:tc>
                  <a:txBody>
                    <a:bodyPr/>
                    <a:lstStyle/>
                    <a:p>
                      <a:pPr marL="342900" lvl="0" indent="-342900">
                        <a:lnSpc>
                          <a:spcPct val="115000"/>
                        </a:lnSpc>
                        <a:spcAft>
                          <a:spcPts val="0"/>
                        </a:spcAft>
                        <a:buFont typeface="Arial"/>
                        <a:buChar char="●"/>
                      </a:pPr>
                      <a:r>
                        <a:rPr lang="en-IN" sz="1200" u="none" strike="noStrike" dirty="0">
                          <a:latin typeface="+mj-lt"/>
                          <a:ea typeface="Times New Roman"/>
                          <a:cs typeface="Arial" pitchFamily="34" charset="0"/>
                        </a:rPr>
                        <a:t>GDP growth rate is lower in the UK which is almost </a:t>
                      </a:r>
                      <a:r>
                        <a:rPr lang="en-IN" sz="1200" b="1" i="1" u="none" strike="noStrike" dirty="0">
                          <a:latin typeface="+mj-lt"/>
                          <a:ea typeface="Times New Roman"/>
                          <a:cs typeface="Arial" pitchFamily="34" charset="0"/>
                        </a:rPr>
                        <a:t>-9.92%</a:t>
                      </a:r>
                      <a:endParaRPr lang="en-IN" sz="1100" u="none" strike="noStrike" dirty="0">
                        <a:latin typeface="+mj-lt"/>
                        <a:ea typeface="Arial"/>
                        <a:cs typeface="Arial" pitchFamily="34" charset="0"/>
                      </a:endParaRPr>
                    </a:p>
                    <a:p>
                      <a:pPr marL="342900" lvl="0" indent="-342900">
                        <a:lnSpc>
                          <a:spcPct val="115000"/>
                        </a:lnSpc>
                        <a:spcAft>
                          <a:spcPts val="0"/>
                        </a:spcAft>
                        <a:buFont typeface="Arial"/>
                        <a:buChar char="●"/>
                      </a:pPr>
                      <a:r>
                        <a:rPr lang="en-IN" sz="1200" u="none" strike="noStrike" dirty="0">
                          <a:latin typeface="+mj-lt"/>
                          <a:ea typeface="Times New Roman"/>
                          <a:cs typeface="Arial" pitchFamily="34" charset="0"/>
                        </a:rPr>
                        <a:t>Disposable income between the age group of almost </a:t>
                      </a:r>
                      <a:r>
                        <a:rPr lang="en-IN" sz="1200" b="1" i="1" u="none" strike="noStrike" dirty="0">
                          <a:latin typeface="+mj-lt"/>
                          <a:ea typeface="Times New Roman"/>
                          <a:cs typeface="Arial" pitchFamily="34" charset="0"/>
                        </a:rPr>
                        <a:t>45 to 54 </a:t>
                      </a:r>
                      <a:r>
                        <a:rPr lang="en-IN" sz="1200" u="none" strike="noStrike" dirty="0">
                          <a:latin typeface="+mj-lt"/>
                          <a:ea typeface="Times New Roman"/>
                          <a:cs typeface="Arial" pitchFamily="34" charset="0"/>
                        </a:rPr>
                        <a:t>years is </a:t>
                      </a:r>
                      <a:r>
                        <a:rPr lang="en-IN" sz="1200" b="1" i="1" u="none" strike="noStrike" dirty="0">
                          <a:latin typeface="+mj-lt"/>
                          <a:ea typeface="Times New Roman"/>
                          <a:cs typeface="Arial" pitchFamily="34" charset="0"/>
                        </a:rPr>
                        <a:t>42.58 GBP</a:t>
                      </a:r>
                      <a:endParaRPr lang="en-IN" sz="1100" u="none" strike="noStrike" dirty="0">
                        <a:latin typeface="+mj-lt"/>
                        <a:ea typeface="Arial"/>
                        <a:cs typeface="Arial" pitchFamily="34" charset="0"/>
                      </a:endParaRPr>
                    </a:p>
                  </a:txBody>
                  <a:tcPr marL="63500" marR="63500" marT="63500" marB="63500"/>
                </a:tc>
                <a:tc>
                  <a:txBody>
                    <a:bodyPr/>
                    <a:lstStyle/>
                    <a:p>
                      <a:pPr>
                        <a:lnSpc>
                          <a:spcPct val="115000"/>
                        </a:lnSpc>
                        <a:spcAft>
                          <a:spcPts val="0"/>
                        </a:spcAft>
                      </a:pPr>
                      <a:r>
                        <a:rPr lang="en-IN" sz="1200">
                          <a:latin typeface="+mj-lt"/>
                          <a:ea typeface="Times New Roman"/>
                        </a:rPr>
                        <a:t>Positive and negative</a:t>
                      </a:r>
                      <a:endParaRPr lang="en-IN" sz="1100">
                        <a:latin typeface="+mj-lt"/>
                        <a:ea typeface="Arial"/>
                      </a:endParaRPr>
                    </a:p>
                  </a:txBody>
                  <a:tcPr marL="63500" marR="63500" marT="63500" marB="63500"/>
                </a:tc>
                <a:extLst>
                  <a:ext uri="{0D108BD9-81ED-4DB2-BD59-A6C34878D82A}">
                    <a16:rowId xmlns:a16="http://schemas.microsoft.com/office/drawing/2014/main" val="10002"/>
                  </a:ext>
                </a:extLst>
              </a:tr>
              <a:tr h="491803">
                <a:tc>
                  <a:txBody>
                    <a:bodyPr/>
                    <a:lstStyle/>
                    <a:p>
                      <a:pPr>
                        <a:lnSpc>
                          <a:spcPct val="115000"/>
                        </a:lnSpc>
                        <a:spcAft>
                          <a:spcPts val="0"/>
                        </a:spcAft>
                      </a:pPr>
                      <a:r>
                        <a:rPr lang="en-IN" sz="1200" b="1">
                          <a:latin typeface="+mj-lt"/>
                          <a:ea typeface="Times New Roman"/>
                        </a:rPr>
                        <a:t>Social</a:t>
                      </a:r>
                      <a:endParaRPr lang="en-IN" sz="1100">
                        <a:latin typeface="+mj-lt"/>
                        <a:ea typeface="Arial"/>
                      </a:endParaRPr>
                    </a:p>
                  </a:txBody>
                  <a:tcPr marL="63500" marR="63500" marT="63500" marB="63500"/>
                </a:tc>
                <a:tc>
                  <a:txBody>
                    <a:bodyPr/>
                    <a:lstStyle/>
                    <a:p>
                      <a:pPr marL="342900" lvl="0" indent="-342900">
                        <a:lnSpc>
                          <a:spcPct val="115000"/>
                        </a:lnSpc>
                        <a:spcAft>
                          <a:spcPts val="0"/>
                        </a:spcAft>
                        <a:buFont typeface="Arial"/>
                        <a:buChar char="●"/>
                      </a:pPr>
                      <a:r>
                        <a:rPr lang="en-IN" sz="1200" u="none" strike="noStrike" dirty="0">
                          <a:latin typeface="+mj-lt"/>
                          <a:ea typeface="Times New Roman"/>
                        </a:rPr>
                        <a:t>Almost </a:t>
                      </a:r>
                      <a:r>
                        <a:rPr lang="en-IN" sz="1200" b="1" i="1" u="none" strike="noStrike" dirty="0">
                          <a:latin typeface="+mj-lt"/>
                          <a:ea typeface="Times New Roman"/>
                        </a:rPr>
                        <a:t>15% of </a:t>
                      </a:r>
                      <a:r>
                        <a:rPr lang="en-IN" sz="1200" u="none" strike="noStrike" dirty="0">
                          <a:latin typeface="+mj-lt"/>
                          <a:ea typeface="Times New Roman"/>
                        </a:rPr>
                        <a:t>employees are motivated in the UK</a:t>
                      </a:r>
                      <a:endParaRPr lang="en-IN" sz="1100" u="none" strike="noStrike" dirty="0">
                        <a:latin typeface="+mj-lt"/>
                        <a:ea typeface="Arial"/>
                      </a:endParaRPr>
                    </a:p>
                  </a:txBody>
                  <a:tcPr marL="63500" marR="63500" marT="63500" marB="63500"/>
                </a:tc>
                <a:tc>
                  <a:txBody>
                    <a:bodyPr/>
                    <a:lstStyle/>
                    <a:p>
                      <a:pPr>
                        <a:lnSpc>
                          <a:spcPct val="115000"/>
                        </a:lnSpc>
                        <a:spcAft>
                          <a:spcPts val="0"/>
                        </a:spcAft>
                      </a:pPr>
                      <a:r>
                        <a:rPr lang="en-IN" sz="1200">
                          <a:latin typeface="+mj-lt"/>
                          <a:ea typeface="Times New Roman"/>
                        </a:rPr>
                        <a:t>Negative </a:t>
                      </a:r>
                      <a:endParaRPr lang="en-IN" sz="1100">
                        <a:latin typeface="+mj-lt"/>
                        <a:ea typeface="Arial"/>
                      </a:endParaRPr>
                    </a:p>
                  </a:txBody>
                  <a:tcPr marL="63500" marR="63500" marT="63500" marB="63500"/>
                </a:tc>
                <a:extLst>
                  <a:ext uri="{0D108BD9-81ED-4DB2-BD59-A6C34878D82A}">
                    <a16:rowId xmlns:a16="http://schemas.microsoft.com/office/drawing/2014/main" val="10003"/>
                  </a:ext>
                </a:extLst>
              </a:tr>
              <a:tr h="798367">
                <a:tc>
                  <a:txBody>
                    <a:bodyPr/>
                    <a:lstStyle/>
                    <a:p>
                      <a:pPr>
                        <a:lnSpc>
                          <a:spcPct val="115000"/>
                        </a:lnSpc>
                        <a:spcAft>
                          <a:spcPts val="0"/>
                        </a:spcAft>
                      </a:pPr>
                      <a:r>
                        <a:rPr lang="en-IN" sz="1200" b="1">
                          <a:latin typeface="+mj-lt"/>
                          <a:ea typeface="Times New Roman"/>
                        </a:rPr>
                        <a:t>Technological</a:t>
                      </a:r>
                      <a:endParaRPr lang="en-IN" sz="1100">
                        <a:latin typeface="+mj-lt"/>
                        <a:ea typeface="Arial"/>
                      </a:endParaRPr>
                    </a:p>
                  </a:txBody>
                  <a:tcPr marL="63500" marR="63500" marT="63500" marB="63500"/>
                </a:tc>
                <a:tc>
                  <a:txBody>
                    <a:bodyPr/>
                    <a:lstStyle/>
                    <a:p>
                      <a:pPr marL="342900" lvl="0" indent="-342900">
                        <a:lnSpc>
                          <a:spcPct val="115000"/>
                        </a:lnSpc>
                        <a:spcAft>
                          <a:spcPts val="0"/>
                        </a:spcAft>
                        <a:buFont typeface="Arial"/>
                        <a:buChar char="●"/>
                      </a:pPr>
                      <a:r>
                        <a:rPr lang="en-IN" sz="1200" u="none" strike="noStrike" dirty="0">
                          <a:latin typeface="+mj-lt"/>
                          <a:ea typeface="Times New Roman"/>
                        </a:rPr>
                        <a:t>The UK government shares almost </a:t>
                      </a:r>
                      <a:r>
                        <a:rPr lang="en-IN" sz="1200" b="1" i="1" u="none" strike="noStrike" dirty="0">
                          <a:latin typeface="+mj-lt"/>
                          <a:ea typeface="Times New Roman"/>
                        </a:rPr>
                        <a:t>149 billion British Pound </a:t>
                      </a:r>
                      <a:r>
                        <a:rPr lang="en-IN" sz="1200" u="none" strike="noStrike" dirty="0">
                          <a:latin typeface="+mj-lt"/>
                          <a:ea typeface="Times New Roman"/>
                        </a:rPr>
                        <a:t>for the technological advancement</a:t>
                      </a:r>
                      <a:endParaRPr lang="en-IN" sz="1100" u="none" strike="noStrike" dirty="0">
                        <a:latin typeface="+mj-lt"/>
                        <a:ea typeface="Arial"/>
                      </a:endParaRPr>
                    </a:p>
                  </a:txBody>
                  <a:tcPr marL="63500" marR="63500" marT="63500" marB="63500"/>
                </a:tc>
                <a:tc>
                  <a:txBody>
                    <a:bodyPr/>
                    <a:lstStyle/>
                    <a:p>
                      <a:pPr>
                        <a:lnSpc>
                          <a:spcPct val="115000"/>
                        </a:lnSpc>
                        <a:spcAft>
                          <a:spcPts val="0"/>
                        </a:spcAft>
                      </a:pPr>
                      <a:r>
                        <a:rPr lang="en-IN" sz="1200">
                          <a:latin typeface="+mj-lt"/>
                          <a:ea typeface="Times New Roman"/>
                        </a:rPr>
                        <a:t>Positive </a:t>
                      </a:r>
                      <a:endParaRPr lang="en-IN" sz="1100">
                        <a:latin typeface="+mj-lt"/>
                        <a:ea typeface="Arial"/>
                      </a:endParaRPr>
                    </a:p>
                  </a:txBody>
                  <a:tcPr marL="63500" marR="63500" marT="63500" marB="63500"/>
                </a:tc>
                <a:extLst>
                  <a:ext uri="{0D108BD9-81ED-4DB2-BD59-A6C34878D82A}">
                    <a16:rowId xmlns:a16="http://schemas.microsoft.com/office/drawing/2014/main" val="10004"/>
                  </a:ext>
                </a:extLst>
              </a:tr>
              <a:tr h="680677">
                <a:tc>
                  <a:txBody>
                    <a:bodyPr/>
                    <a:lstStyle/>
                    <a:p>
                      <a:pPr>
                        <a:lnSpc>
                          <a:spcPct val="115000"/>
                        </a:lnSpc>
                        <a:spcAft>
                          <a:spcPts val="0"/>
                        </a:spcAft>
                      </a:pPr>
                      <a:r>
                        <a:rPr lang="en-IN" sz="1200" b="1">
                          <a:latin typeface="+mj-lt"/>
                          <a:ea typeface="Times New Roman"/>
                        </a:rPr>
                        <a:t>Legal</a:t>
                      </a:r>
                      <a:endParaRPr lang="en-IN" sz="1100">
                        <a:latin typeface="+mj-lt"/>
                        <a:ea typeface="Arial"/>
                      </a:endParaRPr>
                    </a:p>
                  </a:txBody>
                  <a:tcPr marL="63500" marR="63500" marT="63500" marB="63500"/>
                </a:tc>
                <a:tc>
                  <a:txBody>
                    <a:bodyPr/>
                    <a:lstStyle/>
                    <a:p>
                      <a:pPr marL="342900" lvl="0" indent="-342900">
                        <a:lnSpc>
                          <a:spcPct val="115000"/>
                        </a:lnSpc>
                        <a:spcAft>
                          <a:spcPts val="0"/>
                        </a:spcAft>
                        <a:buFont typeface="Arial"/>
                        <a:buChar char="●"/>
                      </a:pPr>
                      <a:r>
                        <a:rPr lang="en-IN" sz="1200" u="none" strike="noStrike" dirty="0">
                          <a:latin typeface="+mj-lt"/>
                          <a:ea typeface="Times New Roman"/>
                        </a:rPr>
                        <a:t>The workplace needs to follow the </a:t>
                      </a:r>
                      <a:r>
                        <a:rPr lang="en-IN" sz="1200" b="1" i="1" u="none" strike="noStrike" dirty="0">
                          <a:latin typeface="+mj-lt"/>
                          <a:ea typeface="Times New Roman"/>
                        </a:rPr>
                        <a:t>“Occupational Health and Safety Act 1970”</a:t>
                      </a:r>
                      <a:endParaRPr lang="en-IN" sz="1100" u="none" strike="noStrike" dirty="0">
                        <a:latin typeface="+mj-lt"/>
                        <a:ea typeface="Arial"/>
                      </a:endParaRPr>
                    </a:p>
                  </a:txBody>
                  <a:tcPr marL="63500" marR="63500" marT="63500" marB="63500"/>
                </a:tc>
                <a:tc>
                  <a:txBody>
                    <a:bodyPr/>
                    <a:lstStyle/>
                    <a:p>
                      <a:pPr>
                        <a:lnSpc>
                          <a:spcPct val="115000"/>
                        </a:lnSpc>
                        <a:spcAft>
                          <a:spcPts val="0"/>
                        </a:spcAft>
                      </a:pPr>
                      <a:r>
                        <a:rPr lang="en-IN" sz="1200">
                          <a:latin typeface="+mj-lt"/>
                          <a:ea typeface="Times New Roman"/>
                        </a:rPr>
                        <a:t>Positive</a:t>
                      </a:r>
                      <a:endParaRPr lang="en-IN" sz="1100">
                        <a:latin typeface="+mj-lt"/>
                        <a:ea typeface="Arial"/>
                      </a:endParaRPr>
                    </a:p>
                  </a:txBody>
                  <a:tcPr marL="63500" marR="63500" marT="63500" marB="63500"/>
                </a:tc>
                <a:extLst>
                  <a:ext uri="{0D108BD9-81ED-4DB2-BD59-A6C34878D82A}">
                    <a16:rowId xmlns:a16="http://schemas.microsoft.com/office/drawing/2014/main" val="10005"/>
                  </a:ext>
                </a:extLst>
              </a:tr>
              <a:tr h="798367">
                <a:tc>
                  <a:txBody>
                    <a:bodyPr/>
                    <a:lstStyle/>
                    <a:p>
                      <a:pPr>
                        <a:lnSpc>
                          <a:spcPct val="115000"/>
                        </a:lnSpc>
                        <a:spcAft>
                          <a:spcPts val="0"/>
                        </a:spcAft>
                      </a:pPr>
                      <a:r>
                        <a:rPr lang="en-IN" sz="1200" b="1" dirty="0">
                          <a:latin typeface="+mj-lt"/>
                          <a:ea typeface="Times New Roman"/>
                        </a:rPr>
                        <a:t>Environmental</a:t>
                      </a:r>
                      <a:endParaRPr lang="en-IN" sz="1100" dirty="0">
                        <a:latin typeface="+mj-lt"/>
                        <a:ea typeface="Arial"/>
                      </a:endParaRPr>
                    </a:p>
                  </a:txBody>
                  <a:tcPr marL="63500" marR="63500" marT="63500" marB="63500"/>
                </a:tc>
                <a:tc>
                  <a:txBody>
                    <a:bodyPr/>
                    <a:lstStyle/>
                    <a:p>
                      <a:pPr marL="342900" lvl="0" indent="-342900">
                        <a:lnSpc>
                          <a:spcPct val="115000"/>
                        </a:lnSpc>
                        <a:spcAft>
                          <a:spcPts val="0"/>
                        </a:spcAft>
                        <a:buFont typeface="Arial"/>
                        <a:buChar char="●"/>
                      </a:pPr>
                      <a:r>
                        <a:rPr lang="en-IN" sz="1200" u="none" strike="noStrike" dirty="0">
                          <a:latin typeface="+mj-lt"/>
                          <a:ea typeface="Times New Roman"/>
                        </a:rPr>
                        <a:t>The workplace in the UK needs to follow the </a:t>
                      </a:r>
                      <a:r>
                        <a:rPr lang="en-IN" sz="1200" b="1" i="1" u="none" strike="noStrike" dirty="0">
                          <a:latin typeface="+mj-lt"/>
                          <a:ea typeface="Times New Roman"/>
                        </a:rPr>
                        <a:t>“The Environmental Management Law 1974”</a:t>
                      </a:r>
                      <a:endParaRPr lang="en-IN" sz="1100" u="none" strike="noStrike" dirty="0">
                        <a:latin typeface="+mj-lt"/>
                        <a:ea typeface="Arial"/>
                      </a:endParaRPr>
                    </a:p>
                  </a:txBody>
                  <a:tcPr marL="63500" marR="63500" marT="63500" marB="63500"/>
                </a:tc>
                <a:tc>
                  <a:txBody>
                    <a:bodyPr/>
                    <a:lstStyle/>
                    <a:p>
                      <a:pPr>
                        <a:lnSpc>
                          <a:spcPct val="115000"/>
                        </a:lnSpc>
                        <a:spcAft>
                          <a:spcPts val="0"/>
                        </a:spcAft>
                      </a:pPr>
                      <a:r>
                        <a:rPr lang="en-IN" sz="1200" dirty="0">
                          <a:latin typeface="+mj-lt"/>
                          <a:ea typeface="Times New Roman"/>
                        </a:rPr>
                        <a:t>Positive</a:t>
                      </a:r>
                      <a:endParaRPr lang="en-IN" sz="1100" dirty="0">
                        <a:latin typeface="+mj-lt"/>
                        <a:ea typeface="Arial"/>
                      </a:endParaRPr>
                    </a:p>
                  </a:txBody>
                  <a:tcPr marL="63500" marR="63500" marT="63500" marB="63500"/>
                </a:tc>
                <a:extLst>
                  <a:ext uri="{0D108BD9-81ED-4DB2-BD59-A6C34878D82A}">
                    <a16:rowId xmlns:a16="http://schemas.microsoft.com/office/drawing/2014/main" val="10006"/>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4000" dirty="0">
                <a:latin typeface="Times New Roman"/>
                <a:ea typeface="Times New Roman"/>
              </a:rPr>
              <a:t>alternative solutions </a:t>
            </a:r>
            <a:endParaRPr lang="en-IN" dirty="0"/>
          </a:p>
        </p:txBody>
      </p:sp>
      <p:sp>
        <p:nvSpPr>
          <p:cNvPr id="3" name="Content Placeholder 2"/>
          <p:cNvSpPr>
            <a:spLocks noGrp="1"/>
          </p:cNvSpPr>
          <p:nvPr>
            <p:ph idx="1"/>
          </p:nvPr>
        </p:nvSpPr>
        <p:spPr/>
        <p:txBody>
          <a:bodyPr/>
          <a:lstStyle/>
          <a:p>
            <a:pPr lvl="0" algn="just">
              <a:lnSpc>
                <a:spcPct val="150000"/>
              </a:lnSpc>
            </a:pPr>
            <a:r>
              <a:rPr lang="en-IN" dirty="0">
                <a:latin typeface="Arial" pitchFamily="34" charset="0"/>
                <a:cs typeface="Arial" pitchFamily="34" charset="0"/>
              </a:rPr>
              <a:t>Motivating the employees is essential for the management of the employees so that the employees can be stress-free</a:t>
            </a:r>
          </a:p>
          <a:p>
            <a:pPr lvl="0" algn="just">
              <a:lnSpc>
                <a:spcPct val="150000"/>
              </a:lnSpc>
            </a:pPr>
            <a:r>
              <a:rPr lang="en-IN" dirty="0">
                <a:latin typeface="Arial" pitchFamily="34" charset="0"/>
                <a:cs typeface="Arial" pitchFamily="34" charset="0"/>
              </a:rPr>
              <a:t>The applause as well as praising of the small achievement of the employees is also essential to motivate the employees in the workplace</a:t>
            </a:r>
          </a:p>
          <a:p>
            <a:endParaRPr lang="en-IN" dirty="0">
              <a:latin typeface="Arial" pitchFamily="34" charset="0"/>
              <a:cs typeface="Arial"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4000" dirty="0">
                <a:latin typeface="Times New Roman"/>
                <a:ea typeface="Times New Roman"/>
              </a:rPr>
              <a:t>Appropriate solution</a:t>
            </a:r>
            <a:endParaRPr lang="en-IN" dirty="0"/>
          </a:p>
        </p:txBody>
      </p:sp>
      <p:sp>
        <p:nvSpPr>
          <p:cNvPr id="3" name="Content Placeholder 2"/>
          <p:cNvSpPr>
            <a:spLocks noGrp="1"/>
          </p:cNvSpPr>
          <p:nvPr>
            <p:ph idx="1"/>
          </p:nvPr>
        </p:nvSpPr>
        <p:spPr>
          <a:xfrm>
            <a:off x="457200" y="1609416"/>
            <a:ext cx="7239000" cy="5248584"/>
          </a:xfrm>
        </p:spPr>
        <p:txBody>
          <a:bodyPr>
            <a:normAutofit fontScale="92500"/>
          </a:bodyPr>
          <a:lstStyle/>
          <a:p>
            <a:pPr algn="just">
              <a:lnSpc>
                <a:spcPct val="150000"/>
              </a:lnSpc>
            </a:pPr>
            <a:r>
              <a:rPr lang="en-IN" sz="2400" dirty="0">
                <a:latin typeface="Arial" pitchFamily="34" charset="0"/>
                <a:cs typeface="Arial" pitchFamily="34" charset="0"/>
              </a:rPr>
              <a:t>The maintenance of the motivation of the employees helps to manage the workplace atmosphere comfortably.</a:t>
            </a:r>
          </a:p>
          <a:p>
            <a:pPr algn="just">
              <a:lnSpc>
                <a:spcPct val="150000"/>
              </a:lnSpc>
            </a:pPr>
            <a:r>
              <a:rPr lang="en-IN" sz="2400" dirty="0">
                <a:latin typeface="Arial" pitchFamily="34" charset="0"/>
                <a:cs typeface="Arial" pitchFamily="34" charset="0"/>
              </a:rPr>
              <a:t>The availability of the proper requirements of the employees manages the enthusiasm of the employees helps the young employees perform better.</a:t>
            </a:r>
          </a:p>
          <a:p>
            <a:pPr algn="just">
              <a:lnSpc>
                <a:spcPct val="150000"/>
              </a:lnSpc>
            </a:pPr>
            <a:r>
              <a:rPr lang="en-GB" sz="2200" dirty="0">
                <a:effectLst/>
                <a:latin typeface="Arial" panose="020B0604020202020204" pitchFamily="34" charset="0"/>
                <a:ea typeface="Times New Roman" panose="02020603050405020304" pitchFamily="18" charset="0"/>
              </a:rPr>
              <a:t>The underlying importance of the reduction of work-related stress has been understood. This has been discussed for a long time in order to meet managerial and humanitarian standpoints in the workplace scenario.</a:t>
            </a:r>
            <a:endParaRPr lang="en-IN" sz="2200" dirty="0">
              <a:latin typeface="Arial" pitchFamily="34" charset="0"/>
              <a:cs typeface="Arial"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latin typeface="Times New Roman"/>
                <a:ea typeface="Times New Roman"/>
              </a:rPr>
              <a:t>Conclusion</a:t>
            </a:r>
            <a:endParaRPr lang="en-IN" dirty="0"/>
          </a:p>
        </p:txBody>
      </p:sp>
      <p:sp>
        <p:nvSpPr>
          <p:cNvPr id="3" name="Content Placeholder 2"/>
          <p:cNvSpPr>
            <a:spLocks noGrp="1"/>
          </p:cNvSpPr>
          <p:nvPr>
            <p:ph idx="1"/>
          </p:nvPr>
        </p:nvSpPr>
        <p:spPr>
          <a:xfrm>
            <a:off x="381000" y="1463040"/>
            <a:ext cx="7239000" cy="5242560"/>
          </a:xfrm>
        </p:spPr>
        <p:txBody>
          <a:bodyPr>
            <a:noAutofit/>
          </a:bodyPr>
          <a:lstStyle/>
          <a:p>
            <a:pPr algn="just">
              <a:lnSpc>
                <a:spcPct val="150000"/>
              </a:lnSpc>
            </a:pPr>
            <a:r>
              <a:rPr lang="en-US" sz="1800" b="1" dirty="0">
                <a:latin typeface="+mj-lt"/>
                <a:cs typeface="Arial" pitchFamily="34" charset="0"/>
              </a:rPr>
              <a:t>The stress of the UK employees with statistics of the populations has been shown in the discussion.</a:t>
            </a:r>
          </a:p>
          <a:p>
            <a:pPr algn="just">
              <a:lnSpc>
                <a:spcPct val="150000"/>
              </a:lnSpc>
            </a:pPr>
            <a:r>
              <a:rPr lang="en-US" sz="1800" b="1" dirty="0">
                <a:latin typeface="+mj-lt"/>
                <a:cs typeface="Arial" pitchFamily="34" charset="0"/>
              </a:rPr>
              <a:t>The strategic solutions help to reduce the stress as well as balance the lives of the UK employees</a:t>
            </a:r>
          </a:p>
          <a:p>
            <a:pPr algn="just">
              <a:lnSpc>
                <a:spcPct val="150000"/>
              </a:lnSpc>
            </a:pPr>
            <a:r>
              <a:rPr lang="en-GB" sz="1800" b="1" i="0" u="none" strike="noStrike" dirty="0">
                <a:solidFill>
                  <a:srgbClr val="3C3C3C"/>
                </a:solidFill>
                <a:effectLst/>
                <a:latin typeface="+mj-lt"/>
              </a:rPr>
              <a:t>Stress continues to be a significant contributor to poor mental health, low productivity and absenteeism in the UK workforce. And the comparison between 2018’s data and the data today shows it’s only increasing.</a:t>
            </a:r>
          </a:p>
          <a:p>
            <a:pPr algn="just">
              <a:lnSpc>
                <a:spcPct val="150000"/>
              </a:lnSpc>
            </a:pPr>
            <a:r>
              <a:rPr lang="en-GB" sz="1800" b="1" i="0" u="none" strike="noStrike" dirty="0">
                <a:solidFill>
                  <a:srgbClr val="3C3C3C"/>
                </a:solidFill>
                <a:effectLst/>
                <a:latin typeface="+mj-lt"/>
              </a:rPr>
              <a:t>The research highlighted new areas of concern for employers. Most notably, lack of interdepartmental communications, poor company cultures and worker’s confidence are high on the list</a:t>
            </a:r>
            <a:r>
              <a:rPr lang="en-GB" sz="1800" i="0" u="none" strike="noStrike" dirty="0">
                <a:solidFill>
                  <a:srgbClr val="3C3C3C"/>
                </a:solidFill>
                <a:effectLst/>
                <a:latin typeface="+mj-lt"/>
              </a:rPr>
              <a:t>.</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141</TotalTime>
  <Words>1550</Words>
  <Application>Microsoft Office PowerPoint</Application>
  <PresentationFormat>On-screen Show (4:3)</PresentationFormat>
  <Paragraphs>115</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Times New Roman</vt:lpstr>
      <vt:lpstr>Wingdings</vt:lpstr>
      <vt:lpstr>Wingdings 2</vt:lpstr>
      <vt:lpstr>Opulent</vt:lpstr>
      <vt:lpstr>PROBLEM Solving And Decision Making </vt:lpstr>
      <vt:lpstr>Introduction</vt:lpstr>
      <vt:lpstr>nature and impacts of the complex problem</vt:lpstr>
      <vt:lpstr>nature and impacts of the complex problem</vt:lpstr>
      <vt:lpstr>nature and impacts of the complex problem</vt:lpstr>
      <vt:lpstr>Fishbone Diagram</vt:lpstr>
      <vt:lpstr>Fishbone Diagram</vt:lpstr>
      <vt:lpstr>Fishbone Diagram</vt:lpstr>
      <vt:lpstr>Fishbone Diagram</vt:lpstr>
      <vt:lpstr>Fishbone Diagram</vt:lpstr>
      <vt:lpstr>Fishbone Diagram</vt:lpstr>
      <vt:lpstr> PESTLE</vt:lpstr>
      <vt:lpstr>alternative solutions </vt:lpstr>
      <vt:lpstr>Appropriate solution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User</dc:creator>
  <cp:lastModifiedBy>ANAIDA ADAMACHE</cp:lastModifiedBy>
  <cp:revision>29</cp:revision>
  <dcterms:created xsi:type="dcterms:W3CDTF">2021-10-29T06:41:03Z</dcterms:created>
  <dcterms:modified xsi:type="dcterms:W3CDTF">2021-11-08T22:01:41Z</dcterms:modified>
</cp:coreProperties>
</file>