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9740" autoAdjust="0"/>
  </p:normalViewPr>
  <p:slideViewPr>
    <p:cSldViewPr snapToGrid="0">
      <p:cViewPr varScale="1">
        <p:scale>
          <a:sx n="43" d="100"/>
          <a:sy n="43" d="100"/>
        </p:scale>
        <p:origin x="1776" y="4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7AEF19-C39D-4E62-948F-BA10D4BE7936}" type="datetimeFigureOut">
              <a:rPr lang="en-GB" smtClean="0"/>
              <a:t>10/12/2019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36A848F-B80A-457C-873D-25DBC31CF599}" type="slidenum">
              <a:rPr lang="en-GB" smtClean="0"/>
              <a:t>‹#›</a:t>
            </a:fld>
            <a:endParaRPr lang="en-GB"/>
          </a:p>
        </p:txBody>
      </p:sp>
    </p:spTree>
    <p:extLst>
      <p:ext uri="{BB962C8B-B14F-4D97-AF65-F5344CB8AC3E}">
        <p14:creationId xmlns:p14="http://schemas.microsoft.com/office/powerpoint/2010/main" val="2866225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Introduction</a:t>
            </a:r>
          </a:p>
          <a:p>
            <a:endParaRPr lang="en-GB" u="sng" dirty="0"/>
          </a:p>
          <a:p>
            <a:r>
              <a:rPr lang="en-GB" u="none" dirty="0"/>
              <a:t>In this presentation I am going to be talking about my social marketing plan for the Royal Commission on the Ancient and Historical Monuments of Wales.  First of all I am going to talk a little of what the Royal Commission on the Ancient and Historical Monuments of Wales is and what they do.  Second thing I am going to talk about is what the marketing mix. Thirdly I am going to do is an explanation of my social marketing plan, then I am going to discuss the technology and how it is going to help with my social marketing plan. Last but not least I am going to discuss how I am going to promote my idea.</a:t>
            </a:r>
          </a:p>
        </p:txBody>
      </p:sp>
      <p:sp>
        <p:nvSpPr>
          <p:cNvPr id="4" name="Slide Number Placeholder 3"/>
          <p:cNvSpPr>
            <a:spLocks noGrp="1"/>
          </p:cNvSpPr>
          <p:nvPr>
            <p:ph type="sldNum" sz="quarter" idx="5"/>
          </p:nvPr>
        </p:nvSpPr>
        <p:spPr/>
        <p:txBody>
          <a:bodyPr/>
          <a:lstStyle/>
          <a:p>
            <a:fld id="{136A848F-B80A-457C-873D-25DBC31CF599}" type="slidenum">
              <a:rPr lang="en-GB" smtClean="0"/>
              <a:t>2</a:t>
            </a:fld>
            <a:endParaRPr lang="en-GB"/>
          </a:p>
        </p:txBody>
      </p:sp>
    </p:spTree>
    <p:extLst>
      <p:ext uri="{BB962C8B-B14F-4D97-AF65-F5344CB8AC3E}">
        <p14:creationId xmlns:p14="http://schemas.microsoft.com/office/powerpoint/2010/main" val="3662478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The Royal Commission on the Ancient and Historical Monuments of Wales</a:t>
            </a:r>
          </a:p>
          <a:p>
            <a:endParaRPr lang="en-GB" u="sng" dirty="0"/>
          </a:p>
          <a:p>
            <a:r>
              <a:rPr lang="en-GB" u="none" dirty="0"/>
              <a:t>The Royal Commission on the Ancient and Historical Monuments of Wales is located in Aberystwyth, which is a Welsh Government body related with the archaeological, architectural and historic environment of Wales and was founded in 1908.</a:t>
            </a:r>
          </a:p>
          <a:p>
            <a:endParaRPr lang="en-GB" u="none" dirty="0"/>
          </a:p>
          <a:p>
            <a:r>
              <a:rPr lang="en-GB" u="none" dirty="0"/>
              <a:t>The Royal Commission on the Ancient and Historical Monuments of Wales provides a variety of services to individuals, groups and organisations interested in the archaeology and built heritage of Wales.  The care permanently fore Wales’s rich archive of photographs, reports, plans and drawings of the historic environment.  They also research and record archaeology, buildings, landscapes and maritime remains from prehistory to the present.</a:t>
            </a:r>
          </a:p>
        </p:txBody>
      </p:sp>
      <p:sp>
        <p:nvSpPr>
          <p:cNvPr id="4" name="Slide Number Placeholder 3"/>
          <p:cNvSpPr>
            <a:spLocks noGrp="1"/>
          </p:cNvSpPr>
          <p:nvPr>
            <p:ph type="sldNum" sz="quarter" idx="5"/>
          </p:nvPr>
        </p:nvSpPr>
        <p:spPr/>
        <p:txBody>
          <a:bodyPr/>
          <a:lstStyle/>
          <a:p>
            <a:fld id="{136A848F-B80A-457C-873D-25DBC31CF599}" type="slidenum">
              <a:rPr lang="en-GB" smtClean="0"/>
              <a:t>3</a:t>
            </a:fld>
            <a:endParaRPr lang="en-GB"/>
          </a:p>
        </p:txBody>
      </p:sp>
    </p:spTree>
    <p:extLst>
      <p:ext uri="{BB962C8B-B14F-4D97-AF65-F5344CB8AC3E}">
        <p14:creationId xmlns:p14="http://schemas.microsoft.com/office/powerpoint/2010/main" val="36500136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The Marketing Mix</a:t>
            </a:r>
          </a:p>
          <a:p>
            <a:endParaRPr lang="en-GB" u="sng" dirty="0"/>
          </a:p>
          <a:p>
            <a:r>
              <a:rPr lang="en-GB" u="none" dirty="0"/>
              <a:t>The marketing mix is a systematic approach towards marketing, but it can be mostly known by the names the 4 p’s, 7p’s or the 4e’s. </a:t>
            </a:r>
          </a:p>
          <a:p>
            <a:endParaRPr lang="en-GB" u="none" dirty="0"/>
          </a:p>
          <a:p>
            <a:r>
              <a:rPr lang="en-GB" u="none" dirty="0"/>
              <a:t>The Royal Commission on the Ancient and Historical Monuments of Wales is based on the 4P’s as their product are photographs, reports, plans and drawings of the historic environment, their price is the funding they get from the Welsh Government, their place is Aberystwyth and their promotion is their website.  However, my social marketing plan is trying to push them into the 4E’s part of the marketing mix.</a:t>
            </a:r>
          </a:p>
        </p:txBody>
      </p:sp>
      <p:sp>
        <p:nvSpPr>
          <p:cNvPr id="4" name="Slide Number Placeholder 3"/>
          <p:cNvSpPr>
            <a:spLocks noGrp="1"/>
          </p:cNvSpPr>
          <p:nvPr>
            <p:ph type="sldNum" sz="quarter" idx="5"/>
          </p:nvPr>
        </p:nvSpPr>
        <p:spPr/>
        <p:txBody>
          <a:bodyPr/>
          <a:lstStyle/>
          <a:p>
            <a:fld id="{136A848F-B80A-457C-873D-25DBC31CF599}" type="slidenum">
              <a:rPr lang="en-GB" smtClean="0"/>
              <a:t>4</a:t>
            </a:fld>
            <a:endParaRPr lang="en-GB"/>
          </a:p>
        </p:txBody>
      </p:sp>
    </p:spTree>
    <p:extLst>
      <p:ext uri="{BB962C8B-B14F-4D97-AF65-F5344CB8AC3E}">
        <p14:creationId xmlns:p14="http://schemas.microsoft.com/office/powerpoint/2010/main" val="145818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My Social Marketing Plan</a:t>
            </a:r>
          </a:p>
          <a:p>
            <a:endParaRPr lang="en-GB" dirty="0"/>
          </a:p>
          <a:p>
            <a:r>
              <a:rPr lang="en-GB" dirty="0"/>
              <a:t>My social marketing plan is to widen the horizon of the Royal Commission on  the Ancient and Historical Monuments of Wales, by modernising the way they market themselves through social media and YouTube.  However, I know that they have Facebook and Twitter but we can go bigger and better than that by putting them onto Instagram which is the most recent and well used social media at the moment, which was developed by Facebook so you can also link your Facebook page with the Instagram.</a:t>
            </a:r>
          </a:p>
          <a:p>
            <a:endParaRPr lang="en-GB" dirty="0"/>
          </a:p>
          <a:p>
            <a:r>
              <a:rPr lang="en-GB" dirty="0"/>
              <a:t>With the YouTube part you can film when you go to make your recordings of your delegated sites that you go to. You can also film how you archive </a:t>
            </a:r>
            <a:r>
              <a:rPr lang="en-GB" u="none" dirty="0"/>
              <a:t>the photographs, reports, plans and drawings of the historic environment, and can also film the events that they organise.  However, to kick start my social marketing plan and the way that this will be promoted is by visiting schools and colleges.</a:t>
            </a:r>
            <a:endParaRPr lang="en-GB" dirty="0"/>
          </a:p>
        </p:txBody>
      </p:sp>
      <p:sp>
        <p:nvSpPr>
          <p:cNvPr id="4" name="Slide Number Placeholder 3"/>
          <p:cNvSpPr>
            <a:spLocks noGrp="1"/>
          </p:cNvSpPr>
          <p:nvPr>
            <p:ph type="sldNum" sz="quarter" idx="5"/>
          </p:nvPr>
        </p:nvSpPr>
        <p:spPr/>
        <p:txBody>
          <a:bodyPr/>
          <a:lstStyle/>
          <a:p>
            <a:fld id="{136A848F-B80A-457C-873D-25DBC31CF599}" type="slidenum">
              <a:rPr lang="en-GB" smtClean="0"/>
              <a:t>5</a:t>
            </a:fld>
            <a:endParaRPr lang="en-GB"/>
          </a:p>
        </p:txBody>
      </p:sp>
    </p:spTree>
    <p:extLst>
      <p:ext uri="{BB962C8B-B14F-4D97-AF65-F5344CB8AC3E}">
        <p14:creationId xmlns:p14="http://schemas.microsoft.com/office/powerpoint/2010/main" val="1028631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u="sng" dirty="0"/>
              <a:t>The Technology</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 smartphone would be for logging into Instagram and keeping tabs on your Instagram account and you can also use it for taking pictures and videos.</a:t>
            </a:r>
          </a:p>
          <a:p>
            <a:pPr marL="171450" indent="-171450">
              <a:buFont typeface="Arial" panose="020B0604020202020204" pitchFamily="34" charset="0"/>
              <a:buChar char="•"/>
            </a:pPr>
            <a:r>
              <a:rPr lang="en-GB" dirty="0"/>
              <a:t>The Go Pro Camera would be for filming the videos that you can input onto Instagram and YouTube.</a:t>
            </a:r>
          </a:p>
          <a:p>
            <a:pPr marL="171450" indent="-171450">
              <a:buFont typeface="Arial" panose="020B0604020202020204" pitchFamily="34" charset="0"/>
              <a:buChar char="•"/>
            </a:pPr>
            <a:r>
              <a:rPr lang="en-GB" dirty="0"/>
              <a:t>The Apps would be for logging into Instagram and you can also use video editor apps for the videos you have created so they can go onto YouTube.</a:t>
            </a:r>
          </a:p>
          <a:p>
            <a:pPr marL="171450" indent="-171450">
              <a:buFont typeface="Arial" panose="020B0604020202020204" pitchFamily="34" charset="0"/>
              <a:buChar char="•"/>
            </a:pPr>
            <a:r>
              <a:rPr lang="en-GB" dirty="0"/>
              <a:t>The Laptop is for editing the videos and photos to be uploaded onto the social media pages and to go onto YouTube account.</a:t>
            </a:r>
          </a:p>
        </p:txBody>
      </p:sp>
      <p:sp>
        <p:nvSpPr>
          <p:cNvPr id="4" name="Slide Number Placeholder 3"/>
          <p:cNvSpPr>
            <a:spLocks noGrp="1"/>
          </p:cNvSpPr>
          <p:nvPr>
            <p:ph type="sldNum" sz="quarter" idx="5"/>
          </p:nvPr>
        </p:nvSpPr>
        <p:spPr/>
        <p:txBody>
          <a:bodyPr/>
          <a:lstStyle/>
          <a:p>
            <a:fld id="{136A848F-B80A-457C-873D-25DBC31CF599}" type="slidenum">
              <a:rPr lang="en-GB" smtClean="0"/>
              <a:t>6</a:t>
            </a:fld>
            <a:endParaRPr lang="en-GB"/>
          </a:p>
        </p:txBody>
      </p:sp>
    </p:spTree>
    <p:extLst>
      <p:ext uri="{BB962C8B-B14F-4D97-AF65-F5344CB8AC3E}">
        <p14:creationId xmlns:p14="http://schemas.microsoft.com/office/powerpoint/2010/main" val="788835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u="sng" dirty="0"/>
              <a:t>References</a:t>
            </a:r>
          </a:p>
          <a:p>
            <a:endParaRPr lang="en-GB" u="sng" dirty="0"/>
          </a:p>
          <a:p>
            <a:r>
              <a:rPr lang="en-US" sz="1200" kern="1200" dirty="0">
                <a:solidFill>
                  <a:schemeClr val="tx1"/>
                </a:solidFill>
                <a:effectLst/>
                <a:latin typeface="+mn-lt"/>
                <a:ea typeface="+mn-ea"/>
                <a:cs typeface="+mn-cs"/>
              </a:rPr>
              <a:t>Royal Commission on the Ancient and Historical Monuments of Wales. (2019). </a:t>
            </a:r>
            <a:r>
              <a:rPr lang="en-US" sz="1200" i="1" kern="1200" dirty="0">
                <a:solidFill>
                  <a:schemeClr val="tx1"/>
                </a:solidFill>
                <a:effectLst/>
                <a:latin typeface="+mn-lt"/>
                <a:ea typeface="+mn-ea"/>
                <a:cs typeface="+mn-cs"/>
              </a:rPr>
              <a:t>Royal Commission on the Ancient and Historical Monuments of Wales</a:t>
            </a:r>
            <a:r>
              <a:rPr lang="en-US" sz="1200" kern="1200" dirty="0">
                <a:solidFill>
                  <a:schemeClr val="tx1"/>
                </a:solidFill>
                <a:effectLst/>
                <a:latin typeface="+mn-lt"/>
                <a:ea typeface="+mn-ea"/>
                <a:cs typeface="+mn-cs"/>
              </a:rPr>
              <a:t>. Retrieved from https://rcahmw.gov.uk/: https://rcahmw.gov.uk/</a:t>
            </a:r>
            <a:endParaRPr lang="en-GB" sz="1200" kern="1200" dirty="0">
              <a:solidFill>
                <a:schemeClr val="tx1"/>
              </a:solidFill>
              <a:effectLst/>
              <a:latin typeface="+mn-lt"/>
              <a:ea typeface="+mn-ea"/>
              <a:cs typeface="+mn-cs"/>
            </a:endParaRPr>
          </a:p>
          <a:p>
            <a:r>
              <a:rPr lang="en-US" sz="1200" kern="1200" dirty="0" err="1">
                <a:solidFill>
                  <a:schemeClr val="tx1"/>
                </a:solidFill>
                <a:effectLst/>
                <a:latin typeface="+mn-lt"/>
                <a:ea typeface="+mn-ea"/>
                <a:cs typeface="+mn-cs"/>
              </a:rPr>
              <a:t>Friesner</a:t>
            </a:r>
            <a:r>
              <a:rPr lang="en-US" sz="1200" kern="1200" dirty="0">
                <a:solidFill>
                  <a:schemeClr val="tx1"/>
                </a:solidFill>
                <a:effectLst/>
                <a:latin typeface="+mn-lt"/>
                <a:ea typeface="+mn-ea"/>
                <a:cs typeface="+mn-cs"/>
              </a:rPr>
              <a:t>, T. (2016, May 2). </a:t>
            </a:r>
            <a:r>
              <a:rPr lang="en-US" sz="1200" i="1" kern="1200" dirty="0">
                <a:solidFill>
                  <a:schemeClr val="tx1"/>
                </a:solidFill>
                <a:effectLst/>
                <a:latin typeface="+mn-lt"/>
                <a:ea typeface="+mn-ea"/>
                <a:cs typeface="+mn-cs"/>
              </a:rPr>
              <a:t>Marketing Mix</a:t>
            </a:r>
            <a:r>
              <a:rPr lang="en-US" sz="1200" kern="1200" dirty="0">
                <a:solidFill>
                  <a:schemeClr val="tx1"/>
                </a:solidFill>
                <a:effectLst/>
                <a:latin typeface="+mn-lt"/>
                <a:ea typeface="+mn-ea"/>
                <a:cs typeface="+mn-cs"/>
              </a:rPr>
              <a:t>. Retrieved from https://www.marketingteacher.com: https://www.marketingteacher.com/marketing-mix/</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 </a:t>
            </a:r>
          </a:p>
          <a:p>
            <a:endParaRPr lang="en-GB" u="sng" dirty="0"/>
          </a:p>
        </p:txBody>
      </p:sp>
      <p:sp>
        <p:nvSpPr>
          <p:cNvPr id="4" name="Slide Number Placeholder 3"/>
          <p:cNvSpPr>
            <a:spLocks noGrp="1"/>
          </p:cNvSpPr>
          <p:nvPr>
            <p:ph type="sldNum" sz="quarter" idx="5"/>
          </p:nvPr>
        </p:nvSpPr>
        <p:spPr/>
        <p:txBody>
          <a:bodyPr/>
          <a:lstStyle/>
          <a:p>
            <a:fld id="{136A848F-B80A-457C-873D-25DBC31CF599}" type="slidenum">
              <a:rPr lang="en-GB" smtClean="0"/>
              <a:t>8</a:t>
            </a:fld>
            <a:endParaRPr lang="en-GB"/>
          </a:p>
        </p:txBody>
      </p:sp>
    </p:spTree>
    <p:extLst>
      <p:ext uri="{BB962C8B-B14F-4D97-AF65-F5344CB8AC3E}">
        <p14:creationId xmlns:p14="http://schemas.microsoft.com/office/powerpoint/2010/main" val="25978068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F8E8B7-CE83-4978-803C-63BB88BEE850}"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3536867457"/>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F8E8B7-CE83-4978-803C-63BB88BEE850}"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2114205304"/>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F8E8B7-CE83-4978-803C-63BB88BEE850}"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3357004088"/>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F8E8B7-CE83-4978-803C-63BB88BEE850}"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2517362187"/>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F8E8B7-CE83-4978-803C-63BB88BEE850}" type="datetimeFigureOut">
              <a:rPr lang="en-GB" smtClean="0"/>
              <a:t>10/12/2019</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2906132018"/>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F8E8B7-CE83-4978-803C-63BB88BEE850}" type="datetimeFigureOut">
              <a:rPr lang="en-GB" smtClean="0"/>
              <a:t>10/12/2019</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1337577"/>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F8E8B7-CE83-4978-803C-63BB88BEE850}" type="datetimeFigureOut">
              <a:rPr lang="en-GB" smtClean="0"/>
              <a:t>10/12/2019</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3319986538"/>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F8E8B7-CE83-4978-803C-63BB88BEE850}"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3954033118"/>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8F8E8B7-CE83-4978-803C-63BB88BEE850}"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1876683620"/>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F8E8B7-CE83-4978-803C-63BB88BEE850}"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2659207056"/>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8F8E8B7-CE83-4978-803C-63BB88BEE850}"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BC4CDD56-D82E-4673-A6BE-D58750F22ACE}"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286847702"/>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8F8E8B7-CE83-4978-803C-63BB88BEE850}"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2197543002"/>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8F8E8B7-CE83-4978-803C-63BB88BEE850}"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C4CDD56-D82E-4673-A6BE-D58750F22ACE}"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04697434"/>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8F8E8B7-CE83-4978-803C-63BB88BEE850}" type="datetimeFigureOut">
              <a:rPr lang="en-GB" smtClean="0"/>
              <a:t>10/12/2019</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2373029661"/>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F8E8B7-CE83-4978-803C-63BB88BEE850}"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2628361495"/>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F8E8B7-CE83-4978-803C-63BB88BEE850}" type="datetimeFigureOut">
              <a:rPr lang="en-GB" smtClean="0"/>
              <a:t>10/12/2019</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BC4CDD56-D82E-4673-A6BE-D58750F22ACE}" type="slidenum">
              <a:rPr lang="en-GB" smtClean="0"/>
              <a:t>‹#›</a:t>
            </a:fld>
            <a:endParaRPr lang="en-GB"/>
          </a:p>
        </p:txBody>
      </p:sp>
    </p:spTree>
    <p:extLst>
      <p:ext uri="{BB962C8B-B14F-4D97-AF65-F5344CB8AC3E}">
        <p14:creationId xmlns:p14="http://schemas.microsoft.com/office/powerpoint/2010/main" val="2597088631"/>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1" name="CHIMES.WAV"/>
          </p:stSnd>
        </p:sndAc>
      </p:transition>
    </mc:Choice>
    <mc:Fallback>
      <p:transition spd="slow">
        <p:fade/>
        <p:sndAc>
          <p:stSnd>
            <p:snd r:embed="rId1" name="CHIMES.WAV"/>
          </p:stSnd>
        </p:sndAc>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8F8E8B7-CE83-4978-803C-63BB88BEE850}" type="datetimeFigureOut">
              <a:rPr lang="en-GB" smtClean="0"/>
              <a:t>10/12/2019</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BC4CDD56-D82E-4673-A6BE-D58750F22ACE}" type="slidenum">
              <a:rPr lang="en-GB" smtClean="0"/>
              <a:t>‹#›</a:t>
            </a:fld>
            <a:endParaRPr lang="en-GB"/>
          </a:p>
        </p:txBody>
      </p:sp>
    </p:spTree>
    <p:extLst>
      <p:ext uri="{BB962C8B-B14F-4D97-AF65-F5344CB8AC3E}">
        <p14:creationId xmlns:p14="http://schemas.microsoft.com/office/powerpoint/2010/main" val="87166320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mc:AlternateContent xmlns:mc="http://schemas.openxmlformats.org/markup-compatibility/2006">
    <mc:Choice xmlns:p14="http://schemas.microsoft.com/office/powerpoint/2010/main" Requires="p14">
      <p:transition spd="slow" p14:dur="1200">
        <p14:prism/>
        <p:sndAc>
          <p:stSnd>
            <p:snd r:embed="rId18" name="CHIMES.WAV"/>
          </p:stSnd>
        </p:sndAc>
      </p:transition>
    </mc:Choice>
    <mc:Fallback>
      <p:transition spd="slow">
        <p:fade/>
        <p:sndAc>
          <p:stSnd>
            <p:snd r:embed="rId18" name="CHIMES.WAV"/>
          </p:stSnd>
        </p:sndAc>
      </p:transition>
    </mc:Fallback>
  </mc:AlternateConten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audio" Target="../media/audio1.wav"/><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4.jpg"/><Relationship Id="rId5" Type="http://schemas.openxmlformats.org/officeDocument/2006/relationships/image" Target="../media/image3.jpg"/><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9.jpg"/><Relationship Id="rId5" Type="http://schemas.openxmlformats.org/officeDocument/2006/relationships/image" Target="../media/image8.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audio" Target="../media/audio1.wav"/><Relationship Id="rId7"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jpg"/><Relationship Id="rId5" Type="http://schemas.openxmlformats.org/officeDocument/2006/relationships/image" Target="../media/image11.jp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audio" Target="../media/audio1.wav"/><Relationship Id="rId1" Type="http://schemas.openxmlformats.org/officeDocument/2006/relationships/slideLayout" Target="../slideLayouts/slideLayout2.xml"/><Relationship Id="rId5" Type="http://schemas.openxmlformats.org/officeDocument/2006/relationships/image" Target="../media/image16.jp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audio" Target="../media/audio2.wav"/><Relationship Id="rId1" Type="http://schemas.openxmlformats.org/officeDocument/2006/relationships/slideLayout" Target="../slideLayouts/slideLayout2.xml"/><Relationship Id="rId5" Type="http://schemas.openxmlformats.org/officeDocument/2006/relationships/image" Target="../media/image18.jpg"/><Relationship Id="rId4" Type="http://schemas.openxmlformats.org/officeDocument/2006/relationships/image" Target="../media/image17.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46F54-4647-47FF-A76B-5DE58F58A89E}"/>
              </a:ext>
            </a:extLst>
          </p:cNvPr>
          <p:cNvSpPr>
            <a:spLocks noGrp="1"/>
          </p:cNvSpPr>
          <p:nvPr>
            <p:ph type="ctrTitle"/>
          </p:nvPr>
        </p:nvSpPr>
        <p:spPr>
          <a:xfrm>
            <a:off x="1524000" y="1122363"/>
            <a:ext cx="9144000" cy="2946718"/>
          </a:xfrm>
        </p:spPr>
        <p:txBody>
          <a:bodyPr>
            <a:normAutofit/>
          </a:bodyPr>
          <a:lstStyle/>
          <a:p>
            <a:pPr algn="ctr"/>
            <a:r>
              <a:rPr lang="en-GB" sz="2000" b="1" dirty="0">
                <a:latin typeface="Times New Roman" panose="02020603050405020304" pitchFamily="18" charset="0"/>
                <a:cs typeface="Times New Roman" panose="02020603050405020304" pitchFamily="18" charset="0"/>
              </a:rPr>
              <a:t>Social and ethical marketing ( BMSP5003)</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Jessica Shore</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Presentation</a:t>
            </a:r>
            <a:br>
              <a:rPr lang="en-GB" sz="2000" b="1" dirty="0">
                <a:latin typeface="Times New Roman" panose="02020603050405020304" pitchFamily="18" charset="0"/>
                <a:cs typeface="Times New Roman" panose="02020603050405020304" pitchFamily="18" charset="0"/>
              </a:rPr>
            </a:br>
            <a:r>
              <a:rPr lang="en-GB" sz="2000" b="1" dirty="0">
                <a:latin typeface="Times New Roman" panose="02020603050405020304" pitchFamily="18" charset="0"/>
                <a:cs typeface="Times New Roman" panose="02020603050405020304" pitchFamily="18" charset="0"/>
              </a:rPr>
              <a:t>Joaquim Anthony Fernandes</a:t>
            </a:r>
          </a:p>
        </p:txBody>
      </p:sp>
    </p:spTree>
    <p:extLst>
      <p:ext uri="{BB962C8B-B14F-4D97-AF65-F5344CB8AC3E}">
        <p14:creationId xmlns:p14="http://schemas.microsoft.com/office/powerpoint/2010/main" val="2999775945"/>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2" name="CHIMES.WAV"/>
          </p:stSnd>
        </p:sndAc>
      </p:transition>
    </mc:Choice>
    <mc:Fallback>
      <p:transition spd="slow">
        <p:fade/>
        <p:sndAc>
          <p:stSnd>
            <p:snd r:embed="rId2" name="CHIMES.WAV"/>
          </p:stSnd>
        </p:sndAc>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1E8BD-821E-4855-9CE1-6327736AA259}"/>
              </a:ext>
            </a:extLst>
          </p:cNvPr>
          <p:cNvSpPr>
            <a:spLocks noGrp="1"/>
          </p:cNvSpPr>
          <p:nvPr>
            <p:ph type="title"/>
          </p:nvPr>
        </p:nvSpPr>
        <p:spPr>
          <a:xfrm>
            <a:off x="5687122" y="624110"/>
            <a:ext cx="5817490" cy="1280890"/>
          </a:xfrm>
        </p:spPr>
        <p:txBody>
          <a:bodyPr>
            <a:normAutofit/>
          </a:bodyPr>
          <a:lstStyle/>
          <a:p>
            <a:pPr algn="ctr"/>
            <a:r>
              <a:rPr lang="en-GB" sz="4000" b="1" dirty="0"/>
              <a:t>INTRODUCTION</a:t>
            </a:r>
          </a:p>
        </p:txBody>
      </p:sp>
      <p:sp>
        <p:nvSpPr>
          <p:cNvPr id="3" name="Content Placeholder 2">
            <a:extLst>
              <a:ext uri="{FF2B5EF4-FFF2-40B4-BE49-F238E27FC236}">
                <a16:creationId xmlns:a16="http://schemas.microsoft.com/office/drawing/2014/main" id="{E5A5478B-2F62-4EC2-93DB-DB1066261F56}"/>
              </a:ext>
            </a:extLst>
          </p:cNvPr>
          <p:cNvSpPr>
            <a:spLocks noGrp="1"/>
          </p:cNvSpPr>
          <p:nvPr>
            <p:ph idx="1"/>
          </p:nvPr>
        </p:nvSpPr>
        <p:spPr>
          <a:xfrm>
            <a:off x="2589212" y="2133600"/>
            <a:ext cx="8915400" cy="3777622"/>
          </a:xfrm>
        </p:spPr>
        <p:txBody>
          <a:bodyPr>
            <a:normAutofit/>
          </a:bodyPr>
          <a:lstStyle/>
          <a:p>
            <a:r>
              <a:rPr lang="en-GB" sz="2400" dirty="0"/>
              <a:t>About the Royal Commission on the Ancient and Historical Monuments of Wales</a:t>
            </a:r>
          </a:p>
          <a:p>
            <a:r>
              <a:rPr lang="en-GB" sz="2400" dirty="0"/>
              <a:t>The Marketing Mix</a:t>
            </a:r>
          </a:p>
          <a:p>
            <a:r>
              <a:rPr lang="en-GB" sz="2400" dirty="0"/>
              <a:t>My social marketing plan</a:t>
            </a:r>
          </a:p>
          <a:p>
            <a:r>
              <a:rPr lang="en-GB" sz="2400" dirty="0"/>
              <a:t>The technology towards my social marketing plan</a:t>
            </a:r>
          </a:p>
        </p:txBody>
      </p:sp>
      <p:pic>
        <p:nvPicPr>
          <p:cNvPr id="7" name="Picture 6" descr="A close up of a sign&#10;&#10;Description automatically generated">
            <a:extLst>
              <a:ext uri="{FF2B5EF4-FFF2-40B4-BE49-F238E27FC236}">
                <a16:creationId xmlns:a16="http://schemas.microsoft.com/office/drawing/2014/main" id="{886904AD-C9E1-476F-B760-57AA8860BCD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87388" y="234363"/>
            <a:ext cx="4775962" cy="1424829"/>
          </a:xfrm>
          <a:prstGeom prst="rect">
            <a:avLst/>
          </a:prstGeom>
        </p:spPr>
      </p:pic>
    </p:spTree>
    <p:extLst>
      <p:ext uri="{BB962C8B-B14F-4D97-AF65-F5344CB8AC3E}">
        <p14:creationId xmlns:p14="http://schemas.microsoft.com/office/powerpoint/2010/main" val="3401985277"/>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3" name="CHIMES.WAV"/>
          </p:stSnd>
        </p:sndAc>
      </p:transition>
    </mc:Choice>
    <mc:Fallback>
      <p:transition spd="slow">
        <p:fade/>
        <p:sndAc>
          <p:stSnd>
            <p:snd r:embed="rId3" name="CHIMES.WAV"/>
          </p:stSnd>
        </p:sndAc>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0B6CF-22A6-48F4-9B45-A4393D191354}"/>
              </a:ext>
            </a:extLst>
          </p:cNvPr>
          <p:cNvSpPr>
            <a:spLocks noGrp="1"/>
          </p:cNvSpPr>
          <p:nvPr>
            <p:ph type="title"/>
          </p:nvPr>
        </p:nvSpPr>
        <p:spPr>
          <a:xfrm>
            <a:off x="5460970" y="233484"/>
            <a:ext cx="6255675" cy="1617618"/>
          </a:xfrm>
        </p:spPr>
        <p:txBody>
          <a:bodyPr>
            <a:normAutofit fontScale="90000"/>
          </a:bodyPr>
          <a:lstStyle/>
          <a:p>
            <a:pPr algn="ctr"/>
            <a:r>
              <a:rPr lang="en-GB" b="1" dirty="0"/>
              <a:t>THE ROYAL COMMISSION ON THE ANCIENT AND HISTORICAL MONUMENTS OF WALES</a:t>
            </a:r>
          </a:p>
        </p:txBody>
      </p:sp>
      <p:sp>
        <p:nvSpPr>
          <p:cNvPr id="3" name="Content Placeholder 2">
            <a:extLst>
              <a:ext uri="{FF2B5EF4-FFF2-40B4-BE49-F238E27FC236}">
                <a16:creationId xmlns:a16="http://schemas.microsoft.com/office/drawing/2014/main" id="{77CD8E3F-82CF-412E-9D0A-F6B30C01B928}"/>
              </a:ext>
            </a:extLst>
          </p:cNvPr>
          <p:cNvSpPr>
            <a:spLocks noGrp="1"/>
          </p:cNvSpPr>
          <p:nvPr>
            <p:ph idx="1"/>
          </p:nvPr>
        </p:nvSpPr>
        <p:spPr>
          <a:xfrm>
            <a:off x="2589212" y="2133600"/>
            <a:ext cx="8915400" cy="2075233"/>
          </a:xfrm>
        </p:spPr>
        <p:txBody>
          <a:bodyPr/>
          <a:lstStyle/>
          <a:p>
            <a:r>
              <a:rPr lang="en-GB" dirty="0"/>
              <a:t>It is located in Aberystwyth</a:t>
            </a:r>
          </a:p>
          <a:p>
            <a:r>
              <a:rPr lang="en-GB" dirty="0"/>
              <a:t> It is a Welsh Government Body</a:t>
            </a:r>
          </a:p>
          <a:p>
            <a:r>
              <a:rPr lang="en-GB" dirty="0"/>
              <a:t>Provide a variety of services</a:t>
            </a:r>
          </a:p>
          <a:p>
            <a:r>
              <a:rPr lang="en-GB" dirty="0"/>
              <a:t>They have an archive for Wales’s historic documents and photographs</a:t>
            </a:r>
          </a:p>
          <a:p>
            <a:r>
              <a:rPr lang="en-GB" dirty="0"/>
              <a:t>They also research and record</a:t>
            </a:r>
          </a:p>
          <a:p>
            <a:endParaRPr lang="en-GB" dirty="0"/>
          </a:p>
        </p:txBody>
      </p:sp>
      <p:pic>
        <p:nvPicPr>
          <p:cNvPr id="4" name="Picture 3">
            <a:extLst>
              <a:ext uri="{FF2B5EF4-FFF2-40B4-BE49-F238E27FC236}">
                <a16:creationId xmlns:a16="http://schemas.microsoft.com/office/drawing/2014/main" id="{0743C55F-3046-4F36-B966-F1199FEE7691}"/>
              </a:ext>
            </a:extLst>
          </p:cNvPr>
          <p:cNvPicPr>
            <a:picLocks noChangeAspect="1"/>
          </p:cNvPicPr>
          <p:nvPr/>
        </p:nvPicPr>
        <p:blipFill>
          <a:blip r:embed="rId4"/>
          <a:stretch>
            <a:fillRect/>
          </a:stretch>
        </p:blipFill>
        <p:spPr>
          <a:xfrm>
            <a:off x="687388" y="233484"/>
            <a:ext cx="4773582" cy="1426588"/>
          </a:xfrm>
          <a:prstGeom prst="rect">
            <a:avLst/>
          </a:prstGeom>
        </p:spPr>
      </p:pic>
      <p:pic>
        <p:nvPicPr>
          <p:cNvPr id="6" name="Picture 5" descr="A circuit board&#10;&#10;Description automatically generated">
            <a:extLst>
              <a:ext uri="{FF2B5EF4-FFF2-40B4-BE49-F238E27FC236}">
                <a16:creationId xmlns:a16="http://schemas.microsoft.com/office/drawing/2014/main" id="{706F25A7-A231-410D-B128-1F6B58922CF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473964" y="4408343"/>
            <a:ext cx="3200430" cy="2224653"/>
          </a:xfrm>
          <a:prstGeom prst="rect">
            <a:avLst/>
          </a:prstGeom>
        </p:spPr>
      </p:pic>
      <p:pic>
        <p:nvPicPr>
          <p:cNvPr id="8" name="Picture 7" descr="A picture containing indoor, photo, sitting, box&#10;&#10;Description automatically generated">
            <a:extLst>
              <a:ext uri="{FF2B5EF4-FFF2-40B4-BE49-F238E27FC236}">
                <a16:creationId xmlns:a16="http://schemas.microsoft.com/office/drawing/2014/main" id="{DE9D6625-DF3F-4D16-8263-5CFCC6DAB1D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015062" y="4399863"/>
            <a:ext cx="3200430" cy="2224653"/>
          </a:xfrm>
          <a:prstGeom prst="rect">
            <a:avLst/>
          </a:prstGeom>
        </p:spPr>
      </p:pic>
      <p:pic>
        <p:nvPicPr>
          <p:cNvPr id="10" name="Picture 9" descr="A group of people around a table&#10;&#10;Description automatically generated">
            <a:extLst>
              <a:ext uri="{FF2B5EF4-FFF2-40B4-BE49-F238E27FC236}">
                <a16:creationId xmlns:a16="http://schemas.microsoft.com/office/drawing/2014/main" id="{DA52CB48-D15A-463F-9B2D-7B9EF3B3C769}"/>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540771" y="4385044"/>
            <a:ext cx="3175874" cy="2239472"/>
          </a:xfrm>
          <a:prstGeom prst="rect">
            <a:avLst/>
          </a:prstGeom>
        </p:spPr>
      </p:pic>
    </p:spTree>
    <p:extLst>
      <p:ext uri="{BB962C8B-B14F-4D97-AF65-F5344CB8AC3E}">
        <p14:creationId xmlns:p14="http://schemas.microsoft.com/office/powerpoint/2010/main" val="1091500639"/>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3" name="CHIMES.WAV"/>
          </p:stSnd>
        </p:sndAc>
      </p:transition>
    </mc:Choice>
    <mc:Fallback>
      <p:transition spd="slow">
        <p:fade/>
        <p:sndAc>
          <p:stSnd>
            <p:snd r:embed="rId3" name="CHIMES.WAV"/>
          </p:stSnd>
        </p:sndAc>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413C11-C76F-48BC-8618-623DAE0F634C}"/>
              </a:ext>
            </a:extLst>
          </p:cNvPr>
          <p:cNvSpPr>
            <a:spLocks noGrp="1"/>
          </p:cNvSpPr>
          <p:nvPr>
            <p:ph type="title"/>
          </p:nvPr>
        </p:nvSpPr>
        <p:spPr>
          <a:xfrm>
            <a:off x="5645426" y="543214"/>
            <a:ext cx="5064055" cy="807125"/>
          </a:xfrm>
        </p:spPr>
        <p:txBody>
          <a:bodyPr/>
          <a:lstStyle/>
          <a:p>
            <a:pPr algn="ctr"/>
            <a:r>
              <a:rPr lang="en-GB" b="1" dirty="0"/>
              <a:t>THE MARKETING MIX</a:t>
            </a:r>
          </a:p>
        </p:txBody>
      </p:sp>
      <p:sp>
        <p:nvSpPr>
          <p:cNvPr id="3" name="Content Placeholder 2">
            <a:extLst>
              <a:ext uri="{FF2B5EF4-FFF2-40B4-BE49-F238E27FC236}">
                <a16:creationId xmlns:a16="http://schemas.microsoft.com/office/drawing/2014/main" id="{0B39ACAA-E3DA-4C89-9215-C58005BEAD83}"/>
              </a:ext>
            </a:extLst>
          </p:cNvPr>
          <p:cNvSpPr>
            <a:spLocks noGrp="1"/>
          </p:cNvSpPr>
          <p:nvPr>
            <p:ph idx="1"/>
          </p:nvPr>
        </p:nvSpPr>
        <p:spPr>
          <a:xfrm>
            <a:off x="2374592" y="2120349"/>
            <a:ext cx="8915400" cy="3777622"/>
          </a:xfrm>
        </p:spPr>
        <p:txBody>
          <a:bodyPr/>
          <a:lstStyle/>
          <a:p>
            <a:r>
              <a:rPr lang="en-GB" dirty="0"/>
              <a:t>It is a systematic approach</a:t>
            </a:r>
          </a:p>
          <a:p>
            <a:r>
              <a:rPr lang="en-GB" dirty="0"/>
              <a:t>Product 								Experience</a:t>
            </a:r>
          </a:p>
          <a:p>
            <a:r>
              <a:rPr lang="en-GB" dirty="0"/>
              <a:t>Price									Exchange</a:t>
            </a:r>
          </a:p>
          <a:p>
            <a:r>
              <a:rPr lang="en-GB" dirty="0"/>
              <a:t>Place								Everywhere</a:t>
            </a:r>
          </a:p>
          <a:p>
            <a:r>
              <a:rPr lang="en-GB" dirty="0"/>
              <a:t>Promotion							Evangelism</a:t>
            </a:r>
          </a:p>
          <a:p>
            <a:r>
              <a:rPr lang="en-GB" dirty="0"/>
              <a:t>People</a:t>
            </a:r>
          </a:p>
          <a:p>
            <a:r>
              <a:rPr lang="en-GB" dirty="0"/>
              <a:t>Processes</a:t>
            </a:r>
          </a:p>
          <a:p>
            <a:r>
              <a:rPr lang="en-GB" dirty="0"/>
              <a:t>Physical evidence</a:t>
            </a:r>
          </a:p>
          <a:p>
            <a:endParaRPr lang="en-GB" dirty="0"/>
          </a:p>
        </p:txBody>
      </p:sp>
      <p:pic>
        <p:nvPicPr>
          <p:cNvPr id="4" name="Picture 3">
            <a:extLst>
              <a:ext uri="{FF2B5EF4-FFF2-40B4-BE49-F238E27FC236}">
                <a16:creationId xmlns:a16="http://schemas.microsoft.com/office/drawing/2014/main" id="{9B455332-5F70-49EB-9AE7-64267E374E4A}"/>
              </a:ext>
            </a:extLst>
          </p:cNvPr>
          <p:cNvPicPr>
            <a:picLocks noChangeAspect="1"/>
          </p:cNvPicPr>
          <p:nvPr/>
        </p:nvPicPr>
        <p:blipFill>
          <a:blip r:embed="rId4"/>
          <a:stretch>
            <a:fillRect/>
          </a:stretch>
        </p:blipFill>
        <p:spPr>
          <a:xfrm>
            <a:off x="515435" y="233483"/>
            <a:ext cx="4773582" cy="1426588"/>
          </a:xfrm>
          <a:prstGeom prst="rect">
            <a:avLst/>
          </a:prstGeom>
        </p:spPr>
      </p:pic>
      <p:cxnSp>
        <p:nvCxnSpPr>
          <p:cNvPr id="6" name="Straight Arrow Connector 5">
            <a:extLst>
              <a:ext uri="{FF2B5EF4-FFF2-40B4-BE49-F238E27FC236}">
                <a16:creationId xmlns:a16="http://schemas.microsoft.com/office/drawing/2014/main" id="{78DD86D9-6941-471C-AC85-41010397ED13}"/>
              </a:ext>
            </a:extLst>
          </p:cNvPr>
          <p:cNvCxnSpPr>
            <a:cxnSpLocks/>
          </p:cNvCxnSpPr>
          <p:nvPr/>
        </p:nvCxnSpPr>
        <p:spPr>
          <a:xfrm>
            <a:off x="3803374" y="2716696"/>
            <a:ext cx="2716696" cy="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A7677EB-9457-406F-A361-81244389B078}"/>
              </a:ext>
            </a:extLst>
          </p:cNvPr>
          <p:cNvCxnSpPr/>
          <p:nvPr/>
        </p:nvCxnSpPr>
        <p:spPr>
          <a:xfrm>
            <a:off x="4002157" y="3909391"/>
            <a:ext cx="2517913" cy="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136B38CE-DD0E-4955-B1D2-19D2125753B8}"/>
              </a:ext>
            </a:extLst>
          </p:cNvPr>
          <p:cNvCxnSpPr>
            <a:cxnSpLocks/>
          </p:cNvCxnSpPr>
          <p:nvPr/>
        </p:nvCxnSpPr>
        <p:spPr>
          <a:xfrm>
            <a:off x="3803374" y="3120888"/>
            <a:ext cx="2716696" cy="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EADEDBA6-C6D3-44BA-81CF-9F8896B3A0FB}"/>
              </a:ext>
            </a:extLst>
          </p:cNvPr>
          <p:cNvCxnSpPr>
            <a:cxnSpLocks/>
          </p:cNvCxnSpPr>
          <p:nvPr/>
        </p:nvCxnSpPr>
        <p:spPr>
          <a:xfrm>
            <a:off x="3803374" y="3558209"/>
            <a:ext cx="2716696" cy="0"/>
          </a:xfrm>
          <a:prstGeom prst="straightConnector1">
            <a:avLst/>
          </a:prstGeom>
          <a:ln w="2540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86290704"/>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3" name="CHIMES.WAV"/>
          </p:stSnd>
        </p:sndAc>
      </p:transition>
    </mc:Choice>
    <mc:Fallback>
      <p:transition spd="slow">
        <p:fade/>
        <p:sndAc>
          <p:stSnd>
            <p:snd r:embed="rId3" name="CHIMES.WAV"/>
          </p:stSnd>
        </p:sndAc>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3A69EA-8782-47A3-B4C7-1B7EB8CBAF7F}"/>
              </a:ext>
            </a:extLst>
          </p:cNvPr>
          <p:cNvSpPr>
            <a:spLocks noGrp="1"/>
          </p:cNvSpPr>
          <p:nvPr>
            <p:ph type="title"/>
          </p:nvPr>
        </p:nvSpPr>
        <p:spPr>
          <a:xfrm>
            <a:off x="5539409" y="379182"/>
            <a:ext cx="5965203" cy="1280890"/>
          </a:xfrm>
        </p:spPr>
        <p:txBody>
          <a:bodyPr>
            <a:normAutofit fontScale="90000"/>
          </a:bodyPr>
          <a:lstStyle/>
          <a:p>
            <a:pPr algn="ctr"/>
            <a:r>
              <a:rPr lang="en-GB" sz="4000" b="1" dirty="0"/>
              <a:t>MY SOCIAL MARKETING PLAN</a:t>
            </a:r>
          </a:p>
        </p:txBody>
      </p:sp>
      <p:sp>
        <p:nvSpPr>
          <p:cNvPr id="3" name="Content Placeholder 2">
            <a:extLst>
              <a:ext uri="{FF2B5EF4-FFF2-40B4-BE49-F238E27FC236}">
                <a16:creationId xmlns:a16="http://schemas.microsoft.com/office/drawing/2014/main" id="{4A4B292F-F506-4A13-8FB4-066F6BBFB09C}"/>
              </a:ext>
            </a:extLst>
          </p:cNvPr>
          <p:cNvSpPr>
            <a:spLocks noGrp="1"/>
          </p:cNvSpPr>
          <p:nvPr>
            <p:ph idx="1"/>
          </p:nvPr>
        </p:nvSpPr>
        <p:spPr>
          <a:xfrm>
            <a:off x="2589212" y="2133600"/>
            <a:ext cx="8915400" cy="1033670"/>
          </a:xfrm>
        </p:spPr>
        <p:txBody>
          <a:bodyPr/>
          <a:lstStyle/>
          <a:p>
            <a:r>
              <a:rPr lang="en-GB" dirty="0"/>
              <a:t>To widen the horizon of the Royal Commission on the Ancient and Historical Monuments of Wales, by modernising the way they market themselves through social media and YouTube.</a:t>
            </a:r>
          </a:p>
        </p:txBody>
      </p:sp>
      <p:pic>
        <p:nvPicPr>
          <p:cNvPr id="4" name="Picture 3">
            <a:extLst>
              <a:ext uri="{FF2B5EF4-FFF2-40B4-BE49-F238E27FC236}">
                <a16:creationId xmlns:a16="http://schemas.microsoft.com/office/drawing/2014/main" id="{3DF42D54-AAFC-4906-95AE-C01D3626C5FB}"/>
              </a:ext>
            </a:extLst>
          </p:cNvPr>
          <p:cNvPicPr>
            <a:picLocks noChangeAspect="1"/>
          </p:cNvPicPr>
          <p:nvPr/>
        </p:nvPicPr>
        <p:blipFill>
          <a:blip r:embed="rId4"/>
          <a:stretch>
            <a:fillRect/>
          </a:stretch>
        </p:blipFill>
        <p:spPr>
          <a:xfrm>
            <a:off x="515435" y="233484"/>
            <a:ext cx="4773582" cy="1426588"/>
          </a:xfrm>
          <a:prstGeom prst="rect">
            <a:avLst/>
          </a:prstGeom>
        </p:spPr>
      </p:pic>
      <p:pic>
        <p:nvPicPr>
          <p:cNvPr id="6" name="Picture 5" descr="A drawing of a face&#10;&#10;Description automatically generated">
            <a:extLst>
              <a:ext uri="{FF2B5EF4-FFF2-40B4-BE49-F238E27FC236}">
                <a16:creationId xmlns:a16="http://schemas.microsoft.com/office/drawing/2014/main" id="{F622E836-F3E9-45BF-98C3-AF570DF34D4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16833" y="3967088"/>
            <a:ext cx="2314135" cy="2314135"/>
          </a:xfrm>
          <a:prstGeom prst="rect">
            <a:avLst/>
          </a:prstGeom>
        </p:spPr>
      </p:pic>
      <p:pic>
        <p:nvPicPr>
          <p:cNvPr id="8" name="Picture 7" descr="A picture containing drawing&#10;&#10;Description automatically generated">
            <a:extLst>
              <a:ext uri="{FF2B5EF4-FFF2-40B4-BE49-F238E27FC236}">
                <a16:creationId xmlns:a16="http://schemas.microsoft.com/office/drawing/2014/main" id="{AFB0DF64-592B-4FF3-9971-EB4070F2EA5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289017" y="3967088"/>
            <a:ext cx="5341034" cy="2314135"/>
          </a:xfrm>
          <a:prstGeom prst="rect">
            <a:avLst/>
          </a:prstGeom>
        </p:spPr>
      </p:pic>
    </p:spTree>
    <p:extLst>
      <p:ext uri="{BB962C8B-B14F-4D97-AF65-F5344CB8AC3E}">
        <p14:creationId xmlns:p14="http://schemas.microsoft.com/office/powerpoint/2010/main" val="970170901"/>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3" name="CHIMES.WAV"/>
          </p:stSnd>
        </p:sndAc>
      </p:transition>
    </mc:Choice>
    <mc:Fallback>
      <p:transition spd="slow">
        <p:fade/>
        <p:sndAc>
          <p:stSnd>
            <p:snd r:embed="rId3" name="CHIMES.WAV"/>
          </p:stSnd>
        </p:sndAc>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DAA6-2103-45A0-9018-056B74259F99}"/>
              </a:ext>
            </a:extLst>
          </p:cNvPr>
          <p:cNvSpPr>
            <a:spLocks noGrp="1"/>
          </p:cNvSpPr>
          <p:nvPr>
            <p:ph type="title"/>
          </p:nvPr>
        </p:nvSpPr>
        <p:spPr>
          <a:xfrm>
            <a:off x="5598942" y="233484"/>
            <a:ext cx="5795889" cy="1426588"/>
          </a:xfrm>
        </p:spPr>
        <p:txBody>
          <a:bodyPr/>
          <a:lstStyle/>
          <a:p>
            <a:pPr algn="ctr"/>
            <a:br>
              <a:rPr lang="en-GB" b="1" dirty="0"/>
            </a:br>
            <a:r>
              <a:rPr lang="en-GB" b="1" dirty="0"/>
              <a:t>THE TECHNOLOGY</a:t>
            </a:r>
          </a:p>
        </p:txBody>
      </p:sp>
      <p:sp>
        <p:nvSpPr>
          <p:cNvPr id="3" name="Content Placeholder 2">
            <a:extLst>
              <a:ext uri="{FF2B5EF4-FFF2-40B4-BE49-F238E27FC236}">
                <a16:creationId xmlns:a16="http://schemas.microsoft.com/office/drawing/2014/main" id="{258359AE-CDAA-4CE0-9193-977F39C6E921}"/>
              </a:ext>
            </a:extLst>
          </p:cNvPr>
          <p:cNvSpPr>
            <a:spLocks noGrp="1"/>
          </p:cNvSpPr>
          <p:nvPr>
            <p:ph idx="1"/>
          </p:nvPr>
        </p:nvSpPr>
        <p:spPr/>
        <p:txBody>
          <a:bodyPr/>
          <a:lstStyle/>
          <a:p>
            <a:r>
              <a:rPr lang="en-GB" dirty="0"/>
              <a:t>Mobile Phone/Smartphone</a:t>
            </a:r>
          </a:p>
          <a:p>
            <a:r>
              <a:rPr lang="en-GB" dirty="0"/>
              <a:t>Go Pro Camera</a:t>
            </a:r>
          </a:p>
          <a:p>
            <a:r>
              <a:rPr lang="en-GB" dirty="0"/>
              <a:t>Apps</a:t>
            </a:r>
          </a:p>
          <a:p>
            <a:r>
              <a:rPr lang="en-GB" dirty="0"/>
              <a:t>Laptop</a:t>
            </a:r>
          </a:p>
          <a:p>
            <a:endParaRPr lang="en-GB" dirty="0"/>
          </a:p>
        </p:txBody>
      </p:sp>
      <p:pic>
        <p:nvPicPr>
          <p:cNvPr id="4" name="Picture 3">
            <a:extLst>
              <a:ext uri="{FF2B5EF4-FFF2-40B4-BE49-F238E27FC236}">
                <a16:creationId xmlns:a16="http://schemas.microsoft.com/office/drawing/2014/main" id="{E931D269-4882-415C-89BF-D9CC21ADAAB5}"/>
              </a:ext>
            </a:extLst>
          </p:cNvPr>
          <p:cNvPicPr>
            <a:picLocks noChangeAspect="1"/>
          </p:cNvPicPr>
          <p:nvPr/>
        </p:nvPicPr>
        <p:blipFill>
          <a:blip r:embed="rId4"/>
          <a:stretch>
            <a:fillRect/>
          </a:stretch>
        </p:blipFill>
        <p:spPr>
          <a:xfrm>
            <a:off x="501775" y="233484"/>
            <a:ext cx="4773582" cy="1426588"/>
          </a:xfrm>
          <a:prstGeom prst="rect">
            <a:avLst/>
          </a:prstGeom>
        </p:spPr>
      </p:pic>
      <p:pic>
        <p:nvPicPr>
          <p:cNvPr id="6" name="Picture 5" descr="A close up of electronics&#10;&#10;Description automatically generated">
            <a:extLst>
              <a:ext uri="{FF2B5EF4-FFF2-40B4-BE49-F238E27FC236}">
                <a16:creationId xmlns:a16="http://schemas.microsoft.com/office/drawing/2014/main" id="{6FDBE965-C866-4140-A7F6-013050A9056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65378" y="4020000"/>
            <a:ext cx="2974252" cy="2364750"/>
          </a:xfrm>
          <a:prstGeom prst="rect">
            <a:avLst/>
          </a:prstGeom>
        </p:spPr>
      </p:pic>
      <p:pic>
        <p:nvPicPr>
          <p:cNvPr id="8" name="Picture 7" descr="A close up of a phone&#10;&#10;Description automatically generated">
            <a:extLst>
              <a:ext uri="{FF2B5EF4-FFF2-40B4-BE49-F238E27FC236}">
                <a16:creationId xmlns:a16="http://schemas.microsoft.com/office/drawing/2014/main" id="{23083C44-3041-45F3-AF0F-52DFBF8A3927}"/>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05802" y="4020000"/>
            <a:ext cx="2974252" cy="2364750"/>
          </a:xfrm>
          <a:prstGeom prst="rect">
            <a:avLst/>
          </a:prstGeom>
        </p:spPr>
      </p:pic>
      <p:pic>
        <p:nvPicPr>
          <p:cNvPr id="10" name="Picture 9" descr="A drawing of a cartoon character&#10;&#10;Description automatically generated">
            <a:extLst>
              <a:ext uri="{FF2B5EF4-FFF2-40B4-BE49-F238E27FC236}">
                <a16:creationId xmlns:a16="http://schemas.microsoft.com/office/drawing/2014/main" id="{AB4FAF6B-E318-480E-ADFE-28062A1896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47103" y="4020000"/>
            <a:ext cx="3447728" cy="2364750"/>
          </a:xfrm>
          <a:prstGeom prst="rect">
            <a:avLst/>
          </a:prstGeom>
        </p:spPr>
      </p:pic>
    </p:spTree>
    <p:extLst>
      <p:ext uri="{BB962C8B-B14F-4D97-AF65-F5344CB8AC3E}">
        <p14:creationId xmlns:p14="http://schemas.microsoft.com/office/powerpoint/2010/main" val="2661967986"/>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3" name="CHIMES.WAV"/>
          </p:stSnd>
        </p:sndAc>
      </p:transition>
    </mc:Choice>
    <mc:Fallback>
      <p:transition spd="slow">
        <p:fade/>
        <p:sndAc>
          <p:stSnd>
            <p:snd r:embed="rId3" name="CHIMES.WAV"/>
          </p:stSnd>
        </p:sndAc>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30F2F-18FF-4637-8A67-235C1A036277}"/>
              </a:ext>
            </a:extLst>
          </p:cNvPr>
          <p:cNvSpPr>
            <a:spLocks noGrp="1"/>
          </p:cNvSpPr>
          <p:nvPr>
            <p:ph type="title"/>
          </p:nvPr>
        </p:nvSpPr>
        <p:spPr>
          <a:xfrm>
            <a:off x="5838093" y="294672"/>
            <a:ext cx="5525843" cy="1280890"/>
          </a:xfrm>
        </p:spPr>
        <p:txBody>
          <a:bodyPr/>
          <a:lstStyle/>
          <a:p>
            <a:pPr algn="ctr"/>
            <a:r>
              <a:rPr lang="en-GB" b="1" dirty="0"/>
              <a:t>ANY QUESTIONS?</a:t>
            </a:r>
          </a:p>
        </p:txBody>
      </p:sp>
      <p:pic>
        <p:nvPicPr>
          <p:cNvPr id="5" name="Picture 4" descr="A picture containing object, teeth, brushing&#10;&#10;Description automatically generated">
            <a:extLst>
              <a:ext uri="{FF2B5EF4-FFF2-40B4-BE49-F238E27FC236}">
                <a16:creationId xmlns:a16="http://schemas.microsoft.com/office/drawing/2014/main" id="{4F8C407B-0CC4-4D88-B38E-E4BE5776C05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8991" y="2169121"/>
            <a:ext cx="4899102" cy="2755745"/>
          </a:xfrm>
          <a:prstGeom prst="rect">
            <a:avLst/>
          </a:prstGeom>
        </p:spPr>
      </p:pic>
      <p:pic>
        <p:nvPicPr>
          <p:cNvPr id="6" name="Picture 5">
            <a:extLst>
              <a:ext uri="{FF2B5EF4-FFF2-40B4-BE49-F238E27FC236}">
                <a16:creationId xmlns:a16="http://schemas.microsoft.com/office/drawing/2014/main" id="{51DCD7B1-A8A7-4D25-B170-9150F2551990}"/>
              </a:ext>
            </a:extLst>
          </p:cNvPr>
          <p:cNvPicPr>
            <a:picLocks noChangeAspect="1"/>
          </p:cNvPicPr>
          <p:nvPr/>
        </p:nvPicPr>
        <p:blipFill>
          <a:blip r:embed="rId4"/>
          <a:stretch>
            <a:fillRect/>
          </a:stretch>
        </p:blipFill>
        <p:spPr>
          <a:xfrm>
            <a:off x="504508" y="148974"/>
            <a:ext cx="4773582" cy="1426588"/>
          </a:xfrm>
          <a:prstGeom prst="rect">
            <a:avLst/>
          </a:prstGeom>
        </p:spPr>
      </p:pic>
      <p:pic>
        <p:nvPicPr>
          <p:cNvPr id="8" name="Picture 7" descr="A close up of a sign&#10;&#10;Description automatically generated">
            <a:extLst>
              <a:ext uri="{FF2B5EF4-FFF2-40B4-BE49-F238E27FC236}">
                <a16:creationId xmlns:a16="http://schemas.microsoft.com/office/drawing/2014/main" id="{54517423-1D5A-42C0-98A6-66B27578F54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12014" y="2169121"/>
            <a:ext cx="5151922" cy="2755745"/>
          </a:xfrm>
          <a:prstGeom prst="rect">
            <a:avLst/>
          </a:prstGeom>
        </p:spPr>
      </p:pic>
    </p:spTree>
    <p:extLst>
      <p:ext uri="{BB962C8B-B14F-4D97-AF65-F5344CB8AC3E}">
        <p14:creationId xmlns:p14="http://schemas.microsoft.com/office/powerpoint/2010/main" val="2106051743"/>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2" name="CHIMES.WAV"/>
          </p:stSnd>
        </p:sndAc>
      </p:transition>
    </mc:Choice>
    <mc:Fallback>
      <p:transition spd="slow">
        <p:fade/>
        <p:sndAc>
          <p:stSnd>
            <p:snd r:embed="rId2" name="CHIMES.WAV"/>
          </p:stSnd>
        </p:sndAc>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C20A7-7AAA-4F0C-B0B9-3BC6E3898D9A}"/>
              </a:ext>
            </a:extLst>
          </p:cNvPr>
          <p:cNvSpPr>
            <a:spLocks noGrp="1"/>
          </p:cNvSpPr>
          <p:nvPr>
            <p:ph type="title"/>
          </p:nvPr>
        </p:nvSpPr>
        <p:spPr>
          <a:xfrm>
            <a:off x="5598942" y="379182"/>
            <a:ext cx="5905670" cy="1280890"/>
          </a:xfrm>
        </p:spPr>
        <p:txBody>
          <a:bodyPr/>
          <a:lstStyle/>
          <a:p>
            <a:pPr algn="ctr"/>
            <a:r>
              <a:rPr lang="en-GB" b="1" dirty="0"/>
              <a:t>REFERENCES</a:t>
            </a:r>
          </a:p>
        </p:txBody>
      </p:sp>
      <p:sp>
        <p:nvSpPr>
          <p:cNvPr id="3" name="Content Placeholder 2">
            <a:extLst>
              <a:ext uri="{FF2B5EF4-FFF2-40B4-BE49-F238E27FC236}">
                <a16:creationId xmlns:a16="http://schemas.microsoft.com/office/drawing/2014/main" id="{4038C713-4FDF-4A69-A1C3-5C9FCBB9BC4E}"/>
              </a:ext>
            </a:extLst>
          </p:cNvPr>
          <p:cNvSpPr>
            <a:spLocks noGrp="1"/>
          </p:cNvSpPr>
          <p:nvPr>
            <p:ph idx="1"/>
          </p:nvPr>
        </p:nvSpPr>
        <p:spPr/>
        <p:txBody>
          <a:bodyPr/>
          <a:lstStyle/>
          <a:p>
            <a:pPr algn="ctr"/>
            <a:endParaRPr lang="en-GB" dirty="0"/>
          </a:p>
          <a:p>
            <a:pPr algn="ctr"/>
            <a:endParaRPr lang="en-GB" dirty="0"/>
          </a:p>
          <a:p>
            <a:pPr algn="ctr"/>
            <a:endParaRPr lang="en-GB" dirty="0"/>
          </a:p>
          <a:p>
            <a:pPr marL="0" indent="0" algn="ctr">
              <a:buNone/>
            </a:pPr>
            <a:r>
              <a:rPr lang="en-GB" sz="2400" b="1" dirty="0"/>
              <a:t>Please see references in the notes below</a:t>
            </a:r>
          </a:p>
        </p:txBody>
      </p:sp>
      <p:pic>
        <p:nvPicPr>
          <p:cNvPr id="4" name="Picture 3">
            <a:extLst>
              <a:ext uri="{FF2B5EF4-FFF2-40B4-BE49-F238E27FC236}">
                <a16:creationId xmlns:a16="http://schemas.microsoft.com/office/drawing/2014/main" id="{9A0B1306-8C88-4B3C-828B-A1685A18889F}"/>
              </a:ext>
            </a:extLst>
          </p:cNvPr>
          <p:cNvPicPr>
            <a:picLocks noChangeAspect="1"/>
          </p:cNvPicPr>
          <p:nvPr/>
        </p:nvPicPr>
        <p:blipFill>
          <a:blip r:embed="rId4"/>
          <a:stretch>
            <a:fillRect/>
          </a:stretch>
        </p:blipFill>
        <p:spPr>
          <a:xfrm>
            <a:off x="501775" y="233484"/>
            <a:ext cx="4773582" cy="1426588"/>
          </a:xfrm>
          <a:prstGeom prst="rect">
            <a:avLst/>
          </a:prstGeom>
        </p:spPr>
      </p:pic>
    </p:spTree>
    <p:extLst>
      <p:ext uri="{BB962C8B-B14F-4D97-AF65-F5344CB8AC3E}">
        <p14:creationId xmlns:p14="http://schemas.microsoft.com/office/powerpoint/2010/main" val="3277453340"/>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3" name="CHIMES.WAV"/>
          </p:stSnd>
        </p:sndAc>
      </p:transition>
    </mc:Choice>
    <mc:Fallback>
      <p:transition spd="slow">
        <p:fade/>
        <p:sndAc>
          <p:stSnd>
            <p:snd r:embed="rId3" name="CHIMES.WAV"/>
          </p:stSnd>
        </p:sndAc>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77DAF-7D2C-456F-BF2B-E7516BE0F7CE}"/>
              </a:ext>
            </a:extLst>
          </p:cNvPr>
          <p:cNvSpPr>
            <a:spLocks noGrp="1"/>
          </p:cNvSpPr>
          <p:nvPr>
            <p:ph type="title"/>
          </p:nvPr>
        </p:nvSpPr>
        <p:spPr>
          <a:xfrm>
            <a:off x="6096000" y="624110"/>
            <a:ext cx="5408612" cy="1280890"/>
          </a:xfrm>
        </p:spPr>
        <p:txBody>
          <a:bodyPr/>
          <a:lstStyle/>
          <a:p>
            <a:pPr algn="ctr"/>
            <a:r>
              <a:rPr lang="en-GB" b="1" dirty="0"/>
              <a:t>THANKS FOR WATCHING</a:t>
            </a:r>
          </a:p>
        </p:txBody>
      </p:sp>
      <p:pic>
        <p:nvPicPr>
          <p:cNvPr id="4" name="Picture 3">
            <a:extLst>
              <a:ext uri="{FF2B5EF4-FFF2-40B4-BE49-F238E27FC236}">
                <a16:creationId xmlns:a16="http://schemas.microsoft.com/office/drawing/2014/main" id="{E6BD7261-E5B4-4492-8A1C-B6D3EA428B4F}"/>
              </a:ext>
            </a:extLst>
          </p:cNvPr>
          <p:cNvPicPr>
            <a:picLocks noChangeAspect="1"/>
          </p:cNvPicPr>
          <p:nvPr/>
        </p:nvPicPr>
        <p:blipFill>
          <a:blip r:embed="rId3"/>
          <a:stretch>
            <a:fillRect/>
          </a:stretch>
        </p:blipFill>
        <p:spPr>
          <a:xfrm>
            <a:off x="504508" y="148974"/>
            <a:ext cx="4773582" cy="1426588"/>
          </a:xfrm>
          <a:prstGeom prst="rect">
            <a:avLst/>
          </a:prstGeom>
        </p:spPr>
      </p:pic>
      <p:pic>
        <p:nvPicPr>
          <p:cNvPr id="6" name="Picture 5" descr="A close up of a logo&#10;&#10;Description automatically generated">
            <a:extLst>
              <a:ext uri="{FF2B5EF4-FFF2-40B4-BE49-F238E27FC236}">
                <a16:creationId xmlns:a16="http://schemas.microsoft.com/office/drawing/2014/main" id="{5B4889B8-A524-4753-A4C5-7CBB0FE81D3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964635" y="2077278"/>
            <a:ext cx="4131365" cy="3369365"/>
          </a:xfrm>
          <a:prstGeom prst="rect">
            <a:avLst/>
          </a:prstGeom>
        </p:spPr>
      </p:pic>
      <p:pic>
        <p:nvPicPr>
          <p:cNvPr id="8" name="Picture 7" descr="A close up of a sign&#10;&#10;Description automatically generated">
            <a:extLst>
              <a:ext uri="{FF2B5EF4-FFF2-40B4-BE49-F238E27FC236}">
                <a16:creationId xmlns:a16="http://schemas.microsoft.com/office/drawing/2014/main" id="{4B6DF1B3-766A-4285-BC71-20D5BE21883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005712" y="2077277"/>
            <a:ext cx="4498900" cy="3369366"/>
          </a:xfrm>
          <a:prstGeom prst="rect">
            <a:avLst/>
          </a:prstGeom>
        </p:spPr>
      </p:pic>
    </p:spTree>
    <p:extLst>
      <p:ext uri="{BB962C8B-B14F-4D97-AF65-F5344CB8AC3E}">
        <p14:creationId xmlns:p14="http://schemas.microsoft.com/office/powerpoint/2010/main" val="55581020"/>
      </p:ext>
    </p:extLst>
  </p:cSld>
  <p:clrMapOvr>
    <a:masterClrMapping/>
  </p:clrMapOvr>
  <mc:AlternateContent xmlns:mc="http://schemas.openxmlformats.org/markup-compatibility/2006">
    <mc:Choice xmlns:p14="http://schemas.microsoft.com/office/powerpoint/2010/main" Requires="p14">
      <p:transition spd="slow" p14:dur="1200">
        <p14:prism/>
        <p:sndAc>
          <p:stSnd>
            <p:snd r:embed="rId2" name="APPLAUSE.WAV"/>
          </p:stSnd>
        </p:sndAc>
      </p:transition>
    </mc:Choice>
    <mc:Fallback>
      <p:transition spd="slow">
        <p:fade/>
        <p:sndAc>
          <p:stSnd>
            <p:snd r:embed="rId2" name="APPLAUSE.WAV"/>
          </p:stSnd>
        </p:sndAc>
      </p:transition>
    </mc:Fallback>
  </mc:AlternateContent>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263</TotalTime>
  <Words>906</Words>
  <Application>Microsoft Office PowerPoint</Application>
  <PresentationFormat>Widescreen</PresentationFormat>
  <Paragraphs>70</Paragraphs>
  <Slides>9</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Wisp</vt:lpstr>
      <vt:lpstr>Social and ethical marketing ( BMSP5003) Jessica Shore Presentation Joaquim Anthony Fernandes</vt:lpstr>
      <vt:lpstr>INTRODUCTION</vt:lpstr>
      <vt:lpstr>THE ROYAL COMMISSION ON THE ANCIENT AND HISTORICAL MONUMENTS OF WALES</vt:lpstr>
      <vt:lpstr>THE MARKETING MIX</vt:lpstr>
      <vt:lpstr>MY SOCIAL MARKETING PLAN</vt:lpstr>
      <vt:lpstr> THE TECHNOLOGY</vt:lpstr>
      <vt:lpstr>ANY QUESTIONS?</vt:lpstr>
      <vt:lpstr>REFERENCES</vt:lpstr>
      <vt:lpstr>THANKS FOR WATCHING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Social and ethical marketing ( BMSP5003) Jessica Shore Presentation Joaquim Anthony Fernandes</dc:title>
  <dc:creator>Joaquim Fernandes (1805865)</dc:creator>
  <cp:lastModifiedBy>Joaquim Fernandes (1805865)</cp:lastModifiedBy>
  <cp:revision>27</cp:revision>
  <dcterms:created xsi:type="dcterms:W3CDTF">2019-12-09T16:51:37Z</dcterms:created>
  <dcterms:modified xsi:type="dcterms:W3CDTF">2019-12-10T16:47:51Z</dcterms:modified>
</cp:coreProperties>
</file>