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9906000" cy="6858000" type="A4"/>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p:scale>
          <a:sx n="89" d="100"/>
          <a:sy n="89" d="100"/>
        </p:scale>
        <p:origin x="62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C38FDD2F-F4BF-4634-AFA4-FF0EEE2B4FF7}" type="datetimeFigureOut">
              <a:rPr lang="en-GB" smtClean="0"/>
              <a:t>26/11/2025</a:t>
            </a:fld>
            <a:endParaRPr lang="en-GB"/>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DB9DCFC9-E717-4CFE-8A2F-191BD76B1DC6}" type="slidenum">
              <a:rPr lang="en-GB" smtClean="0"/>
              <a:t>‹#›</a:t>
            </a:fld>
            <a:endParaRPr lang="en-GB"/>
          </a:p>
        </p:txBody>
      </p:sp>
    </p:spTree>
    <p:extLst>
      <p:ext uri="{BB962C8B-B14F-4D97-AF65-F5344CB8AC3E}">
        <p14:creationId xmlns:p14="http://schemas.microsoft.com/office/powerpoint/2010/main" val="2369450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9DCFC9-E717-4CFE-8A2F-191BD76B1DC6}" type="slidenum">
              <a:rPr lang="en-GB" smtClean="0"/>
              <a:t>1</a:t>
            </a:fld>
            <a:endParaRPr lang="en-GB"/>
          </a:p>
        </p:txBody>
      </p:sp>
    </p:spTree>
    <p:extLst>
      <p:ext uri="{BB962C8B-B14F-4D97-AF65-F5344CB8AC3E}">
        <p14:creationId xmlns:p14="http://schemas.microsoft.com/office/powerpoint/2010/main" val="17007007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42950" y="1122363"/>
            <a:ext cx="84201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96C4B3-EA12-498F-8C39-172066BFC23F}"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1150277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96C4B3-EA12-498F-8C39-172066BFC23F}"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1899294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5879" y="1709740"/>
            <a:ext cx="8543925"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75879" y="4589465"/>
            <a:ext cx="8543925"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96C4B3-EA12-498F-8C39-172066BFC23F}"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3013438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1038"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14913" y="1825625"/>
            <a:ext cx="421005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96C4B3-EA12-498F-8C39-172066BFC23F}"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828731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2328" y="365127"/>
            <a:ext cx="8543925"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2329" y="2505075"/>
            <a:ext cx="4190702"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14913"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14913" y="2505075"/>
            <a:ext cx="4211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96C4B3-EA12-498F-8C39-172066BFC23F}" type="datetimeFigureOut">
              <a:rPr lang="en-GB" smtClean="0"/>
              <a:t>26/11/2025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175616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96C4B3-EA12-498F-8C39-172066BFC23F}" type="datetimeFigureOut">
              <a:rPr lang="en-GB" smtClean="0"/>
              <a:t>26/11/2025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1013686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96C4B3-EA12-498F-8C39-172066BFC23F}" type="datetimeFigureOut">
              <a:rPr lang="en-GB" smtClean="0"/>
              <a:t>26/11/2025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749204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4211340" y="987427"/>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96C4B3-EA12-498F-8C39-172066BFC23F}"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210644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2328" y="457200"/>
            <a:ext cx="3194943"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211340" y="987427"/>
            <a:ext cx="5014913"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2328" y="2057400"/>
            <a:ext cx="3194943"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96C4B3-EA12-498F-8C39-172066BFC23F}"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241043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96C4B3-EA12-498F-8C39-172066BFC23F}"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333409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88982" y="365125"/>
            <a:ext cx="2135981"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1038" y="365125"/>
            <a:ext cx="6284119"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96C4B3-EA12-498F-8C39-172066BFC23F}"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D4D653-CC74-4D39-B6E7-9B678478AD63}" type="slidenum">
              <a:rPr lang="en-GB" smtClean="0"/>
              <a:t>‹#›</a:t>
            </a:fld>
            <a:endParaRPr lang="en-GB"/>
          </a:p>
        </p:txBody>
      </p:sp>
    </p:spTree>
    <p:extLst>
      <p:ext uri="{BB962C8B-B14F-4D97-AF65-F5344CB8AC3E}">
        <p14:creationId xmlns:p14="http://schemas.microsoft.com/office/powerpoint/2010/main" val="26528603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1038" y="365127"/>
            <a:ext cx="8543925"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1038" y="1825625"/>
            <a:ext cx="8543925"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96C4B3-EA12-498F-8C39-172066BFC23F}" type="datetimeFigureOut">
              <a:rPr lang="en-GB" smtClean="0"/>
              <a:t>26/11/2025</a:t>
            </a:fld>
            <a:endParaRPr lang="en-GB"/>
          </a:p>
        </p:txBody>
      </p:sp>
      <p:sp>
        <p:nvSpPr>
          <p:cNvPr id="5" name="Footer Placeholder 4"/>
          <p:cNvSpPr>
            <a:spLocks noGrp="1"/>
          </p:cNvSpPr>
          <p:nvPr>
            <p:ph type="ftr" sz="quarter" idx="3"/>
          </p:nvPr>
        </p:nvSpPr>
        <p:spPr>
          <a:xfrm>
            <a:off x="3281363"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D4D653-CC74-4D39-B6E7-9B678478AD63}" type="slidenum">
              <a:rPr lang="en-GB" smtClean="0"/>
              <a:t>‹#›</a:t>
            </a:fld>
            <a:endParaRPr lang="en-GB"/>
          </a:p>
        </p:txBody>
      </p:sp>
    </p:spTree>
    <p:extLst>
      <p:ext uri="{BB962C8B-B14F-4D97-AF65-F5344CB8AC3E}">
        <p14:creationId xmlns:p14="http://schemas.microsoft.com/office/powerpoint/2010/main" val="279004332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https://cclhealthcare.com/packaging-products/pharmaceutical-labels/smart-and-intelligent-packaging/nfc/nfc-medication-adherence/" TargetMode="External"/><Relationship Id="rId18" Type="http://schemas.openxmlformats.org/officeDocument/2006/relationships/hyperlink" Target="https://doi.org/10.1186/s12919-025-00326-4" TargetMode="External"/><Relationship Id="rId3" Type="http://schemas.openxmlformats.org/officeDocument/2006/relationships/image" Target="../media/image1.png"/><Relationship Id="rId21" Type="http://schemas.openxmlformats.org/officeDocument/2006/relationships/hyperlink" Target="https://www.universityofgalway.ie/hprc/welcome/healthpromotionvalues/" TargetMode="External"/><Relationship Id="rId7" Type="http://schemas.openxmlformats.org/officeDocument/2006/relationships/image" Target="../media/image5.png"/><Relationship Id="rId12" Type="http://schemas.openxmlformats.org/officeDocument/2006/relationships/hyperlink" Target="https://doi.org/10.3390/pharmacy10050106" TargetMode="External"/><Relationship Id="rId17" Type="http://schemas.openxmlformats.org/officeDocument/2006/relationships/hyperlink" Target="https://pmlive.com/pmhub/ignifi/patient_nonadherence_the_637bn_paradox/" TargetMode="External"/><Relationship Id="rId2" Type="http://schemas.openxmlformats.org/officeDocument/2006/relationships/notesSlide" Target="../notesSlides/notesSlide1.xml"/><Relationship Id="rId16" Type="http://schemas.openxmlformats.org/officeDocument/2006/relationships/hyperlink" Target="https://doi.org/10.1016/j.pecinn.2023.100209" TargetMode="External"/><Relationship Id="rId20" Type="http://schemas.openxmlformats.org/officeDocument/2006/relationships/hyperlink" Target="https://doi.org/10.1007/s40266-025-01249-7" TargetMode="Externa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hyperlink" Target="https://doi.org/10.1186/s12877-020-01979-w" TargetMode="External"/><Relationship Id="rId5" Type="http://schemas.openxmlformats.org/officeDocument/2006/relationships/image" Target="../media/image3.png"/><Relationship Id="rId15" Type="http://schemas.openxmlformats.org/officeDocument/2006/relationships/hyperlink" Target="https://doi.org/10.1186/s43058-021-00223-9" TargetMode="External"/><Relationship Id="rId10" Type="http://schemas.openxmlformats.org/officeDocument/2006/relationships/hyperlink" Target="https://doi.org/10.1093/heapol/czaf022" TargetMode="External"/><Relationship Id="rId19" Type="http://schemas.openxmlformats.org/officeDocument/2006/relationships/hyperlink" Target="https://doi.org/10.3390/medicina61010153" TargetMode="External"/><Relationship Id="rId4" Type="http://schemas.openxmlformats.org/officeDocument/2006/relationships/image" Target="../media/image2.png"/><Relationship Id="rId9" Type="http://schemas.openxmlformats.org/officeDocument/2006/relationships/hyperlink" Target="https://doi.org/10.3389/fphar.2025.1570359" TargetMode="External"/><Relationship Id="rId14" Type="http://schemas.openxmlformats.org/officeDocument/2006/relationships/hyperlink" Target="https://doi.org/10.3390/children12060770" TargetMode="External"/><Relationship Id="rId22" Type="http://schemas.openxmlformats.org/officeDocument/2006/relationships/hyperlink" Target="https://doi.org/10.1002/hsr2.707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44000">
              <a:schemeClr val="accent1">
                <a:lumMod val="45000"/>
                <a:lumOff val="55000"/>
              </a:schemeClr>
            </a:gs>
            <a:gs pos="72000">
              <a:schemeClr val="tx2">
                <a:lumMod val="40000"/>
                <a:lumOff val="60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A25DE1-C53F-BBFE-E446-637763F4BA5D}"/>
              </a:ext>
            </a:extLst>
          </p:cNvPr>
          <p:cNvSpPr txBox="1"/>
          <p:nvPr/>
        </p:nvSpPr>
        <p:spPr>
          <a:xfrm>
            <a:off x="6636495" y="-16554"/>
            <a:ext cx="5408080" cy="461665"/>
          </a:xfrm>
          <a:prstGeom prst="rect">
            <a:avLst/>
          </a:prstGeom>
          <a:noFill/>
        </p:spPr>
        <p:txBody>
          <a:bodyPr wrap="square">
            <a:spAutoFit/>
          </a:bodyPr>
          <a:lstStyle/>
          <a:p>
            <a:r>
              <a:rPr lang="en-GB" sz="1200" b="1" dirty="0">
                <a:effectLst>
                  <a:outerShdw blurRad="38100" dist="38100" dir="2700000" algn="tl">
                    <a:srgbClr val="000000">
                      <a:alpha val="43137"/>
                    </a:srgbClr>
                  </a:outerShdw>
                </a:effectLst>
                <a:latin typeface="Times New Roman" panose="02020603050405020304" pitchFamily="18" charset="0"/>
              </a:rPr>
              <a:t>Student ID:2432885</a:t>
            </a:r>
          </a:p>
          <a:p>
            <a:r>
              <a:rPr lang="en-GB" sz="1200" b="1" dirty="0">
                <a:effectLst>
                  <a:outerShdw blurRad="38100" dist="38100" dir="2700000" algn="tl">
                    <a:srgbClr val="000000">
                      <a:alpha val="43137"/>
                    </a:srgbClr>
                  </a:outerShdw>
                </a:effectLst>
                <a:latin typeface="Times New Roman" panose="02020603050405020304" pitchFamily="18" charset="0"/>
              </a:rPr>
              <a:t>Student Name: Muskan </a:t>
            </a:r>
            <a:r>
              <a:rPr lang="en-GB" sz="1200" b="1" dirty="0" err="1">
                <a:effectLst>
                  <a:outerShdw blurRad="38100" dist="38100" dir="2700000" algn="tl">
                    <a:srgbClr val="000000">
                      <a:alpha val="43137"/>
                    </a:srgbClr>
                  </a:outerShdw>
                </a:effectLst>
                <a:latin typeface="Times New Roman" panose="02020603050405020304" pitchFamily="18" charset="0"/>
              </a:rPr>
              <a:t>Abderaheman</a:t>
            </a:r>
            <a:r>
              <a:rPr lang="en-GB" sz="1200" b="1" dirty="0">
                <a:effectLst>
                  <a:outerShdw blurRad="38100" dist="38100" dir="2700000" algn="tl">
                    <a:srgbClr val="000000">
                      <a:alpha val="43137"/>
                    </a:srgbClr>
                  </a:outerShdw>
                </a:effectLst>
                <a:latin typeface="Times New Roman" panose="02020603050405020304" pitchFamily="18" charset="0"/>
              </a:rPr>
              <a:t> Khalifa</a:t>
            </a:r>
            <a:endParaRPr lang="en-GB" sz="1200" dirty="0">
              <a:effectLst>
                <a:outerShdw blurRad="38100" dist="38100" dir="2700000" algn="tl">
                  <a:srgbClr val="000000">
                    <a:alpha val="43137"/>
                  </a:srgbClr>
                </a:outerShdw>
              </a:effectLst>
            </a:endParaRPr>
          </a:p>
        </p:txBody>
      </p:sp>
      <p:sp>
        <p:nvSpPr>
          <p:cNvPr id="7" name="TextBox 6">
            <a:extLst>
              <a:ext uri="{FF2B5EF4-FFF2-40B4-BE49-F238E27FC236}">
                <a16:creationId xmlns:a16="http://schemas.microsoft.com/office/drawing/2014/main" id="{AC36EA43-2C16-3FA2-1326-95AD8B0455CA}"/>
              </a:ext>
            </a:extLst>
          </p:cNvPr>
          <p:cNvSpPr txBox="1"/>
          <p:nvPr/>
        </p:nvSpPr>
        <p:spPr>
          <a:xfrm>
            <a:off x="227930" y="724024"/>
            <a:ext cx="3432312" cy="338554"/>
          </a:xfrm>
          <a:prstGeom prst="rect">
            <a:avLst/>
          </a:prstGeom>
          <a:noFill/>
        </p:spPr>
        <p:txBody>
          <a:bodyPr wrap="square">
            <a:spAutoFit/>
          </a:bodyPr>
          <a:lstStyle/>
          <a:p>
            <a:pPr algn="ctr"/>
            <a:r>
              <a:rPr lang="en-GB" sz="1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Background</a:t>
            </a:r>
            <a:endParaRPr lang="en-GB" sz="1600" b="1" dirty="0">
              <a:effectLst>
                <a:outerShdw blurRad="38100" dist="38100" dir="2700000" algn="tl">
                  <a:srgbClr val="000000">
                    <a:alpha val="43137"/>
                  </a:srgbClr>
                </a:outerShdw>
              </a:effectLst>
            </a:endParaRPr>
          </a:p>
        </p:txBody>
      </p:sp>
      <p:sp>
        <p:nvSpPr>
          <p:cNvPr id="9" name="TextBox 8">
            <a:extLst>
              <a:ext uri="{FF2B5EF4-FFF2-40B4-BE49-F238E27FC236}">
                <a16:creationId xmlns:a16="http://schemas.microsoft.com/office/drawing/2014/main" id="{5705DBFA-A6DC-7D6D-3B4E-94599685B3EC}"/>
              </a:ext>
            </a:extLst>
          </p:cNvPr>
          <p:cNvSpPr txBox="1"/>
          <p:nvPr/>
        </p:nvSpPr>
        <p:spPr>
          <a:xfrm>
            <a:off x="7991" y="1062578"/>
            <a:ext cx="3945930" cy="1384995"/>
          </a:xfrm>
          <a:prstGeom prst="rect">
            <a:avLst/>
          </a:prstGeom>
          <a:noFill/>
        </p:spPr>
        <p:txBody>
          <a:bodyPr wrap="square">
            <a:spAutoFit/>
          </a:bodyPr>
          <a:lstStyle/>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One of the most existable global public-health concerns is medication non-adherence, which directly contributes to the reduction of effective treatment, avoidable hospitalisation, and increased expenditure in the health context (Achterbosch et al., 2025). </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It has been estimated that the adherence among patients with chronic situations averages only 50% and this represents a great barrier to controlling the disease (Pruitt et al., 2025).</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Approximately £500 million is the annual non-adherence cost to the NHS in the UK (Religioni et al., 2025).  </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Traditional interventions like pill organisers, counselling, and SMS reminders present modest improvements while often fail to deliver reliable verification of adherence (Wang et al., 2025). </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Digital adherence tools that include NFC-PTS and connected apps have shown an increase in accuracy and availability to older people, while limited by the cost, user-dependent actions, not able to detect ingestion. </a:t>
            </a:r>
            <a:endParaRPr lang="en-GB" sz="700" dirty="0"/>
          </a:p>
        </p:txBody>
      </p:sp>
      <p:pic>
        <p:nvPicPr>
          <p:cNvPr id="10" name="image5.png">
            <a:extLst>
              <a:ext uri="{FF2B5EF4-FFF2-40B4-BE49-F238E27FC236}">
                <a16:creationId xmlns:a16="http://schemas.microsoft.com/office/drawing/2014/main" id="{E794B35E-BB98-2D64-D9AF-434991840DA0}"/>
              </a:ext>
            </a:extLst>
          </p:cNvPr>
          <p:cNvPicPr/>
          <p:nvPr/>
        </p:nvPicPr>
        <p:blipFill>
          <a:blip r:embed="rId3"/>
          <a:srcRect/>
          <a:stretch>
            <a:fillRect/>
          </a:stretch>
        </p:blipFill>
        <p:spPr>
          <a:xfrm>
            <a:off x="5423920" y="881464"/>
            <a:ext cx="2425150" cy="1125778"/>
          </a:xfrm>
          <a:prstGeom prst="rect">
            <a:avLst/>
          </a:prstGeom>
          <a:ln/>
        </p:spPr>
      </p:pic>
      <p:sp>
        <p:nvSpPr>
          <p:cNvPr id="12" name="TextBox 11">
            <a:extLst>
              <a:ext uri="{FF2B5EF4-FFF2-40B4-BE49-F238E27FC236}">
                <a16:creationId xmlns:a16="http://schemas.microsoft.com/office/drawing/2014/main" id="{D4DB4CFA-C2FF-D7E8-285B-0573B9997168}"/>
              </a:ext>
            </a:extLst>
          </p:cNvPr>
          <p:cNvSpPr txBox="1"/>
          <p:nvPr/>
        </p:nvSpPr>
        <p:spPr>
          <a:xfrm>
            <a:off x="4812891" y="2112749"/>
            <a:ext cx="3432312" cy="215444"/>
          </a:xfrm>
          <a:prstGeom prst="rect">
            <a:avLst/>
          </a:prstGeom>
          <a:noFill/>
        </p:spPr>
        <p:txBody>
          <a:bodyPr wrap="square">
            <a:spAutoFit/>
          </a:bodyPr>
          <a:lstStyle/>
          <a:p>
            <a:pPr algn="ctr"/>
            <a:r>
              <a:rPr lang="en-GB" sz="800" dirty="0">
                <a:latin typeface="Times New Roman" panose="02020603050405020304" pitchFamily="18" charset="0"/>
                <a:ea typeface="Times New Roman" panose="02020603050405020304" pitchFamily="18" charset="0"/>
              </a:rPr>
              <a:t>(Source: Religioni et al., 2025)</a:t>
            </a:r>
            <a:endParaRPr lang="en-GB" sz="800" dirty="0"/>
          </a:p>
        </p:txBody>
      </p:sp>
      <p:pic>
        <p:nvPicPr>
          <p:cNvPr id="13" name="image2.png">
            <a:extLst>
              <a:ext uri="{FF2B5EF4-FFF2-40B4-BE49-F238E27FC236}">
                <a16:creationId xmlns:a16="http://schemas.microsoft.com/office/drawing/2014/main" id="{E26D46AB-4A8E-AC75-95BC-96D2844CCFB7}"/>
              </a:ext>
            </a:extLst>
          </p:cNvPr>
          <p:cNvPicPr/>
          <p:nvPr/>
        </p:nvPicPr>
        <p:blipFill>
          <a:blip r:embed="rId4"/>
          <a:srcRect/>
          <a:stretch>
            <a:fillRect/>
          </a:stretch>
        </p:blipFill>
        <p:spPr>
          <a:xfrm>
            <a:off x="4111281" y="846071"/>
            <a:ext cx="1143109" cy="1634385"/>
          </a:xfrm>
          <a:prstGeom prst="rect">
            <a:avLst/>
          </a:prstGeom>
          <a:ln/>
        </p:spPr>
      </p:pic>
      <p:sp>
        <p:nvSpPr>
          <p:cNvPr id="15" name="TextBox 14">
            <a:extLst>
              <a:ext uri="{FF2B5EF4-FFF2-40B4-BE49-F238E27FC236}">
                <a16:creationId xmlns:a16="http://schemas.microsoft.com/office/drawing/2014/main" id="{D14E1409-39BB-5739-9C63-D5D2832DED78}"/>
              </a:ext>
            </a:extLst>
          </p:cNvPr>
          <p:cNvSpPr txBox="1"/>
          <p:nvPr/>
        </p:nvSpPr>
        <p:spPr>
          <a:xfrm>
            <a:off x="2916983" y="2528248"/>
            <a:ext cx="3531704" cy="215444"/>
          </a:xfrm>
          <a:prstGeom prst="rect">
            <a:avLst/>
          </a:prstGeom>
          <a:noFill/>
        </p:spPr>
        <p:txBody>
          <a:bodyPr wrap="square">
            <a:spAutoFit/>
          </a:bodyPr>
          <a:lstStyle/>
          <a:p>
            <a:pPr algn="ctr"/>
            <a:r>
              <a:rPr lang="en-GB" sz="800" dirty="0">
                <a:latin typeface="Times New Roman" panose="02020603050405020304" pitchFamily="18" charset="0"/>
                <a:ea typeface="Times New Roman" panose="02020603050405020304" pitchFamily="18" charset="0"/>
              </a:rPr>
              <a:t>(Source: Pmlive, 2019)</a:t>
            </a:r>
            <a:endParaRPr lang="en-GB" sz="800" dirty="0"/>
          </a:p>
        </p:txBody>
      </p:sp>
      <p:sp>
        <p:nvSpPr>
          <p:cNvPr id="17" name="TextBox 16">
            <a:extLst>
              <a:ext uri="{FF2B5EF4-FFF2-40B4-BE49-F238E27FC236}">
                <a16:creationId xmlns:a16="http://schemas.microsoft.com/office/drawing/2014/main" id="{4CDD5F7F-2906-F371-A686-32311C3AD07D}"/>
              </a:ext>
            </a:extLst>
          </p:cNvPr>
          <p:cNvSpPr txBox="1"/>
          <p:nvPr/>
        </p:nvSpPr>
        <p:spPr>
          <a:xfrm>
            <a:off x="5437125" y="2344542"/>
            <a:ext cx="4148704" cy="338554"/>
          </a:xfrm>
          <a:prstGeom prst="rect">
            <a:avLst/>
          </a:prstGeom>
          <a:noFill/>
        </p:spPr>
        <p:txBody>
          <a:bodyPr wrap="square">
            <a:spAutoFit/>
          </a:bodyPr>
          <a:lstStyle/>
          <a:p>
            <a:pPr algn="ctr"/>
            <a:r>
              <a:rPr lang="en-GB" sz="1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Health promotion values and principles</a:t>
            </a:r>
            <a:endParaRPr lang="en-GB" sz="1600" b="1" dirty="0">
              <a:effectLst>
                <a:outerShdw blurRad="38100" dist="38100" dir="2700000" algn="tl">
                  <a:srgbClr val="000000">
                    <a:alpha val="43137"/>
                  </a:srgbClr>
                </a:outerShdw>
              </a:effectLst>
            </a:endParaRPr>
          </a:p>
        </p:txBody>
      </p:sp>
      <p:sp>
        <p:nvSpPr>
          <p:cNvPr id="19" name="TextBox 18">
            <a:extLst>
              <a:ext uri="{FF2B5EF4-FFF2-40B4-BE49-F238E27FC236}">
                <a16:creationId xmlns:a16="http://schemas.microsoft.com/office/drawing/2014/main" id="{0F7CC0AB-33F4-EB74-7F96-3DF4CE7844AE}"/>
              </a:ext>
            </a:extLst>
          </p:cNvPr>
          <p:cNvSpPr txBox="1"/>
          <p:nvPr/>
        </p:nvSpPr>
        <p:spPr>
          <a:xfrm>
            <a:off x="5300677" y="2688930"/>
            <a:ext cx="4449611" cy="1384995"/>
          </a:xfrm>
          <a:prstGeom prst="rect">
            <a:avLst/>
          </a:prstGeom>
          <a:noFill/>
        </p:spPr>
        <p:txBody>
          <a:bodyPr wrap="square">
            <a:spAutoFit/>
          </a:bodyPr>
          <a:lstStyle/>
          <a:p>
            <a:pPr algn="just">
              <a:buNone/>
            </a:pPr>
            <a:r>
              <a:rPr lang="en-GB" sz="700" dirty="0">
                <a:latin typeface="Times New Roman" panose="02020603050405020304" pitchFamily="18" charset="0"/>
                <a:ea typeface="Times New Roman" panose="02020603050405020304" pitchFamily="18" charset="0"/>
              </a:rPr>
              <a:t>Health promotion has been grounded by the principles of equity, empowerment, intersectoral collaboration, participation, and support for enabling environments (Smith, Clavier, and Di Ruggiero, 2025). These values can be aligned properly with a low burden, low cost, and user-controlled method in the healthcare sector (Aivalli et al., 2025; Cclhealthcare, 2025). The NFC-PTS aligns effectively with all these principles as it delivers low cost, burden to the healthcare sector to track medication intake.</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The NFC tag has been embedded in a blister pack which can be activated through a simple tap of a mobile device and this process can reduce literacy, digital skill and most importantly accessibility obstacles. </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Accessibility barriers, specifically for older people and in poor internet areas, have become one of the relevant reasons for non-adherence to medication (Stanly, Vilakkathala, and George, 2025). </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Through developing objectives, a timestamped adherence record, which patients can share with caregivers. </a:t>
            </a:r>
          </a:p>
          <a:p>
            <a:pPr marL="342900" indent="-342900" algn="just">
              <a:buFont typeface="Arial" panose="020B0604020202020204" pitchFamily="34" charset="0"/>
              <a:buChar char="➢"/>
            </a:pPr>
            <a:r>
              <a:rPr lang="en-GB" sz="700" dirty="0">
                <a:latin typeface="Times New Roman" panose="02020603050405020304" pitchFamily="18" charset="0"/>
                <a:ea typeface="Times New Roman" panose="02020603050405020304" pitchFamily="18" charset="0"/>
              </a:rPr>
              <a:t>This specific intervention can strengthen the autonomy, reduce digital health inequality among older adults, individuals who have a minimum income, and encourage collaborative decision-making.</a:t>
            </a:r>
          </a:p>
        </p:txBody>
      </p:sp>
      <p:pic>
        <p:nvPicPr>
          <p:cNvPr id="20" name="image6.png">
            <a:extLst>
              <a:ext uri="{FF2B5EF4-FFF2-40B4-BE49-F238E27FC236}">
                <a16:creationId xmlns:a16="http://schemas.microsoft.com/office/drawing/2014/main" id="{E8277799-F358-9E8E-882F-993161F44913}"/>
              </a:ext>
            </a:extLst>
          </p:cNvPr>
          <p:cNvPicPr/>
          <p:nvPr/>
        </p:nvPicPr>
        <p:blipFill>
          <a:blip r:embed="rId5"/>
          <a:srcRect/>
          <a:stretch>
            <a:fillRect/>
          </a:stretch>
        </p:blipFill>
        <p:spPr>
          <a:xfrm>
            <a:off x="8079402" y="870573"/>
            <a:ext cx="1483718" cy="1125778"/>
          </a:xfrm>
          <a:prstGeom prst="rect">
            <a:avLst/>
          </a:prstGeom>
          <a:ln/>
        </p:spPr>
      </p:pic>
      <p:sp>
        <p:nvSpPr>
          <p:cNvPr id="22" name="TextBox 21">
            <a:extLst>
              <a:ext uri="{FF2B5EF4-FFF2-40B4-BE49-F238E27FC236}">
                <a16:creationId xmlns:a16="http://schemas.microsoft.com/office/drawing/2014/main" id="{C8D6B4AE-4529-0FAD-A663-9B645D01F4A2}"/>
              </a:ext>
            </a:extLst>
          </p:cNvPr>
          <p:cNvSpPr txBox="1"/>
          <p:nvPr/>
        </p:nvSpPr>
        <p:spPr>
          <a:xfrm>
            <a:off x="7946305" y="2027078"/>
            <a:ext cx="1626319" cy="234551"/>
          </a:xfrm>
          <a:prstGeom prst="rect">
            <a:avLst/>
          </a:prstGeom>
          <a:noFill/>
        </p:spPr>
        <p:txBody>
          <a:bodyPr wrap="square">
            <a:spAutoFit/>
          </a:bodyPr>
          <a:lstStyle/>
          <a:p>
            <a:pPr algn="ctr">
              <a:lnSpc>
                <a:spcPct val="150000"/>
              </a:lnSpc>
              <a:spcBef>
                <a:spcPts val="1000"/>
              </a:spcBef>
              <a:spcAft>
                <a:spcPts val="1000"/>
              </a:spcAft>
            </a:pPr>
            <a:r>
              <a:rPr lang="en-GB" sz="700" dirty="0">
                <a:latin typeface="Times New Roman" panose="02020603050405020304" pitchFamily="18" charset="0"/>
                <a:ea typeface="Times New Roman" panose="02020603050405020304" pitchFamily="18" charset="0"/>
              </a:rPr>
              <a:t>(Source: Universityofgalway.ie,, 2025)</a:t>
            </a:r>
          </a:p>
        </p:txBody>
      </p:sp>
      <p:pic>
        <p:nvPicPr>
          <p:cNvPr id="23" name="image1.png">
            <a:extLst>
              <a:ext uri="{FF2B5EF4-FFF2-40B4-BE49-F238E27FC236}">
                <a16:creationId xmlns:a16="http://schemas.microsoft.com/office/drawing/2014/main" id="{C79125AE-39DC-2BED-DAAC-2994E3FF9C8F}"/>
              </a:ext>
            </a:extLst>
          </p:cNvPr>
          <p:cNvPicPr/>
          <p:nvPr/>
        </p:nvPicPr>
        <p:blipFill>
          <a:blip r:embed="rId6"/>
          <a:srcRect/>
          <a:stretch>
            <a:fillRect/>
          </a:stretch>
        </p:blipFill>
        <p:spPr>
          <a:xfrm>
            <a:off x="292501" y="2480456"/>
            <a:ext cx="1513868" cy="1103019"/>
          </a:xfrm>
          <a:prstGeom prst="rect">
            <a:avLst/>
          </a:prstGeom>
          <a:ln/>
        </p:spPr>
      </p:pic>
      <p:sp>
        <p:nvSpPr>
          <p:cNvPr id="25" name="TextBox 24">
            <a:extLst>
              <a:ext uri="{FF2B5EF4-FFF2-40B4-BE49-F238E27FC236}">
                <a16:creationId xmlns:a16="http://schemas.microsoft.com/office/drawing/2014/main" id="{29C06B4A-A887-A8C2-C99F-95BCC99E90F3}"/>
              </a:ext>
            </a:extLst>
          </p:cNvPr>
          <p:cNvSpPr txBox="1"/>
          <p:nvPr/>
        </p:nvSpPr>
        <p:spPr>
          <a:xfrm>
            <a:off x="1840187" y="2463587"/>
            <a:ext cx="2494564" cy="584775"/>
          </a:xfrm>
          <a:prstGeom prst="rect">
            <a:avLst/>
          </a:prstGeom>
          <a:noFill/>
        </p:spPr>
        <p:txBody>
          <a:bodyPr wrap="square">
            <a:spAutoFit/>
          </a:bodyPr>
          <a:lstStyle/>
          <a:p>
            <a:pPr algn="ctr"/>
            <a:r>
              <a:rPr lang="en-GB" sz="1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Behavioural change theory</a:t>
            </a:r>
            <a:endParaRPr lang="en-GB" sz="1600" b="1" dirty="0">
              <a:effectLst>
                <a:outerShdw blurRad="38100" dist="38100" dir="2700000" algn="tl">
                  <a:srgbClr val="000000">
                    <a:alpha val="43137"/>
                  </a:srgbClr>
                </a:outerShdw>
              </a:effectLst>
            </a:endParaRPr>
          </a:p>
        </p:txBody>
      </p:sp>
      <p:pic>
        <p:nvPicPr>
          <p:cNvPr id="26" name="image3.png">
            <a:extLst>
              <a:ext uri="{FF2B5EF4-FFF2-40B4-BE49-F238E27FC236}">
                <a16:creationId xmlns:a16="http://schemas.microsoft.com/office/drawing/2014/main" id="{F572EFCB-D47F-82D1-EE62-6CEC0BDC0984}"/>
              </a:ext>
            </a:extLst>
          </p:cNvPr>
          <p:cNvPicPr/>
          <p:nvPr/>
        </p:nvPicPr>
        <p:blipFill>
          <a:blip r:embed="rId7"/>
          <a:srcRect/>
          <a:stretch>
            <a:fillRect/>
          </a:stretch>
        </p:blipFill>
        <p:spPr>
          <a:xfrm>
            <a:off x="292501" y="3628389"/>
            <a:ext cx="1513868" cy="904543"/>
          </a:xfrm>
          <a:prstGeom prst="rect">
            <a:avLst/>
          </a:prstGeom>
          <a:ln/>
        </p:spPr>
      </p:pic>
      <p:sp>
        <p:nvSpPr>
          <p:cNvPr id="28" name="TextBox 27">
            <a:extLst>
              <a:ext uri="{FF2B5EF4-FFF2-40B4-BE49-F238E27FC236}">
                <a16:creationId xmlns:a16="http://schemas.microsoft.com/office/drawing/2014/main" id="{7C39D880-FF93-EDEE-A7EC-B02EF2010957}"/>
              </a:ext>
            </a:extLst>
          </p:cNvPr>
          <p:cNvSpPr txBox="1"/>
          <p:nvPr/>
        </p:nvSpPr>
        <p:spPr>
          <a:xfrm>
            <a:off x="-1427065" y="4565860"/>
            <a:ext cx="4953000" cy="215444"/>
          </a:xfrm>
          <a:prstGeom prst="rect">
            <a:avLst/>
          </a:prstGeom>
          <a:noFill/>
        </p:spPr>
        <p:txBody>
          <a:bodyPr wrap="square">
            <a:spAutoFit/>
          </a:bodyPr>
          <a:lstStyle/>
          <a:p>
            <a:pPr algn="ctr"/>
            <a:r>
              <a:rPr lang="en-GB" sz="800" dirty="0">
                <a:effectLst/>
                <a:latin typeface="Times New Roman" panose="02020603050405020304" pitchFamily="18" charset="0"/>
                <a:ea typeface="Times New Roman" panose="02020603050405020304" pitchFamily="18" charset="0"/>
              </a:rPr>
              <a:t>(Source: Muddu et al., 2021)</a:t>
            </a:r>
            <a:endParaRPr lang="en-GB" sz="800" dirty="0"/>
          </a:p>
        </p:txBody>
      </p:sp>
      <p:sp>
        <p:nvSpPr>
          <p:cNvPr id="30" name="TextBox 29">
            <a:extLst>
              <a:ext uri="{FF2B5EF4-FFF2-40B4-BE49-F238E27FC236}">
                <a16:creationId xmlns:a16="http://schemas.microsoft.com/office/drawing/2014/main" id="{84449CB4-B932-B1BC-7EFE-B81DA9FB3749}"/>
              </a:ext>
            </a:extLst>
          </p:cNvPr>
          <p:cNvSpPr txBox="1"/>
          <p:nvPr/>
        </p:nvSpPr>
        <p:spPr>
          <a:xfrm>
            <a:off x="1889677" y="3001378"/>
            <a:ext cx="3377182" cy="1815882"/>
          </a:xfrm>
          <a:prstGeom prst="rect">
            <a:avLst/>
          </a:prstGeom>
          <a:noFill/>
        </p:spPr>
        <p:txBody>
          <a:bodyPr wrap="square">
            <a:spAutoFit/>
          </a:bodyPr>
          <a:lstStyle/>
          <a:p>
            <a:pPr algn="just">
              <a:buNone/>
            </a:pPr>
            <a:r>
              <a:rPr lang="en-GB" sz="700" dirty="0">
                <a:effectLst/>
                <a:latin typeface="Times New Roman" panose="02020603050405020304" pitchFamily="18" charset="0"/>
                <a:ea typeface="Times New Roman" panose="02020603050405020304" pitchFamily="18" charset="0"/>
              </a:rPr>
              <a:t>The digital intervention is based on the sound behavioural foundation of the COM-B model (Capability, Opportunity, Motivation -Behaviour) (Hong et al., 2025). Such little adherence is commonly caused by poor psychological ability (forgetfulness), poor physical ability (complicated medication schedules), insufficient opportunity (the organisational support has not been provided), and low and high motivations. The NFC system enhances:</a:t>
            </a:r>
          </a:p>
          <a:p>
            <a:pPr marL="342900" lvl="0" indent="-342900" algn="just">
              <a:buFont typeface="Arial" panose="020B0604020202020204" pitchFamily="34" charset="0"/>
              <a:buChar char="➢"/>
            </a:pPr>
            <a:r>
              <a:rPr lang="en-GB" sz="700" b="1" u="none" strike="noStrike" dirty="0">
                <a:effectLst/>
                <a:latin typeface="Times New Roman" panose="02020603050405020304" pitchFamily="18" charset="0"/>
                <a:ea typeface="Times New Roman" panose="02020603050405020304" pitchFamily="18" charset="0"/>
              </a:rPr>
              <a:t>Capability:</a:t>
            </a:r>
            <a:r>
              <a:rPr lang="en-GB" sz="700" u="none" strike="noStrike" dirty="0">
                <a:effectLst/>
                <a:latin typeface="Times New Roman" panose="02020603050405020304" pitchFamily="18" charset="0"/>
                <a:ea typeface="Times New Roman" panose="02020603050405020304" pitchFamily="18" charset="0"/>
              </a:rPr>
              <a:t> The tap-to-confirm system helps in making the process of adherence easier, which will lower the cognitive load and enhance accuracy.</a:t>
            </a:r>
          </a:p>
          <a:p>
            <a:pPr marL="342900" lvl="0" indent="-342900" algn="just">
              <a:buFont typeface="Arial" panose="020B0604020202020204" pitchFamily="34" charset="0"/>
              <a:buChar char="➢"/>
            </a:pPr>
            <a:r>
              <a:rPr lang="en-GB" sz="700" b="1" u="none" strike="noStrike" dirty="0">
                <a:effectLst/>
                <a:latin typeface="Times New Roman" panose="02020603050405020304" pitchFamily="18" charset="0"/>
                <a:ea typeface="Times New Roman" panose="02020603050405020304" pitchFamily="18" charset="0"/>
              </a:rPr>
              <a:t>Opportunity: </a:t>
            </a:r>
            <a:r>
              <a:rPr lang="en-GB" sz="700" u="none" strike="noStrike" dirty="0">
                <a:effectLst/>
                <a:latin typeface="Times New Roman" panose="02020603050405020304" pitchFamily="18" charset="0"/>
                <a:ea typeface="Times New Roman" panose="02020603050405020304" pitchFamily="18" charset="0"/>
              </a:rPr>
              <a:t>The system is not online and does not require any technical skills to use, which makes it more accessible and less environmentally taxing.</a:t>
            </a:r>
          </a:p>
          <a:p>
            <a:pPr marL="342900" lvl="0" indent="-342900" algn="just">
              <a:buFont typeface="Arial" panose="020B0604020202020204" pitchFamily="34" charset="0"/>
              <a:buChar char="➢"/>
            </a:pPr>
            <a:r>
              <a:rPr lang="en-GB" sz="700" b="1" u="none" strike="noStrike" dirty="0">
                <a:effectLst/>
                <a:latin typeface="Times New Roman" panose="02020603050405020304" pitchFamily="18" charset="0"/>
                <a:ea typeface="Times New Roman" panose="02020603050405020304" pitchFamily="18" charset="0"/>
              </a:rPr>
              <a:t>Motivation:</a:t>
            </a:r>
            <a:r>
              <a:rPr lang="en-GB" sz="700" u="none" strike="noStrike" dirty="0">
                <a:effectLst/>
                <a:latin typeface="Times New Roman" panose="02020603050405020304" pitchFamily="18" charset="0"/>
                <a:ea typeface="Times New Roman" panose="02020603050405020304" pitchFamily="18" charset="0"/>
              </a:rPr>
              <a:t> Good habit formation and developing intrinsic motivation can be reinforced by adherence charts, immediate feedback, and optional reminders. </a:t>
            </a:r>
          </a:p>
          <a:p>
            <a:pPr>
              <a:buNone/>
            </a:pPr>
            <a:r>
              <a:rPr lang="en-GB" sz="700" dirty="0">
                <a:effectLst/>
                <a:latin typeface="Times New Roman" panose="02020603050405020304" pitchFamily="18" charset="0"/>
                <a:ea typeface="Times New Roman" panose="02020603050405020304" pitchFamily="18" charset="0"/>
              </a:rPr>
              <a:t>Recent findings indicate that digital adherence technologies based on COM-B attain better consistency in daily medication behaviour (Park, Ng, and Handley, 2023). The NFC system encourages sustainable long-term compliance by integrating simplicity and behavioural reinforcement.</a:t>
            </a:r>
            <a:endParaRPr lang="en-GB" sz="700" dirty="0"/>
          </a:p>
        </p:txBody>
      </p:sp>
      <p:sp>
        <p:nvSpPr>
          <p:cNvPr id="32" name="TextBox 31">
            <a:extLst>
              <a:ext uri="{FF2B5EF4-FFF2-40B4-BE49-F238E27FC236}">
                <a16:creationId xmlns:a16="http://schemas.microsoft.com/office/drawing/2014/main" id="{AF668C0C-AB61-AF88-16F0-BAB2B1B4ED0F}"/>
              </a:ext>
            </a:extLst>
          </p:cNvPr>
          <p:cNvSpPr txBox="1"/>
          <p:nvPr/>
        </p:nvSpPr>
        <p:spPr>
          <a:xfrm>
            <a:off x="5394192" y="4193450"/>
            <a:ext cx="1888168" cy="307777"/>
          </a:xfrm>
          <a:prstGeom prst="rect">
            <a:avLst/>
          </a:prstGeom>
          <a:noFill/>
        </p:spPr>
        <p:txBody>
          <a:bodyPr wrap="square">
            <a:spAutoFit/>
          </a:bodyPr>
          <a:lstStyle/>
          <a:p>
            <a:r>
              <a:rPr lang="en-GB" sz="14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Expected Outcomes</a:t>
            </a:r>
            <a:endParaRPr lang="en-GB" sz="1400" b="1" dirty="0">
              <a:effectLst>
                <a:outerShdw blurRad="38100" dist="38100" dir="2700000" algn="tl">
                  <a:srgbClr val="000000">
                    <a:alpha val="43137"/>
                  </a:srgbClr>
                </a:outerShdw>
              </a:effectLst>
            </a:endParaRPr>
          </a:p>
        </p:txBody>
      </p:sp>
      <p:pic>
        <p:nvPicPr>
          <p:cNvPr id="33" name="image4.png">
            <a:extLst>
              <a:ext uri="{FF2B5EF4-FFF2-40B4-BE49-F238E27FC236}">
                <a16:creationId xmlns:a16="http://schemas.microsoft.com/office/drawing/2014/main" id="{E5FC80A3-37B1-DE03-23E0-EE47D0543F22}"/>
              </a:ext>
            </a:extLst>
          </p:cNvPr>
          <p:cNvPicPr/>
          <p:nvPr/>
        </p:nvPicPr>
        <p:blipFill>
          <a:blip r:embed="rId8"/>
          <a:srcRect/>
          <a:stretch>
            <a:fillRect/>
          </a:stretch>
        </p:blipFill>
        <p:spPr>
          <a:xfrm>
            <a:off x="7487063" y="4110066"/>
            <a:ext cx="2107246" cy="1123766"/>
          </a:xfrm>
          <a:prstGeom prst="rect">
            <a:avLst/>
          </a:prstGeom>
          <a:ln/>
        </p:spPr>
      </p:pic>
      <p:sp>
        <p:nvSpPr>
          <p:cNvPr id="35" name="TextBox 34">
            <a:extLst>
              <a:ext uri="{FF2B5EF4-FFF2-40B4-BE49-F238E27FC236}">
                <a16:creationId xmlns:a16="http://schemas.microsoft.com/office/drawing/2014/main" id="{4091D32D-FDDF-61B2-20B2-A79B1D4E3275}"/>
              </a:ext>
            </a:extLst>
          </p:cNvPr>
          <p:cNvSpPr txBox="1"/>
          <p:nvPr/>
        </p:nvSpPr>
        <p:spPr>
          <a:xfrm>
            <a:off x="7585444" y="5233832"/>
            <a:ext cx="1759446" cy="215444"/>
          </a:xfrm>
          <a:prstGeom prst="rect">
            <a:avLst/>
          </a:prstGeom>
          <a:noFill/>
        </p:spPr>
        <p:txBody>
          <a:bodyPr wrap="square">
            <a:spAutoFit/>
          </a:bodyPr>
          <a:lstStyle/>
          <a:p>
            <a:pPr algn="ctr"/>
            <a:r>
              <a:rPr lang="en-GB" sz="800" dirty="0">
                <a:effectLst/>
                <a:latin typeface="Times New Roman" panose="02020603050405020304" pitchFamily="18" charset="0"/>
                <a:ea typeface="Times New Roman" panose="02020603050405020304" pitchFamily="18" charset="0"/>
              </a:rPr>
              <a:t>(Source: Arain et al., 2021)</a:t>
            </a:r>
            <a:endParaRPr lang="en-GB" sz="800" dirty="0"/>
          </a:p>
        </p:txBody>
      </p:sp>
      <p:sp>
        <p:nvSpPr>
          <p:cNvPr id="37" name="TextBox 36">
            <a:extLst>
              <a:ext uri="{FF2B5EF4-FFF2-40B4-BE49-F238E27FC236}">
                <a16:creationId xmlns:a16="http://schemas.microsoft.com/office/drawing/2014/main" id="{DFF58E78-EBBF-DAA3-71C9-992C7D076F41}"/>
              </a:ext>
            </a:extLst>
          </p:cNvPr>
          <p:cNvSpPr txBox="1"/>
          <p:nvPr/>
        </p:nvSpPr>
        <p:spPr>
          <a:xfrm>
            <a:off x="5045169" y="4578010"/>
            <a:ext cx="2336707" cy="2285241"/>
          </a:xfrm>
          <a:prstGeom prst="rect">
            <a:avLst/>
          </a:prstGeom>
          <a:noFill/>
        </p:spPr>
        <p:txBody>
          <a:bodyPr wrap="square">
            <a:spAutoFit/>
          </a:bodyPr>
          <a:lstStyle/>
          <a:p>
            <a:pPr marL="171450" indent="-171450" algn="just">
              <a:buFont typeface="Arial" panose="020B0604020202020204" pitchFamily="34" charset="0"/>
              <a:buChar char="•"/>
            </a:pPr>
            <a:r>
              <a:rPr lang="en-GB" sz="750" dirty="0">
                <a:effectLst/>
                <a:latin typeface="Times New Roman" panose="02020603050405020304" pitchFamily="18" charset="0"/>
                <a:ea typeface="Times New Roman" panose="02020603050405020304" pitchFamily="18" charset="0"/>
              </a:rPr>
              <a:t>It is expected that the NFC-based intervention will improve the accuracy of adherence, patient engagement, and provide the opportunity to implement clinical intervention earlier with the confirmed adherence data. </a:t>
            </a:r>
          </a:p>
          <a:p>
            <a:pPr marL="171450" indent="-171450" algn="just">
              <a:buFont typeface="Arial" panose="020B0604020202020204" pitchFamily="34" charset="0"/>
              <a:buChar char="•"/>
            </a:pPr>
            <a:r>
              <a:rPr lang="en-GB" sz="750" dirty="0">
                <a:effectLst/>
                <a:latin typeface="Times New Roman" panose="02020603050405020304" pitchFamily="18" charset="0"/>
                <a:ea typeface="Times New Roman" panose="02020603050405020304" pitchFamily="18" charset="0"/>
              </a:rPr>
              <a:t>The literature about digital adherence monitoring systems demonstrates a positive effect on medication-taking behaviour of 20-30 percent when real-time feedback and habit-reinforcing systems are employed (Arain et al., 2021). </a:t>
            </a:r>
          </a:p>
          <a:p>
            <a:pPr marL="171450" indent="-171450" algn="just">
              <a:buFont typeface="Arial" panose="020B0604020202020204" pitchFamily="34" charset="0"/>
              <a:buChar char="•"/>
            </a:pPr>
            <a:r>
              <a:rPr lang="en-GB" sz="750" dirty="0">
                <a:effectLst/>
                <a:latin typeface="Times New Roman" panose="02020603050405020304" pitchFamily="18" charset="0"/>
                <a:ea typeface="Times New Roman" panose="02020603050405020304" pitchFamily="18" charset="0"/>
              </a:rPr>
              <a:t>The tool will be suitable to reduce disparities in digital health inequality, particularly in older adults, people with multimorbidity, and those with low internet access due to the removal of digital-skill barriers. </a:t>
            </a:r>
          </a:p>
          <a:p>
            <a:pPr marL="171450" indent="-171450" algn="just">
              <a:buFont typeface="Arial" panose="020B0604020202020204" pitchFamily="34" charset="0"/>
              <a:buChar char="•"/>
            </a:pPr>
            <a:r>
              <a:rPr lang="en-GB" sz="750" dirty="0">
                <a:effectLst/>
                <a:latin typeface="Times New Roman" panose="02020603050405020304" pitchFamily="18" charset="0"/>
                <a:ea typeface="Times New Roman" panose="02020603050405020304" pitchFamily="18" charset="0"/>
              </a:rPr>
              <a:t>Better compliance would be expected to reduce the number of hospitalisations related to medication and increase the overall treatment outcome (Aremu et al., 2022).</a:t>
            </a:r>
            <a:endParaRPr lang="en-GB" sz="750" dirty="0"/>
          </a:p>
        </p:txBody>
      </p:sp>
      <p:sp>
        <p:nvSpPr>
          <p:cNvPr id="39" name="TextBox 38">
            <a:extLst>
              <a:ext uri="{FF2B5EF4-FFF2-40B4-BE49-F238E27FC236}">
                <a16:creationId xmlns:a16="http://schemas.microsoft.com/office/drawing/2014/main" id="{60599E81-B59A-770E-DA8F-867E825F951F}"/>
              </a:ext>
            </a:extLst>
          </p:cNvPr>
          <p:cNvSpPr txBox="1"/>
          <p:nvPr/>
        </p:nvSpPr>
        <p:spPr>
          <a:xfrm>
            <a:off x="7511477" y="5362950"/>
            <a:ext cx="1907381" cy="338554"/>
          </a:xfrm>
          <a:prstGeom prst="rect">
            <a:avLst/>
          </a:prstGeom>
          <a:noFill/>
        </p:spPr>
        <p:txBody>
          <a:bodyPr wrap="square">
            <a:spAutoFit/>
          </a:bodyPr>
          <a:lstStyle/>
          <a:p>
            <a:pPr algn="ctr"/>
            <a:r>
              <a:rPr lang="en-GB" sz="16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Conclusion</a:t>
            </a:r>
            <a:endParaRPr lang="en-GB" b="1" dirty="0">
              <a:effectLst>
                <a:outerShdw blurRad="38100" dist="38100" dir="2700000" algn="tl">
                  <a:srgbClr val="000000">
                    <a:alpha val="43137"/>
                  </a:srgbClr>
                </a:outerShdw>
              </a:effectLst>
            </a:endParaRPr>
          </a:p>
        </p:txBody>
      </p:sp>
      <p:sp>
        <p:nvSpPr>
          <p:cNvPr id="41" name="TextBox 40">
            <a:extLst>
              <a:ext uri="{FF2B5EF4-FFF2-40B4-BE49-F238E27FC236}">
                <a16:creationId xmlns:a16="http://schemas.microsoft.com/office/drawing/2014/main" id="{8CB8B49C-D8D8-F5B7-5F57-5B3F6FB1BED9}"/>
              </a:ext>
            </a:extLst>
          </p:cNvPr>
          <p:cNvSpPr txBox="1"/>
          <p:nvPr/>
        </p:nvSpPr>
        <p:spPr>
          <a:xfrm>
            <a:off x="7280786" y="5688326"/>
            <a:ext cx="2519799" cy="1061829"/>
          </a:xfrm>
          <a:prstGeom prst="rect">
            <a:avLst/>
          </a:prstGeom>
          <a:noFill/>
        </p:spPr>
        <p:txBody>
          <a:bodyPr wrap="square">
            <a:spAutoFit/>
          </a:bodyPr>
          <a:lstStyle/>
          <a:p>
            <a:pPr marL="171450" indent="-171450" algn="just">
              <a:buFont typeface="Arial" panose="020B0604020202020204" pitchFamily="34" charset="0"/>
              <a:buChar char="•"/>
            </a:pPr>
            <a:r>
              <a:rPr lang="en-GB" sz="700" dirty="0">
                <a:effectLst/>
                <a:latin typeface="Times New Roman" panose="02020603050405020304" pitchFamily="18" charset="0"/>
                <a:ea typeface="Times New Roman" panose="02020603050405020304" pitchFamily="18" charset="0"/>
              </a:rPr>
              <a:t>NFC-medication tracking is an evidence-based, scalable model involving digital innovation to enhance the strength of the public-health outcomes. </a:t>
            </a:r>
            <a:endParaRPr lang="en-GB" sz="700" dirty="0">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700" dirty="0">
                <a:effectLst/>
                <a:latin typeface="Times New Roman" panose="02020603050405020304" pitchFamily="18" charset="0"/>
                <a:ea typeface="Times New Roman" panose="02020603050405020304" pitchFamily="18" charset="0"/>
              </a:rPr>
              <a:t>The economic nature of its infrastructure implies it can be implemented widely in primary care, community health, and remote care environments. </a:t>
            </a:r>
          </a:p>
          <a:p>
            <a:pPr marL="171450" indent="-171450" algn="just">
              <a:buFont typeface="Arial" panose="020B0604020202020204" pitchFamily="34" charset="0"/>
              <a:buChar char="•"/>
            </a:pPr>
            <a:r>
              <a:rPr lang="en-GB" sz="700" dirty="0">
                <a:effectLst/>
                <a:latin typeface="Times New Roman" panose="02020603050405020304" pitchFamily="18" charset="0"/>
                <a:ea typeface="Times New Roman" panose="02020603050405020304" pitchFamily="18" charset="0"/>
              </a:rPr>
              <a:t>The NFC system can also play a significant role in decreasing health disparities in the UK by addressing both adherence and digital disadvantage.</a:t>
            </a:r>
          </a:p>
        </p:txBody>
      </p:sp>
      <p:sp>
        <p:nvSpPr>
          <p:cNvPr id="43" name="TextBox 42">
            <a:extLst>
              <a:ext uri="{FF2B5EF4-FFF2-40B4-BE49-F238E27FC236}">
                <a16:creationId xmlns:a16="http://schemas.microsoft.com/office/drawing/2014/main" id="{C53D4593-EA84-90DE-A3F1-8C8795B364D0}"/>
              </a:ext>
            </a:extLst>
          </p:cNvPr>
          <p:cNvSpPr txBox="1"/>
          <p:nvPr/>
        </p:nvSpPr>
        <p:spPr>
          <a:xfrm>
            <a:off x="1339895" y="4681450"/>
            <a:ext cx="2501340" cy="376834"/>
          </a:xfrm>
          <a:prstGeom prst="rect">
            <a:avLst/>
          </a:prstGeom>
          <a:noFill/>
        </p:spPr>
        <p:txBody>
          <a:bodyPr wrap="square">
            <a:spAutoFit/>
          </a:bodyPr>
          <a:lstStyle/>
          <a:p>
            <a:pPr algn="ctr">
              <a:lnSpc>
                <a:spcPct val="150000"/>
              </a:lnSpc>
              <a:spcBef>
                <a:spcPts val="1000"/>
              </a:spcBef>
              <a:spcAft>
                <a:spcPts val="1000"/>
              </a:spcAft>
              <a:buNone/>
            </a:pPr>
            <a:r>
              <a:rPr lang="en-GB" sz="1400" b="1" kern="0" dirty="0">
                <a:effectLst>
                  <a:outerShdw blurRad="38100" dist="38100" dir="2700000" algn="tl">
                    <a:srgbClr val="000000">
                      <a:alpha val="43137"/>
                    </a:srgbClr>
                  </a:outerShdw>
                </a:effectLst>
                <a:latin typeface="Times New Roman" panose="02020603050405020304" pitchFamily="18" charset="0"/>
              </a:rPr>
              <a:t>References</a:t>
            </a:r>
          </a:p>
        </p:txBody>
      </p:sp>
      <p:sp>
        <p:nvSpPr>
          <p:cNvPr id="45" name="TextBox 44">
            <a:extLst>
              <a:ext uri="{FF2B5EF4-FFF2-40B4-BE49-F238E27FC236}">
                <a16:creationId xmlns:a16="http://schemas.microsoft.com/office/drawing/2014/main" id="{F8C71190-3ACF-B6F9-C15D-526FD9E82A84}"/>
              </a:ext>
            </a:extLst>
          </p:cNvPr>
          <p:cNvSpPr txBox="1"/>
          <p:nvPr/>
        </p:nvSpPr>
        <p:spPr>
          <a:xfrm>
            <a:off x="92169" y="5058284"/>
            <a:ext cx="4953000" cy="1815882"/>
          </a:xfrm>
          <a:prstGeom prst="rect">
            <a:avLst/>
          </a:prstGeom>
          <a:noFill/>
        </p:spPr>
        <p:txBody>
          <a:bodyPr wrap="square">
            <a:spAutoFit/>
          </a:bodyPr>
          <a:lstStyle/>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Achterbosch, M., Aksoy, N., Obeng, G.D., Ameyaw, D., Ágh, T. and Van Boven, J.F., (2025). Clinical and economic consequences of medication nonadherence: a review of systematic reviews. </a:t>
            </a:r>
            <a:r>
              <a:rPr lang="en-GB" sz="400" i="1" dirty="0">
                <a:solidFill>
                  <a:srgbClr val="222222"/>
                </a:solidFill>
                <a:effectLst/>
                <a:latin typeface="Times New Roman" panose="02020603050405020304" pitchFamily="18" charset="0"/>
                <a:ea typeface="Times New Roman" panose="02020603050405020304" pitchFamily="18" charset="0"/>
              </a:rPr>
              <a:t>Frontiers in Pharmacology</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16</a:t>
            </a:r>
            <a:r>
              <a:rPr lang="en-GB" sz="400" dirty="0">
                <a:solidFill>
                  <a:srgbClr val="222222"/>
                </a:solidFill>
                <a:effectLst/>
                <a:latin typeface="Times New Roman" panose="02020603050405020304" pitchFamily="18" charset="0"/>
                <a:ea typeface="Times New Roman" panose="02020603050405020304" pitchFamily="18" charset="0"/>
              </a:rPr>
              <a:t>, p.1570359. </a:t>
            </a:r>
            <a:r>
              <a:rPr lang="en-GB" sz="400" u="sng" dirty="0">
                <a:solidFill>
                  <a:srgbClr val="1155CC"/>
                </a:solidFill>
                <a:effectLst/>
                <a:latin typeface="Times New Roman" panose="02020603050405020304" pitchFamily="18" charset="0"/>
                <a:ea typeface="Times New Roman" panose="02020603050405020304" pitchFamily="18" charset="0"/>
                <a:hlinkClick r:id="rId9"/>
              </a:rPr>
              <a:t>https://doi.org/10.3389/fphar.2025.1570359</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Aivalli, P., Dada, S., Gilmore, B., Srinivas, P.N. and De Brún, A., (2025.) Power dynamics and intersectoral collaboration for health in low-and middle-income countries: a realist review. </a:t>
            </a:r>
            <a:r>
              <a:rPr lang="en-GB" sz="400" i="1" dirty="0">
                <a:solidFill>
                  <a:srgbClr val="222222"/>
                </a:solidFill>
                <a:effectLst/>
                <a:latin typeface="Times New Roman" panose="02020603050405020304" pitchFamily="18" charset="0"/>
                <a:ea typeface="Times New Roman" panose="02020603050405020304" pitchFamily="18" charset="0"/>
              </a:rPr>
              <a:t>Health Policy and Planning</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40</a:t>
            </a:r>
            <a:r>
              <a:rPr lang="en-GB" sz="400" dirty="0">
                <a:solidFill>
                  <a:srgbClr val="222222"/>
                </a:solidFill>
                <a:effectLst/>
                <a:latin typeface="Times New Roman" panose="02020603050405020304" pitchFamily="18" charset="0"/>
                <a:ea typeface="Times New Roman" panose="02020603050405020304" pitchFamily="18" charset="0"/>
              </a:rPr>
              <a:t>(6), pp.661-683. </a:t>
            </a:r>
            <a:r>
              <a:rPr lang="en-GB" sz="400" u="sng" dirty="0">
                <a:solidFill>
                  <a:srgbClr val="1155CC"/>
                </a:solidFill>
                <a:effectLst/>
                <a:latin typeface="Times New Roman" panose="02020603050405020304" pitchFamily="18" charset="0"/>
                <a:ea typeface="Times New Roman" panose="02020603050405020304" pitchFamily="18" charset="0"/>
                <a:hlinkClick r:id="rId10"/>
              </a:rPr>
              <a:t>https://doi.org/10.1093/heapol/czaf022</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Arain, M.A., Ahmad, A., Chiu, V. and Kembel, L., (2021). Medication adherence support of an in-home electronic medication dispensing system for individuals living with chronic conditions: a pilot randomized controlled trial. </a:t>
            </a:r>
            <a:r>
              <a:rPr lang="en-GB" sz="400" i="1" dirty="0">
                <a:solidFill>
                  <a:srgbClr val="222222"/>
                </a:solidFill>
                <a:effectLst/>
                <a:latin typeface="Times New Roman" panose="02020603050405020304" pitchFamily="18" charset="0"/>
                <a:ea typeface="Times New Roman" panose="02020603050405020304" pitchFamily="18" charset="0"/>
              </a:rPr>
              <a:t>BMC geriatrics</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21</a:t>
            </a:r>
            <a:r>
              <a:rPr lang="en-GB" sz="400" dirty="0">
                <a:solidFill>
                  <a:srgbClr val="222222"/>
                </a:solidFill>
                <a:effectLst/>
                <a:latin typeface="Times New Roman" panose="02020603050405020304" pitchFamily="18" charset="0"/>
                <a:ea typeface="Times New Roman" panose="02020603050405020304" pitchFamily="18" charset="0"/>
              </a:rPr>
              <a:t>(1), p.56. </a:t>
            </a:r>
            <a:r>
              <a:rPr lang="en-GB" sz="400" u="sng" dirty="0">
                <a:solidFill>
                  <a:srgbClr val="1155CC"/>
                </a:solidFill>
                <a:effectLst/>
                <a:latin typeface="Times New Roman" panose="02020603050405020304" pitchFamily="18" charset="0"/>
                <a:ea typeface="Times New Roman" panose="02020603050405020304" pitchFamily="18" charset="0"/>
                <a:hlinkClick r:id="rId11"/>
              </a:rPr>
              <a:t>https://doi.org/10.1186/s12877-020-01979-w</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Aremu, T.O., Oluwole, O.E., Adeyinka, K.O. and Schommer, J.C., (2022). Medication adherence and compliance: recipe for improving patient outcomes. </a:t>
            </a:r>
            <a:r>
              <a:rPr lang="en-GB" sz="400" i="1" dirty="0">
                <a:solidFill>
                  <a:srgbClr val="222222"/>
                </a:solidFill>
                <a:effectLst/>
                <a:latin typeface="Times New Roman" panose="02020603050405020304" pitchFamily="18" charset="0"/>
                <a:ea typeface="Times New Roman" panose="02020603050405020304" pitchFamily="18" charset="0"/>
              </a:rPr>
              <a:t>Pharmacy</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10</a:t>
            </a:r>
            <a:r>
              <a:rPr lang="en-GB" sz="400" dirty="0">
                <a:solidFill>
                  <a:srgbClr val="222222"/>
                </a:solidFill>
                <a:effectLst/>
                <a:latin typeface="Times New Roman" panose="02020603050405020304" pitchFamily="18" charset="0"/>
                <a:ea typeface="Times New Roman" panose="02020603050405020304" pitchFamily="18" charset="0"/>
              </a:rPr>
              <a:t>(5), p.106.</a:t>
            </a:r>
            <a:r>
              <a:rPr lang="en-GB" sz="400" u="sng" dirty="0">
                <a:solidFill>
                  <a:srgbClr val="1155CC"/>
                </a:solidFill>
                <a:effectLst/>
                <a:latin typeface="Times New Roman" panose="02020603050405020304" pitchFamily="18" charset="0"/>
                <a:ea typeface="Times New Roman" panose="02020603050405020304" pitchFamily="18" charset="0"/>
                <a:hlinkClick r:id="rId12"/>
              </a:rPr>
              <a:t>https://doi.org/10.3390/pharmacy10050106</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Cclhealthcare. (2025). </a:t>
            </a:r>
            <a:r>
              <a:rPr lang="en-GB" sz="400" i="1" dirty="0">
                <a:solidFill>
                  <a:srgbClr val="222222"/>
                </a:solidFill>
                <a:effectLst/>
                <a:latin typeface="Times New Roman" panose="02020603050405020304" pitchFamily="18" charset="0"/>
                <a:ea typeface="Times New Roman" panose="02020603050405020304" pitchFamily="18" charset="0"/>
              </a:rPr>
              <a:t>NFC Medication Adherence</a:t>
            </a:r>
            <a:r>
              <a:rPr lang="en-GB" sz="400" dirty="0">
                <a:solidFill>
                  <a:srgbClr val="222222"/>
                </a:solidFill>
                <a:effectLst/>
                <a:latin typeface="Times New Roman" panose="02020603050405020304" pitchFamily="18" charset="0"/>
                <a:ea typeface="Times New Roman" panose="02020603050405020304" pitchFamily="18" charset="0"/>
              </a:rPr>
              <a:t>. cclhealthcare.com. [online]. Available at:</a:t>
            </a:r>
            <a:r>
              <a:rPr lang="en-GB" sz="400" u="none" strike="noStrike" dirty="0">
                <a:solidFill>
                  <a:srgbClr val="222222"/>
                </a:solidFill>
                <a:effectLst/>
                <a:latin typeface="Times New Roman" panose="02020603050405020304" pitchFamily="18" charset="0"/>
                <a:ea typeface="Times New Roman" panose="02020603050405020304" pitchFamily="18" charset="0"/>
                <a:hlinkClick r:id="rId13"/>
              </a:rPr>
              <a:t> </a:t>
            </a:r>
            <a:r>
              <a:rPr lang="en-GB" sz="400" u="sng" dirty="0">
                <a:solidFill>
                  <a:srgbClr val="1155CC"/>
                </a:solidFill>
                <a:effectLst/>
                <a:latin typeface="Times New Roman" panose="02020603050405020304" pitchFamily="18" charset="0"/>
                <a:ea typeface="Times New Roman" panose="02020603050405020304" pitchFamily="18" charset="0"/>
                <a:hlinkClick r:id="rId13"/>
              </a:rPr>
              <a:t>https://cclhealthcare.com/packaging-products/pharmaceutical-labels/smart-and-intelligent-packaging/nfc/nfc-medication-adherence/</a:t>
            </a:r>
            <a:r>
              <a:rPr lang="en-GB" sz="400" dirty="0">
                <a:solidFill>
                  <a:srgbClr val="222222"/>
                </a:solidFill>
                <a:effectLst/>
                <a:latin typeface="Times New Roman" panose="02020603050405020304" pitchFamily="18" charset="0"/>
                <a:ea typeface="Times New Roman" panose="02020603050405020304" pitchFamily="18" charset="0"/>
              </a:rPr>
              <a:t> [Accessed 24 Nov. 2025]</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Hong, S.H., Chun, T.K., Nam, Y.J., Kim, T.W., Cho, Y.H., Son, S.J., Roh, H.W. and Hong, C.H., (2025). Digital Mental Health Interventions for Adolescents: An Integrative Review Based on the Behavior Change Approach. </a:t>
            </a:r>
            <a:r>
              <a:rPr lang="en-GB" sz="400" i="1" dirty="0">
                <a:solidFill>
                  <a:srgbClr val="222222"/>
                </a:solidFill>
                <a:effectLst/>
                <a:latin typeface="Times New Roman" panose="02020603050405020304" pitchFamily="18" charset="0"/>
                <a:ea typeface="Times New Roman" panose="02020603050405020304" pitchFamily="18" charset="0"/>
              </a:rPr>
              <a:t>Children</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12</a:t>
            </a:r>
            <a:r>
              <a:rPr lang="en-GB" sz="400" dirty="0">
                <a:solidFill>
                  <a:srgbClr val="222222"/>
                </a:solidFill>
                <a:effectLst/>
                <a:latin typeface="Times New Roman" panose="02020603050405020304" pitchFamily="18" charset="0"/>
                <a:ea typeface="Times New Roman" panose="02020603050405020304" pitchFamily="18" charset="0"/>
              </a:rPr>
              <a:t>(6), p.770. </a:t>
            </a:r>
            <a:r>
              <a:rPr lang="en-GB" sz="400" u="sng" dirty="0">
                <a:solidFill>
                  <a:srgbClr val="1155CC"/>
                </a:solidFill>
                <a:effectLst/>
                <a:latin typeface="Times New Roman" panose="02020603050405020304" pitchFamily="18" charset="0"/>
                <a:ea typeface="Times New Roman" panose="02020603050405020304" pitchFamily="18" charset="0"/>
                <a:hlinkClick r:id="rId14"/>
              </a:rPr>
              <a:t>https://doi.org/10.3390/children12060770</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Muddu, M., Ssinabulya, I., Kigozi, S.P., Ssennyonjo, R., Ayebare, F., Katwesigye, R., Mbuliro, M., Kimera, I., Longenecker, C.T., Kamya, M.R. and Schwartz, J.I., (2021). Hypertension care cascade at a large urban HIV clinic in Uganda: a mixed methods study using the Capability, Opportunity, Motivation for Behavior change (COM-B) model. </a:t>
            </a:r>
            <a:r>
              <a:rPr lang="en-GB" sz="400" i="1" dirty="0">
                <a:solidFill>
                  <a:srgbClr val="222222"/>
                </a:solidFill>
                <a:effectLst/>
                <a:latin typeface="Times New Roman" panose="02020603050405020304" pitchFamily="18" charset="0"/>
                <a:ea typeface="Times New Roman" panose="02020603050405020304" pitchFamily="18" charset="0"/>
              </a:rPr>
              <a:t>Implementation Science Communications</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2</a:t>
            </a:r>
            <a:r>
              <a:rPr lang="en-GB" sz="400" dirty="0">
                <a:solidFill>
                  <a:srgbClr val="222222"/>
                </a:solidFill>
                <a:effectLst/>
                <a:latin typeface="Times New Roman" panose="02020603050405020304" pitchFamily="18" charset="0"/>
                <a:ea typeface="Times New Roman" panose="02020603050405020304" pitchFamily="18" charset="0"/>
              </a:rPr>
              <a:t>(1), p.121. </a:t>
            </a:r>
            <a:r>
              <a:rPr lang="en-GB" sz="400" u="sng" dirty="0">
                <a:solidFill>
                  <a:srgbClr val="1155CC"/>
                </a:solidFill>
                <a:effectLst/>
                <a:latin typeface="Times New Roman" panose="02020603050405020304" pitchFamily="18" charset="0"/>
                <a:ea typeface="Times New Roman" panose="02020603050405020304" pitchFamily="18" charset="0"/>
                <a:hlinkClick r:id="rId15"/>
              </a:rPr>
              <a:t>https://doi.org/10.1186/s43058-021-00223-9</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Park, L.G., Ng, F. and Handley, M.A., (2023). The use of the Capability-Opportunity-Motivation Behavior (COM-B) model to identify barriers to medication adherence and the application of mobile health technology in adults with coronary heart disease: A qualitative study. </a:t>
            </a:r>
            <a:r>
              <a:rPr lang="en-GB" sz="400" i="1" dirty="0">
                <a:solidFill>
                  <a:srgbClr val="222222"/>
                </a:solidFill>
                <a:effectLst/>
                <a:latin typeface="Times New Roman" panose="02020603050405020304" pitchFamily="18" charset="0"/>
                <a:ea typeface="Times New Roman" panose="02020603050405020304" pitchFamily="18" charset="0"/>
              </a:rPr>
              <a:t>PEC innovation</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3</a:t>
            </a:r>
            <a:r>
              <a:rPr lang="en-GB" sz="400" dirty="0">
                <a:solidFill>
                  <a:srgbClr val="222222"/>
                </a:solidFill>
                <a:effectLst/>
                <a:latin typeface="Times New Roman" panose="02020603050405020304" pitchFamily="18" charset="0"/>
                <a:ea typeface="Times New Roman" panose="02020603050405020304" pitchFamily="18" charset="0"/>
              </a:rPr>
              <a:t>, p.100209. </a:t>
            </a:r>
            <a:r>
              <a:rPr lang="en-GB" sz="400" u="sng" dirty="0">
                <a:solidFill>
                  <a:srgbClr val="1155CC"/>
                </a:solidFill>
                <a:effectLst/>
                <a:latin typeface="Times New Roman" panose="02020603050405020304" pitchFamily="18" charset="0"/>
                <a:ea typeface="Times New Roman" panose="02020603050405020304" pitchFamily="18" charset="0"/>
                <a:hlinkClick r:id="rId16"/>
              </a:rPr>
              <a:t>https://doi.org/10.1016/j.pecinn.2023.100209</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Pmlive, (2019). </a:t>
            </a:r>
            <a:r>
              <a:rPr lang="en-GB" sz="400" i="1" dirty="0">
                <a:solidFill>
                  <a:srgbClr val="222222"/>
                </a:solidFill>
                <a:effectLst/>
                <a:latin typeface="Times New Roman" panose="02020603050405020304" pitchFamily="18" charset="0"/>
                <a:ea typeface="Times New Roman" panose="02020603050405020304" pitchFamily="18" charset="0"/>
              </a:rPr>
              <a:t>WHITE PAPER: Patient nonadherence – the $637bn paradox</a:t>
            </a:r>
            <a:r>
              <a:rPr lang="en-GB" sz="400" dirty="0">
                <a:solidFill>
                  <a:srgbClr val="222222"/>
                </a:solidFill>
                <a:effectLst/>
                <a:latin typeface="Times New Roman" panose="02020603050405020304" pitchFamily="18" charset="0"/>
                <a:ea typeface="Times New Roman" panose="02020603050405020304" pitchFamily="18" charset="0"/>
              </a:rPr>
              <a:t>. pmlive.com. [online]. Available at: </a:t>
            </a:r>
            <a:r>
              <a:rPr lang="en-GB" sz="400" u="sng" dirty="0">
                <a:solidFill>
                  <a:srgbClr val="1155CC"/>
                </a:solidFill>
                <a:effectLst/>
                <a:latin typeface="Times New Roman" panose="02020603050405020304" pitchFamily="18" charset="0"/>
                <a:ea typeface="Times New Roman" panose="02020603050405020304" pitchFamily="18" charset="0"/>
                <a:hlinkClick r:id="rId17"/>
              </a:rPr>
              <a:t>https://pmlive.com/pmhub/ignifi/patient_nonadherence_the_637bn_paradox/</a:t>
            </a:r>
            <a:r>
              <a:rPr lang="en-GB" sz="400" dirty="0">
                <a:solidFill>
                  <a:srgbClr val="222222"/>
                </a:solidFill>
                <a:effectLst/>
                <a:latin typeface="Times New Roman" panose="02020603050405020304" pitchFamily="18" charset="0"/>
                <a:ea typeface="Times New Roman" panose="02020603050405020304" pitchFamily="18" charset="0"/>
              </a:rPr>
              <a:t> [Accessed 24 Nov. 2025]</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Pruitt, S.D., Khan, R., Chaiyakunapruk, N., Phrommintikul, A., Aguilera, M.A.D., Tan, N.C., Afzal, S., da Silva van der Laan, A. and Weinman, J. (2025). The silent epidemic of non-adherence – insights from the 2024 a:care congress. </a:t>
            </a:r>
            <a:r>
              <a:rPr lang="en-GB" sz="400" i="1" dirty="0">
                <a:solidFill>
                  <a:srgbClr val="222222"/>
                </a:solidFill>
                <a:effectLst/>
                <a:latin typeface="Times New Roman" panose="02020603050405020304" pitchFamily="18" charset="0"/>
                <a:ea typeface="Times New Roman" panose="02020603050405020304" pitchFamily="18" charset="0"/>
              </a:rPr>
              <a:t>BMC Proceedings</a:t>
            </a:r>
            <a:r>
              <a:rPr lang="en-GB" sz="400" dirty="0">
                <a:solidFill>
                  <a:srgbClr val="222222"/>
                </a:solidFill>
                <a:effectLst/>
                <a:latin typeface="Times New Roman" panose="02020603050405020304" pitchFamily="18" charset="0"/>
                <a:ea typeface="Times New Roman" panose="02020603050405020304" pitchFamily="18" charset="0"/>
              </a:rPr>
              <a:t>, 19(S10).</a:t>
            </a:r>
            <a:r>
              <a:rPr lang="en-GB" sz="400" u="none" strike="noStrike" dirty="0">
                <a:solidFill>
                  <a:srgbClr val="222222"/>
                </a:solidFill>
                <a:effectLst/>
                <a:latin typeface="Times New Roman" panose="02020603050405020304" pitchFamily="18" charset="0"/>
                <a:ea typeface="Times New Roman" panose="02020603050405020304" pitchFamily="18" charset="0"/>
                <a:hlinkClick r:id="rId18"/>
              </a:rPr>
              <a:t> </a:t>
            </a:r>
            <a:r>
              <a:rPr lang="en-GB" sz="400" u="sng" dirty="0">
                <a:solidFill>
                  <a:srgbClr val="1155CC"/>
                </a:solidFill>
                <a:effectLst/>
                <a:latin typeface="Times New Roman" panose="02020603050405020304" pitchFamily="18" charset="0"/>
                <a:ea typeface="Times New Roman" panose="02020603050405020304" pitchFamily="18" charset="0"/>
                <a:hlinkClick r:id="rId18"/>
              </a:rPr>
              <a:t>https://doi.org/10.1186/s12919-025-00326-4</a:t>
            </a:r>
            <a:r>
              <a:rPr lang="en-GB" sz="400" dirty="0">
                <a:solidFill>
                  <a:srgbClr val="222222"/>
                </a:solidFill>
                <a:effectLst/>
                <a:latin typeface="Times New Roman" panose="02020603050405020304" pitchFamily="18" charset="0"/>
                <a:ea typeface="Times New Roman" panose="02020603050405020304" pitchFamily="18" charset="0"/>
              </a:rPr>
              <a:t>.</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Religioni, U., Barrios-Rodríguez, R., Requena, P., Borowska, M. and Ostrowski, J. (2025). Enhancing therapy adherence: Impact on clinical outcomes, healthcare costs, and patient quality of life. </a:t>
            </a:r>
            <a:r>
              <a:rPr lang="en-GB" sz="400" i="1" dirty="0">
                <a:solidFill>
                  <a:srgbClr val="222222"/>
                </a:solidFill>
                <a:effectLst/>
                <a:latin typeface="Times New Roman" panose="02020603050405020304" pitchFamily="18" charset="0"/>
                <a:ea typeface="Times New Roman" panose="02020603050405020304" pitchFamily="18" charset="0"/>
              </a:rPr>
              <a:t>Medicina</a:t>
            </a:r>
            <a:r>
              <a:rPr lang="en-GB" sz="400" dirty="0">
                <a:solidFill>
                  <a:srgbClr val="222222"/>
                </a:solidFill>
                <a:effectLst/>
                <a:latin typeface="Times New Roman" panose="02020603050405020304" pitchFamily="18" charset="0"/>
                <a:ea typeface="Times New Roman" panose="02020603050405020304" pitchFamily="18" charset="0"/>
              </a:rPr>
              <a:t>, [online] 61(1), pp.153–153.</a:t>
            </a:r>
            <a:r>
              <a:rPr lang="en-GB" sz="400" u="none" strike="noStrike" dirty="0">
                <a:solidFill>
                  <a:srgbClr val="222222"/>
                </a:solidFill>
                <a:effectLst/>
                <a:latin typeface="Times New Roman" panose="02020603050405020304" pitchFamily="18" charset="0"/>
                <a:ea typeface="Times New Roman" panose="02020603050405020304" pitchFamily="18" charset="0"/>
                <a:hlinkClick r:id="rId19"/>
              </a:rPr>
              <a:t> </a:t>
            </a:r>
            <a:r>
              <a:rPr lang="en-GB" sz="400" u="sng" dirty="0">
                <a:solidFill>
                  <a:srgbClr val="1155CC"/>
                </a:solidFill>
                <a:effectLst/>
                <a:latin typeface="Times New Roman" panose="02020603050405020304" pitchFamily="18" charset="0"/>
                <a:ea typeface="Times New Roman" panose="02020603050405020304" pitchFamily="18" charset="0"/>
                <a:hlinkClick r:id="rId19"/>
              </a:rPr>
              <a:t>https://doi.org/10.3390/medicina61010153</a:t>
            </a:r>
            <a:r>
              <a:rPr lang="en-GB" sz="400" dirty="0">
                <a:solidFill>
                  <a:srgbClr val="222222"/>
                </a:solidFill>
                <a:effectLst/>
                <a:latin typeface="Times New Roman" panose="02020603050405020304" pitchFamily="18" charset="0"/>
                <a:ea typeface="Times New Roman" panose="02020603050405020304" pitchFamily="18" charset="0"/>
              </a:rPr>
              <a:t>. </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Smith, L.E., Clavier, C. and Di Ruggiero, E., (2025). The Role of Different Governance Mechanisms in Health Promotion and Health Equity. </a:t>
            </a:r>
            <a:r>
              <a:rPr lang="en-GB" sz="400" i="1" dirty="0">
                <a:solidFill>
                  <a:srgbClr val="222222"/>
                </a:solidFill>
                <a:effectLst/>
                <a:latin typeface="Times New Roman" panose="02020603050405020304" pitchFamily="18" charset="0"/>
                <a:ea typeface="Times New Roman" panose="02020603050405020304" pitchFamily="18" charset="0"/>
              </a:rPr>
              <a:t>Health Promotion in Canada: Towards a Well-Being Society in an Accelerating World</a:t>
            </a:r>
            <a:r>
              <a:rPr lang="en-GB" sz="400" dirty="0">
                <a:solidFill>
                  <a:srgbClr val="222222"/>
                </a:solidFill>
                <a:effectLst/>
                <a:latin typeface="Times New Roman" panose="02020603050405020304" pitchFamily="18" charset="0"/>
                <a:ea typeface="Times New Roman" panose="02020603050405020304" pitchFamily="18" charset="0"/>
              </a:rPr>
              <a:t>, p.185.</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Stanly, E.A.R., Vilakkathala, R. and George, J., (2025). Medication Non-adherence in Older Adults: Underlying Factors, Potential Interventions and Outcomes. </a:t>
            </a:r>
            <a:r>
              <a:rPr lang="en-GB" sz="400" i="1" dirty="0">
                <a:solidFill>
                  <a:srgbClr val="222222"/>
                </a:solidFill>
                <a:effectLst/>
                <a:latin typeface="Times New Roman" panose="02020603050405020304" pitchFamily="18" charset="0"/>
                <a:ea typeface="Times New Roman" panose="02020603050405020304" pitchFamily="18" charset="0"/>
              </a:rPr>
              <a:t>Drugs &amp; Aging</a:t>
            </a:r>
            <a:r>
              <a:rPr lang="en-GB" sz="400" dirty="0">
                <a:solidFill>
                  <a:srgbClr val="222222"/>
                </a:solidFill>
                <a:effectLst/>
                <a:latin typeface="Times New Roman" panose="02020603050405020304" pitchFamily="18" charset="0"/>
                <a:ea typeface="Times New Roman" panose="02020603050405020304" pitchFamily="18" charset="0"/>
              </a:rPr>
              <a:t>, pp.1-10. </a:t>
            </a:r>
            <a:r>
              <a:rPr lang="en-GB" sz="400" u="sng" dirty="0">
                <a:solidFill>
                  <a:srgbClr val="1155CC"/>
                </a:solidFill>
                <a:effectLst/>
                <a:latin typeface="Times New Roman" panose="02020603050405020304" pitchFamily="18" charset="0"/>
                <a:ea typeface="Times New Roman" panose="02020603050405020304" pitchFamily="18" charset="0"/>
                <a:hlinkClick r:id="rId20"/>
              </a:rPr>
              <a:t>https://doi.org/10.1007/s40266-025-01249-7</a:t>
            </a:r>
            <a:endParaRPr lang="en-GB" sz="400" dirty="0">
              <a:effectLst/>
              <a:latin typeface="Times New Roman" panose="02020603050405020304" pitchFamily="18" charset="0"/>
              <a:ea typeface="Times New Roman" panose="02020603050405020304" pitchFamily="18" charset="0"/>
            </a:endParaRPr>
          </a:p>
          <a:p>
            <a:pPr marL="171450" indent="-171450" algn="just">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Universityofgalway.ie, (2025). </a:t>
            </a:r>
            <a:r>
              <a:rPr lang="en-GB" sz="400" i="1" dirty="0">
                <a:solidFill>
                  <a:srgbClr val="222222"/>
                </a:solidFill>
                <a:effectLst/>
                <a:latin typeface="Times New Roman" panose="02020603050405020304" pitchFamily="18" charset="0"/>
                <a:ea typeface="Times New Roman" panose="02020603050405020304" pitchFamily="18" charset="0"/>
              </a:rPr>
              <a:t>Health Promotion Values</a:t>
            </a:r>
            <a:r>
              <a:rPr lang="en-GB" sz="400" dirty="0">
                <a:solidFill>
                  <a:srgbClr val="222222"/>
                </a:solidFill>
                <a:effectLst/>
                <a:latin typeface="Times New Roman" panose="02020603050405020304" pitchFamily="18" charset="0"/>
                <a:ea typeface="Times New Roman" panose="02020603050405020304" pitchFamily="18" charset="0"/>
              </a:rPr>
              <a:t>. Universityofgalway.ie. [online]. Available at: </a:t>
            </a:r>
            <a:r>
              <a:rPr lang="en-GB" sz="400" u="sng" dirty="0">
                <a:solidFill>
                  <a:srgbClr val="1155CC"/>
                </a:solidFill>
                <a:effectLst/>
                <a:latin typeface="Times New Roman" panose="02020603050405020304" pitchFamily="18" charset="0"/>
                <a:ea typeface="Times New Roman" panose="02020603050405020304" pitchFamily="18" charset="0"/>
                <a:hlinkClick r:id="rId21"/>
              </a:rPr>
              <a:t>https://www.universityofgalway.ie/hprc/welcome/healthpromotionvalues/</a:t>
            </a:r>
            <a:r>
              <a:rPr lang="en-GB" sz="400" dirty="0">
                <a:solidFill>
                  <a:srgbClr val="222222"/>
                </a:solidFill>
                <a:effectLst/>
                <a:latin typeface="Times New Roman" panose="02020603050405020304" pitchFamily="18" charset="0"/>
                <a:ea typeface="Times New Roman" panose="02020603050405020304" pitchFamily="18" charset="0"/>
              </a:rPr>
              <a:t> [Accessed 23 Nov. 2025]</a:t>
            </a:r>
            <a:endParaRPr lang="en-GB" sz="400" dirty="0">
              <a:effectLst/>
              <a:latin typeface="Times New Roman" panose="02020603050405020304" pitchFamily="18" charset="0"/>
              <a:ea typeface="Times New Roman" panose="02020603050405020304" pitchFamily="18" charset="0"/>
            </a:endParaRPr>
          </a:p>
          <a:p>
            <a:pPr marL="171450" indent="-171450">
              <a:buFont typeface="Arial" panose="020B0604020202020204" pitchFamily="34" charset="0"/>
              <a:buChar char="•"/>
            </a:pPr>
            <a:r>
              <a:rPr lang="en-GB" sz="400" dirty="0">
                <a:solidFill>
                  <a:srgbClr val="222222"/>
                </a:solidFill>
                <a:effectLst/>
                <a:latin typeface="Times New Roman" panose="02020603050405020304" pitchFamily="18" charset="0"/>
                <a:ea typeface="Times New Roman" panose="02020603050405020304" pitchFamily="18" charset="0"/>
              </a:rPr>
              <a:t>Wang, S., Huang, J., Sawhney, A., Liu, X., Zhong, C., Lin, J., Hang, J., Zhong, C.C., Yuan, J. and Wong, M.C., (2025). Evaluation of an Electronic Application for Enhancing Medication Adherence Among Hypertensive Patients: A Qualitative Research Based on Consolidated Framework for Implementation Research (CFIR). </a:t>
            </a:r>
            <a:r>
              <a:rPr lang="en-GB" sz="400" i="1" dirty="0">
                <a:solidFill>
                  <a:srgbClr val="222222"/>
                </a:solidFill>
                <a:effectLst/>
                <a:latin typeface="Times New Roman" panose="02020603050405020304" pitchFamily="18" charset="0"/>
                <a:ea typeface="Times New Roman" panose="02020603050405020304" pitchFamily="18" charset="0"/>
              </a:rPr>
              <a:t>Health Science Reports</a:t>
            </a:r>
            <a:r>
              <a:rPr lang="en-GB" sz="400" dirty="0">
                <a:solidFill>
                  <a:srgbClr val="222222"/>
                </a:solidFill>
                <a:effectLst/>
                <a:latin typeface="Times New Roman" panose="02020603050405020304" pitchFamily="18" charset="0"/>
                <a:ea typeface="Times New Roman" panose="02020603050405020304" pitchFamily="18" charset="0"/>
              </a:rPr>
              <a:t>, </a:t>
            </a:r>
            <a:r>
              <a:rPr lang="en-GB" sz="400" i="1" dirty="0">
                <a:solidFill>
                  <a:srgbClr val="222222"/>
                </a:solidFill>
                <a:effectLst/>
                <a:latin typeface="Times New Roman" panose="02020603050405020304" pitchFamily="18" charset="0"/>
                <a:ea typeface="Times New Roman" panose="02020603050405020304" pitchFamily="18" charset="0"/>
              </a:rPr>
              <a:t>8</a:t>
            </a:r>
            <a:r>
              <a:rPr lang="en-GB" sz="400" dirty="0">
                <a:solidFill>
                  <a:srgbClr val="222222"/>
                </a:solidFill>
                <a:effectLst/>
                <a:latin typeface="Times New Roman" panose="02020603050405020304" pitchFamily="18" charset="0"/>
                <a:ea typeface="Times New Roman" panose="02020603050405020304" pitchFamily="18" charset="0"/>
              </a:rPr>
              <a:t>(5), p.e70758. </a:t>
            </a:r>
            <a:r>
              <a:rPr lang="en-GB" sz="400" u="sng" dirty="0">
                <a:solidFill>
                  <a:srgbClr val="1155CC"/>
                </a:solidFill>
                <a:effectLst/>
                <a:latin typeface="Times New Roman" panose="02020603050405020304" pitchFamily="18" charset="0"/>
                <a:ea typeface="Times New Roman" panose="02020603050405020304" pitchFamily="18" charset="0"/>
                <a:hlinkClick r:id="rId22"/>
              </a:rPr>
              <a:t>https://doi.org/10.1002/hsr2.70758</a:t>
            </a:r>
            <a:endParaRPr lang="en-GB" sz="400" dirty="0"/>
          </a:p>
        </p:txBody>
      </p:sp>
      <p:sp>
        <p:nvSpPr>
          <p:cNvPr id="2" name="TextBox 1">
            <a:extLst>
              <a:ext uri="{FF2B5EF4-FFF2-40B4-BE49-F238E27FC236}">
                <a16:creationId xmlns:a16="http://schemas.microsoft.com/office/drawing/2014/main" id="{9D3C0D1C-2F9F-BC05-1408-F0AF0777BA5A}"/>
              </a:ext>
            </a:extLst>
          </p:cNvPr>
          <p:cNvSpPr txBox="1"/>
          <p:nvPr/>
        </p:nvSpPr>
        <p:spPr>
          <a:xfrm>
            <a:off x="30206" y="-44735"/>
            <a:ext cx="6091987" cy="646331"/>
          </a:xfrm>
          <a:prstGeom prst="rect">
            <a:avLst/>
          </a:prstGeom>
          <a:noFill/>
        </p:spPr>
        <p:txBody>
          <a:bodyPr wrap="square">
            <a:spAutoFit/>
          </a:bodyPr>
          <a:lstStyle/>
          <a:p>
            <a:r>
              <a:rPr lang="en-US" sz="1200" b="1" dirty="0" err="1">
                <a:effectLst>
                  <a:outerShdw blurRad="38100" dist="38100" dir="2700000" algn="tl">
                    <a:srgbClr val="000000">
                      <a:alpha val="43137"/>
                    </a:srgbClr>
                  </a:outerShdw>
                </a:effectLst>
                <a:latin typeface="Times New Roman" panose="02020603050405020304" pitchFamily="18" charset="0"/>
              </a:rPr>
              <a:t>Programme</a:t>
            </a:r>
            <a:r>
              <a:rPr lang="en-US" sz="1200" dirty="0"/>
              <a:t>: </a:t>
            </a:r>
            <a:r>
              <a:rPr lang="en-US" sz="1200" b="1" dirty="0">
                <a:effectLst>
                  <a:outerShdw blurRad="38100" dist="38100" dir="2700000" algn="tl">
                    <a:srgbClr val="000000">
                      <a:alpha val="43137"/>
                    </a:srgbClr>
                  </a:outerShdw>
                </a:effectLst>
                <a:latin typeface="Times New Roman" panose="02020603050405020304" pitchFamily="18" charset="0"/>
              </a:rPr>
              <a:t>MSc Public Health and Social Care in Practice </a:t>
            </a:r>
          </a:p>
          <a:p>
            <a:r>
              <a:rPr lang="en-US" sz="1200" b="1" dirty="0">
                <a:effectLst>
                  <a:outerShdw blurRad="38100" dist="38100" dir="2700000" algn="tl">
                    <a:srgbClr val="000000">
                      <a:alpha val="43137"/>
                    </a:srgbClr>
                  </a:outerShdw>
                </a:effectLst>
                <a:latin typeface="Times New Roman" panose="02020603050405020304" pitchFamily="18" charset="0"/>
              </a:rPr>
              <a:t>Module: Population Health and Digital Health Promotion | Module Code :</a:t>
            </a:r>
            <a:r>
              <a:rPr lang="en-IN" sz="1200" b="1" dirty="0">
                <a:effectLst>
                  <a:outerShdw blurRad="38100" dist="38100" dir="2700000" algn="tl">
                    <a:srgbClr val="000000">
                      <a:alpha val="43137"/>
                    </a:srgbClr>
                  </a:outerShdw>
                </a:effectLst>
                <a:latin typeface="Times New Roman" panose="02020603050405020304" pitchFamily="18" charset="0"/>
              </a:rPr>
              <a:t>LCHS7009 </a:t>
            </a:r>
            <a:endParaRPr lang="en-GB" sz="1200" b="1" dirty="0">
              <a:effectLst>
                <a:outerShdw blurRad="38100" dist="38100" dir="2700000" algn="tl">
                  <a:srgbClr val="000000">
                    <a:alpha val="43137"/>
                  </a:srgbClr>
                </a:outerShdw>
              </a:effectLst>
              <a:latin typeface="Times New Roman" panose="02020603050405020304" pitchFamily="18" charset="0"/>
            </a:endParaRPr>
          </a:p>
          <a:p>
            <a:endParaRPr lang="en-US" sz="1200" b="1" dirty="0">
              <a:effectLst>
                <a:outerShdw blurRad="38100" dist="38100" dir="2700000" algn="tl">
                  <a:srgbClr val="000000">
                    <a:alpha val="43137"/>
                  </a:srgbClr>
                </a:outerShdw>
              </a:effectLst>
              <a:latin typeface="Times New Roman" panose="02020603050405020304" pitchFamily="18" charset="0"/>
            </a:endParaRPr>
          </a:p>
        </p:txBody>
      </p:sp>
      <p:sp>
        <p:nvSpPr>
          <p:cNvPr id="4" name="TextBox 3">
            <a:extLst>
              <a:ext uri="{FF2B5EF4-FFF2-40B4-BE49-F238E27FC236}">
                <a16:creationId xmlns:a16="http://schemas.microsoft.com/office/drawing/2014/main" id="{CF70F937-A07A-EFBB-FB03-2F95A60D31FB}"/>
              </a:ext>
            </a:extLst>
          </p:cNvPr>
          <p:cNvSpPr txBox="1"/>
          <p:nvPr/>
        </p:nvSpPr>
        <p:spPr>
          <a:xfrm>
            <a:off x="185918" y="399304"/>
            <a:ext cx="9720082" cy="307777"/>
          </a:xfrm>
          <a:prstGeom prst="rect">
            <a:avLst/>
          </a:prstGeom>
          <a:noFill/>
        </p:spPr>
        <p:txBody>
          <a:bodyPr wrap="square">
            <a:spAutoFit/>
          </a:bodyPr>
          <a:lstStyle/>
          <a:p>
            <a:r>
              <a:rPr lang="en-GB" sz="1400" b="1" i="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Using an NFC-Enabled Smart Pill-Tracking System to Improve Medication Adherence and Reduce Digital Health Inequality</a:t>
            </a:r>
          </a:p>
        </p:txBody>
      </p:sp>
    </p:spTree>
    <p:extLst>
      <p:ext uri="{BB962C8B-B14F-4D97-AF65-F5344CB8AC3E}">
        <p14:creationId xmlns:p14="http://schemas.microsoft.com/office/powerpoint/2010/main" val="361955439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33</TotalTime>
  <Words>1851</Words>
  <Application>Microsoft Office PowerPoint</Application>
  <PresentationFormat>A4 Paper (210x297 mm)</PresentationFormat>
  <Paragraphs>54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17563</cp:lastModifiedBy>
  <cp:revision>4</cp:revision>
  <dcterms:created xsi:type="dcterms:W3CDTF">2025-11-25T10:20:01Z</dcterms:created>
  <dcterms:modified xsi:type="dcterms:W3CDTF">2025-11-26T18:13:51Z</dcterms:modified>
</cp:coreProperties>
</file>