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4768" autoAdjust="0"/>
  </p:normalViewPr>
  <p:slideViewPr>
    <p:cSldViewPr snapToGrid="0">
      <p:cViewPr varScale="1">
        <p:scale>
          <a:sx n="54" d="100"/>
          <a:sy n="54" d="100"/>
        </p:scale>
        <p:origin x="68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308F0D-4C5A-4786-9725-55DED67DDEE5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A3491E-12FE-4DD1-87BB-1AFB347C2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238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19831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93419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44273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4043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83039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62580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2681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91021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35412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C65F2E-ACE9-48D4-9FB4-F211EAEE33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4169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977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35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191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09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52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241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77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25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073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128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8796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145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79547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3722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567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178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745AF2-17C5-4BEA-A1F5-309C3926D71B}" type="datetimeFigureOut">
              <a:rPr lang="en-GB" smtClean="0"/>
              <a:t>30/12/2019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2D1331A-A0D3-475A-BFAE-D42793D0D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53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tascientific.com/ASMS/pdf/ASMS-03-0324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ublications.parliament.uk/pa/cm201719/cmselect/cmsctech/822/822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uk/home-news/selfie-obsession-made-teenager-danny-bowman-suicidal-9212421.html" TargetMode="External"/><Relationship Id="rId2" Type="http://schemas.openxmlformats.org/officeDocument/2006/relationships/hyperlink" Target="https://www.actascientific.com/ASMS/pdf/ASMS-03-0324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space.uib.no/bitstream/handle/1956/13073/Self-Representation_in_Social_Media.pdf?sequence=1&amp;isAllowed=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449DB-A110-4893-9736-AB96E26C9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3051645"/>
            <a:ext cx="7766936" cy="1646302"/>
          </a:xfrm>
        </p:spPr>
        <p:txBody>
          <a:bodyPr/>
          <a:lstStyle/>
          <a:p>
            <a:r>
              <a:rPr lang="en-GB" dirty="0"/>
              <a:t>‘ in the 21</a:t>
            </a:r>
            <a:r>
              <a:rPr lang="en-GB" baseline="30000" dirty="0"/>
              <a:t>st</a:t>
            </a:r>
            <a:r>
              <a:rPr lang="en-GB" dirty="0"/>
              <a:t> century, the rise of social media means that ones sense of self is now more unstable than ever’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93E775-B045-4444-ABC2-FCF5D7C9A7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697947"/>
            <a:ext cx="7766936" cy="1096899"/>
          </a:xfrm>
        </p:spPr>
        <p:txBody>
          <a:bodyPr/>
          <a:lstStyle/>
          <a:p>
            <a:r>
              <a:rPr lang="en-GB" dirty="0"/>
              <a:t>1801507</a:t>
            </a:r>
          </a:p>
          <a:p>
            <a:r>
              <a:rPr lang="en-GB" dirty="0"/>
              <a:t>SJSI5018</a:t>
            </a:r>
          </a:p>
        </p:txBody>
      </p:sp>
    </p:spTree>
    <p:extLst>
      <p:ext uri="{BB962C8B-B14F-4D97-AF65-F5344CB8AC3E}">
        <p14:creationId xmlns:p14="http://schemas.microsoft.com/office/powerpoint/2010/main" val="31455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BF613-364A-42B7-A6AA-FCBD6B554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501" y="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What is social media?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10E71-E43E-41ED-A3A6-DCE28B551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0800"/>
            <a:ext cx="9307914" cy="3880773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/>
              <a:t>Not to be confused with social networking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 allows users to connect with friends and strangers</a:t>
            </a:r>
          </a:p>
          <a:p>
            <a:endParaRPr lang="en-GB" sz="3000" dirty="0"/>
          </a:p>
          <a:p>
            <a:r>
              <a:rPr lang="en-GB" sz="3000" dirty="0"/>
              <a:t>Allows you to form public profiles, and connect and share with others profiles. 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Messages, photographs, and posts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CA92E9-C249-4CB5-A9BA-EB31B81AE111}"/>
              </a:ext>
            </a:extLst>
          </p:cNvPr>
          <p:cNvSpPr txBox="1"/>
          <p:nvPr/>
        </p:nvSpPr>
        <p:spPr>
          <a:xfrm>
            <a:off x="8888249" y="6488668"/>
            <a:ext cx="436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(Mahon, 2019;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Albarran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2645219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269B9-33A1-432E-9736-55802F7CD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Self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F1027-335E-4902-B326-5DAFD2BD3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49" y="1320800"/>
            <a:ext cx="8596668" cy="3880773"/>
          </a:xfrm>
        </p:spPr>
        <p:txBody>
          <a:bodyPr>
            <a:normAutofit/>
          </a:bodyPr>
          <a:lstStyle/>
          <a:p>
            <a:r>
              <a:rPr lang="en-GB" sz="2800" dirty="0"/>
              <a:t>Symbolic construct </a:t>
            </a:r>
          </a:p>
          <a:p>
            <a:endParaRPr lang="en-GB" sz="2800" dirty="0"/>
          </a:p>
          <a:p>
            <a:r>
              <a:rPr lang="en-GB" sz="2800" dirty="0"/>
              <a:t>Identity formation </a:t>
            </a:r>
          </a:p>
          <a:p>
            <a:endParaRPr lang="en-GB" sz="2800" dirty="0"/>
          </a:p>
          <a:p>
            <a:r>
              <a:rPr lang="en-GB" sz="2800" dirty="0"/>
              <a:t>Social construction process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9EE009-BE5C-489F-A2FD-F50277F7DBB7}"/>
              </a:ext>
            </a:extLst>
          </p:cNvPr>
          <p:cNvSpPr txBox="1"/>
          <p:nvPr/>
        </p:nvSpPr>
        <p:spPr>
          <a:xfrm>
            <a:off x="5736816" y="6337707"/>
            <a:ext cx="6602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(Turner and Crisp, 2007;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Hewstone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</a:t>
            </a:r>
            <a:r>
              <a:rPr lang="en-GB" dirty="0">
                <a:solidFill>
                  <a:prstClr val="black"/>
                </a:solidFill>
                <a:latin typeface="Trebuchet MS" panose="020B0603020202020204"/>
              </a:rPr>
              <a:t>S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troebe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 and Jonas, 2015)</a:t>
            </a:r>
          </a:p>
        </p:txBody>
      </p:sp>
    </p:spTree>
    <p:extLst>
      <p:ext uri="{BB962C8B-B14F-4D97-AF65-F5344CB8AC3E}">
        <p14:creationId xmlns:p14="http://schemas.microsoft.com/office/powerpoint/2010/main" val="137194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CF767-E14E-414A-B3D9-0A9E35B59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653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Selfies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430BA-88D5-4473-8954-8444844DF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45568"/>
            <a:ext cx="10585342" cy="3880773"/>
          </a:xfrm>
        </p:spPr>
        <p:txBody>
          <a:bodyPr/>
          <a:lstStyle/>
          <a:p>
            <a:r>
              <a:rPr lang="en-GB" sz="2800" dirty="0"/>
              <a:t>Photograph taken of self uploaded to social media platforms </a:t>
            </a:r>
          </a:p>
          <a:p>
            <a:endParaRPr lang="en-GB" sz="2800" dirty="0"/>
          </a:p>
          <a:p>
            <a:r>
              <a:rPr lang="en-GB" sz="2800" dirty="0"/>
              <a:t>Facebook, Instagram, snapchat</a:t>
            </a:r>
          </a:p>
          <a:p>
            <a:endParaRPr lang="en-GB" sz="2800" dirty="0"/>
          </a:p>
          <a:p>
            <a:r>
              <a:rPr lang="en-GB" sz="2800" dirty="0"/>
              <a:t>Not always a true representation 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9E9718-DDF4-415C-BB7D-40BF7CA02EF8}"/>
              </a:ext>
            </a:extLst>
          </p:cNvPr>
          <p:cNvSpPr txBox="1"/>
          <p:nvPr/>
        </p:nvSpPr>
        <p:spPr>
          <a:xfrm>
            <a:off x="8711206" y="6477015"/>
            <a:ext cx="768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Rettberg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2017;Onyedire, 2017)</a:t>
            </a:r>
          </a:p>
        </p:txBody>
      </p:sp>
    </p:spTree>
    <p:extLst>
      <p:ext uri="{BB962C8B-B14F-4D97-AF65-F5344CB8AC3E}">
        <p14:creationId xmlns:p14="http://schemas.microsoft.com/office/powerpoint/2010/main" val="2593305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AAF5B-0F44-44F2-B5A7-99FF911D6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Positive influences of the ‘selfie’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CF0D5-0A0C-4BC2-A408-08EE45813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642" y="1346200"/>
            <a:ext cx="10605558" cy="4813300"/>
          </a:xfrm>
        </p:spPr>
        <p:txBody>
          <a:bodyPr>
            <a:normAutofit/>
          </a:bodyPr>
          <a:lstStyle/>
          <a:p>
            <a:r>
              <a:rPr lang="en-GB" sz="2800" dirty="0"/>
              <a:t>Individuals can choose how they present themselves </a:t>
            </a:r>
          </a:p>
          <a:p>
            <a:endParaRPr lang="en-GB" sz="2800" dirty="0"/>
          </a:p>
          <a:p>
            <a:r>
              <a:rPr lang="en-GB" sz="2800" dirty="0"/>
              <a:t>Self esteem boosting </a:t>
            </a:r>
          </a:p>
          <a:p>
            <a:endParaRPr lang="en-GB" sz="2800" dirty="0"/>
          </a:p>
          <a:p>
            <a:r>
              <a:rPr lang="en-GB" sz="2800" dirty="0"/>
              <a:t>Power of increasing self confidence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9B024F-70A6-4FC4-9620-CC9EB9B964B4}"/>
              </a:ext>
            </a:extLst>
          </p:cNvPr>
          <p:cNvSpPr txBox="1"/>
          <p:nvPr/>
        </p:nvSpPr>
        <p:spPr>
          <a:xfrm>
            <a:off x="7071437" y="6042577"/>
            <a:ext cx="5302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(Gupta and Pooja, 2016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cited in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Onyedire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2017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: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Grambier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2015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cited in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Onyedire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517264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175F3-84B7-49A4-BDBD-364E33979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764" y="0"/>
            <a:ext cx="8596668" cy="1320800"/>
          </a:xfrm>
        </p:spPr>
        <p:txBody>
          <a:bodyPr/>
          <a:lstStyle/>
          <a:p>
            <a:r>
              <a:rPr lang="en-GB" dirty="0"/>
              <a:t>Negative influences of the ‘selfie’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04400-25A8-4782-ABCE-40A7840C8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6766"/>
            <a:ext cx="9847384" cy="4971980"/>
          </a:xfrm>
        </p:spPr>
        <p:txBody>
          <a:bodyPr/>
          <a:lstStyle/>
          <a:p>
            <a:r>
              <a:rPr lang="en-GB" sz="2800" dirty="0"/>
              <a:t>Low self-esteem</a:t>
            </a:r>
          </a:p>
          <a:p>
            <a:endParaRPr lang="en-GB" sz="2800" dirty="0"/>
          </a:p>
          <a:p>
            <a:r>
              <a:rPr lang="en-GB" sz="2800" dirty="0"/>
              <a:t>Value of a selfie based on ‘likes’ and positive feedback </a:t>
            </a:r>
          </a:p>
          <a:p>
            <a:endParaRPr lang="en-GB" sz="2800" dirty="0"/>
          </a:p>
          <a:p>
            <a:r>
              <a:rPr lang="en-GB" sz="2800" dirty="0"/>
              <a:t>Danny Bowman, claims selfies can be as addictive as gambling or drugs </a:t>
            </a:r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F204E7-1B4A-4907-BEA9-9406ECB5D966}"/>
              </a:ext>
            </a:extLst>
          </p:cNvPr>
          <p:cNvSpPr txBox="1"/>
          <p:nvPr/>
        </p:nvSpPr>
        <p:spPr>
          <a:xfrm>
            <a:off x="7651341" y="6138603"/>
            <a:ext cx="51461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Onydire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2017; Molloy, 2014; </a:t>
            </a:r>
            <a:r>
              <a:rPr lang="en-GB" dirty="0" err="1"/>
              <a:t>Ahadzadeh</a:t>
            </a:r>
            <a:r>
              <a:rPr lang="en-GB" dirty="0"/>
              <a:t>, </a:t>
            </a:r>
            <a:r>
              <a:rPr lang="en-GB" dirty="0" err="1"/>
              <a:t>Pahlevan</a:t>
            </a:r>
            <a:r>
              <a:rPr lang="en-GB" dirty="0"/>
              <a:t>, and Ong, 2017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186068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3140E-94EC-49AF-8B3C-C500A209E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20800"/>
          </a:xfrm>
        </p:spPr>
        <p:txBody>
          <a:bodyPr/>
          <a:lstStyle/>
          <a:p>
            <a:r>
              <a:rPr lang="en-GB" dirty="0"/>
              <a:t>Negative influences of the selfie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92AB5-354B-478A-9E0A-72CBA5AE6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50939"/>
            <a:ext cx="8596668" cy="3880773"/>
          </a:xfrm>
        </p:spPr>
        <p:txBody>
          <a:bodyPr>
            <a:normAutofit/>
          </a:bodyPr>
          <a:lstStyle/>
          <a:p>
            <a:r>
              <a:rPr lang="en-GB" sz="2800" dirty="0"/>
              <a:t>False sense of self </a:t>
            </a:r>
          </a:p>
          <a:p>
            <a:endParaRPr lang="en-GB" sz="2800" dirty="0"/>
          </a:p>
          <a:p>
            <a:r>
              <a:rPr lang="en-GB" sz="2800" dirty="0"/>
              <a:t>Obsession with keeping up online false persona </a:t>
            </a:r>
          </a:p>
          <a:p>
            <a:endParaRPr lang="en-GB" sz="2800" dirty="0"/>
          </a:p>
          <a:p>
            <a:r>
              <a:rPr lang="en-GB" sz="2800" dirty="0"/>
              <a:t>Self-Presentation Theory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F92A0A-7B0C-4EC8-963A-EDF43F658BF6}"/>
              </a:ext>
            </a:extLst>
          </p:cNvPr>
          <p:cNvSpPr txBox="1"/>
          <p:nvPr/>
        </p:nvSpPr>
        <p:spPr>
          <a:xfrm>
            <a:off x="8348870" y="6040444"/>
            <a:ext cx="4202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(Ma, 2017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cited in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Onyedire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, 2019; Turner and Crisp, 2007  </a:t>
            </a:r>
          </a:p>
        </p:txBody>
      </p:sp>
    </p:spTree>
    <p:extLst>
      <p:ext uri="{BB962C8B-B14F-4D97-AF65-F5344CB8AC3E}">
        <p14:creationId xmlns:p14="http://schemas.microsoft.com/office/powerpoint/2010/main" val="649038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D77CC-AED7-4C27-A569-826B5FE4D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0194" y="0"/>
            <a:ext cx="8596668" cy="1320800"/>
          </a:xfrm>
        </p:spPr>
        <p:txBody>
          <a:bodyPr/>
          <a:lstStyle/>
          <a:p>
            <a:r>
              <a:rPr lang="en-GB" dirty="0"/>
              <a:t>Legislation and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4FDF2-4D0C-4A18-9C48-1EEBB0164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15423"/>
            <a:ext cx="10473158" cy="4505170"/>
          </a:xfrm>
        </p:spPr>
        <p:txBody>
          <a:bodyPr/>
          <a:lstStyle/>
          <a:p>
            <a:r>
              <a:rPr lang="en-GB" sz="2800" dirty="0"/>
              <a:t>Houses of Commons Report 2019 </a:t>
            </a:r>
          </a:p>
          <a:p>
            <a:endParaRPr lang="en-GB" sz="2800" dirty="0"/>
          </a:p>
          <a:p>
            <a:r>
              <a:rPr lang="en-GB" sz="2800" dirty="0"/>
              <a:t>Social media appears to be linked to poor mental health and wellbeing </a:t>
            </a:r>
          </a:p>
          <a:p>
            <a:endParaRPr lang="en-GB" sz="2800" dirty="0"/>
          </a:p>
          <a:p>
            <a:r>
              <a:rPr lang="en-GB" sz="2800" dirty="0"/>
              <a:t>Appears to be a need for more research to be conducted concerning the topic 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455BB6-4869-4DAC-9A9B-6394D640B336}"/>
              </a:ext>
            </a:extLst>
          </p:cNvPr>
          <p:cNvSpPr txBox="1"/>
          <p:nvPr/>
        </p:nvSpPr>
        <p:spPr>
          <a:xfrm>
            <a:off x="9171005" y="6340791"/>
            <a:ext cx="4115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(House of Commons, 2019)</a:t>
            </a:r>
          </a:p>
        </p:txBody>
      </p:sp>
    </p:spTree>
    <p:extLst>
      <p:ext uri="{BB962C8B-B14F-4D97-AF65-F5344CB8AC3E}">
        <p14:creationId xmlns:p14="http://schemas.microsoft.com/office/powerpoint/2010/main" val="1096643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1CDDD-8E31-4A86-8444-3E500C4CF6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9600" dirty="0"/>
              <a:t>Conclusion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CF7A7F-7C08-4121-9BA5-21634049EAE6}"/>
              </a:ext>
            </a:extLst>
          </p:cNvPr>
          <p:cNvSpPr txBox="1"/>
          <p:nvPr/>
        </p:nvSpPr>
        <p:spPr>
          <a:xfrm>
            <a:off x="8030057" y="6211669"/>
            <a:ext cx="48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(Gupta and Pooja, 2016; MA, 2017; </a:t>
            </a:r>
            <a:r>
              <a:rPr lang="en-GB" dirty="0"/>
              <a:t>; </a:t>
            </a:r>
            <a:r>
              <a:rPr lang="en-GB" dirty="0" err="1"/>
              <a:t>Ahadzadeh</a:t>
            </a:r>
            <a:r>
              <a:rPr lang="en-GB" dirty="0"/>
              <a:t>, </a:t>
            </a:r>
            <a:r>
              <a:rPr lang="en-GB" dirty="0" err="1"/>
              <a:t>Pahlevan</a:t>
            </a:r>
            <a:r>
              <a:rPr lang="en-GB" dirty="0"/>
              <a:t>, and Ong, 2017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25876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DA8F3-234E-469E-A4C6-4839862E8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6361A-615E-475D-9B95-0A41E89A8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60400"/>
            <a:ext cx="11330418" cy="7394691"/>
          </a:xfrm>
        </p:spPr>
        <p:txBody>
          <a:bodyPr>
            <a:normAutofit/>
          </a:bodyPr>
          <a:lstStyle/>
          <a:p>
            <a:r>
              <a:rPr lang="en-GB" sz="2000" dirty="0" err="1"/>
              <a:t>Albarran</a:t>
            </a:r>
            <a:r>
              <a:rPr lang="en-GB" sz="2000" dirty="0"/>
              <a:t>, A, B (2013) </a:t>
            </a:r>
            <a:r>
              <a:rPr lang="en-GB" sz="2000" i="1" dirty="0"/>
              <a:t>The social media industries </a:t>
            </a:r>
            <a:r>
              <a:rPr lang="en-GB" sz="2000" dirty="0"/>
              <a:t>New York: Routledge</a:t>
            </a:r>
          </a:p>
          <a:p>
            <a:r>
              <a:rPr lang="en-GB" sz="2000" dirty="0" err="1"/>
              <a:t>Ahadzadeh</a:t>
            </a:r>
            <a:r>
              <a:rPr lang="en-GB" sz="2000" dirty="0"/>
              <a:t>, A., </a:t>
            </a:r>
            <a:r>
              <a:rPr lang="en-GB" sz="2000" dirty="0" err="1"/>
              <a:t>Pahlevan</a:t>
            </a:r>
            <a:r>
              <a:rPr lang="en-GB" sz="2000" dirty="0"/>
              <a:t> Sharif, S. and Ong, F. (2017). Self-schema and self-discrepancy mediate the influence of Instagram usage on body image satisfaction among youth. Computers in Human </a:t>
            </a:r>
            <a:r>
              <a:rPr lang="en-GB" sz="2000" dirty="0" err="1"/>
              <a:t>Behavior</a:t>
            </a:r>
            <a:r>
              <a:rPr lang="en-GB" sz="2000" dirty="0"/>
              <a:t>, 68, pp.8-16.</a:t>
            </a:r>
          </a:p>
          <a:p>
            <a:r>
              <a:rPr lang="en-GB" sz="2000" dirty="0" err="1"/>
              <a:t>Grambier</a:t>
            </a:r>
            <a:r>
              <a:rPr lang="en-GB" sz="2000" dirty="0"/>
              <a:t>, J (2015) Hey guys: posting a lot of selfies doesn’t send a good message </a:t>
            </a:r>
            <a:r>
              <a:rPr lang="en-GB" sz="2000" i="1" dirty="0"/>
              <a:t>in </a:t>
            </a:r>
            <a:r>
              <a:rPr lang="en-GB" sz="2000" dirty="0" err="1"/>
              <a:t>Onyedire</a:t>
            </a:r>
            <a:r>
              <a:rPr lang="en-GB" sz="2000" dirty="0"/>
              <a:t>, N, G (2017) ‘Uptake of Selfie Culture is much more than Fun in the 21st Century of Smart Phones in Nigeria’ </a:t>
            </a:r>
            <a:r>
              <a:rPr lang="en-GB" sz="2000" i="1" dirty="0"/>
              <a:t>Acta Scientific Medical Sciences. </a:t>
            </a:r>
            <a:r>
              <a:rPr lang="en-GB" sz="2000" dirty="0"/>
              <a:t>Vol. 3, Issue. 7, 137-134 Accessed at: </a:t>
            </a:r>
            <a:r>
              <a:rPr lang="en-GB" sz="2000" dirty="0">
                <a:hlinkClick r:id="rId3"/>
              </a:rPr>
              <a:t>https://www.actascientific.com/ASMS/pdf/ASMS-03-0324.pdf</a:t>
            </a:r>
            <a:r>
              <a:rPr lang="en-GB" sz="2000" dirty="0"/>
              <a:t> (accessed on: 11/12/2019)</a:t>
            </a:r>
          </a:p>
          <a:p>
            <a:r>
              <a:rPr lang="en-GB" sz="2000" dirty="0"/>
              <a:t>Gupta, R., Pooja, M (2016) Selfie: An infectious gift of IT to modern society. in </a:t>
            </a:r>
            <a:r>
              <a:rPr lang="en-GB" sz="2000" dirty="0" err="1"/>
              <a:t>Onyedire</a:t>
            </a:r>
            <a:r>
              <a:rPr lang="en-GB" sz="2000" dirty="0"/>
              <a:t>, N, G (2017) ‘Uptake of Selfie Culture is much more than Fun in the 21st Century of Smart Phones in Nigeria’ </a:t>
            </a:r>
            <a:r>
              <a:rPr lang="en-GB" sz="2000" i="1" dirty="0"/>
              <a:t>Acta Scientific Medical Sciences. </a:t>
            </a:r>
            <a:r>
              <a:rPr lang="en-GB" sz="2000" dirty="0"/>
              <a:t>Vol. 3, Issue. 7, 137-134 Accessed at: </a:t>
            </a:r>
            <a:r>
              <a:rPr lang="en-GB" sz="2000" dirty="0">
                <a:hlinkClick r:id="rId3"/>
              </a:rPr>
              <a:t>https://www.actascientific.com/ASMS/pdf/ASMS-03-0324.pdf</a:t>
            </a:r>
            <a:r>
              <a:rPr lang="en-GB" sz="2000" dirty="0"/>
              <a:t> (accessed on: 11/12/2019)</a:t>
            </a:r>
          </a:p>
          <a:p>
            <a:r>
              <a:rPr lang="en-GB" sz="2000" dirty="0" err="1"/>
              <a:t>Hewston</a:t>
            </a:r>
            <a:r>
              <a:rPr lang="en-GB" sz="2000" dirty="0"/>
              <a:t>, M., </a:t>
            </a:r>
            <a:r>
              <a:rPr lang="en-GB" sz="2000" dirty="0" err="1"/>
              <a:t>Stroebe</a:t>
            </a:r>
            <a:r>
              <a:rPr lang="en-GB" sz="2000" dirty="0"/>
              <a:t>, W., Jonas, K (2015) </a:t>
            </a:r>
            <a:r>
              <a:rPr lang="en-GB" sz="2000" i="1" dirty="0"/>
              <a:t>An Introduction to Social Psychology. </a:t>
            </a:r>
            <a:r>
              <a:rPr lang="en-GB" sz="2000" dirty="0"/>
              <a:t>6th Ed. Sussex: Wiley, The British Psychological Society</a:t>
            </a:r>
          </a:p>
          <a:p>
            <a:r>
              <a:rPr lang="en-GB" sz="2000" dirty="0"/>
              <a:t>Houses of Commons (2019) </a:t>
            </a:r>
            <a:r>
              <a:rPr lang="en-GB" sz="2000" i="1" dirty="0"/>
              <a:t>Impact of social media and screen-use on young people’s health </a:t>
            </a:r>
            <a:r>
              <a:rPr lang="en-GB" sz="2000" dirty="0"/>
              <a:t>(Number 822) Accessed at: </a:t>
            </a:r>
            <a:r>
              <a:rPr lang="en-GB" sz="2000" dirty="0">
                <a:hlinkClick r:id="rId4"/>
              </a:rPr>
              <a:t>https://publications.parliament.uk/pa/cm201719/cmselect/cmsctech/822/822.pdf</a:t>
            </a:r>
            <a:r>
              <a:rPr lang="en-GB" sz="2000" dirty="0"/>
              <a:t> (Accessed on: 17/12/2019)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027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523AC-E50E-4552-9BA3-8523780C6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D7ABA-8343-4178-87ED-D21C2BCB3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60400"/>
            <a:ext cx="11415463" cy="6011861"/>
          </a:xfrm>
        </p:spPr>
        <p:txBody>
          <a:bodyPr>
            <a:normAutofit/>
          </a:bodyPr>
          <a:lstStyle/>
          <a:p>
            <a:pPr lvl="0">
              <a:buClr>
                <a:srgbClr val="1CADE4"/>
              </a:buClr>
            </a:pPr>
            <a:r>
              <a:rPr lang="en-GB" sz="2000" dirty="0"/>
              <a:t>Ma J W (2017)  ‘A window to the ideal self: a study of UK Twitter and Chinese </a:t>
            </a:r>
            <a:r>
              <a:rPr lang="en-GB" sz="2000" dirty="0" err="1"/>
              <a:t>Sina</a:t>
            </a:r>
            <a:r>
              <a:rPr lang="en-GB" sz="2000" dirty="0"/>
              <a:t> Weibo selfie-takers and the implications for marketers’. </a:t>
            </a:r>
            <a:r>
              <a:rPr lang="en-GB" sz="2000" i="1" dirty="0"/>
              <a:t>Journal of Business </a:t>
            </a:r>
            <a:r>
              <a:rPr lang="en-GB" sz="2000" dirty="0"/>
              <a:t>Research 74: 139-142 in </a:t>
            </a:r>
            <a:r>
              <a:rPr lang="en-GB" sz="20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Onyedire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, N, G (2017) ‘Uptake of Selfie Culture is much more than Fun in the 21st Century of Smart Phones in Nigeria’ </a:t>
            </a:r>
            <a:r>
              <a:rPr lang="en-GB" sz="2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Acta Scientific Medical Sciences. 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Vol. 3, Issue. 7, 137-134 Accessed at: 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https://www.actascientific.com/ASMS/pdf/ASMS-03-0324.pdf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(accessed on: 11/12/2019)</a:t>
            </a:r>
            <a:endParaRPr lang="en-GB" sz="2000" dirty="0"/>
          </a:p>
          <a:p>
            <a:r>
              <a:rPr lang="en-GB" sz="2000" dirty="0"/>
              <a:t>Mahon, C, M (2019) </a:t>
            </a:r>
            <a:r>
              <a:rPr lang="en-GB" sz="2000" i="1" dirty="0"/>
              <a:t>The Psychology of Social Media </a:t>
            </a:r>
            <a:r>
              <a:rPr lang="en-GB" sz="2000" dirty="0"/>
              <a:t>Oxon: Routledge</a:t>
            </a:r>
          </a:p>
          <a:p>
            <a:r>
              <a:rPr lang="en-GB" sz="2000" dirty="0"/>
              <a:t>Malloy, A (2014) ‘ ‘selfie obsessed’ teenager Danny Bowman suicidal after failing to capture ‘perfect selfie’’ </a:t>
            </a:r>
            <a:r>
              <a:rPr lang="en-GB" sz="2000" i="1" dirty="0"/>
              <a:t>The Independent </a:t>
            </a:r>
            <a:r>
              <a:rPr lang="en-GB" sz="2000" dirty="0"/>
              <a:t>Monday 24</a:t>
            </a:r>
            <a:r>
              <a:rPr lang="en-GB" sz="2000" baseline="30000" dirty="0"/>
              <a:t>th</a:t>
            </a:r>
            <a:r>
              <a:rPr lang="en-GB" sz="2000" dirty="0"/>
              <a:t> March. Accessed at: </a:t>
            </a:r>
            <a:r>
              <a:rPr lang="en-GB" sz="2000" dirty="0">
                <a:hlinkClick r:id="rId3"/>
              </a:rPr>
              <a:t>https://www.independent.co.uk/news/uk/home-news/selfie-obsession-made-teenager-danny-bowman-suicidal-9212421.html</a:t>
            </a:r>
            <a:r>
              <a:rPr lang="en-GB" sz="2000" dirty="0"/>
              <a:t> (Accessed on: 17/12/2019)</a:t>
            </a:r>
          </a:p>
          <a:p>
            <a:r>
              <a:rPr lang="en-GB" sz="2000" dirty="0" err="1"/>
              <a:t>Onyedire</a:t>
            </a:r>
            <a:r>
              <a:rPr lang="en-GB" sz="2000" dirty="0"/>
              <a:t>, N, G (2017) ‘Uptake of Selfie Culture is much more than Fun in the 21st Century of Smart Phones in Nigeria’ </a:t>
            </a:r>
            <a:r>
              <a:rPr lang="en-GB" sz="2000" i="1" dirty="0"/>
              <a:t>Acta Scientific Medical Sciences. </a:t>
            </a:r>
            <a:r>
              <a:rPr lang="en-GB" sz="2000" dirty="0"/>
              <a:t>Vol. 3, Issue. 7, 137-134 Accessed at: </a:t>
            </a:r>
            <a:r>
              <a:rPr lang="en-GB" sz="2000" dirty="0">
                <a:hlinkClick r:id="rId2"/>
              </a:rPr>
              <a:t>https://www.actascientific.com/ASMS/pdf/ASMS-03-0324.pdf</a:t>
            </a:r>
            <a:r>
              <a:rPr lang="en-GB" sz="2000" dirty="0"/>
              <a:t> (accessed on: 11/12/2019)</a:t>
            </a:r>
          </a:p>
          <a:p>
            <a:r>
              <a:rPr lang="en-GB" sz="2000" dirty="0" err="1"/>
              <a:t>Rettberg</a:t>
            </a:r>
            <a:r>
              <a:rPr lang="en-GB" sz="2000" dirty="0"/>
              <a:t>, J, W (2017) Self-representation in social media. Accessed at: </a:t>
            </a:r>
            <a:r>
              <a:rPr lang="en-GB" sz="2000" dirty="0">
                <a:hlinkClick r:id="rId4"/>
              </a:rPr>
              <a:t>http://dspace.uib.no/bitstream/handle/1956/13073/Self-Representation_in_Social_Media.pdf?sequence=1&amp;isAllowed=y</a:t>
            </a:r>
            <a:r>
              <a:rPr lang="en-GB" sz="2000" dirty="0"/>
              <a:t> (Accessed on:11/12/2019)</a:t>
            </a:r>
          </a:p>
          <a:p>
            <a:r>
              <a:rPr lang="en-GB" sz="2000" dirty="0"/>
              <a:t>Turner, R, N., Crisp, R, J (2007) </a:t>
            </a:r>
            <a:r>
              <a:rPr lang="en-GB" sz="2000" i="1" dirty="0"/>
              <a:t>Essential Social Psychology </a:t>
            </a:r>
            <a:r>
              <a:rPr lang="en-GB" sz="2000" dirty="0"/>
              <a:t>London: SAGE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38731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962</Words>
  <Application>Microsoft Office PowerPoint</Application>
  <PresentationFormat>Widescreen</PresentationFormat>
  <Paragraphs>80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‘ in the 21st century, the rise of social media means that ones sense of self is now more unstable than ever’</vt:lpstr>
      <vt:lpstr>What is social media?</vt:lpstr>
      <vt:lpstr>Self </vt:lpstr>
      <vt:lpstr>Selfies</vt:lpstr>
      <vt:lpstr>Positive influences of the ‘selfie’ </vt:lpstr>
      <vt:lpstr>Negative influences of the ‘selfie’ </vt:lpstr>
      <vt:lpstr>Negative influences of the selfie </vt:lpstr>
      <vt:lpstr>Legislation and Policy</vt:lpstr>
      <vt:lpstr>Conclusion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 in the 21st century, the rise of social media means that ones sense of self is now more unstable than ever’</dc:title>
  <dc:creator>Lois Brunton (1801507)</dc:creator>
  <cp:lastModifiedBy>Lois Brunton (1801507)</cp:lastModifiedBy>
  <cp:revision>3</cp:revision>
  <dcterms:created xsi:type="dcterms:W3CDTF">2019-12-19T12:45:03Z</dcterms:created>
  <dcterms:modified xsi:type="dcterms:W3CDTF">2019-12-30T14:21:57Z</dcterms:modified>
</cp:coreProperties>
</file>