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2" r:id="rId4"/>
    <p:sldId id="259" r:id="rId5"/>
    <p:sldId id="260" r:id="rId6"/>
    <p:sldId id="261" r:id="rId7"/>
    <p:sldId id="262" r:id="rId8"/>
    <p:sldId id="269" r:id="rId9"/>
    <p:sldId id="265" r:id="rId10"/>
    <p:sldId id="264" r:id="rId11"/>
    <p:sldId id="266" r:id="rId12"/>
    <p:sldId id="263" r:id="rId13"/>
    <p:sldId id="267" r:id="rId14"/>
    <p:sldId id="268" r:id="rId15"/>
    <p:sldId id="270" r:id="rId16"/>
    <p:sldId id="273" r:id="rId17"/>
    <p:sldId id="27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7" d="100"/>
          <a:sy n="87" d="100"/>
        </p:scale>
        <p:origin x="51" y="435"/>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C12AAD8-3C2D-4F1D-A3C5-D05AA1893B2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826272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12AAD8-3C2D-4F1D-A3C5-D05AA1893B2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7317493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12AAD8-3C2D-4F1D-A3C5-D05AA1893B2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4049879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421501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C12AAD8-3C2D-4F1D-A3C5-D05AA1893B26}" type="datetimeFigureOut">
              <a:rPr lang="en-GB" smtClean="0"/>
              <a:t>21/11/2018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661699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C12AAD8-3C2D-4F1D-A3C5-D05AA1893B26}"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2426721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12AAD8-3C2D-4F1D-A3C5-D05AA1893B26}" type="datetimeFigureOut">
              <a:rPr lang="en-GB" smtClean="0"/>
              <a:t>21/11/2018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4268987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191798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748104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48185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2131880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56798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12AAD8-3C2D-4F1D-A3C5-D05AA1893B26}" type="datetimeFigureOut">
              <a:rPr lang="en-GB" smtClean="0"/>
              <a:t>21/11/2018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3893462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AC12AAD8-3C2D-4F1D-A3C5-D05AA1893B26}"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13938759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AC12AAD8-3C2D-4F1D-A3C5-D05AA1893B26}" type="datetimeFigureOut">
              <a:rPr lang="en-GB" smtClean="0"/>
              <a:t>21/11/2018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4021850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12AAD8-3C2D-4F1D-A3C5-D05AA1893B2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2378376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C12AAD8-3C2D-4F1D-A3C5-D05AA1893B26}" type="datetimeFigureOut">
              <a:rPr lang="en-GB" smtClean="0"/>
              <a:t>21/11/2018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291635-1DE4-481F-8FEB-4C033230A862}" type="slidenum">
              <a:rPr lang="en-GB" smtClean="0"/>
              <a:t>‹#›</a:t>
            </a:fld>
            <a:endParaRPr lang="en-GB"/>
          </a:p>
        </p:txBody>
      </p:sp>
    </p:spTree>
    <p:extLst>
      <p:ext uri="{BB962C8B-B14F-4D97-AF65-F5344CB8AC3E}">
        <p14:creationId xmlns:p14="http://schemas.microsoft.com/office/powerpoint/2010/main" val="1403381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AC12AAD8-3C2D-4F1D-A3C5-D05AA1893B26}" type="datetimeFigureOut">
              <a:rPr lang="en-GB" smtClean="0"/>
              <a:t>21/11/2018</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1291635-1DE4-481F-8FEB-4C033230A862}" type="slidenum">
              <a:rPr lang="en-GB" smtClean="0"/>
              <a:t>‹#›</a:t>
            </a:fld>
            <a:endParaRPr lang="en-GB"/>
          </a:p>
        </p:txBody>
      </p:sp>
    </p:spTree>
    <p:extLst>
      <p:ext uri="{BB962C8B-B14F-4D97-AF65-F5344CB8AC3E}">
        <p14:creationId xmlns:p14="http://schemas.microsoft.com/office/powerpoint/2010/main" val="248342782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_aFo_BV-UzI"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youtube.com/watch?v=8ygyucuDeuk"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bcFaizGw860" TargetMode="External"/><Relationship Id="rId2" Type="http://schemas.openxmlformats.org/officeDocument/2006/relationships/hyperlink" Target="https://www.youtube.com/watch?v=dQrqMkCuHqA" TargetMode="Externa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hyperlink" Target="https://www.youtube.com/watch?v=6pNL7HYz3iQ"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av/uk-politics-42215453/can-gaming-change-the-face-of-politics" TargetMode="External"/><Relationship Id="rId2" Type="http://schemas.openxmlformats.org/officeDocument/2006/relationships/hyperlink" Target="https://www.youtube.com/watch?v=ctHA30HuuYE" TargetMode="Externa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hyperlink" Target="https://www.youtube.com/watch?v=ZJdJdJUhaIc"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bcFaizGw860" TargetMode="External"/><Relationship Id="rId3" Type="http://schemas.openxmlformats.org/officeDocument/2006/relationships/hyperlink" Target="https://www.youtube.com/watch?v=ctHA30HuuYE" TargetMode="External"/><Relationship Id="rId7" Type="http://schemas.openxmlformats.org/officeDocument/2006/relationships/hyperlink" Target="https://www.theguardian.com/us-news/2016/jan/24/donald-trump-says-he-could-shoot-somebody-and-still-not-lose-voters" TargetMode="External"/><Relationship Id="rId2" Type="http://schemas.openxmlformats.org/officeDocument/2006/relationships/hyperlink" Target="https://www.youtube.com/watch?v=ZJdJdJUhaIc" TargetMode="External"/><Relationship Id="rId1" Type="http://schemas.openxmlformats.org/officeDocument/2006/relationships/slideLayout" Target="../slideLayouts/slideLayout2.xml"/><Relationship Id="rId6" Type="http://schemas.openxmlformats.org/officeDocument/2006/relationships/hyperlink" Target="https://www.youtube.com/watch?v=_aFo_BV-UzI" TargetMode="External"/><Relationship Id="rId5" Type="http://schemas.openxmlformats.org/officeDocument/2006/relationships/hyperlink" Target="https://www.bbc.co.uk/news/av/uk-politics-42215453/can-gaming-change-the-face-of-politics" TargetMode="External"/><Relationship Id="rId4" Type="http://schemas.openxmlformats.org/officeDocument/2006/relationships/hyperlink" Target="https://www.youtube.com/watch?v=6pNL7HYz3iQ"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ECSS6002</a:t>
            </a:r>
            <a:endParaRPr lang="en-GB" dirty="0"/>
          </a:p>
        </p:txBody>
      </p:sp>
      <p:sp>
        <p:nvSpPr>
          <p:cNvPr id="3" name="Subtitle 2"/>
          <p:cNvSpPr>
            <a:spLocks noGrp="1"/>
          </p:cNvSpPr>
          <p:nvPr>
            <p:ph type="subTitle" idx="1"/>
          </p:nvPr>
        </p:nvSpPr>
        <p:spPr/>
        <p:txBody>
          <a:bodyPr/>
          <a:lstStyle/>
          <a:p>
            <a:r>
              <a:rPr lang="en-GB" dirty="0" smtClean="0"/>
              <a:t>Matthew Philpott</a:t>
            </a:r>
            <a:endParaRPr lang="en-GB" dirty="0"/>
          </a:p>
        </p:txBody>
      </p:sp>
    </p:spTree>
    <p:extLst>
      <p:ext uri="{BB962C8B-B14F-4D97-AF65-F5344CB8AC3E}">
        <p14:creationId xmlns:p14="http://schemas.microsoft.com/office/powerpoint/2010/main" val="37388837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been going </a:t>
            </a:r>
            <a:r>
              <a:rPr lang="en-GB" smtClean="0"/>
              <a:t>on this year?</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EU &amp; UK closer to forming a Brexit deal</a:t>
            </a:r>
          </a:p>
          <a:p>
            <a:r>
              <a:rPr lang="en-GB" sz="2800" dirty="0" smtClean="0"/>
              <a:t>But where does Northern Ireland/ Republic of Ireland sit in this?</a:t>
            </a:r>
          </a:p>
          <a:p>
            <a:r>
              <a:rPr lang="en-GB" sz="2800" dirty="0" smtClean="0"/>
              <a:t>Trump retweeting from Britain First, maybe impacting Trump’s UK visit</a:t>
            </a:r>
          </a:p>
          <a:p>
            <a:r>
              <a:rPr lang="en-GB" sz="2800" dirty="0" smtClean="0"/>
              <a:t>MI5 thwart plot to assassinate Theresa May</a:t>
            </a:r>
          </a:p>
          <a:p>
            <a:r>
              <a:rPr lang="en-GB" sz="2800" dirty="0" smtClean="0"/>
              <a:t>Trump’s intention to recognise Jerusalem as Israel’s capital and move the US embassy</a:t>
            </a:r>
          </a:p>
          <a:p>
            <a:r>
              <a:rPr lang="en-GB" sz="2800" dirty="0" smtClean="0"/>
              <a:t>Australia approves same-sex marriage</a:t>
            </a:r>
          </a:p>
          <a:p>
            <a:endParaRPr lang="en-GB" sz="2800" dirty="0"/>
          </a:p>
        </p:txBody>
      </p:sp>
      <p:pic>
        <p:nvPicPr>
          <p:cNvPr id="4" name="Picture 3"/>
          <p:cNvPicPr>
            <a:picLocks noChangeAspect="1"/>
          </p:cNvPicPr>
          <p:nvPr/>
        </p:nvPicPr>
        <p:blipFill>
          <a:blip r:embed="rId2"/>
          <a:stretch>
            <a:fillRect/>
          </a:stretch>
        </p:blipFill>
        <p:spPr>
          <a:xfrm>
            <a:off x="8122507" y="5023526"/>
            <a:ext cx="3933053" cy="1700094"/>
          </a:xfrm>
          <a:prstGeom prst="rect">
            <a:avLst/>
          </a:prstGeom>
        </p:spPr>
      </p:pic>
    </p:spTree>
    <p:extLst>
      <p:ext uri="{BB962C8B-B14F-4D97-AF65-F5344CB8AC3E}">
        <p14:creationId xmlns:p14="http://schemas.microsoft.com/office/powerpoint/2010/main" val="92857008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many of us hate politics?</a:t>
            </a:r>
            <a:endParaRPr lang="en-GB" dirty="0"/>
          </a:p>
        </p:txBody>
      </p:sp>
      <p:pic>
        <p:nvPicPr>
          <p:cNvPr id="4" name="Picture 3"/>
          <p:cNvPicPr>
            <a:picLocks noChangeAspect="1"/>
          </p:cNvPicPr>
          <p:nvPr/>
        </p:nvPicPr>
        <p:blipFill>
          <a:blip r:embed="rId2"/>
          <a:stretch>
            <a:fillRect/>
          </a:stretch>
        </p:blipFill>
        <p:spPr>
          <a:xfrm>
            <a:off x="2047069" y="1580050"/>
            <a:ext cx="8087214" cy="4549058"/>
          </a:xfrm>
          <a:prstGeom prst="rect">
            <a:avLst/>
          </a:prstGeom>
        </p:spPr>
      </p:pic>
    </p:spTree>
    <p:extLst>
      <p:ext uri="{BB962C8B-B14F-4D97-AF65-F5344CB8AC3E}">
        <p14:creationId xmlns:p14="http://schemas.microsoft.com/office/powerpoint/2010/main" val="349994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Why does everyone hate politics?</a:t>
            </a:r>
            <a:endParaRPr lang="en-GB" dirty="0"/>
          </a:p>
        </p:txBody>
      </p:sp>
      <p:sp>
        <p:nvSpPr>
          <p:cNvPr id="3" name="Content Placeholder 2"/>
          <p:cNvSpPr>
            <a:spLocks noGrp="1"/>
          </p:cNvSpPr>
          <p:nvPr>
            <p:ph idx="1"/>
          </p:nvPr>
        </p:nvSpPr>
        <p:spPr/>
        <p:txBody>
          <a:bodyPr/>
          <a:lstStyle/>
          <a:p>
            <a:r>
              <a:rPr lang="en-GB" dirty="0" smtClean="0"/>
              <a:t>But do we hate politics or politicians?</a:t>
            </a:r>
          </a:p>
          <a:p>
            <a:r>
              <a:rPr lang="en-GB" dirty="0" smtClean="0"/>
              <a:t>Problems are complicated, and we need to reconcile different ideas </a:t>
            </a:r>
          </a:p>
          <a:p>
            <a:r>
              <a:rPr lang="en-GB" dirty="0" smtClean="0"/>
              <a:t>Governments don’t always deliver?</a:t>
            </a:r>
          </a:p>
          <a:p>
            <a:r>
              <a:rPr lang="en-GB" dirty="0" smtClean="0"/>
              <a:t>Poor perceptions of politicians as corrupt</a:t>
            </a:r>
          </a:p>
          <a:p>
            <a:r>
              <a:rPr lang="en-GB" dirty="0" smtClean="0"/>
              <a:t>The political system makes little sense to citizens</a:t>
            </a:r>
          </a:p>
          <a:p>
            <a:r>
              <a:rPr lang="en-GB" dirty="0" smtClean="0"/>
              <a:t>Political activity has changed over the past 100 years</a:t>
            </a:r>
          </a:p>
          <a:p>
            <a:r>
              <a:rPr lang="en-GB" dirty="0" smtClean="0"/>
              <a:t>Politics is perceived to operate in the interests of the powerful </a:t>
            </a:r>
          </a:p>
          <a:p>
            <a:endParaRPr lang="en-GB" dirty="0"/>
          </a:p>
        </p:txBody>
      </p:sp>
      <p:pic>
        <p:nvPicPr>
          <p:cNvPr id="4" name="Picture 3"/>
          <p:cNvPicPr>
            <a:picLocks noChangeAspect="1"/>
          </p:cNvPicPr>
          <p:nvPr/>
        </p:nvPicPr>
        <p:blipFill>
          <a:blip r:embed="rId2"/>
          <a:stretch>
            <a:fillRect/>
          </a:stretch>
        </p:blipFill>
        <p:spPr>
          <a:xfrm>
            <a:off x="8863913" y="3552567"/>
            <a:ext cx="3096397" cy="3096397"/>
          </a:xfrm>
          <a:prstGeom prst="rect">
            <a:avLst/>
          </a:prstGeom>
        </p:spPr>
      </p:pic>
    </p:spTree>
    <p:extLst>
      <p:ext uri="{BB962C8B-B14F-4D97-AF65-F5344CB8AC3E}">
        <p14:creationId xmlns:p14="http://schemas.microsoft.com/office/powerpoint/2010/main" val="42432878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573" y="593125"/>
            <a:ext cx="11278205" cy="970450"/>
          </a:xfrm>
        </p:spPr>
        <p:txBody>
          <a:bodyPr>
            <a:normAutofit fontScale="90000"/>
          </a:bodyPr>
          <a:lstStyle/>
          <a:p>
            <a:r>
              <a:rPr lang="en-GB" dirty="0" smtClean="0"/>
              <a:t>Task: ‘We should drop nuclear weapons on North Korea’</a:t>
            </a:r>
            <a:endParaRPr lang="en-GB" dirty="0"/>
          </a:p>
        </p:txBody>
      </p:sp>
      <p:sp>
        <p:nvSpPr>
          <p:cNvPr id="3" name="Content Placeholder 2"/>
          <p:cNvSpPr>
            <a:spLocks noGrp="1"/>
          </p:cNvSpPr>
          <p:nvPr>
            <p:ph idx="1"/>
          </p:nvPr>
        </p:nvSpPr>
        <p:spPr/>
        <p:txBody>
          <a:bodyPr/>
          <a:lstStyle/>
          <a:p>
            <a:pPr marL="36900" indent="0">
              <a:buNone/>
            </a:pPr>
            <a:r>
              <a:rPr lang="en-GB" b="1" dirty="0" smtClean="0"/>
              <a:t>Using Donald Trump’s linguistic style as guidance..</a:t>
            </a:r>
          </a:p>
          <a:p>
            <a:r>
              <a:rPr lang="en-GB" dirty="0" smtClean="0"/>
              <a:t>You are  political advisor to the Welsh First Minister, </a:t>
            </a:r>
            <a:r>
              <a:rPr lang="en-GB" dirty="0" err="1" smtClean="0"/>
              <a:t>Dewi</a:t>
            </a:r>
            <a:r>
              <a:rPr lang="en-GB" dirty="0" smtClean="0"/>
              <a:t> Grump</a:t>
            </a:r>
          </a:p>
          <a:p>
            <a:r>
              <a:rPr lang="en-GB" dirty="0" smtClean="0"/>
              <a:t>Write a short, 5 sentence answer for </a:t>
            </a:r>
            <a:r>
              <a:rPr lang="en-GB" dirty="0" err="1" smtClean="0"/>
              <a:t>Dewi</a:t>
            </a:r>
            <a:r>
              <a:rPr lang="en-GB" dirty="0" smtClean="0"/>
              <a:t> Grump stating why Britain should use nuclear weapons on North Korea (for this example we are arguing this is a </a:t>
            </a:r>
            <a:r>
              <a:rPr lang="en-GB" u="sng" dirty="0" smtClean="0"/>
              <a:t>good</a:t>
            </a:r>
            <a:r>
              <a:rPr lang="en-GB" dirty="0" smtClean="0"/>
              <a:t> idea)</a:t>
            </a:r>
            <a:endParaRPr lang="en-GB" dirty="0"/>
          </a:p>
          <a:p>
            <a:r>
              <a:rPr lang="en-GB" b="1" dirty="0" smtClean="0"/>
              <a:t>The answer should be short and easy to understand for ordinary people!</a:t>
            </a:r>
            <a:endParaRPr lang="en-GB"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48431" y="3762795"/>
            <a:ext cx="2722557" cy="2728362"/>
          </a:xfrm>
          <a:prstGeom prst="rect">
            <a:avLst/>
          </a:prstGeom>
        </p:spPr>
      </p:pic>
    </p:spTree>
    <p:extLst>
      <p:ext uri="{BB962C8B-B14F-4D97-AF65-F5344CB8AC3E}">
        <p14:creationId xmlns:p14="http://schemas.microsoft.com/office/powerpoint/2010/main" val="417602012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Donald Trump answers a question</a:t>
            </a:r>
            <a:endParaRPr lang="en-GB" dirty="0"/>
          </a:p>
        </p:txBody>
      </p:sp>
      <p:sp>
        <p:nvSpPr>
          <p:cNvPr id="3" name="Content Placeholder 2"/>
          <p:cNvSpPr>
            <a:spLocks noGrp="1"/>
          </p:cNvSpPr>
          <p:nvPr>
            <p:ph idx="1"/>
          </p:nvPr>
        </p:nvSpPr>
        <p:spPr/>
        <p:txBody>
          <a:bodyPr/>
          <a:lstStyle/>
          <a:p>
            <a:r>
              <a:rPr lang="en-GB" dirty="0">
                <a:hlinkClick r:id="rId2"/>
              </a:rPr>
              <a:t>https://www.youtube.com/watch?v=_</a:t>
            </a:r>
            <a:r>
              <a:rPr lang="en-GB" dirty="0" smtClean="0">
                <a:hlinkClick r:id="rId2"/>
              </a:rPr>
              <a:t>aFo_BV-UzI</a:t>
            </a:r>
            <a:r>
              <a:rPr lang="en-GB" dirty="0" smtClean="0"/>
              <a:t> ‘</a:t>
            </a:r>
            <a:r>
              <a:rPr lang="en-GB" dirty="0" err="1" smtClean="0"/>
              <a:t>Nerdwriter</a:t>
            </a:r>
            <a:r>
              <a:rPr lang="en-GB" dirty="0" smtClean="0"/>
              <a:t>’ and Trump</a:t>
            </a:r>
          </a:p>
          <a:p>
            <a:endParaRPr lang="en-GB" dirty="0"/>
          </a:p>
          <a:p>
            <a:r>
              <a:rPr lang="en-GB" dirty="0" smtClean="0"/>
              <a:t>What does this example tell us? How do our answers for </a:t>
            </a:r>
            <a:r>
              <a:rPr lang="en-GB" dirty="0" err="1" smtClean="0"/>
              <a:t>Dewi</a:t>
            </a:r>
            <a:r>
              <a:rPr lang="en-GB" dirty="0" smtClean="0"/>
              <a:t> Grump compare?</a:t>
            </a:r>
          </a:p>
          <a:p>
            <a:endParaRPr lang="en-GB" dirty="0"/>
          </a:p>
          <a:p>
            <a:r>
              <a:rPr lang="en-GB" dirty="0" smtClean="0"/>
              <a:t>Are we ‘primed’ to vote for candidates who sound and look different? And if so, why?</a:t>
            </a:r>
          </a:p>
          <a:p>
            <a:endParaRPr lang="en-GB" dirty="0" smtClean="0"/>
          </a:p>
          <a:p>
            <a:endParaRPr lang="en-GB" dirty="0"/>
          </a:p>
          <a:p>
            <a:endParaRPr lang="en-GB" dirty="0"/>
          </a:p>
        </p:txBody>
      </p:sp>
      <p:pic>
        <p:nvPicPr>
          <p:cNvPr id="4" name="Picture 3"/>
          <p:cNvPicPr>
            <a:picLocks noChangeAspect="1"/>
          </p:cNvPicPr>
          <p:nvPr/>
        </p:nvPicPr>
        <p:blipFill>
          <a:blip r:embed="rId3"/>
          <a:stretch>
            <a:fillRect/>
          </a:stretch>
        </p:blipFill>
        <p:spPr>
          <a:xfrm>
            <a:off x="4389817" y="4061254"/>
            <a:ext cx="3390820" cy="2335427"/>
          </a:xfrm>
          <a:prstGeom prst="rect">
            <a:avLst/>
          </a:prstGeom>
        </p:spPr>
      </p:pic>
    </p:spTree>
    <p:extLst>
      <p:ext uri="{BB962C8B-B14F-4D97-AF65-F5344CB8AC3E}">
        <p14:creationId xmlns:p14="http://schemas.microsoft.com/office/powerpoint/2010/main" val="400955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and Appearances</a:t>
            </a:r>
            <a:endParaRPr lang="en-GB" dirty="0"/>
          </a:p>
        </p:txBody>
      </p:sp>
      <p:sp>
        <p:nvSpPr>
          <p:cNvPr id="3" name="Content Placeholder 2"/>
          <p:cNvSpPr>
            <a:spLocks noGrp="1"/>
          </p:cNvSpPr>
          <p:nvPr>
            <p:ph idx="1"/>
          </p:nvPr>
        </p:nvSpPr>
        <p:spPr>
          <a:xfrm>
            <a:off x="913795" y="2564471"/>
            <a:ext cx="10660367" cy="4882535"/>
          </a:xfrm>
        </p:spPr>
        <p:txBody>
          <a:bodyPr>
            <a:normAutofit/>
          </a:bodyPr>
          <a:lstStyle/>
          <a:p>
            <a:r>
              <a:rPr lang="en-GB" dirty="0" smtClean="0"/>
              <a:t>Political parties have campaign directors and Press Secretaries whose job is to ensure the party and its politicians are represented favourably by the media. </a:t>
            </a:r>
          </a:p>
          <a:p>
            <a:endParaRPr lang="en-GB" dirty="0"/>
          </a:p>
          <a:p>
            <a:r>
              <a:rPr lang="en-GB" dirty="0" smtClean="0"/>
              <a:t>As we use comedy and satire to undermine the authority of politicians, what they say/do, look like etc.. becomes increasingly more important.</a:t>
            </a:r>
          </a:p>
          <a:p>
            <a:endParaRPr lang="en-GB" dirty="0"/>
          </a:p>
          <a:p>
            <a:r>
              <a:rPr lang="en-GB" dirty="0" smtClean="0"/>
              <a:t>Politicians are highly aware their words will be scrutinised by the media and the public.</a:t>
            </a:r>
          </a:p>
          <a:p>
            <a:endParaRPr lang="en-GB" dirty="0"/>
          </a:p>
          <a:p>
            <a:r>
              <a:rPr lang="en-GB" dirty="0">
                <a:hlinkClick r:id="rId2"/>
              </a:rPr>
              <a:t>https://www.youtube.com/watch?v=8ygyucuDeuk</a:t>
            </a:r>
            <a:r>
              <a:rPr lang="en-GB" dirty="0"/>
              <a:t> Charlie Brooker on the relationship between the media and </a:t>
            </a:r>
            <a:r>
              <a:rPr lang="en-GB" dirty="0" smtClean="0"/>
              <a:t>politicians. Time Cue 7.10 – 10.30</a:t>
            </a:r>
            <a:endParaRPr lang="en-GB" dirty="0"/>
          </a:p>
          <a:p>
            <a:endParaRPr lang="en-GB" dirty="0" smtClean="0"/>
          </a:p>
          <a:p>
            <a:endParaRPr lang="en-GB" dirty="0"/>
          </a:p>
        </p:txBody>
      </p:sp>
      <p:pic>
        <p:nvPicPr>
          <p:cNvPr id="4" name="Picture 3"/>
          <p:cNvPicPr>
            <a:picLocks noChangeAspect="1"/>
          </p:cNvPicPr>
          <p:nvPr/>
        </p:nvPicPr>
        <p:blipFill>
          <a:blip r:embed="rId3"/>
          <a:stretch>
            <a:fillRect/>
          </a:stretch>
        </p:blipFill>
        <p:spPr>
          <a:xfrm>
            <a:off x="280597" y="232719"/>
            <a:ext cx="2575357" cy="1839541"/>
          </a:xfrm>
          <a:prstGeom prst="rect">
            <a:avLst/>
          </a:prstGeom>
        </p:spPr>
      </p:pic>
      <p:pic>
        <p:nvPicPr>
          <p:cNvPr id="5" name="Picture 4"/>
          <p:cNvPicPr>
            <a:picLocks noChangeAspect="1"/>
          </p:cNvPicPr>
          <p:nvPr/>
        </p:nvPicPr>
        <p:blipFill>
          <a:blip r:embed="rId4"/>
          <a:stretch>
            <a:fillRect/>
          </a:stretch>
        </p:blipFill>
        <p:spPr>
          <a:xfrm>
            <a:off x="9177601" y="386602"/>
            <a:ext cx="2723154" cy="1531774"/>
          </a:xfrm>
          <a:prstGeom prst="rect">
            <a:avLst/>
          </a:prstGeom>
        </p:spPr>
      </p:pic>
    </p:spTree>
    <p:extLst>
      <p:ext uri="{BB962C8B-B14F-4D97-AF65-F5344CB8AC3E}">
        <p14:creationId xmlns:p14="http://schemas.microsoft.com/office/powerpoint/2010/main" val="4134259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2692" y="855483"/>
            <a:ext cx="10353762" cy="970450"/>
          </a:xfrm>
        </p:spPr>
        <p:txBody>
          <a:bodyPr/>
          <a:lstStyle/>
          <a:p>
            <a:r>
              <a:rPr lang="en-GB" dirty="0" smtClean="0"/>
              <a:t>Part 2</a:t>
            </a:r>
            <a:endParaRPr lang="en-GB" dirty="0"/>
          </a:p>
        </p:txBody>
      </p:sp>
      <p:sp>
        <p:nvSpPr>
          <p:cNvPr id="3" name="Content Placeholder 2"/>
          <p:cNvSpPr>
            <a:spLocks noGrp="1"/>
          </p:cNvSpPr>
          <p:nvPr>
            <p:ph idx="1"/>
          </p:nvPr>
        </p:nvSpPr>
        <p:spPr>
          <a:xfrm>
            <a:off x="1152692" y="1765400"/>
            <a:ext cx="10353762" cy="4058751"/>
          </a:xfrm>
        </p:spPr>
        <p:txBody>
          <a:bodyPr/>
          <a:lstStyle/>
          <a:p>
            <a:pPr marL="36900" indent="0">
              <a:buNone/>
            </a:pPr>
            <a:r>
              <a:rPr lang="en-GB" i="1" dirty="0" smtClean="0"/>
              <a:t>Do you honestly believe that as a minister you can get away with that? You are under the spotlight 24 hours a day darling! You know what you are? You’re a human dartboard. Can you take that? </a:t>
            </a:r>
            <a:r>
              <a:rPr lang="en-GB" i="1" dirty="0"/>
              <a:t>C</a:t>
            </a:r>
            <a:r>
              <a:rPr lang="en-GB" i="1" dirty="0" smtClean="0"/>
              <a:t>an you? You are now being scrutinised for what you wear, what you say. For your hair, your shoes, your earrings, your cleavage and your dress which, by the way is way too loud. – </a:t>
            </a:r>
            <a:r>
              <a:rPr lang="en-GB" dirty="0" smtClean="0"/>
              <a:t>Malcolm Tucker</a:t>
            </a:r>
            <a:endParaRPr lang="en-GB" i="1" dirty="0"/>
          </a:p>
        </p:txBody>
      </p:sp>
      <p:pic>
        <p:nvPicPr>
          <p:cNvPr id="4" name="Picture 3"/>
          <p:cNvPicPr>
            <a:picLocks noChangeAspect="1"/>
          </p:cNvPicPr>
          <p:nvPr/>
        </p:nvPicPr>
        <p:blipFill>
          <a:blip r:embed="rId2"/>
          <a:stretch>
            <a:fillRect/>
          </a:stretch>
        </p:blipFill>
        <p:spPr>
          <a:xfrm>
            <a:off x="3536946" y="3469159"/>
            <a:ext cx="5585254" cy="3141705"/>
          </a:xfrm>
          <a:prstGeom prst="rect">
            <a:avLst/>
          </a:prstGeom>
        </p:spPr>
      </p:pic>
    </p:spTree>
    <p:extLst>
      <p:ext uri="{BB962C8B-B14F-4D97-AF65-F5344CB8AC3E}">
        <p14:creationId xmlns:p14="http://schemas.microsoft.com/office/powerpoint/2010/main" val="9918257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1103" y="609600"/>
            <a:ext cx="10699146" cy="970450"/>
          </a:xfrm>
        </p:spPr>
        <p:txBody>
          <a:bodyPr>
            <a:normAutofit fontScale="90000"/>
          </a:bodyPr>
          <a:lstStyle/>
          <a:p>
            <a:r>
              <a:rPr lang="en-GB" dirty="0" smtClean="0"/>
              <a:t>‘</a:t>
            </a:r>
            <a:r>
              <a:rPr lang="en-GB" i="1" dirty="0" smtClean="0"/>
              <a:t>What you said isn’t as important as the image you left</a:t>
            </a:r>
            <a:r>
              <a:rPr lang="en-GB" dirty="0" smtClean="0"/>
              <a:t>’</a:t>
            </a:r>
            <a:endParaRPr lang="en-GB" dirty="0"/>
          </a:p>
        </p:txBody>
      </p:sp>
      <p:pic>
        <p:nvPicPr>
          <p:cNvPr id="4" name="Picture 3"/>
          <p:cNvPicPr>
            <a:picLocks noChangeAspect="1"/>
          </p:cNvPicPr>
          <p:nvPr/>
        </p:nvPicPr>
        <p:blipFill>
          <a:blip r:embed="rId2"/>
          <a:stretch>
            <a:fillRect/>
          </a:stretch>
        </p:blipFill>
        <p:spPr>
          <a:xfrm>
            <a:off x="608828" y="1663273"/>
            <a:ext cx="3736807" cy="2216750"/>
          </a:xfrm>
          <a:prstGeom prst="rect">
            <a:avLst/>
          </a:prstGeom>
        </p:spPr>
      </p:pic>
      <p:pic>
        <p:nvPicPr>
          <p:cNvPr id="5" name="Picture 4"/>
          <p:cNvPicPr>
            <a:picLocks noChangeAspect="1"/>
          </p:cNvPicPr>
          <p:nvPr/>
        </p:nvPicPr>
        <p:blipFill>
          <a:blip r:embed="rId3"/>
          <a:stretch>
            <a:fillRect/>
          </a:stretch>
        </p:blipFill>
        <p:spPr>
          <a:xfrm>
            <a:off x="8130746" y="1663272"/>
            <a:ext cx="3309502" cy="2557817"/>
          </a:xfrm>
          <a:prstGeom prst="rect">
            <a:avLst/>
          </a:prstGeom>
        </p:spPr>
      </p:pic>
      <p:pic>
        <p:nvPicPr>
          <p:cNvPr id="6" name="Picture 5"/>
          <p:cNvPicPr>
            <a:picLocks noChangeAspect="1"/>
          </p:cNvPicPr>
          <p:nvPr/>
        </p:nvPicPr>
        <p:blipFill>
          <a:blip r:embed="rId4"/>
          <a:stretch>
            <a:fillRect/>
          </a:stretch>
        </p:blipFill>
        <p:spPr>
          <a:xfrm>
            <a:off x="4769172" y="2034746"/>
            <a:ext cx="3091913" cy="4196664"/>
          </a:xfrm>
          <a:prstGeom prst="rect">
            <a:avLst/>
          </a:prstGeom>
        </p:spPr>
      </p:pic>
      <p:pic>
        <p:nvPicPr>
          <p:cNvPr id="7" name="Picture 6"/>
          <p:cNvPicPr>
            <a:picLocks noChangeAspect="1"/>
          </p:cNvPicPr>
          <p:nvPr/>
        </p:nvPicPr>
        <p:blipFill>
          <a:blip r:embed="rId5"/>
          <a:stretch>
            <a:fillRect/>
          </a:stretch>
        </p:blipFill>
        <p:spPr>
          <a:xfrm>
            <a:off x="1061762" y="4221089"/>
            <a:ext cx="2830938" cy="2120471"/>
          </a:xfrm>
          <a:prstGeom prst="rect">
            <a:avLst/>
          </a:prstGeom>
        </p:spPr>
      </p:pic>
      <p:pic>
        <p:nvPicPr>
          <p:cNvPr id="8" name="Picture 7"/>
          <p:cNvPicPr>
            <a:picLocks noChangeAspect="1"/>
          </p:cNvPicPr>
          <p:nvPr/>
        </p:nvPicPr>
        <p:blipFill>
          <a:blip r:embed="rId6"/>
          <a:stretch>
            <a:fillRect/>
          </a:stretch>
        </p:blipFill>
        <p:spPr>
          <a:xfrm>
            <a:off x="8130746" y="4388251"/>
            <a:ext cx="3739978" cy="2103738"/>
          </a:xfrm>
          <a:prstGeom prst="rect">
            <a:avLst/>
          </a:prstGeom>
        </p:spPr>
      </p:pic>
    </p:spTree>
    <p:extLst>
      <p:ext uri="{BB962C8B-B14F-4D97-AF65-F5344CB8AC3E}">
        <p14:creationId xmlns:p14="http://schemas.microsoft.com/office/powerpoint/2010/main" val="34736388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‘Spinners and Losers’</a:t>
            </a:r>
            <a:endParaRPr lang="en-GB" dirty="0"/>
          </a:p>
        </p:txBody>
      </p:sp>
      <p:sp>
        <p:nvSpPr>
          <p:cNvPr id="3" name="Content Placeholder 2"/>
          <p:cNvSpPr>
            <a:spLocks noGrp="1"/>
          </p:cNvSpPr>
          <p:nvPr>
            <p:ph idx="1"/>
          </p:nvPr>
        </p:nvSpPr>
        <p:spPr>
          <a:xfrm>
            <a:off x="1037362" y="2308994"/>
            <a:ext cx="10353762" cy="4058751"/>
          </a:xfrm>
        </p:spPr>
        <p:txBody>
          <a:bodyPr>
            <a:normAutofit fontScale="85000" lnSpcReduction="10000"/>
          </a:bodyPr>
          <a:lstStyle/>
          <a:p>
            <a:r>
              <a:rPr lang="en-GB" dirty="0">
                <a:hlinkClick r:id="rId2"/>
              </a:rPr>
              <a:t>https://</a:t>
            </a:r>
            <a:r>
              <a:rPr lang="en-GB" dirty="0" smtClean="0">
                <a:hlinkClick r:id="rId2"/>
              </a:rPr>
              <a:t>www.youtube.com/watch?v=dQrqMkCuHqA</a:t>
            </a:r>
            <a:r>
              <a:rPr lang="en-GB" dirty="0" smtClean="0"/>
              <a:t> Trailer for </a:t>
            </a:r>
            <a:r>
              <a:rPr lang="en-GB" i="1" dirty="0" smtClean="0"/>
              <a:t>In The Loop</a:t>
            </a:r>
            <a:r>
              <a:rPr lang="en-GB" dirty="0" smtClean="0"/>
              <a:t> </a:t>
            </a:r>
          </a:p>
          <a:p>
            <a:r>
              <a:rPr lang="en-GB" dirty="0" smtClean="0"/>
              <a:t>Malcolm Tucker (a fictional director of communications) based on Alastair Campbell, Tony Blair’s Press Secretary and </a:t>
            </a:r>
            <a:r>
              <a:rPr lang="en-GB" dirty="0" err="1" smtClean="0"/>
              <a:t>DoC</a:t>
            </a:r>
            <a:r>
              <a:rPr lang="en-GB" dirty="0" smtClean="0"/>
              <a:t> during his leadership and during the invasion of </a:t>
            </a:r>
            <a:r>
              <a:rPr lang="en-GB" dirty="0"/>
              <a:t>Iraq</a:t>
            </a:r>
            <a:r>
              <a:rPr lang="en-GB" dirty="0" smtClean="0"/>
              <a:t>.</a:t>
            </a:r>
          </a:p>
          <a:p>
            <a:endParaRPr lang="en-GB" dirty="0"/>
          </a:p>
          <a:p>
            <a:r>
              <a:rPr lang="en-GB" dirty="0" smtClean="0"/>
              <a:t> </a:t>
            </a:r>
            <a:r>
              <a:rPr lang="en-GB" dirty="0">
                <a:hlinkClick r:id="rId3"/>
              </a:rPr>
              <a:t>https://</a:t>
            </a:r>
            <a:r>
              <a:rPr lang="en-GB" dirty="0" smtClean="0">
                <a:hlinkClick r:id="rId3"/>
              </a:rPr>
              <a:t>www.youtube.com/watch?v=bcFaizGw860</a:t>
            </a:r>
            <a:r>
              <a:rPr lang="en-GB" dirty="0" smtClean="0"/>
              <a:t> Alastair Campbell watches </a:t>
            </a:r>
            <a:r>
              <a:rPr lang="en-GB" i="1" dirty="0" smtClean="0"/>
              <a:t>In The Loop</a:t>
            </a:r>
          </a:p>
          <a:p>
            <a:pPr marL="36900" indent="0">
              <a:buNone/>
            </a:pPr>
            <a:r>
              <a:rPr lang="en-GB" dirty="0" smtClean="0"/>
              <a:t>Time cue: start – 3.03</a:t>
            </a:r>
          </a:p>
          <a:p>
            <a:endParaRPr lang="en-GB" dirty="0"/>
          </a:p>
          <a:p>
            <a:r>
              <a:rPr lang="en-GB" dirty="0" smtClean="0"/>
              <a:t>Campbell, like Boris Johnson &amp; Nigel Farage, will all feature on </a:t>
            </a:r>
            <a:r>
              <a:rPr lang="en-GB" i="1" dirty="0" smtClean="0"/>
              <a:t>Have I Got News For You..</a:t>
            </a:r>
            <a:endParaRPr lang="en-GB" dirty="0" smtClean="0"/>
          </a:p>
          <a:p>
            <a:endParaRPr lang="en-GB" dirty="0"/>
          </a:p>
          <a:p>
            <a:r>
              <a:rPr lang="en-GB" b="1" dirty="0" smtClean="0"/>
              <a:t>Question: Why do politicians (and their advisors) appear on comedy shows, where they know they will get a tough time?</a:t>
            </a:r>
          </a:p>
          <a:p>
            <a:r>
              <a:rPr lang="en-GB" b="1" dirty="0">
                <a:hlinkClick r:id="rId4"/>
              </a:rPr>
              <a:t>https://</a:t>
            </a:r>
            <a:r>
              <a:rPr lang="en-GB" b="1" dirty="0" smtClean="0">
                <a:hlinkClick r:id="rId4"/>
              </a:rPr>
              <a:t>www.youtube.com/watch?v=6pNL7HYz3iQ</a:t>
            </a:r>
            <a:r>
              <a:rPr lang="en-GB" b="1" dirty="0" smtClean="0"/>
              <a:t> Nigel Farage on HIGNFY</a:t>
            </a:r>
            <a:endParaRPr lang="en-GB" b="1" dirty="0"/>
          </a:p>
        </p:txBody>
      </p:sp>
      <p:pic>
        <p:nvPicPr>
          <p:cNvPr id="4" name="Picture 3"/>
          <p:cNvPicPr>
            <a:picLocks noChangeAspect="1"/>
          </p:cNvPicPr>
          <p:nvPr/>
        </p:nvPicPr>
        <p:blipFill>
          <a:blip r:embed="rId5"/>
          <a:stretch>
            <a:fillRect/>
          </a:stretch>
        </p:blipFill>
        <p:spPr>
          <a:xfrm>
            <a:off x="156519" y="102331"/>
            <a:ext cx="2796230" cy="2097173"/>
          </a:xfrm>
          <a:prstGeom prst="rect">
            <a:avLst/>
          </a:prstGeom>
        </p:spPr>
      </p:pic>
      <p:pic>
        <p:nvPicPr>
          <p:cNvPr id="5" name="Picture 4"/>
          <p:cNvPicPr>
            <a:picLocks noChangeAspect="1"/>
          </p:cNvPicPr>
          <p:nvPr/>
        </p:nvPicPr>
        <p:blipFill>
          <a:blip r:embed="rId6"/>
          <a:stretch>
            <a:fillRect/>
          </a:stretch>
        </p:blipFill>
        <p:spPr>
          <a:xfrm>
            <a:off x="8676689" y="162359"/>
            <a:ext cx="3348144" cy="1699394"/>
          </a:xfrm>
          <a:prstGeom prst="rect">
            <a:avLst/>
          </a:prstGeom>
        </p:spPr>
      </p:pic>
    </p:spTree>
    <p:extLst>
      <p:ext uri="{BB962C8B-B14F-4D97-AF65-F5344CB8AC3E}">
        <p14:creationId xmlns:p14="http://schemas.microsoft.com/office/powerpoint/2010/main" val="740196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charisma or careful persona?</a:t>
            </a:r>
            <a:endParaRPr lang="en-GB" dirty="0"/>
          </a:p>
        </p:txBody>
      </p:sp>
      <p:sp>
        <p:nvSpPr>
          <p:cNvPr id="3" name="Content Placeholder 2"/>
          <p:cNvSpPr>
            <a:spLocks noGrp="1"/>
          </p:cNvSpPr>
          <p:nvPr>
            <p:ph idx="1"/>
          </p:nvPr>
        </p:nvSpPr>
        <p:spPr/>
        <p:txBody>
          <a:bodyPr/>
          <a:lstStyle/>
          <a:p>
            <a:r>
              <a:rPr lang="en-GB" dirty="0" smtClean="0"/>
              <a:t>Because we know politicians have a team of advisors, carefully preparing what they say, how they look and so on to avoid publicity disasters (see Theresa May’s conference speech)</a:t>
            </a:r>
          </a:p>
          <a:p>
            <a:r>
              <a:rPr lang="en-GB" dirty="0" smtClean="0"/>
              <a:t>Perhaps we dislike all the fakery, and we want ‘real’ politicians who ‘say it how it is’ and are able to make themselves seem more human by embracing the comedy and the humour</a:t>
            </a:r>
          </a:p>
          <a:p>
            <a:r>
              <a:rPr lang="en-GB" dirty="0" smtClean="0"/>
              <a:t>For example, consider Boris Johnson..</a:t>
            </a:r>
            <a:endParaRPr lang="en-GB" dirty="0"/>
          </a:p>
        </p:txBody>
      </p:sp>
      <p:pic>
        <p:nvPicPr>
          <p:cNvPr id="4" name="Picture 3"/>
          <p:cNvPicPr>
            <a:picLocks noChangeAspect="1"/>
          </p:cNvPicPr>
          <p:nvPr/>
        </p:nvPicPr>
        <p:blipFill>
          <a:blip r:embed="rId2"/>
          <a:stretch>
            <a:fillRect/>
          </a:stretch>
        </p:blipFill>
        <p:spPr>
          <a:xfrm>
            <a:off x="229114" y="3698788"/>
            <a:ext cx="2227306" cy="2969741"/>
          </a:xfrm>
          <a:prstGeom prst="rect">
            <a:avLst/>
          </a:prstGeom>
        </p:spPr>
      </p:pic>
      <p:pic>
        <p:nvPicPr>
          <p:cNvPr id="5" name="Picture 4"/>
          <p:cNvPicPr>
            <a:picLocks noChangeAspect="1"/>
          </p:cNvPicPr>
          <p:nvPr/>
        </p:nvPicPr>
        <p:blipFill>
          <a:blip r:embed="rId3"/>
          <a:stretch>
            <a:fillRect/>
          </a:stretch>
        </p:blipFill>
        <p:spPr>
          <a:xfrm>
            <a:off x="3141101" y="3699079"/>
            <a:ext cx="2139353" cy="2969450"/>
          </a:xfrm>
          <a:prstGeom prst="rect">
            <a:avLst/>
          </a:prstGeom>
        </p:spPr>
      </p:pic>
      <p:pic>
        <p:nvPicPr>
          <p:cNvPr id="6" name="Picture 5"/>
          <p:cNvPicPr>
            <a:picLocks noChangeAspect="1"/>
          </p:cNvPicPr>
          <p:nvPr/>
        </p:nvPicPr>
        <p:blipFill>
          <a:blip r:embed="rId4"/>
          <a:stretch>
            <a:fillRect/>
          </a:stretch>
        </p:blipFill>
        <p:spPr>
          <a:xfrm>
            <a:off x="6048445" y="3698787"/>
            <a:ext cx="2499496" cy="2969741"/>
          </a:xfrm>
          <a:prstGeom prst="rect">
            <a:avLst/>
          </a:prstGeom>
        </p:spPr>
      </p:pic>
      <p:pic>
        <p:nvPicPr>
          <p:cNvPr id="7" name="Picture 6"/>
          <p:cNvPicPr>
            <a:picLocks noChangeAspect="1"/>
          </p:cNvPicPr>
          <p:nvPr/>
        </p:nvPicPr>
        <p:blipFill>
          <a:blip r:embed="rId5"/>
          <a:stretch>
            <a:fillRect/>
          </a:stretch>
        </p:blipFill>
        <p:spPr>
          <a:xfrm>
            <a:off x="9315932" y="3962400"/>
            <a:ext cx="2599036" cy="2599036"/>
          </a:xfrm>
          <a:prstGeom prst="rect">
            <a:avLst/>
          </a:prstGeom>
        </p:spPr>
      </p:pic>
    </p:spTree>
    <p:extLst>
      <p:ext uri="{BB962C8B-B14F-4D97-AF65-F5344CB8AC3E}">
        <p14:creationId xmlns:p14="http://schemas.microsoft.com/office/powerpoint/2010/main" val="4165566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Politics and Presentation</a:t>
            </a:r>
            <a:endParaRPr lang="en-GB" dirty="0"/>
          </a:p>
        </p:txBody>
      </p:sp>
      <p:sp>
        <p:nvSpPr>
          <p:cNvPr id="3" name="Content Placeholder 2"/>
          <p:cNvSpPr>
            <a:spLocks noGrp="1"/>
          </p:cNvSpPr>
          <p:nvPr>
            <p:ph idx="1"/>
          </p:nvPr>
        </p:nvSpPr>
        <p:spPr>
          <a:xfrm>
            <a:off x="913794" y="1732449"/>
            <a:ext cx="10866313" cy="4824870"/>
          </a:xfrm>
        </p:spPr>
        <p:txBody>
          <a:bodyPr/>
          <a:lstStyle/>
          <a:p>
            <a:r>
              <a:rPr lang="en-GB" dirty="0" smtClean="0"/>
              <a:t>‘</a:t>
            </a:r>
            <a:r>
              <a:rPr lang="en-GB" b="1" dirty="0" smtClean="0"/>
              <a:t>What you said isn’t as important as the image you left</a:t>
            </a:r>
            <a:r>
              <a:rPr lang="en-GB" dirty="0" smtClean="0"/>
              <a:t>’ – Think back to fake news &amp; post truth; it doesn’t matter what the claim is, as long as it taps into a </a:t>
            </a:r>
            <a:r>
              <a:rPr lang="en-GB" i="1" dirty="0" smtClean="0"/>
              <a:t>feeling.</a:t>
            </a:r>
          </a:p>
          <a:p>
            <a:endParaRPr lang="en-GB" dirty="0"/>
          </a:p>
          <a:p>
            <a:r>
              <a:rPr lang="en-GB" dirty="0" smtClean="0"/>
              <a:t>So politicians have tried to up their game and produce slick TV broadcasts, employ media experts and other technology to seem more appealing, for example..</a:t>
            </a:r>
          </a:p>
          <a:p>
            <a:pPr marL="36900" indent="0">
              <a:buNone/>
            </a:pPr>
            <a:r>
              <a:rPr lang="en-GB" dirty="0">
                <a:hlinkClick r:id="rId2"/>
              </a:rPr>
              <a:t>https://</a:t>
            </a:r>
            <a:r>
              <a:rPr lang="en-GB" dirty="0" smtClean="0">
                <a:hlinkClick r:id="rId2"/>
              </a:rPr>
              <a:t>www.youtube.com/watch?v=ctHA30HuuYE</a:t>
            </a:r>
            <a:r>
              <a:rPr lang="en-GB" dirty="0" smtClean="0"/>
              <a:t> Ed Miliband hiring a media advisor</a:t>
            </a:r>
          </a:p>
          <a:p>
            <a:pPr marL="36900" indent="0">
              <a:buNone/>
            </a:pPr>
            <a:r>
              <a:rPr lang="en-GB" dirty="0" smtClean="0"/>
              <a:t>Time cue: 1.40-end</a:t>
            </a:r>
          </a:p>
          <a:p>
            <a:pPr marL="36900" indent="0">
              <a:buNone/>
            </a:pPr>
            <a:r>
              <a:rPr lang="en-GB" dirty="0" smtClean="0">
                <a:hlinkClick r:id="rId3"/>
              </a:rPr>
              <a:t>http</a:t>
            </a:r>
            <a:r>
              <a:rPr lang="en-GB" dirty="0">
                <a:hlinkClick r:id="rId3"/>
              </a:rPr>
              <a:t>://</a:t>
            </a:r>
            <a:r>
              <a:rPr lang="en-GB" dirty="0" smtClean="0">
                <a:hlinkClick r:id="rId3"/>
              </a:rPr>
              <a:t>www.bbc.co.uk/news/av/uk-politics-42215453/can-gaming-change-the-face-of-politics</a:t>
            </a:r>
            <a:r>
              <a:rPr lang="en-GB" dirty="0" smtClean="0"/>
              <a:t> </a:t>
            </a:r>
            <a:endParaRPr lang="en-GB" dirty="0"/>
          </a:p>
        </p:txBody>
      </p:sp>
      <p:pic>
        <p:nvPicPr>
          <p:cNvPr id="4" name="Picture 3"/>
          <p:cNvPicPr>
            <a:picLocks noChangeAspect="1"/>
          </p:cNvPicPr>
          <p:nvPr/>
        </p:nvPicPr>
        <p:blipFill>
          <a:blip r:embed="rId4"/>
          <a:stretch>
            <a:fillRect/>
          </a:stretch>
        </p:blipFill>
        <p:spPr>
          <a:xfrm>
            <a:off x="4541821" y="4970706"/>
            <a:ext cx="3093748" cy="1739012"/>
          </a:xfrm>
          <a:prstGeom prst="rect">
            <a:avLst/>
          </a:prstGeom>
        </p:spPr>
      </p:pic>
    </p:spTree>
    <p:extLst>
      <p:ext uri="{BB962C8B-B14F-4D97-AF65-F5344CB8AC3E}">
        <p14:creationId xmlns:p14="http://schemas.microsoft.com/office/powerpoint/2010/main" val="2958092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why do we hate politics?</a:t>
            </a:r>
            <a:endParaRPr lang="en-GB" dirty="0"/>
          </a:p>
        </p:txBody>
      </p:sp>
      <p:sp>
        <p:nvSpPr>
          <p:cNvPr id="3" name="Content Placeholder 2"/>
          <p:cNvSpPr>
            <a:spLocks noGrp="1"/>
          </p:cNvSpPr>
          <p:nvPr>
            <p:ph idx="1"/>
          </p:nvPr>
        </p:nvSpPr>
        <p:spPr>
          <a:xfrm>
            <a:off x="1037362" y="2226720"/>
            <a:ext cx="10858075" cy="4915486"/>
          </a:xfrm>
        </p:spPr>
        <p:txBody>
          <a:bodyPr>
            <a:normAutofit/>
          </a:bodyPr>
          <a:lstStyle/>
          <a:p>
            <a:r>
              <a:rPr lang="en-GB" dirty="0" smtClean="0"/>
              <a:t>Perhaps because we have had enough of careful appearances, enough of make-up teams, enough of prepared speeches.. we think all politicians are liars and corrupt.</a:t>
            </a:r>
          </a:p>
          <a:p>
            <a:endParaRPr lang="en-GB" dirty="0"/>
          </a:p>
          <a:p>
            <a:r>
              <a:rPr lang="en-GB" dirty="0" smtClean="0"/>
              <a:t>So when a candidate comes along who obviously sounds different and seems relatable, we are more likely to vote for them and defend them. (think Ed Balls on </a:t>
            </a:r>
            <a:r>
              <a:rPr lang="en-GB" i="1" dirty="0" smtClean="0"/>
              <a:t>Strictly Come Dancing</a:t>
            </a:r>
            <a:r>
              <a:rPr lang="en-GB" dirty="0" smtClean="0"/>
              <a:t>)</a:t>
            </a:r>
          </a:p>
          <a:p>
            <a:endParaRPr lang="en-GB" dirty="0"/>
          </a:p>
          <a:p>
            <a:r>
              <a:rPr lang="en-GB" dirty="0" smtClean="0"/>
              <a:t>These politicians have achieved a kind of ‘bulletproof’ status, where little can seem to harm them.</a:t>
            </a:r>
          </a:p>
          <a:p>
            <a:endParaRPr lang="en-GB" dirty="0"/>
          </a:p>
          <a:p>
            <a:r>
              <a:rPr lang="en-GB" dirty="0" smtClean="0"/>
              <a:t>‘</a:t>
            </a:r>
            <a:r>
              <a:rPr lang="en-GB" i="1" dirty="0" smtClean="0"/>
              <a:t>I could stand in the middle of 5</a:t>
            </a:r>
            <a:r>
              <a:rPr lang="en-GB" i="1" baseline="30000" dirty="0" smtClean="0"/>
              <a:t>th</a:t>
            </a:r>
            <a:r>
              <a:rPr lang="en-GB" i="1" dirty="0" smtClean="0"/>
              <a:t> avenue and shoot somebody and I wouldn’t lose any voters, okay?’</a:t>
            </a:r>
          </a:p>
          <a:p>
            <a:pPr marL="36900" indent="0">
              <a:buNone/>
            </a:pPr>
            <a:r>
              <a:rPr lang="en-GB" i="1" dirty="0" smtClean="0"/>
              <a:t> </a:t>
            </a:r>
            <a:r>
              <a:rPr lang="en-GB" dirty="0" smtClean="0"/>
              <a:t>– Donald Trump, January 2016. </a:t>
            </a:r>
            <a:r>
              <a:rPr lang="en-GB" i="1" dirty="0"/>
              <a:t>T</a:t>
            </a:r>
            <a:r>
              <a:rPr lang="en-GB" i="1" dirty="0" smtClean="0"/>
              <a:t>he Guardian. </a:t>
            </a:r>
            <a:endParaRPr lang="en-GB" dirty="0"/>
          </a:p>
        </p:txBody>
      </p:sp>
      <p:pic>
        <p:nvPicPr>
          <p:cNvPr id="4" name="Picture 3"/>
          <p:cNvPicPr>
            <a:picLocks noChangeAspect="1"/>
          </p:cNvPicPr>
          <p:nvPr/>
        </p:nvPicPr>
        <p:blipFill>
          <a:blip r:embed="rId2"/>
          <a:stretch>
            <a:fillRect/>
          </a:stretch>
        </p:blipFill>
        <p:spPr>
          <a:xfrm>
            <a:off x="164757" y="158513"/>
            <a:ext cx="2798094" cy="1988695"/>
          </a:xfrm>
          <a:prstGeom prst="rect">
            <a:avLst/>
          </a:prstGeom>
        </p:spPr>
      </p:pic>
    </p:spTree>
    <p:extLst>
      <p:ext uri="{BB962C8B-B14F-4D97-AF65-F5344CB8AC3E}">
        <p14:creationId xmlns:p14="http://schemas.microsoft.com/office/powerpoint/2010/main" val="1746499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02119" y="891119"/>
            <a:ext cx="10353762" cy="4058751"/>
          </a:xfrm>
        </p:spPr>
        <p:txBody>
          <a:bodyPr/>
          <a:lstStyle/>
          <a:p>
            <a:r>
              <a:rPr lang="en-GB" dirty="0" smtClean="0"/>
              <a:t>We become increasingly more anti-politics, and vote for protest parties, such as </a:t>
            </a:r>
            <a:r>
              <a:rPr lang="en-GB" dirty="0" err="1" smtClean="0"/>
              <a:t>Bepe</a:t>
            </a:r>
            <a:r>
              <a:rPr lang="en-GB" dirty="0" smtClean="0"/>
              <a:t> </a:t>
            </a:r>
            <a:r>
              <a:rPr lang="en-GB" dirty="0" err="1" smtClean="0"/>
              <a:t>Grillo’s</a:t>
            </a:r>
            <a:r>
              <a:rPr lang="en-GB" dirty="0" smtClean="0"/>
              <a:t> 5 Star Movement in Italy, or groups like UKIP, anything that promises to tackle the ‘inaction, the Nothingness of what goes on’ that </a:t>
            </a:r>
            <a:r>
              <a:rPr lang="en-GB" dirty="0" err="1" smtClean="0"/>
              <a:t>Slavoj</a:t>
            </a:r>
            <a:r>
              <a:rPr lang="en-GB" dirty="0" smtClean="0"/>
              <a:t> </a:t>
            </a:r>
            <a:r>
              <a:rPr lang="en-GB" dirty="0" err="1" smtClean="0"/>
              <a:t>Zizek</a:t>
            </a:r>
            <a:r>
              <a:rPr lang="en-GB" dirty="0" smtClean="0"/>
              <a:t> discusses. Comedians become more political and politicians become more comedic..</a:t>
            </a:r>
            <a:endParaRPr lang="en-GB" dirty="0"/>
          </a:p>
        </p:txBody>
      </p:sp>
      <p:pic>
        <p:nvPicPr>
          <p:cNvPr id="5" name="Picture 4"/>
          <p:cNvPicPr>
            <a:picLocks noChangeAspect="1"/>
          </p:cNvPicPr>
          <p:nvPr/>
        </p:nvPicPr>
        <p:blipFill>
          <a:blip r:embed="rId2"/>
          <a:stretch>
            <a:fillRect/>
          </a:stretch>
        </p:blipFill>
        <p:spPr>
          <a:xfrm>
            <a:off x="8578539" y="3492844"/>
            <a:ext cx="3311097" cy="2209797"/>
          </a:xfrm>
          <a:prstGeom prst="rect">
            <a:avLst/>
          </a:prstGeom>
        </p:spPr>
      </p:pic>
      <p:pic>
        <p:nvPicPr>
          <p:cNvPr id="7" name="Picture 6"/>
          <p:cNvPicPr>
            <a:picLocks noChangeAspect="1"/>
          </p:cNvPicPr>
          <p:nvPr/>
        </p:nvPicPr>
        <p:blipFill>
          <a:blip r:embed="rId3"/>
          <a:stretch>
            <a:fillRect/>
          </a:stretch>
        </p:blipFill>
        <p:spPr>
          <a:xfrm>
            <a:off x="1348030" y="2980510"/>
            <a:ext cx="1915827" cy="2905768"/>
          </a:xfrm>
          <a:prstGeom prst="rect">
            <a:avLst/>
          </a:prstGeom>
        </p:spPr>
      </p:pic>
      <p:sp>
        <p:nvSpPr>
          <p:cNvPr id="8" name="Rectangle 7"/>
          <p:cNvSpPr/>
          <p:nvPr/>
        </p:nvSpPr>
        <p:spPr>
          <a:xfrm>
            <a:off x="1547515" y="6006310"/>
            <a:ext cx="9020418" cy="369332"/>
          </a:xfrm>
          <a:prstGeom prst="rect">
            <a:avLst/>
          </a:prstGeom>
        </p:spPr>
        <p:txBody>
          <a:bodyPr wrap="none">
            <a:spAutoFit/>
          </a:bodyPr>
          <a:lstStyle/>
          <a:p>
            <a:r>
              <a:rPr lang="en-GB" dirty="0">
                <a:hlinkClick r:id="rId4"/>
              </a:rPr>
              <a:t>https://</a:t>
            </a:r>
            <a:r>
              <a:rPr lang="en-GB" dirty="0" smtClean="0">
                <a:hlinkClick r:id="rId4"/>
              </a:rPr>
              <a:t>www.youtube.com/watch?v=ZJdJdJUhaIc</a:t>
            </a:r>
            <a:r>
              <a:rPr lang="en-GB" dirty="0" smtClean="0"/>
              <a:t>  </a:t>
            </a:r>
            <a:r>
              <a:rPr lang="en-GB" i="1" dirty="0" smtClean="0"/>
              <a:t>The Waldo Moment</a:t>
            </a:r>
            <a:r>
              <a:rPr lang="en-GB" dirty="0" smtClean="0"/>
              <a:t>, from Black Mirror </a:t>
            </a:r>
            <a:endParaRPr lang="en-GB" dirty="0"/>
          </a:p>
        </p:txBody>
      </p:sp>
      <p:pic>
        <p:nvPicPr>
          <p:cNvPr id="9" name="Picture 8"/>
          <p:cNvPicPr>
            <a:picLocks noChangeAspect="1"/>
          </p:cNvPicPr>
          <p:nvPr/>
        </p:nvPicPr>
        <p:blipFill>
          <a:blip r:embed="rId5"/>
          <a:stretch>
            <a:fillRect/>
          </a:stretch>
        </p:blipFill>
        <p:spPr>
          <a:xfrm>
            <a:off x="3539948" y="3095132"/>
            <a:ext cx="4762500" cy="2676525"/>
          </a:xfrm>
          <a:prstGeom prst="rect">
            <a:avLst/>
          </a:prstGeom>
        </p:spPr>
      </p:pic>
    </p:spTree>
    <p:extLst>
      <p:ext uri="{BB962C8B-B14F-4D97-AF65-F5344CB8AC3E}">
        <p14:creationId xmlns:p14="http://schemas.microsoft.com/office/powerpoint/2010/main" val="663545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What are you for?</a:t>
            </a:r>
            <a:endParaRPr lang="en-GB" i="1" dirty="0"/>
          </a:p>
        </p:txBody>
      </p:sp>
      <p:sp>
        <p:nvSpPr>
          <p:cNvPr id="3" name="Content Placeholder 2"/>
          <p:cNvSpPr>
            <a:spLocks noGrp="1"/>
          </p:cNvSpPr>
          <p:nvPr>
            <p:ph idx="1"/>
          </p:nvPr>
        </p:nvSpPr>
        <p:spPr/>
        <p:txBody>
          <a:bodyPr/>
          <a:lstStyle/>
          <a:p>
            <a:pPr marL="36900" indent="0">
              <a:buNone/>
            </a:pPr>
            <a:r>
              <a:rPr lang="en-GB" dirty="0" smtClean="0"/>
              <a:t>Some points to consider:</a:t>
            </a:r>
          </a:p>
          <a:p>
            <a:r>
              <a:rPr lang="en-GB" dirty="0" smtClean="0"/>
              <a:t>Do politicians have the public’s best interest at heart, even if they’re funny or have reached a level of ‘bulletproof’?</a:t>
            </a:r>
          </a:p>
          <a:p>
            <a:endParaRPr lang="en-GB" dirty="0" smtClean="0"/>
          </a:p>
          <a:p>
            <a:r>
              <a:rPr lang="en-GB" dirty="0" smtClean="0"/>
              <a:t>We might be disenchanted with politics, but are protest votes any better?</a:t>
            </a:r>
          </a:p>
          <a:p>
            <a:endParaRPr lang="en-GB" dirty="0" smtClean="0"/>
          </a:p>
          <a:p>
            <a:r>
              <a:rPr lang="en-GB" dirty="0" smtClean="0"/>
              <a:t>Does the current political climate have to be this way? Could it be different?</a:t>
            </a:r>
          </a:p>
          <a:p>
            <a:endParaRPr lang="en-GB" dirty="0"/>
          </a:p>
          <a:p>
            <a:r>
              <a:rPr lang="en-GB" dirty="0" smtClean="0"/>
              <a:t>If so, how would it be different? And what kind of candidate would we vote for?</a:t>
            </a:r>
          </a:p>
          <a:p>
            <a:endParaRPr lang="en-GB" dirty="0" smtClean="0"/>
          </a:p>
          <a:p>
            <a:endParaRPr lang="en-GB" dirty="0"/>
          </a:p>
        </p:txBody>
      </p:sp>
    </p:spTree>
    <p:extLst>
      <p:ext uri="{BB962C8B-B14F-4D97-AF65-F5344CB8AC3E}">
        <p14:creationId xmlns:p14="http://schemas.microsoft.com/office/powerpoint/2010/main" val="29169968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a:spLocks noChangeArrowheads="1"/>
          </p:cNvSpPr>
          <p:nvPr/>
        </p:nvSpPr>
        <p:spPr bwMode="auto">
          <a:xfrm>
            <a:off x="202591" y="173092"/>
            <a:ext cx="11695560" cy="65863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smtClean="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rPr>
              <a:t>Bibliography</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1600" smtClean="0">
                <a:latin typeface="Calibri" panose="020F0502020204030204" pitchFamily="34" charset="0"/>
                <a:ea typeface="Calibri" panose="020F0502020204030204" pitchFamily="34" charset="0"/>
                <a:cs typeface="Times New Roman" panose="02020603050405020304" pitchFamily="18" charset="0"/>
              </a:rPr>
              <a:t>Channel 4</a:t>
            </a:r>
            <a:r>
              <a:rPr kumimoji="0" lang="en-US" altLang="en-US" sz="1600" b="0" i="0" u="none" strike="noStrike" cap="none" normalizeH="0" baseline="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(2013, February 19).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Black Mirror | Waldo Trailer.</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25, 2017, from YouTube: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https://www.youtube.com/watch?v=ZJdJdJUhaIc</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(2014, April 8).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Ed Miliband's 'media person' - Have I Got News for You: Series 47 Episode 1 - BBC One.</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13, 2017, from YouTube: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https://www.youtube.com/watch?v=ctHA30HuuYE</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(2014, April 14).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Nigel Farage plays 'Fruitcake or Loony' - Have I Got News for You: Series 47 Episode 2 - BBC One.</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6, 2017, from YouTube: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https://www.youtube.com/watch?v=6pNL7HYz3iQ</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BBC. (2017, December 3).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 gaming change the face of politics?</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December 9, 2017, from BBC News - Politics: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https://www.bbc.co.uk/news/av/uk-politics-42215453/can-gaming-change-the-face-of-politics</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BrookerWipe</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(2012, December 12). </a:t>
            </a:r>
            <a:r>
              <a:rPr kumimoji="0" lang="en-US" altLang="en-US" sz="1600" b="0" i="1"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Newswipe</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with Charlie Brooker - Season 2 Episode 4.</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1, 2017, from YouTube: https://www.youtube.com/watch?v=8ygyucuDeuk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Nerdwriter1. (2015, December 30).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How Donald Trump Answers A Question.</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2, 2017, from YouTube: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https://www.youtube.com/watch?v=_aFo_BV-UzI</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Reuters. (2016, Jan 24).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Donald Trump: 'I could shoot somebody and I wouldn’t lose any voters'.</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December 1, 2017, from The Guardian: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https://www.theguardian.com/us-news/2016/jan/24/donald-trump-says-he-could-shoot-somebody-and-still-not-lose-voters</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sekeith2001. (2009, August 4).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Alastair Campbell views In The Loop.</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7, 2017, from YouTube: </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https://www.youtube.com/watch?v=bcFaizGw860</a:t>
            </a:r>
            <a:endPar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err="1"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StudiocanalUK</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(2009, March 13). </a:t>
            </a:r>
            <a:r>
              <a:rPr kumimoji="0" lang="en-US" altLang="en-US" sz="1600" b="0" i="1"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In The Loop Trailer - In Cinemas April 17th.</a:t>
            </a:r>
            <a:r>
              <a:rPr kumimoji="0" lang="en-US" altLang="en-US" sz="1600" b="0" i="0" u="none" strike="noStrike" cap="none" normalizeH="0" baseline="0" dirty="0" smtClean="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November 7, 2017, from YouTube: https://www.youtube.com/watch?v=dQrqMkCuHqA</a:t>
            </a:r>
            <a:endParaRPr kumimoji="0" lang="en-GB" altLang="en-US" sz="800" b="0" i="0" u="none" strike="noStrike" cap="none" normalizeH="0" baseline="0" dirty="0" smtClean="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73898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913794" y="1732449"/>
            <a:ext cx="10998119" cy="4857821"/>
          </a:xfrm>
        </p:spPr>
        <p:txBody>
          <a:bodyPr>
            <a:normAutofit fontScale="70000" lnSpcReduction="20000"/>
          </a:bodyPr>
          <a:lstStyle/>
          <a:p>
            <a:pPr lvl="0"/>
            <a:r>
              <a:rPr lang="en-GB" dirty="0" smtClean="0">
                <a:effectLst/>
              </a:rPr>
              <a:t>BBC, 2014. </a:t>
            </a:r>
            <a:r>
              <a:rPr lang="en-GB" i="1" dirty="0" smtClean="0">
                <a:effectLst/>
              </a:rPr>
              <a:t>Ed Miliband’s ‘media person’ – Have I Got News For You: Series 47 Episode 1 – BBC One. </a:t>
            </a:r>
            <a:r>
              <a:rPr lang="en-GB" dirty="0" smtClean="0">
                <a:effectLst/>
              </a:rPr>
              <a:t>[online video</a:t>
            </a:r>
            <a:r>
              <a:rPr lang="en-GB" dirty="0">
                <a:effectLst/>
              </a:rPr>
              <a:t>] Available at: https://</a:t>
            </a:r>
            <a:r>
              <a:rPr lang="en-GB" dirty="0" smtClean="0">
                <a:effectLst/>
              </a:rPr>
              <a:t>www.youtube.com/watch?v=ctHA30HuuYE [Accessed 06/12/17]</a:t>
            </a:r>
            <a:endParaRPr lang="en-GB" dirty="0">
              <a:effectLst/>
            </a:endParaRPr>
          </a:p>
          <a:p>
            <a:pPr lvl="0"/>
            <a:r>
              <a:rPr lang="en-GB" dirty="0" smtClean="0">
                <a:effectLst/>
              </a:rPr>
              <a:t>BBC</a:t>
            </a:r>
            <a:r>
              <a:rPr lang="en-GB" dirty="0">
                <a:effectLst/>
              </a:rPr>
              <a:t>, 2014. </a:t>
            </a:r>
            <a:r>
              <a:rPr lang="en-GB" i="1" dirty="0">
                <a:effectLst/>
              </a:rPr>
              <a:t>Nigel Farage plays ‘Fruitcake or Loony’ – Have I Got News For You: Series 47 Episode 2 – BBC One. </a:t>
            </a:r>
            <a:r>
              <a:rPr lang="en-GB" dirty="0">
                <a:effectLst/>
              </a:rPr>
              <a:t>[online video] Available at: https://www.youtube.com/watch?v=6pNL7HYz3iQ [Accessed 05/12/17]</a:t>
            </a:r>
          </a:p>
          <a:p>
            <a:pPr lvl="0"/>
            <a:r>
              <a:rPr lang="en-GB" dirty="0">
                <a:effectLst/>
              </a:rPr>
              <a:t>BBC News, 2017. </a:t>
            </a:r>
            <a:r>
              <a:rPr lang="en-GB" i="1" dirty="0">
                <a:effectLst/>
              </a:rPr>
              <a:t>Can gaming change the face of politics? </a:t>
            </a:r>
            <a:r>
              <a:rPr lang="en-GB" dirty="0">
                <a:effectLst/>
              </a:rPr>
              <a:t>[online] Available at: http://www.bbc.co.uk/news/av/uk-politics-42215453/can-gaming-change-the-face-of-politics [Accessed 05/12/17]</a:t>
            </a:r>
          </a:p>
          <a:p>
            <a:pPr lvl="0"/>
            <a:r>
              <a:rPr lang="en-GB" dirty="0" err="1">
                <a:effectLst/>
              </a:rPr>
              <a:t>BrookerWipe</a:t>
            </a:r>
            <a:r>
              <a:rPr lang="en-GB" dirty="0">
                <a:effectLst/>
              </a:rPr>
              <a:t>, 2012. </a:t>
            </a:r>
            <a:r>
              <a:rPr lang="en-GB" i="1" dirty="0" err="1">
                <a:effectLst/>
              </a:rPr>
              <a:t>Newswipe</a:t>
            </a:r>
            <a:r>
              <a:rPr lang="en-GB" i="1" dirty="0">
                <a:effectLst/>
              </a:rPr>
              <a:t> with Charlie Brooker – Season 2 Episode 4. </a:t>
            </a:r>
            <a:r>
              <a:rPr lang="en-GB" dirty="0">
                <a:effectLst/>
              </a:rPr>
              <a:t>[online video] Available at: https://www.youtube.com/watch?v=8ygyucuDeuk  [Accessed 05/12/17]</a:t>
            </a:r>
          </a:p>
          <a:p>
            <a:pPr lvl="0"/>
            <a:r>
              <a:rPr lang="en-GB" dirty="0">
                <a:effectLst/>
              </a:rPr>
              <a:t>Nerdwriter1, 2015. </a:t>
            </a:r>
            <a:r>
              <a:rPr lang="en-GB" i="1" dirty="0">
                <a:effectLst/>
              </a:rPr>
              <a:t>How Donald Trump Answers A Question</a:t>
            </a:r>
            <a:r>
              <a:rPr lang="en-GB" dirty="0">
                <a:effectLst/>
              </a:rPr>
              <a:t>. [online video] Available at: https://www.youtube.com/watch?v=_aFo_BV-UzI [Accessed 05/12/17]</a:t>
            </a:r>
          </a:p>
          <a:p>
            <a:pPr lvl="0"/>
            <a:r>
              <a:rPr lang="en-GB" dirty="0">
                <a:effectLst/>
              </a:rPr>
              <a:t>Sekeith2001, 2009. </a:t>
            </a:r>
            <a:r>
              <a:rPr lang="en-GB" i="1" dirty="0">
                <a:effectLst/>
              </a:rPr>
              <a:t>Alastair Campbell views In The Loop. </a:t>
            </a:r>
            <a:r>
              <a:rPr lang="en-GB" dirty="0">
                <a:effectLst/>
              </a:rPr>
              <a:t> [online video] Available at: https://www.youtube.com/watch?v=bcFaizGw860 [Accessed 05/12/17]</a:t>
            </a:r>
          </a:p>
          <a:p>
            <a:pPr lvl="0"/>
            <a:r>
              <a:rPr lang="en-GB" dirty="0" err="1">
                <a:effectLst/>
              </a:rPr>
              <a:t>StudiocanalUK</a:t>
            </a:r>
            <a:r>
              <a:rPr lang="en-GB" dirty="0">
                <a:effectLst/>
              </a:rPr>
              <a:t>, 2009. </a:t>
            </a:r>
            <a:r>
              <a:rPr lang="en-GB" i="1" dirty="0">
                <a:effectLst/>
              </a:rPr>
              <a:t>In The Loop Trailer – In Cinemas April 17</a:t>
            </a:r>
            <a:r>
              <a:rPr lang="en-GB" dirty="0">
                <a:effectLst/>
              </a:rPr>
              <a:t>. [online video] Available at: https://www.youtube.com/watch?v=dQrqMkCuHqA [Accessed 05/12/17</a:t>
            </a:r>
            <a:r>
              <a:rPr lang="en-GB" dirty="0" smtClean="0">
                <a:effectLst/>
              </a:rPr>
              <a:t>]</a:t>
            </a:r>
          </a:p>
          <a:p>
            <a:pPr lvl="0"/>
            <a:r>
              <a:rPr lang="en-GB" dirty="0" smtClean="0">
                <a:effectLst/>
              </a:rPr>
              <a:t>The Guardian. (2016, January 24). Donald Trump: ‘I could shoot somebody and I wouldn’t lose any voters’. </a:t>
            </a:r>
            <a:r>
              <a:rPr lang="en-GB" i="1" dirty="0" smtClean="0">
                <a:effectLst/>
              </a:rPr>
              <a:t>The Guardian</a:t>
            </a:r>
            <a:r>
              <a:rPr lang="en-GB" dirty="0" smtClean="0">
                <a:effectLst/>
              </a:rPr>
              <a:t>. Retrieved December 05, 2017, from https://www.theguardian.com/us-news/2016/jan/24/donald-trump-says-he-could-shoot-somebody-and-still-not-lose-voters</a:t>
            </a:r>
            <a:endParaRPr lang="en-GB" dirty="0">
              <a:effectLst/>
            </a:endParaRPr>
          </a:p>
          <a:p>
            <a:pPr lvl="0"/>
            <a:r>
              <a:rPr lang="en-GB" dirty="0">
                <a:effectLst/>
              </a:rPr>
              <a:t>Victoria Cortés Miguel, 2015. </a:t>
            </a:r>
            <a:r>
              <a:rPr lang="en-GB" i="1" dirty="0">
                <a:effectLst/>
              </a:rPr>
              <a:t>The Waldo’s Moment – Black Mirror. </a:t>
            </a:r>
            <a:r>
              <a:rPr lang="en-GB" dirty="0">
                <a:effectLst/>
              </a:rPr>
              <a:t>[online video] Available at: https://www.youtube.com/watch?v=E_1-xJroUXQ [Accessed 05/12/17] </a:t>
            </a:r>
          </a:p>
          <a:p>
            <a:pPr marL="36900" indent="0">
              <a:buNone/>
            </a:pPr>
            <a:r>
              <a:rPr lang="en-GB" dirty="0"/>
              <a:t/>
            </a:r>
            <a:br>
              <a:rPr lang="en-GB" dirty="0"/>
            </a:br>
            <a:endParaRPr lang="en-GB" dirty="0"/>
          </a:p>
        </p:txBody>
      </p:sp>
    </p:spTree>
    <p:extLst>
      <p:ext uri="{BB962C8B-B14F-4D97-AF65-F5344CB8AC3E}">
        <p14:creationId xmlns:p14="http://schemas.microsoft.com/office/powerpoint/2010/main" val="425822976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emplate>Slate</Template>
  <TotalTime>635</TotalTime>
  <Words>1590</Words>
  <Application>Microsoft Office PowerPoint</Application>
  <PresentationFormat>Widescreen</PresentationFormat>
  <Paragraphs>112</Paragraphs>
  <Slides>17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Calibri Light</vt:lpstr>
      <vt:lpstr>Calisto MT</vt:lpstr>
      <vt:lpstr>Times New Roman</vt:lpstr>
      <vt:lpstr>Trebuchet MS</vt:lpstr>
      <vt:lpstr>Wingdings 2</vt:lpstr>
      <vt:lpstr>Slate</vt:lpstr>
      <vt:lpstr>ECSS6002</vt:lpstr>
      <vt:lpstr>What’s been going on this year?</vt:lpstr>
      <vt:lpstr>How many of us hate politics?</vt:lpstr>
      <vt:lpstr>Why does everyone hate politics?</vt:lpstr>
      <vt:lpstr>Task: ‘We should drop nuclear weapons on North Korea’</vt:lpstr>
      <vt:lpstr>Donald Trump answers a question</vt:lpstr>
      <vt:lpstr>Politics and Appearances</vt:lpstr>
      <vt:lpstr>Part 2</vt:lpstr>
      <vt:lpstr>‘What you said isn’t as important as the image you left’</vt:lpstr>
      <vt:lpstr>‘Spinners and Losers’</vt:lpstr>
      <vt:lpstr>Personal charisma or careful persona?</vt:lpstr>
      <vt:lpstr>Politics and Presentation</vt:lpstr>
      <vt:lpstr>So why do we hate politics?</vt:lpstr>
      <vt:lpstr>PowerPoint Presentation</vt:lpstr>
      <vt:lpstr>What are you for?</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ECSS6002</dc:title>
  <dc:creator>Matthew PhilPott</dc:creator>
  <cp:lastModifiedBy>Matthew Philpott (Yr Athrofa)</cp:lastModifiedBy>
  <cp:revision>43</cp:revision>
  <dcterms:created xsi:type="dcterms:W3CDTF">2017-12-04T13:44:30Z</dcterms:created>
  <dcterms:modified xsi:type="dcterms:W3CDTF">2018-11-21T12:44:04Z</dcterms:modified>
</cp:coreProperties>
</file>