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7" r:id="rId2"/>
    <p:sldId id="282" r:id="rId3"/>
    <p:sldId id="258" r:id="rId4"/>
    <p:sldId id="259" r:id="rId5"/>
    <p:sldId id="260" r:id="rId6"/>
    <p:sldId id="262" r:id="rId7"/>
    <p:sldId id="263" r:id="rId8"/>
    <p:sldId id="261" r:id="rId9"/>
    <p:sldId id="266" r:id="rId10"/>
    <p:sldId id="267" r:id="rId11"/>
    <p:sldId id="274" r:id="rId12"/>
    <p:sldId id="275" r:id="rId13"/>
    <p:sldId id="268" r:id="rId14"/>
    <p:sldId id="272" r:id="rId15"/>
    <p:sldId id="273" r:id="rId16"/>
    <p:sldId id="284" r:id="rId17"/>
    <p:sldId id="277" r:id="rId18"/>
    <p:sldId id="276" r:id="rId19"/>
    <p:sldId id="278" r:id="rId20"/>
    <p:sldId id="283" r:id="rId21"/>
    <p:sldId id="285" r:id="rId22"/>
    <p:sldId id="286" r:id="rId23"/>
    <p:sldId id="287" r:id="rId24"/>
    <p:sldId id="270" r:id="rId25"/>
    <p:sldId id="288" r:id="rId26"/>
    <p:sldId id="291" r:id="rId27"/>
    <p:sldId id="279" r:id="rId28"/>
    <p:sldId id="290" r:id="rId29"/>
    <p:sldId id="280" r:id="rId30"/>
    <p:sldId id="281" r:id="rId3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85486" autoAdjust="0"/>
  </p:normalViewPr>
  <p:slideViewPr>
    <p:cSldViewPr snapToGrid="0">
      <p:cViewPr varScale="1">
        <p:scale>
          <a:sx n="79" d="100"/>
          <a:sy n="79" d="100"/>
        </p:scale>
        <p:origin x="52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8F96F56-4150-4D81-9AD9-3A3DE67499C5}" type="datetimeFigureOut">
              <a:rPr lang="en-US" smtClean="0"/>
              <a:t>29-Nov-16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C3F0625-8F40-4B44-BD6F-8956A283AD5C}" type="slidenum">
              <a:rPr lang="en-US" smtClean="0"/>
              <a:t>‹#›</a:t>
            </a:fld>
            <a:endParaRPr lang="en-US"/>
          </a:p>
        </p:txBody>
      </p:sp>
    </p:spTree>
    <p:extLst>
      <p:ext uri="{BB962C8B-B14F-4D97-AF65-F5344CB8AC3E}">
        <p14:creationId xmlns:p14="http://schemas.microsoft.com/office/powerpoint/2010/main" val="2283979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60388" y="877888"/>
            <a:ext cx="7797801" cy="4386262"/>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400" i="1" dirty="0"/>
          </a:p>
        </p:txBody>
      </p:sp>
      <p:sp>
        <p:nvSpPr>
          <p:cNvPr id="4" name="Slide Number Placeholder 3"/>
          <p:cNvSpPr>
            <a:spLocks noGrp="1"/>
          </p:cNvSpPr>
          <p:nvPr>
            <p:ph type="sldNum" sz="quarter" idx="10"/>
          </p:nvPr>
        </p:nvSpPr>
        <p:spPr/>
        <p:txBody>
          <a:bodyPr/>
          <a:lstStyle/>
          <a:p>
            <a:fld id="{F262209C-33C9-4B70-B2CD-F5D88FA77FF5}"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325924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a:t>
            </a:fld>
            <a:endParaRPr lang="en-US"/>
          </a:p>
        </p:txBody>
      </p:sp>
    </p:spTree>
    <p:extLst>
      <p:ext uri="{BB962C8B-B14F-4D97-AF65-F5344CB8AC3E}">
        <p14:creationId xmlns:p14="http://schemas.microsoft.com/office/powerpoint/2010/main" val="2518218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3</a:t>
            </a:fld>
            <a:endParaRPr lang="en-US"/>
          </a:p>
        </p:txBody>
      </p:sp>
    </p:spTree>
    <p:extLst>
      <p:ext uri="{BB962C8B-B14F-4D97-AF65-F5344CB8AC3E}">
        <p14:creationId xmlns:p14="http://schemas.microsoft.com/office/powerpoint/2010/main" val="387497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4</a:t>
            </a:fld>
            <a:endParaRPr lang="en-US"/>
          </a:p>
        </p:txBody>
      </p:sp>
    </p:spTree>
    <p:extLst>
      <p:ext uri="{BB962C8B-B14F-4D97-AF65-F5344CB8AC3E}">
        <p14:creationId xmlns:p14="http://schemas.microsoft.com/office/powerpoint/2010/main" val="23136129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5</a:t>
            </a:fld>
            <a:endParaRPr lang="en-US"/>
          </a:p>
        </p:txBody>
      </p:sp>
    </p:spTree>
    <p:extLst>
      <p:ext uri="{BB962C8B-B14F-4D97-AF65-F5344CB8AC3E}">
        <p14:creationId xmlns:p14="http://schemas.microsoft.com/office/powerpoint/2010/main" val="3195386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6</a:t>
            </a:fld>
            <a:endParaRPr lang="en-US"/>
          </a:p>
        </p:txBody>
      </p:sp>
    </p:spTree>
    <p:extLst>
      <p:ext uri="{BB962C8B-B14F-4D97-AF65-F5344CB8AC3E}">
        <p14:creationId xmlns:p14="http://schemas.microsoft.com/office/powerpoint/2010/main" val="2143357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7</a:t>
            </a:fld>
            <a:endParaRPr lang="en-US"/>
          </a:p>
        </p:txBody>
      </p:sp>
    </p:spTree>
    <p:extLst>
      <p:ext uri="{BB962C8B-B14F-4D97-AF65-F5344CB8AC3E}">
        <p14:creationId xmlns:p14="http://schemas.microsoft.com/office/powerpoint/2010/main" val="1507147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8</a:t>
            </a:fld>
            <a:endParaRPr lang="en-US"/>
          </a:p>
        </p:txBody>
      </p:sp>
    </p:spTree>
    <p:extLst>
      <p:ext uri="{BB962C8B-B14F-4D97-AF65-F5344CB8AC3E}">
        <p14:creationId xmlns:p14="http://schemas.microsoft.com/office/powerpoint/2010/main" val="1353508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9</a:t>
            </a:fld>
            <a:endParaRPr lang="en-US"/>
          </a:p>
        </p:txBody>
      </p:sp>
    </p:spTree>
    <p:extLst>
      <p:ext uri="{BB962C8B-B14F-4D97-AF65-F5344CB8AC3E}">
        <p14:creationId xmlns:p14="http://schemas.microsoft.com/office/powerpoint/2010/main" val="2179749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10</a:t>
            </a:fld>
            <a:endParaRPr lang="en-US"/>
          </a:p>
        </p:txBody>
      </p:sp>
    </p:spTree>
    <p:extLst>
      <p:ext uri="{BB962C8B-B14F-4D97-AF65-F5344CB8AC3E}">
        <p14:creationId xmlns:p14="http://schemas.microsoft.com/office/powerpoint/2010/main" val="32532380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11</a:t>
            </a:fld>
            <a:endParaRPr lang="en-US"/>
          </a:p>
        </p:txBody>
      </p:sp>
    </p:spTree>
    <p:extLst>
      <p:ext uri="{BB962C8B-B14F-4D97-AF65-F5344CB8AC3E}">
        <p14:creationId xmlns:p14="http://schemas.microsoft.com/office/powerpoint/2010/main" val="7628229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12</a:t>
            </a:fld>
            <a:endParaRPr lang="en-US"/>
          </a:p>
        </p:txBody>
      </p:sp>
    </p:spTree>
    <p:extLst>
      <p:ext uri="{BB962C8B-B14F-4D97-AF65-F5344CB8AC3E}">
        <p14:creationId xmlns:p14="http://schemas.microsoft.com/office/powerpoint/2010/main" val="3234860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13</a:t>
            </a:fld>
            <a:endParaRPr lang="en-US"/>
          </a:p>
        </p:txBody>
      </p:sp>
    </p:spTree>
    <p:extLst>
      <p:ext uri="{BB962C8B-B14F-4D97-AF65-F5344CB8AC3E}">
        <p14:creationId xmlns:p14="http://schemas.microsoft.com/office/powerpoint/2010/main" val="12778412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14</a:t>
            </a:fld>
            <a:endParaRPr lang="en-US"/>
          </a:p>
        </p:txBody>
      </p:sp>
    </p:spTree>
    <p:extLst>
      <p:ext uri="{BB962C8B-B14F-4D97-AF65-F5344CB8AC3E}">
        <p14:creationId xmlns:p14="http://schemas.microsoft.com/office/powerpoint/2010/main" val="3776499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15</a:t>
            </a:fld>
            <a:endParaRPr lang="en-US"/>
          </a:p>
        </p:txBody>
      </p:sp>
    </p:spTree>
    <p:extLst>
      <p:ext uri="{BB962C8B-B14F-4D97-AF65-F5344CB8AC3E}">
        <p14:creationId xmlns:p14="http://schemas.microsoft.com/office/powerpoint/2010/main" val="2120312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16</a:t>
            </a:fld>
            <a:endParaRPr lang="en-US"/>
          </a:p>
        </p:txBody>
      </p:sp>
    </p:spTree>
    <p:extLst>
      <p:ext uri="{BB962C8B-B14F-4D97-AF65-F5344CB8AC3E}">
        <p14:creationId xmlns:p14="http://schemas.microsoft.com/office/powerpoint/2010/main" val="308701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17</a:t>
            </a:fld>
            <a:endParaRPr lang="en-US"/>
          </a:p>
        </p:txBody>
      </p:sp>
    </p:spTree>
    <p:extLst>
      <p:ext uri="{BB962C8B-B14F-4D97-AF65-F5344CB8AC3E}">
        <p14:creationId xmlns:p14="http://schemas.microsoft.com/office/powerpoint/2010/main" val="762921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18</a:t>
            </a:fld>
            <a:endParaRPr lang="en-US"/>
          </a:p>
        </p:txBody>
      </p:sp>
    </p:spTree>
    <p:extLst>
      <p:ext uri="{BB962C8B-B14F-4D97-AF65-F5344CB8AC3E}">
        <p14:creationId xmlns:p14="http://schemas.microsoft.com/office/powerpoint/2010/main" val="522941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19</a:t>
            </a:fld>
            <a:endParaRPr lang="en-US"/>
          </a:p>
        </p:txBody>
      </p:sp>
    </p:spTree>
    <p:extLst>
      <p:ext uri="{BB962C8B-B14F-4D97-AF65-F5344CB8AC3E}">
        <p14:creationId xmlns:p14="http://schemas.microsoft.com/office/powerpoint/2010/main" val="2384701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20</a:t>
            </a:fld>
            <a:endParaRPr lang="en-US"/>
          </a:p>
        </p:txBody>
      </p:sp>
    </p:spTree>
    <p:extLst>
      <p:ext uri="{BB962C8B-B14F-4D97-AF65-F5344CB8AC3E}">
        <p14:creationId xmlns:p14="http://schemas.microsoft.com/office/powerpoint/2010/main" val="764681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21</a:t>
            </a:fld>
            <a:endParaRPr lang="en-US"/>
          </a:p>
        </p:txBody>
      </p:sp>
    </p:spTree>
    <p:extLst>
      <p:ext uri="{BB962C8B-B14F-4D97-AF65-F5344CB8AC3E}">
        <p14:creationId xmlns:p14="http://schemas.microsoft.com/office/powerpoint/2010/main" val="2121027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22</a:t>
            </a:fld>
            <a:endParaRPr lang="en-US"/>
          </a:p>
        </p:txBody>
      </p:sp>
    </p:spTree>
    <p:extLst>
      <p:ext uri="{BB962C8B-B14F-4D97-AF65-F5344CB8AC3E}">
        <p14:creationId xmlns:p14="http://schemas.microsoft.com/office/powerpoint/2010/main" val="19116806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23</a:t>
            </a:fld>
            <a:endParaRPr lang="en-US"/>
          </a:p>
        </p:txBody>
      </p:sp>
    </p:spTree>
    <p:extLst>
      <p:ext uri="{BB962C8B-B14F-4D97-AF65-F5344CB8AC3E}">
        <p14:creationId xmlns:p14="http://schemas.microsoft.com/office/powerpoint/2010/main" val="688305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24</a:t>
            </a:fld>
            <a:endParaRPr lang="en-US"/>
          </a:p>
        </p:txBody>
      </p:sp>
    </p:spTree>
    <p:extLst>
      <p:ext uri="{BB962C8B-B14F-4D97-AF65-F5344CB8AC3E}">
        <p14:creationId xmlns:p14="http://schemas.microsoft.com/office/powerpoint/2010/main" val="3648860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25</a:t>
            </a:fld>
            <a:endParaRPr lang="en-US"/>
          </a:p>
        </p:txBody>
      </p:sp>
    </p:spTree>
    <p:extLst>
      <p:ext uri="{BB962C8B-B14F-4D97-AF65-F5344CB8AC3E}">
        <p14:creationId xmlns:p14="http://schemas.microsoft.com/office/powerpoint/2010/main" val="3078472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26</a:t>
            </a:fld>
            <a:endParaRPr lang="en-US"/>
          </a:p>
        </p:txBody>
      </p:sp>
    </p:spTree>
    <p:extLst>
      <p:ext uri="{BB962C8B-B14F-4D97-AF65-F5344CB8AC3E}">
        <p14:creationId xmlns:p14="http://schemas.microsoft.com/office/powerpoint/2010/main" val="4178930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27</a:t>
            </a:fld>
            <a:endParaRPr lang="en-US"/>
          </a:p>
        </p:txBody>
      </p:sp>
    </p:spTree>
    <p:extLst>
      <p:ext uri="{BB962C8B-B14F-4D97-AF65-F5344CB8AC3E}">
        <p14:creationId xmlns:p14="http://schemas.microsoft.com/office/powerpoint/2010/main" val="17984762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28</a:t>
            </a:fld>
            <a:endParaRPr lang="en-US"/>
          </a:p>
        </p:txBody>
      </p:sp>
    </p:spTree>
    <p:extLst>
      <p:ext uri="{BB962C8B-B14F-4D97-AF65-F5344CB8AC3E}">
        <p14:creationId xmlns:p14="http://schemas.microsoft.com/office/powerpoint/2010/main" val="37542214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29</a:t>
            </a:fld>
            <a:endParaRPr lang="en-US"/>
          </a:p>
        </p:txBody>
      </p:sp>
    </p:spTree>
    <p:extLst>
      <p:ext uri="{BB962C8B-B14F-4D97-AF65-F5344CB8AC3E}">
        <p14:creationId xmlns:p14="http://schemas.microsoft.com/office/powerpoint/2010/main" val="26725028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C3F0625-8F40-4B44-BD6F-8956A283AD5C}" type="slidenum">
              <a:rPr lang="en-US" smtClean="0"/>
              <a:t>30</a:t>
            </a:fld>
            <a:endParaRPr lang="en-US"/>
          </a:p>
        </p:txBody>
      </p:sp>
    </p:spTree>
    <p:extLst>
      <p:ext uri="{BB962C8B-B14F-4D97-AF65-F5344CB8AC3E}">
        <p14:creationId xmlns:p14="http://schemas.microsoft.com/office/powerpoint/2010/main" val="3765451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347200" y="152399"/>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203200" y="153923"/>
            <a:ext cx="89408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Subtitle 2"/>
          <p:cNvSpPr>
            <a:spLocks noGrp="1"/>
          </p:cNvSpPr>
          <p:nvPr>
            <p:ph type="subTitle" idx="1"/>
          </p:nvPr>
        </p:nvSpPr>
        <p:spPr>
          <a:xfrm>
            <a:off x="9347200" y="2052960"/>
            <a:ext cx="26416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2CFA551C-2BD4-4627-9BF3-50171C17916A}" type="datetimeFigureOut">
              <a:rPr lang="en-GB" smtClean="0">
                <a:solidFill>
                  <a:srgbClr val="CCD1B9"/>
                </a:solidFill>
              </a:rPr>
              <a:pPr/>
              <a:t>29/11/2016</a:t>
            </a:fld>
            <a:endParaRPr lang="en-GB" dirty="0">
              <a:solidFill>
                <a:srgbClr val="CCD1B9"/>
              </a:solidFill>
            </a:endParaRPr>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A08FEAED-1B6C-4881-9E49-D68F7C3115A8}" type="slidenum">
              <a:rPr lang="en-GB" smtClean="0"/>
              <a:pPr/>
              <a:t>‹#›</a:t>
            </a:fld>
            <a:endParaRPr lang="en-GB" dirty="0"/>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GB" dirty="0">
              <a:solidFill>
                <a:srgbClr val="CCD1B9"/>
              </a:solidFill>
            </a:endParaRPr>
          </a:p>
        </p:txBody>
      </p:sp>
      <p:sp>
        <p:nvSpPr>
          <p:cNvPr id="13" name="Title 12"/>
          <p:cNvSpPr>
            <a:spLocks noGrp="1"/>
          </p:cNvSpPr>
          <p:nvPr>
            <p:ph type="title"/>
          </p:nvPr>
        </p:nvSpPr>
        <p:spPr>
          <a:xfrm>
            <a:off x="609600" y="2052960"/>
            <a:ext cx="8432800" cy="182880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1846028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7" name="Title 6"/>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82804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9347200" y="152399"/>
            <a:ext cx="26416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203200" y="153923"/>
            <a:ext cx="89408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 Placeholder 2"/>
          <p:cNvSpPr>
            <a:spLocks noGrp="1"/>
          </p:cNvSpPr>
          <p:nvPr>
            <p:ph type="body" idx="1"/>
          </p:nvPr>
        </p:nvSpPr>
        <p:spPr>
          <a:xfrm>
            <a:off x="9550400" y="2892277"/>
            <a:ext cx="21336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2CFA551C-2BD4-4627-9BF3-50171C17916A}" type="datetimeFigureOut">
              <a:rPr lang="en-GB" smtClean="0"/>
              <a:pPr/>
              <a:t>29/11/2016</a:t>
            </a:fld>
            <a:endParaRPr lang="en-GB" dirty="0"/>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GB" dirty="0"/>
          </a:p>
        </p:txBody>
      </p:sp>
      <p:sp>
        <p:nvSpPr>
          <p:cNvPr id="12" name="Title 11"/>
          <p:cNvSpPr>
            <a:spLocks noGrp="1"/>
          </p:cNvSpPr>
          <p:nvPr>
            <p:ph type="title"/>
          </p:nvPr>
        </p:nvSpPr>
        <p:spPr>
          <a:xfrm>
            <a:off x="508000" y="2892277"/>
            <a:ext cx="8432800" cy="1645920"/>
          </a:xfrm>
        </p:spPr>
        <p:txBody>
          <a:bodyPr/>
          <a:lstStyle>
            <a:lvl1pPr algn="r">
              <a:defRPr sz="42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3048101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719072"/>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719072"/>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8" name="Title 7"/>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217538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1722438"/>
            <a:ext cx="5386917"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438400"/>
            <a:ext cx="5386917"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368" y="1722438"/>
            <a:ext cx="5389033"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438400"/>
            <a:ext cx="5389033"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8" name="Footer Placeholder 7"/>
          <p:cNvSpPr>
            <a:spLocks noGrp="1"/>
          </p:cNvSpPr>
          <p:nvPr>
            <p:ph type="ftr" sz="quarter" idx="11"/>
          </p:nvPr>
        </p:nvSpPr>
        <p:spPr/>
        <p:txBody>
          <a:bodyPr/>
          <a:lstStyle/>
          <a:p>
            <a:endParaRPr lang="en-GB" dirty="0">
              <a:solidFill>
                <a:srgbClr val="534949"/>
              </a:solidFill>
            </a:endParaRPr>
          </a:p>
        </p:txBody>
      </p:sp>
      <p:sp>
        <p:nvSpPr>
          <p:cNvPr id="9" name="Slide Number Placeholder 8"/>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10" name="Title 9"/>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437390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4" name="Footer Placeholder 3"/>
          <p:cNvSpPr>
            <a:spLocks noGrp="1"/>
          </p:cNvSpPr>
          <p:nvPr>
            <p:ph type="ftr" sz="quarter" idx="11"/>
          </p:nvPr>
        </p:nvSpPr>
        <p:spPr/>
        <p:txBody>
          <a:bodyPr/>
          <a:lstStyle/>
          <a:p>
            <a:endParaRPr lang="en-GB" dirty="0">
              <a:solidFill>
                <a:srgbClr val="534949"/>
              </a:solidFill>
            </a:endParaRPr>
          </a:p>
        </p:txBody>
      </p:sp>
      <p:sp>
        <p:nvSpPr>
          <p:cNvPr id="5" name="Slide Number Placeholder 4"/>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31901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03200" y="150919"/>
            <a:ext cx="11775736"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Date Placeholder 1"/>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3" name="Footer Placeholder 2"/>
          <p:cNvSpPr>
            <a:spLocks noGrp="1"/>
          </p:cNvSpPr>
          <p:nvPr>
            <p:ph type="ftr" sz="quarter" idx="11"/>
          </p:nvPr>
        </p:nvSpPr>
        <p:spPr/>
        <p:txBody>
          <a:bodyPr/>
          <a:lstStyle/>
          <a:p>
            <a:endParaRPr lang="en-GB" dirty="0">
              <a:solidFill>
                <a:srgbClr val="534949"/>
              </a:solidFill>
            </a:endParaRPr>
          </a:p>
        </p:txBody>
      </p:sp>
      <p:sp>
        <p:nvSpPr>
          <p:cNvPr id="4" name="Slide Number Placeholder 3"/>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1145385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9347200" y="150876"/>
            <a:ext cx="26416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203200" y="152400"/>
            <a:ext cx="89408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Content Placeholder 2"/>
          <p:cNvSpPr>
            <a:spLocks noGrp="1"/>
          </p:cNvSpPr>
          <p:nvPr>
            <p:ph idx="1"/>
          </p:nvPr>
        </p:nvSpPr>
        <p:spPr>
          <a:xfrm>
            <a:off x="812800" y="304801"/>
            <a:ext cx="7823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9546336" y="2130552"/>
            <a:ext cx="2231136"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6" name="Footer Placeholder 5"/>
          <p:cNvSpPr>
            <a:spLocks noGrp="1"/>
          </p:cNvSpPr>
          <p:nvPr>
            <p:ph type="ftr" sz="quarter" idx="11"/>
          </p:nvPr>
        </p:nvSpPr>
        <p:spPr/>
        <p:txBody>
          <a:bodyPr/>
          <a:lstStyle/>
          <a:p>
            <a:endParaRPr lang="en-GB" dirty="0">
              <a:solidFill>
                <a:srgbClr val="534949"/>
              </a:solidFill>
            </a:endParaRPr>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A08FEAED-1B6C-4881-9E49-D68F7C3115A8}" type="slidenum">
              <a:rPr lang="en-GB" smtClean="0"/>
              <a:pPr/>
              <a:t>‹#›</a:t>
            </a:fld>
            <a:endParaRPr lang="en-GB" dirty="0"/>
          </a:p>
        </p:txBody>
      </p:sp>
      <p:sp>
        <p:nvSpPr>
          <p:cNvPr id="11" name="Title 10"/>
          <p:cNvSpPr>
            <a:spLocks noGrp="1"/>
          </p:cNvSpPr>
          <p:nvPr>
            <p:ph type="title"/>
          </p:nvPr>
        </p:nvSpPr>
        <p:spPr>
          <a:xfrm>
            <a:off x="9546336" y="457200"/>
            <a:ext cx="2234213" cy="1673352"/>
          </a:xfrm>
        </p:spPr>
        <p:txBody>
          <a:bodyPr anchor="b"/>
          <a:lstStyle>
            <a:lvl1pPr algn="l">
              <a:defRPr sz="2000" spc="150" baseline="0"/>
            </a:lvl1pPr>
          </a:lstStyle>
          <a:p>
            <a:r>
              <a:rPr lang="en-US" smtClean="0"/>
              <a:t>Click to edit Master title style</a:t>
            </a:r>
            <a:endParaRPr lang="en-US" dirty="0"/>
          </a:p>
        </p:txBody>
      </p:sp>
    </p:spTree>
    <p:extLst>
      <p:ext uri="{BB962C8B-B14F-4D97-AF65-F5344CB8AC3E}">
        <p14:creationId xmlns:p14="http://schemas.microsoft.com/office/powerpoint/2010/main" val="268446637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useBgFill="1">
        <p:nvSpPr>
          <p:cNvPr id="9" name="Rectangle 8"/>
          <p:cNvSpPr/>
          <p:nvPr/>
        </p:nvSpPr>
        <p:spPr>
          <a:xfrm>
            <a:off x="9347200" y="150876"/>
            <a:ext cx="26416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Picture Placeholder 2"/>
          <p:cNvSpPr>
            <a:spLocks noGrp="1"/>
          </p:cNvSpPr>
          <p:nvPr>
            <p:ph type="pic" idx="1"/>
          </p:nvPr>
        </p:nvSpPr>
        <p:spPr>
          <a:xfrm>
            <a:off x="203200" y="152400"/>
            <a:ext cx="89408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550400" y="2133600"/>
            <a:ext cx="22352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CFA551C-2BD4-4627-9BF3-50171C17916A}" type="datetimeFigureOut">
              <a:rPr lang="en-GB" smtClean="0">
                <a:solidFill>
                  <a:srgbClr val="CCD1B9"/>
                </a:solidFill>
              </a:rPr>
              <a:pPr/>
              <a:t>29/11/2016</a:t>
            </a:fld>
            <a:endParaRPr lang="en-GB" dirty="0">
              <a:solidFill>
                <a:srgbClr val="CCD1B9"/>
              </a:solidFill>
            </a:endParaRPr>
          </a:p>
        </p:txBody>
      </p:sp>
      <p:sp>
        <p:nvSpPr>
          <p:cNvPr id="6" name="Footer Placeholder 5"/>
          <p:cNvSpPr>
            <a:spLocks noGrp="1"/>
          </p:cNvSpPr>
          <p:nvPr>
            <p:ph type="ftr" sz="quarter" idx="11"/>
          </p:nvPr>
        </p:nvSpPr>
        <p:spPr/>
        <p:txBody>
          <a:bodyPr/>
          <a:lstStyle/>
          <a:p>
            <a:endParaRPr lang="en-GB" dirty="0">
              <a:solidFill>
                <a:srgbClr val="CCD1B9"/>
              </a:solidFill>
            </a:endParaRPr>
          </a:p>
        </p:txBody>
      </p:sp>
      <p:sp>
        <p:nvSpPr>
          <p:cNvPr id="7" name="Slide Number Placeholder 6"/>
          <p:cNvSpPr>
            <a:spLocks noGrp="1"/>
          </p:cNvSpPr>
          <p:nvPr>
            <p:ph type="sldNum" sz="quarter" idx="12"/>
          </p:nvPr>
        </p:nvSpPr>
        <p:spPr/>
        <p:txBody>
          <a:bodyPr/>
          <a:lstStyle/>
          <a:p>
            <a:fld id="{A08FEAED-1B6C-4881-9E49-D68F7C3115A8}" type="slidenum">
              <a:rPr lang="en-GB" smtClean="0">
                <a:solidFill>
                  <a:srgbClr val="CCD1B9"/>
                </a:solidFill>
              </a:rPr>
              <a:pPr/>
              <a:t>‹#›</a:t>
            </a:fld>
            <a:endParaRPr lang="en-GB" dirty="0">
              <a:solidFill>
                <a:srgbClr val="CCD1B9"/>
              </a:solidFill>
            </a:endParaRPr>
          </a:p>
        </p:txBody>
      </p:sp>
      <p:sp>
        <p:nvSpPr>
          <p:cNvPr id="10" name="Title 9"/>
          <p:cNvSpPr>
            <a:spLocks noGrp="1"/>
          </p:cNvSpPr>
          <p:nvPr>
            <p:ph type="title"/>
          </p:nvPr>
        </p:nvSpPr>
        <p:spPr>
          <a:xfrm>
            <a:off x="9550400" y="460248"/>
            <a:ext cx="22352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849421034"/>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1814801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03200" y="147319"/>
            <a:ext cx="89408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9347200" y="147319"/>
            <a:ext cx="2608061"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Vertical Title 1"/>
          <p:cNvSpPr>
            <a:spLocks noGrp="1"/>
          </p:cNvSpPr>
          <p:nvPr>
            <p:ph type="title" orient="vert"/>
          </p:nvPr>
        </p:nvSpPr>
        <p:spPr>
          <a:xfrm>
            <a:off x="9550400" y="274639"/>
            <a:ext cx="22352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5" name="Footer Placeholder 4"/>
          <p:cNvSpPr>
            <a:spLocks noGrp="1"/>
          </p:cNvSpPr>
          <p:nvPr>
            <p:ph type="ftr" sz="quarter" idx="11"/>
          </p:nvPr>
        </p:nvSpPr>
        <p:spPr/>
        <p:txBody>
          <a:bodyPr/>
          <a:lstStyle/>
          <a:p>
            <a:endParaRPr lang="en-GB" dirty="0">
              <a:solidFill>
                <a:srgbClr val="534949"/>
              </a:solidFill>
            </a:endParaRPr>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A08FEAED-1B6C-4881-9E49-D68F7C3115A8}" type="slidenum">
              <a:rPr lang="en-GB" smtClean="0">
                <a:solidFill>
                  <a:srgbClr val="CCD1B9"/>
                </a:solidFill>
              </a:rPr>
              <a:pPr/>
              <a:t>‹#›</a:t>
            </a:fld>
            <a:endParaRPr lang="en-GB" dirty="0">
              <a:solidFill>
                <a:srgbClr val="CCD1B9"/>
              </a:solidFill>
            </a:endParaRPr>
          </a:p>
        </p:txBody>
      </p:sp>
    </p:spTree>
    <p:extLst>
      <p:ext uri="{BB962C8B-B14F-4D97-AF65-F5344CB8AC3E}">
        <p14:creationId xmlns:p14="http://schemas.microsoft.com/office/powerpoint/2010/main" val="3865668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203200" y="1634971"/>
            <a:ext cx="11775736"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8" name="Rectangle 7"/>
          <p:cNvSpPr/>
          <p:nvPr/>
        </p:nvSpPr>
        <p:spPr>
          <a:xfrm>
            <a:off x="203199" y="152401"/>
            <a:ext cx="11752063"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itle Placeholder 1"/>
          <p:cNvSpPr>
            <a:spLocks noGrp="1"/>
          </p:cNvSpPr>
          <p:nvPr>
            <p:ph type="title"/>
          </p:nvPr>
        </p:nvSpPr>
        <p:spPr>
          <a:xfrm>
            <a:off x="508000" y="355847"/>
            <a:ext cx="11175013"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507999" y="1719071"/>
            <a:ext cx="11210524"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94517" y="6356350"/>
            <a:ext cx="2844800" cy="274320"/>
          </a:xfrm>
          <a:prstGeom prst="rect">
            <a:avLst/>
          </a:prstGeom>
        </p:spPr>
        <p:txBody>
          <a:bodyPr vert="horz" lIns="91440" tIns="45720" rIns="91440" bIns="45720" rtlCol="0" anchor="ctr"/>
          <a:lstStyle>
            <a:lvl1pPr algn="l">
              <a:defRPr sz="1100">
                <a:solidFill>
                  <a:schemeClr val="tx2"/>
                </a:solidFill>
              </a:defRPr>
            </a:lvl1pPr>
          </a:lstStyle>
          <a:p>
            <a:fld id="{2CFA551C-2BD4-4627-9BF3-50171C17916A}" type="datetimeFigureOut">
              <a:rPr lang="en-GB" smtClean="0">
                <a:solidFill>
                  <a:srgbClr val="534949"/>
                </a:solidFill>
              </a:rPr>
              <a:pPr/>
              <a:t>29/11/2016</a:t>
            </a:fld>
            <a:endParaRPr lang="en-GB" dirty="0">
              <a:solidFill>
                <a:srgbClr val="534949"/>
              </a:solidFill>
            </a:endParaRPr>
          </a:p>
        </p:txBody>
      </p:sp>
      <p:sp>
        <p:nvSpPr>
          <p:cNvPr id="5" name="Footer Placeholder 4"/>
          <p:cNvSpPr>
            <a:spLocks noGrp="1"/>
          </p:cNvSpPr>
          <p:nvPr>
            <p:ph type="ftr" sz="quarter" idx="3"/>
          </p:nvPr>
        </p:nvSpPr>
        <p:spPr>
          <a:xfrm>
            <a:off x="4064000" y="6356350"/>
            <a:ext cx="4470400" cy="274320"/>
          </a:xfrm>
          <a:prstGeom prst="rect">
            <a:avLst/>
          </a:prstGeom>
        </p:spPr>
        <p:txBody>
          <a:bodyPr vert="horz" lIns="91440" tIns="45720" rIns="91440" bIns="45720" rtlCol="0" anchor="ctr"/>
          <a:lstStyle>
            <a:lvl1pPr algn="ctr">
              <a:defRPr sz="1100">
                <a:solidFill>
                  <a:schemeClr val="tx2"/>
                </a:solidFill>
              </a:defRPr>
            </a:lvl1pPr>
          </a:lstStyle>
          <a:p>
            <a:endParaRPr lang="en-GB" dirty="0">
              <a:solidFill>
                <a:srgbClr val="534949"/>
              </a:solidFill>
            </a:endParaRPr>
          </a:p>
        </p:txBody>
      </p:sp>
      <p:sp>
        <p:nvSpPr>
          <p:cNvPr id="6" name="Slide Number Placeholder 5"/>
          <p:cNvSpPr>
            <a:spLocks noGrp="1"/>
          </p:cNvSpPr>
          <p:nvPr>
            <p:ph type="sldNum" sz="quarter" idx="4"/>
          </p:nvPr>
        </p:nvSpPr>
        <p:spPr>
          <a:xfrm>
            <a:off x="10979573" y="6355080"/>
            <a:ext cx="777288"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A08FEAED-1B6C-4881-9E49-D68F7C3115A8}" type="slidenum">
              <a:rPr lang="en-GB" smtClean="0">
                <a:solidFill>
                  <a:srgbClr val="534949"/>
                </a:solidFill>
              </a:rPr>
              <a:pPr/>
              <a:t>‹#›</a:t>
            </a:fld>
            <a:endParaRPr lang="en-GB" dirty="0">
              <a:solidFill>
                <a:srgbClr val="534949"/>
              </a:solidFill>
            </a:endParaRPr>
          </a:p>
        </p:txBody>
      </p:sp>
    </p:spTree>
    <p:extLst>
      <p:ext uri="{BB962C8B-B14F-4D97-AF65-F5344CB8AC3E}">
        <p14:creationId xmlns:p14="http://schemas.microsoft.com/office/powerpoint/2010/main" val="33388266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dX06xqN6710"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margaretthatcher.org/document/106689"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3036" y="2678654"/>
            <a:ext cx="7908154" cy="1770700"/>
          </a:xfrm>
        </p:spPr>
        <p:txBody>
          <a:bodyPr/>
          <a:lstStyle/>
          <a:p>
            <a:r>
              <a:rPr lang="en-GB" sz="3200" b="1" dirty="0"/>
              <a:t>AHHI6013</a:t>
            </a:r>
            <a:br>
              <a:rPr lang="en-GB" sz="3200" b="1" dirty="0"/>
            </a:br>
            <a:r>
              <a:rPr lang="en-GB" dirty="0" smtClean="0">
                <a:solidFill>
                  <a:srgbClr val="FFFF00"/>
                </a:solidFill>
              </a:rPr>
              <a:t>Week 9</a:t>
            </a:r>
            <a:br>
              <a:rPr lang="en-GB" dirty="0" smtClean="0">
                <a:solidFill>
                  <a:srgbClr val="FFFF00"/>
                </a:solidFill>
              </a:rPr>
            </a:br>
            <a:r>
              <a:rPr lang="en-US" dirty="0" smtClean="0"/>
              <a:t>‘</a:t>
            </a:r>
            <a:r>
              <a:rPr lang="en-US" dirty="0"/>
              <a:t>Margaret on the Guillotine’: </a:t>
            </a:r>
            <a:r>
              <a:rPr lang="en-US" dirty="0" smtClean="0"/>
              <a:t/>
            </a:r>
            <a:br>
              <a:rPr lang="en-US" dirty="0" smtClean="0"/>
            </a:br>
            <a:r>
              <a:rPr lang="en-US" dirty="0" smtClean="0"/>
              <a:t>State </a:t>
            </a:r>
            <a:r>
              <a:rPr lang="en-US" dirty="0"/>
              <a:t>Control and Civil Disobedience in Thatcher-Era Britain </a:t>
            </a:r>
            <a:br>
              <a:rPr lang="en-US" dirty="0"/>
            </a:br>
            <a:r>
              <a:rPr lang="en-GB" b="1" dirty="0" smtClean="0">
                <a:solidFill>
                  <a:srgbClr val="92D050"/>
                </a:solidFill>
              </a:rPr>
              <a:t>Lecture 1: Deconstructing ‘Thatcherism’</a:t>
            </a:r>
            <a:endParaRPr lang="en-GB" dirty="0">
              <a:solidFill>
                <a:srgbClr val="92D050"/>
              </a:solidFill>
            </a:endParaRPr>
          </a:p>
        </p:txBody>
      </p:sp>
    </p:spTree>
    <p:extLst>
      <p:ext uri="{BB962C8B-B14F-4D97-AF65-F5344CB8AC3E}">
        <p14:creationId xmlns:p14="http://schemas.microsoft.com/office/powerpoint/2010/main" val="15711659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000" y="1686798"/>
            <a:ext cx="11210524" cy="4703244"/>
          </a:xfrm>
        </p:spPr>
        <p:txBody>
          <a:bodyPr>
            <a:normAutofit fontScale="92500" lnSpcReduction="10000"/>
          </a:bodyPr>
          <a:lstStyle/>
          <a:p>
            <a:pPr marL="45720" indent="0" algn="r">
              <a:buNone/>
            </a:pPr>
            <a:r>
              <a:rPr lang="en-GB" u="sng" dirty="0" smtClean="0"/>
              <a:t>Tuesday lecture</a:t>
            </a:r>
          </a:p>
          <a:p>
            <a:pPr marL="45720" indent="0" algn="just">
              <a:buNone/>
            </a:pPr>
            <a:r>
              <a:rPr lang="en-GB" b="1" dirty="0" smtClean="0"/>
              <a:t>Deconstructing ‘Thatcherism’</a:t>
            </a:r>
          </a:p>
          <a:p>
            <a:pPr algn="just">
              <a:buFontTx/>
              <a:buChar char="-"/>
            </a:pPr>
            <a:r>
              <a:rPr lang="en-GB" dirty="0" smtClean="0"/>
              <a:t>Discussion and contextualisation of ‘Thatcherism’ and ‘The Eighties’</a:t>
            </a:r>
          </a:p>
          <a:p>
            <a:pPr algn="just">
              <a:buFontTx/>
              <a:buChar char="-"/>
            </a:pPr>
            <a:r>
              <a:rPr lang="en-GB" dirty="0" smtClean="0"/>
              <a:t>Analyses of two key sources – Stuart Hall’s ‘The Great Turning Right Show’ (1979) and Margaret Thatcher’s speech to Conservative Party Conference, 1975</a:t>
            </a:r>
          </a:p>
          <a:p>
            <a:pPr algn="just">
              <a:buFontTx/>
              <a:buChar char="-"/>
            </a:pPr>
            <a:r>
              <a:rPr lang="en-GB" dirty="0" smtClean="0"/>
              <a:t>Theorisation of neoliberal </a:t>
            </a:r>
            <a:r>
              <a:rPr lang="en-GB" b="1" dirty="0" smtClean="0"/>
              <a:t>state</a:t>
            </a:r>
          </a:p>
          <a:p>
            <a:pPr marL="45720" indent="0" algn="just">
              <a:buNone/>
            </a:pPr>
            <a:endParaRPr lang="en-GB" dirty="0" smtClean="0"/>
          </a:p>
          <a:p>
            <a:pPr marL="45720" indent="0" algn="r">
              <a:buNone/>
            </a:pPr>
            <a:r>
              <a:rPr lang="en-GB" u="sng" dirty="0" smtClean="0"/>
              <a:t>Friday lecture</a:t>
            </a:r>
          </a:p>
          <a:p>
            <a:pPr marL="45720" indent="0" algn="just">
              <a:buNone/>
            </a:pPr>
            <a:r>
              <a:rPr lang="en-GB" b="1" dirty="0" smtClean="0"/>
              <a:t>Riots, Resistance and Regeneration in Thatcher’s Britain</a:t>
            </a:r>
            <a:endParaRPr lang="en-GB" dirty="0" smtClean="0"/>
          </a:p>
          <a:p>
            <a:pPr algn="just">
              <a:buFontTx/>
              <a:buChar char="-"/>
            </a:pPr>
            <a:r>
              <a:rPr lang="en-GB" dirty="0" smtClean="0"/>
              <a:t>Analyses of primary sources relating to 1981 urban riots (see Moodle)</a:t>
            </a:r>
          </a:p>
          <a:p>
            <a:pPr algn="just">
              <a:buFontTx/>
              <a:buChar char="-"/>
            </a:pPr>
            <a:r>
              <a:rPr lang="en-GB" dirty="0" smtClean="0"/>
              <a:t>Discussion of urban regeneration policies in response to the riots</a:t>
            </a:r>
          </a:p>
          <a:p>
            <a:pPr algn="just">
              <a:buFontTx/>
              <a:buChar char="-"/>
            </a:pPr>
            <a:r>
              <a:rPr lang="en-GB" dirty="0" smtClean="0"/>
              <a:t>Discussion of conflict between local and central government, and other key social-political debates/tensions of the 1980s</a:t>
            </a:r>
          </a:p>
          <a:p>
            <a:pPr algn="just">
              <a:buFontTx/>
              <a:buChar char="-"/>
            </a:pPr>
            <a:r>
              <a:rPr lang="en-GB" dirty="0" smtClean="0"/>
              <a:t>Introduce theme of archives/information control as an aspect of state-citizen relations</a:t>
            </a:r>
          </a:p>
          <a:p>
            <a:pPr algn="just">
              <a:buFontTx/>
              <a:buChar char="-"/>
            </a:pPr>
            <a:endParaRPr lang="en-GB" dirty="0" smtClean="0"/>
          </a:p>
        </p:txBody>
      </p:sp>
      <p:sp>
        <p:nvSpPr>
          <p:cNvPr id="3" name="Title 2"/>
          <p:cNvSpPr>
            <a:spLocks noGrp="1"/>
          </p:cNvSpPr>
          <p:nvPr>
            <p:ph type="title"/>
          </p:nvPr>
        </p:nvSpPr>
        <p:spPr/>
        <p:txBody>
          <a:bodyPr/>
          <a:lstStyle/>
          <a:p>
            <a:r>
              <a:rPr lang="en-GB" dirty="0" smtClean="0"/>
              <a:t>Week 9 lecture outline</a:t>
            </a:r>
            <a:endParaRPr lang="en-US" dirty="0"/>
          </a:p>
        </p:txBody>
      </p:sp>
    </p:spTree>
    <p:extLst>
      <p:ext uri="{BB962C8B-B14F-4D97-AF65-F5344CB8AC3E}">
        <p14:creationId xmlns:p14="http://schemas.microsoft.com/office/powerpoint/2010/main" val="3162953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0"/>
            <a:ext cx="11210524" cy="4929155"/>
          </a:xfrm>
        </p:spPr>
        <p:txBody>
          <a:bodyPr>
            <a:normAutofit lnSpcReduction="10000"/>
          </a:bodyPr>
          <a:lstStyle/>
          <a:p>
            <a:pPr marL="45720" indent="0" algn="just">
              <a:buNone/>
            </a:pPr>
            <a:r>
              <a:rPr lang="en-GB" sz="2200" dirty="0" smtClean="0"/>
              <a:t>“</a:t>
            </a:r>
            <a:r>
              <a:rPr lang="en-US" sz="2200" b="1" dirty="0"/>
              <a:t>The Mods and Rockers are one of the many sets of </a:t>
            </a:r>
            <a:r>
              <a:rPr lang="en-US" sz="2200" b="1" dirty="0" smtClean="0"/>
              <a:t>figures through </a:t>
            </a:r>
            <a:r>
              <a:rPr lang="en-US" sz="2200" b="1" dirty="0"/>
              <a:t>which the sixties in Britain will be remembered</a:t>
            </a:r>
            <a:r>
              <a:rPr lang="en-US" sz="2200" dirty="0"/>
              <a:t>. </a:t>
            </a:r>
            <a:r>
              <a:rPr lang="en-US" sz="2200" dirty="0" smtClean="0"/>
              <a:t>A decade </a:t>
            </a:r>
            <a:r>
              <a:rPr lang="en-US" sz="2200" dirty="0"/>
              <a:t>is not just a chronological span but a period measured </a:t>
            </a:r>
            <a:r>
              <a:rPr lang="en-US" sz="2200" dirty="0" smtClean="0"/>
              <a:t>by its </a:t>
            </a:r>
            <a:r>
              <a:rPr lang="en-US" sz="2200" dirty="0"/>
              <a:t>association with particular fads, fashions, crazes, styles or </a:t>
            </a:r>
            <a:r>
              <a:rPr lang="en-US" sz="2200" dirty="0" smtClean="0"/>
              <a:t>a </a:t>
            </a:r>
            <a:r>
              <a:rPr lang="en-US" sz="2200" dirty="0"/>
              <a:t>certain spirit or </a:t>
            </a:r>
            <a:r>
              <a:rPr lang="en-US" sz="2200" i="1" dirty="0" err="1"/>
              <a:t>kulturgeist</a:t>
            </a:r>
            <a:r>
              <a:rPr lang="en-US" sz="2200" i="1" dirty="0"/>
              <a:t> </a:t>
            </a:r>
            <a:r>
              <a:rPr lang="en-US" sz="2200" dirty="0"/>
              <a:t>. </a:t>
            </a:r>
            <a:r>
              <a:rPr lang="en-US" sz="2200" dirty="0">
                <a:solidFill>
                  <a:srgbClr val="FF0000"/>
                </a:solidFill>
              </a:rPr>
              <a:t>A term </a:t>
            </a:r>
            <a:r>
              <a:rPr lang="en-US" sz="2200" dirty="0" smtClean="0">
                <a:solidFill>
                  <a:srgbClr val="FF0000"/>
                </a:solidFill>
              </a:rPr>
              <a:t>such as </a:t>
            </a:r>
            <a:r>
              <a:rPr lang="en-US" sz="2200" dirty="0">
                <a:solidFill>
                  <a:srgbClr val="FF0000"/>
                </a:solidFill>
              </a:rPr>
              <a:t>‘the twenties’ is enough to evoke the cultural shape of </a:t>
            </a:r>
            <a:r>
              <a:rPr lang="en-US" sz="2200" dirty="0" smtClean="0">
                <a:solidFill>
                  <a:srgbClr val="FF0000"/>
                </a:solidFill>
              </a:rPr>
              <a:t>that period</a:t>
            </a:r>
            <a:r>
              <a:rPr lang="en-US" sz="2200" dirty="0" smtClean="0"/>
              <a:t>, and although we are too close to the sixties for such explicit understandings to emerge already, this is not for want of deviance and moral panics  trying from our instant cultural historians. In the cultural snap albums </a:t>
            </a:r>
            <a:r>
              <a:rPr lang="en-US" sz="2200" dirty="0"/>
              <a:t>of the decade which have already been </a:t>
            </a:r>
            <a:r>
              <a:rPr lang="en-US" sz="2200" dirty="0" smtClean="0"/>
              <a:t>collected the Mods </a:t>
            </a:r>
            <a:r>
              <a:rPr lang="en-US" sz="2200" dirty="0"/>
              <a:t>and Rockers stand alongside the </a:t>
            </a:r>
            <a:r>
              <a:rPr lang="en-US" sz="2200" dirty="0" err="1"/>
              <a:t>Profumo</a:t>
            </a:r>
            <a:r>
              <a:rPr lang="en-US" sz="2200" dirty="0"/>
              <a:t> affair, the </a:t>
            </a:r>
            <a:r>
              <a:rPr lang="en-US" sz="2200" dirty="0" smtClean="0"/>
              <a:t>Great Train </a:t>
            </a:r>
            <a:r>
              <a:rPr lang="en-US" sz="2200" dirty="0"/>
              <a:t>Robbery, the </a:t>
            </a:r>
            <a:r>
              <a:rPr lang="en-US" sz="2200" dirty="0" err="1"/>
              <a:t>Krays</a:t>
            </a:r>
            <a:r>
              <a:rPr lang="en-US" sz="2200" dirty="0"/>
              <a:t>, the </a:t>
            </a:r>
            <a:r>
              <a:rPr lang="en-US" sz="2200" dirty="0" err="1"/>
              <a:t>Richardsons</a:t>
            </a:r>
            <a:r>
              <a:rPr lang="en-US" sz="2200" dirty="0"/>
              <a:t>, the Beatles, the </a:t>
            </a:r>
            <a:r>
              <a:rPr lang="en-US" sz="2200" dirty="0" smtClean="0"/>
              <a:t>Rolling Stones</a:t>
            </a:r>
            <a:r>
              <a:rPr lang="en-US" sz="2200" dirty="0"/>
              <a:t>, the Bishop of Woolwich, </a:t>
            </a:r>
            <a:r>
              <a:rPr lang="en-US" sz="2200" i="1" dirty="0"/>
              <a:t>Private </a:t>
            </a:r>
            <a:r>
              <a:rPr lang="en-US" sz="2200" i="1" dirty="0" smtClean="0"/>
              <a:t>Eye</a:t>
            </a:r>
            <a:r>
              <a:rPr lang="en-US" sz="2200" dirty="0" smtClean="0"/>
              <a:t>, </a:t>
            </a:r>
            <a:r>
              <a:rPr lang="en-US" sz="2200" dirty="0"/>
              <a:t>David Frost, </a:t>
            </a:r>
            <a:r>
              <a:rPr lang="en-US" sz="2200" dirty="0" err="1" smtClean="0"/>
              <a:t>Carnaby</a:t>
            </a:r>
            <a:r>
              <a:rPr lang="en-US" sz="2200" dirty="0" smtClean="0"/>
              <a:t> Street</a:t>
            </a:r>
            <a:r>
              <a:rPr lang="en-US" sz="2200" dirty="0"/>
              <a:t>, The Moors murders, the emergence of </a:t>
            </a:r>
            <a:r>
              <a:rPr lang="en-US" sz="2200" dirty="0" err="1"/>
              <a:t>Powellism</a:t>
            </a:r>
            <a:r>
              <a:rPr lang="en-US" sz="2200" dirty="0"/>
              <a:t>, </a:t>
            </a:r>
            <a:r>
              <a:rPr lang="en-US" sz="2200" dirty="0" smtClean="0"/>
              <a:t>the Rhodesian </a:t>
            </a:r>
            <a:r>
              <a:rPr lang="en-US" sz="2200" dirty="0"/>
              <a:t>affair, as </a:t>
            </a:r>
            <a:r>
              <a:rPr lang="en-US" sz="2200" dirty="0">
                <a:solidFill>
                  <a:srgbClr val="FF0000"/>
                </a:solidFill>
              </a:rPr>
              <a:t>the </a:t>
            </a:r>
            <a:r>
              <a:rPr lang="en-US" sz="2200" dirty="0" smtClean="0">
                <a:solidFill>
                  <a:srgbClr val="FF0000"/>
                </a:solidFill>
              </a:rPr>
              <a:t>types </a:t>
            </a:r>
            <a:r>
              <a:rPr lang="en-US" sz="2200" dirty="0">
                <a:solidFill>
                  <a:srgbClr val="FF0000"/>
                </a:solidFill>
              </a:rPr>
              <a:t>and scenes of the sixties</a:t>
            </a:r>
            <a:r>
              <a:rPr lang="en-US" sz="2200" dirty="0" smtClean="0"/>
              <a:t>.”</a:t>
            </a:r>
          </a:p>
          <a:p>
            <a:pPr algn="r">
              <a:buFontTx/>
              <a:buChar char="-"/>
            </a:pPr>
            <a:r>
              <a:rPr lang="en-GB" sz="1700" dirty="0" smtClean="0"/>
              <a:t>Stanley </a:t>
            </a:r>
            <a:r>
              <a:rPr lang="en-GB" sz="1700" dirty="0"/>
              <a:t>Cohen, </a:t>
            </a:r>
            <a:r>
              <a:rPr lang="en-GB" sz="1700" i="1" dirty="0"/>
              <a:t>Folk Devils and Moral Panics: The Creation of the Mods and Rockers </a:t>
            </a:r>
            <a:r>
              <a:rPr lang="en-GB" sz="1700" dirty="0"/>
              <a:t>(Abingdon: Routledge, 2002 ed. [1972]), </a:t>
            </a:r>
            <a:r>
              <a:rPr lang="en-GB" sz="1700" dirty="0" smtClean="0"/>
              <a:t>p. 3</a:t>
            </a:r>
          </a:p>
          <a:p>
            <a:pPr algn="just">
              <a:buFontTx/>
              <a:buChar char="-"/>
            </a:pPr>
            <a:endParaRPr lang="en-US" sz="1700" dirty="0"/>
          </a:p>
        </p:txBody>
      </p:sp>
      <p:sp>
        <p:nvSpPr>
          <p:cNvPr id="3" name="Title 2"/>
          <p:cNvSpPr>
            <a:spLocks noGrp="1"/>
          </p:cNvSpPr>
          <p:nvPr>
            <p:ph type="title"/>
          </p:nvPr>
        </p:nvSpPr>
        <p:spPr/>
        <p:txBody>
          <a:bodyPr/>
          <a:lstStyle/>
          <a:p>
            <a:r>
              <a:rPr lang="en-GB" dirty="0"/>
              <a:t>Deconstructing ‘the Eighties’</a:t>
            </a:r>
            <a:endParaRPr lang="en-US" dirty="0"/>
          </a:p>
        </p:txBody>
      </p:sp>
    </p:spTree>
    <p:extLst>
      <p:ext uri="{BB962C8B-B14F-4D97-AF65-F5344CB8AC3E}">
        <p14:creationId xmlns:p14="http://schemas.microsoft.com/office/powerpoint/2010/main" val="1507383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pPr marL="45720" indent="0">
              <a:buNone/>
            </a:pPr>
            <a:endParaRPr lang="en-GB" dirty="0"/>
          </a:p>
          <a:p>
            <a:pPr marL="45720" indent="0" algn="ctr">
              <a:buNone/>
            </a:pPr>
            <a:endParaRPr lang="en-GB" dirty="0" smtClean="0"/>
          </a:p>
          <a:p>
            <a:pPr marL="45720" indent="0" algn="ctr">
              <a:buNone/>
            </a:pPr>
            <a:endParaRPr lang="en-GB" dirty="0"/>
          </a:p>
          <a:p>
            <a:pPr marL="45720" indent="0" algn="ctr">
              <a:buNone/>
            </a:pPr>
            <a:r>
              <a:rPr lang="en-GB" sz="5400" dirty="0" smtClean="0">
                <a:solidFill>
                  <a:srgbClr val="FF0000"/>
                </a:solidFill>
              </a:rPr>
              <a:t>‘The Eighties’</a:t>
            </a:r>
            <a:endParaRPr lang="en-US" sz="5400" dirty="0">
              <a:solidFill>
                <a:srgbClr val="FF0000"/>
              </a:solidFill>
            </a:endParaRPr>
          </a:p>
        </p:txBody>
      </p:sp>
      <p:sp>
        <p:nvSpPr>
          <p:cNvPr id="3" name="Title 2"/>
          <p:cNvSpPr>
            <a:spLocks noGrp="1"/>
          </p:cNvSpPr>
          <p:nvPr>
            <p:ph type="title"/>
          </p:nvPr>
        </p:nvSpPr>
        <p:spPr/>
        <p:txBody>
          <a:bodyPr/>
          <a:lstStyle/>
          <a:p>
            <a:r>
              <a:rPr lang="en-GB" dirty="0" smtClean="0"/>
              <a:t>Deconstructing ‘the Eighties’</a:t>
            </a:r>
            <a:endParaRPr lang="en-US" dirty="0"/>
          </a:p>
        </p:txBody>
      </p:sp>
      <p:sp>
        <p:nvSpPr>
          <p:cNvPr id="4" name="Rectangle 3"/>
          <p:cNvSpPr/>
          <p:nvPr/>
        </p:nvSpPr>
        <p:spPr>
          <a:xfrm>
            <a:off x="3065261" y="5214335"/>
            <a:ext cx="6096000" cy="646331"/>
          </a:xfrm>
          <a:prstGeom prst="rect">
            <a:avLst/>
          </a:prstGeom>
        </p:spPr>
        <p:txBody>
          <a:bodyPr>
            <a:spAutoFit/>
          </a:bodyPr>
          <a:lstStyle/>
          <a:p>
            <a:r>
              <a:rPr lang="en-US" dirty="0"/>
              <a:t>http://www.dailymotion.com/video/x959sf_this-is-england-toots-the-maytals-5_shortfilms</a:t>
            </a:r>
          </a:p>
        </p:txBody>
      </p:sp>
    </p:spTree>
    <p:extLst>
      <p:ext uri="{BB962C8B-B14F-4D97-AF65-F5344CB8AC3E}">
        <p14:creationId xmlns:p14="http://schemas.microsoft.com/office/powerpoint/2010/main" val="3520102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pPr marL="45720" indent="0">
              <a:buNone/>
            </a:pPr>
            <a:endParaRPr lang="en-GB" dirty="0"/>
          </a:p>
          <a:p>
            <a:pPr marL="45720" indent="0" algn="ctr">
              <a:buNone/>
            </a:pPr>
            <a:endParaRPr lang="en-GB" dirty="0" smtClean="0"/>
          </a:p>
          <a:p>
            <a:pPr marL="45720" indent="0" algn="ctr">
              <a:buNone/>
            </a:pPr>
            <a:r>
              <a:rPr lang="en-GB" sz="5400" dirty="0" smtClean="0">
                <a:solidFill>
                  <a:srgbClr val="FF0000"/>
                </a:solidFill>
              </a:rPr>
              <a:t>‘The Eighties’</a:t>
            </a:r>
          </a:p>
          <a:p>
            <a:pPr marL="45720" indent="0" algn="ctr">
              <a:buNone/>
            </a:pPr>
            <a:r>
              <a:rPr lang="en-GB" sz="5400" dirty="0" smtClean="0">
                <a:solidFill>
                  <a:srgbClr val="FF0000"/>
                </a:solidFill>
              </a:rPr>
              <a:t>‘Thatcherism’</a:t>
            </a:r>
            <a:endParaRPr lang="en-GB" sz="5400" dirty="0">
              <a:solidFill>
                <a:srgbClr val="FF0000"/>
              </a:solidFill>
            </a:endParaRPr>
          </a:p>
          <a:p>
            <a:pPr marL="45720" indent="0" algn="just">
              <a:buNone/>
            </a:pPr>
            <a:endParaRPr lang="en-US" dirty="0">
              <a:solidFill>
                <a:schemeClr val="tx1"/>
              </a:solidFill>
            </a:endParaRPr>
          </a:p>
        </p:txBody>
      </p:sp>
      <p:sp>
        <p:nvSpPr>
          <p:cNvPr id="3" name="Title 2"/>
          <p:cNvSpPr>
            <a:spLocks noGrp="1"/>
          </p:cNvSpPr>
          <p:nvPr>
            <p:ph type="title"/>
          </p:nvPr>
        </p:nvSpPr>
        <p:spPr/>
        <p:txBody>
          <a:bodyPr/>
          <a:lstStyle/>
          <a:p>
            <a:r>
              <a:rPr lang="en-GB" dirty="0"/>
              <a:t>Deconstructing </a:t>
            </a:r>
            <a:r>
              <a:rPr lang="en-GB" dirty="0" smtClean="0"/>
              <a:t>‘Thatcherism’</a:t>
            </a:r>
            <a:endParaRPr lang="en-US" dirty="0"/>
          </a:p>
        </p:txBody>
      </p:sp>
    </p:spTree>
    <p:extLst>
      <p:ext uri="{BB962C8B-B14F-4D97-AF65-F5344CB8AC3E}">
        <p14:creationId xmlns:p14="http://schemas.microsoft.com/office/powerpoint/2010/main" val="1213597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endParaRPr lang="en-GB"/>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1473826" y="1760560"/>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6"/>
          <p:cNvSpPr>
            <a:spLocks noGrp="1"/>
          </p:cNvSpPr>
          <p:nvPr>
            <p:ph sz="quarter" idx="4"/>
          </p:nvPr>
        </p:nvSpPr>
        <p:spPr/>
        <p:txBody>
          <a:bodyPr/>
          <a:lstStyle/>
          <a:p>
            <a:pPr marL="45720" indent="0">
              <a:buNone/>
            </a:pPr>
            <a:r>
              <a:rPr lang="en-GB" dirty="0"/>
              <a:t>Stuart Hall, ‘The Great Moving Right Show ,’ </a:t>
            </a:r>
            <a:r>
              <a:rPr lang="en-GB" i="1" dirty="0"/>
              <a:t>Marxism Today</a:t>
            </a:r>
            <a:r>
              <a:rPr lang="en-GB" dirty="0"/>
              <a:t>, January 1979, pp. 14–20.</a:t>
            </a:r>
          </a:p>
        </p:txBody>
      </p:sp>
      <p:sp>
        <p:nvSpPr>
          <p:cNvPr id="3" name="Title 2"/>
          <p:cNvSpPr>
            <a:spLocks noGrp="1"/>
          </p:cNvSpPr>
          <p:nvPr>
            <p:ph type="title"/>
          </p:nvPr>
        </p:nvSpPr>
        <p:spPr/>
        <p:txBody>
          <a:bodyPr/>
          <a:lstStyle/>
          <a:p>
            <a:r>
              <a:rPr lang="en-GB" dirty="0" smtClean="0"/>
              <a:t>Defining Thatcherism</a:t>
            </a:r>
            <a:endParaRPr lang="en-GB" dirty="0"/>
          </a:p>
        </p:txBody>
      </p:sp>
    </p:spTree>
    <p:extLst>
      <p:ext uri="{BB962C8B-B14F-4D97-AF65-F5344CB8AC3E}">
        <p14:creationId xmlns:p14="http://schemas.microsoft.com/office/powerpoint/2010/main" val="2375180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8076443" cy="4722672"/>
          </a:xfrm>
        </p:spPr>
        <p:txBody>
          <a:bodyPr/>
          <a:lstStyle/>
          <a:p>
            <a:pPr marL="45720" indent="0" algn="just">
              <a:buNone/>
            </a:pPr>
            <a:r>
              <a:rPr lang="en-GB" dirty="0" smtClean="0"/>
              <a:t>“</a:t>
            </a:r>
            <a:r>
              <a:rPr lang="en-GB" dirty="0"/>
              <a:t>No one seriously concerned with political </a:t>
            </a:r>
            <a:r>
              <a:rPr lang="en-GB" dirty="0" smtClean="0"/>
              <a:t>strategies in </a:t>
            </a:r>
            <a:r>
              <a:rPr lang="en-GB" dirty="0"/>
              <a:t>the current situation can now afford to </a:t>
            </a:r>
            <a:r>
              <a:rPr lang="en-GB" dirty="0" smtClean="0"/>
              <a:t>ignore the ‘swing </a:t>
            </a:r>
            <a:r>
              <a:rPr lang="en-GB" dirty="0"/>
              <a:t>to the </a:t>
            </a:r>
            <a:r>
              <a:rPr lang="en-GB" dirty="0" smtClean="0"/>
              <a:t>Right.’</a:t>
            </a:r>
          </a:p>
          <a:p>
            <a:pPr marL="45720" indent="0" algn="just">
              <a:buNone/>
            </a:pPr>
            <a:r>
              <a:rPr lang="en-GB" dirty="0" smtClean="0"/>
              <a:t>	“ … The commonest response on the Left is probably to interpret the ‘swing to the Right’ as a simple expression of the economic crisis. Thus ‘Thatcherism’ is – give or take one or two elements – the corresponding political bedfellow of a period of capitalist recession: the significant differences between this and other variants of Tory ‘philosophy</a:t>
            </a:r>
            <a:r>
              <a:rPr lang="en-GB" dirty="0"/>
              <a:t>’ being conceived as without any specific </a:t>
            </a:r>
            <a:r>
              <a:rPr lang="en-GB" dirty="0" smtClean="0"/>
              <a:t>pertinent political </a:t>
            </a:r>
            <a:r>
              <a:rPr lang="en-GB" dirty="0"/>
              <a:t>or ideological effects</a:t>
            </a:r>
            <a:r>
              <a:rPr lang="en-GB" dirty="0" smtClean="0"/>
              <a:t>.</a:t>
            </a:r>
          </a:p>
          <a:p>
            <a:pPr marL="45720" indent="0" algn="just">
              <a:buNone/>
            </a:pPr>
            <a:r>
              <a:rPr lang="en-GB" dirty="0"/>
              <a:t>	</a:t>
            </a:r>
            <a:r>
              <a:rPr lang="en-GB" dirty="0" smtClean="0"/>
              <a:t>“</a:t>
            </a:r>
            <a:r>
              <a:rPr lang="en-GB" dirty="0"/>
              <a:t>This position neglects everything particular </a:t>
            </a:r>
            <a:r>
              <a:rPr lang="en-GB" dirty="0" smtClean="0"/>
              <a:t>and specific </a:t>
            </a:r>
            <a:r>
              <a:rPr lang="en-GB" dirty="0"/>
              <a:t>to </a:t>
            </a:r>
            <a:r>
              <a:rPr lang="en-GB" i="1" dirty="0"/>
              <a:t>this </a:t>
            </a:r>
            <a:r>
              <a:rPr lang="en-GB" dirty="0"/>
              <a:t>historical conjuncture</a:t>
            </a:r>
            <a:r>
              <a:rPr lang="en-GB" dirty="0" smtClean="0"/>
              <a:t>.”</a:t>
            </a:r>
            <a:endParaRPr lang="en-GB" dirty="0"/>
          </a:p>
        </p:txBody>
      </p:sp>
      <p:sp>
        <p:nvSpPr>
          <p:cNvPr id="3" name="Title 2"/>
          <p:cNvSpPr>
            <a:spLocks noGrp="1"/>
          </p:cNvSpPr>
          <p:nvPr>
            <p:ph type="title"/>
          </p:nvPr>
        </p:nvSpPr>
        <p:spPr/>
        <p:txBody>
          <a:bodyPr/>
          <a:lstStyle/>
          <a:p>
            <a:r>
              <a:rPr lang="en-GB" dirty="0" smtClean="0"/>
              <a:t>Defining Thatcherism</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8" y="1665025"/>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03710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11210524" cy="4859150"/>
          </a:xfrm>
        </p:spPr>
        <p:txBody>
          <a:bodyPr>
            <a:normAutofit lnSpcReduction="10000"/>
          </a:bodyPr>
          <a:lstStyle/>
          <a:p>
            <a:pPr marL="45720" indent="0" algn="just">
              <a:buNone/>
            </a:pPr>
            <a:r>
              <a:rPr lang="en-US" dirty="0" smtClean="0"/>
              <a:t>“ … </a:t>
            </a:r>
            <a:r>
              <a:rPr lang="en-GB" dirty="0"/>
              <a:t>In economic terms, Britain's </a:t>
            </a:r>
            <a:r>
              <a:rPr lang="en-GB" dirty="0" smtClean="0">
                <a:solidFill>
                  <a:srgbClr val="FF0000"/>
                </a:solidFill>
              </a:rPr>
              <a:t>structural industrial </a:t>
            </a:r>
            <a:r>
              <a:rPr lang="en-GB" dirty="0">
                <a:solidFill>
                  <a:srgbClr val="FF0000"/>
                </a:solidFill>
              </a:rPr>
              <a:t>and economic weakness emerges in </a:t>
            </a:r>
            <a:r>
              <a:rPr lang="en-GB" dirty="0" smtClean="0">
                <a:solidFill>
                  <a:srgbClr val="FF0000"/>
                </a:solidFill>
              </a:rPr>
              <a:t>the immediate </a:t>
            </a:r>
            <a:r>
              <a:rPr lang="en-GB" dirty="0">
                <a:solidFill>
                  <a:srgbClr val="FF0000"/>
                </a:solidFill>
              </a:rPr>
              <a:t>aftermath of the </a:t>
            </a:r>
            <a:r>
              <a:rPr lang="en-GB" dirty="0" smtClean="0">
                <a:solidFill>
                  <a:srgbClr val="FF0000"/>
                </a:solidFill>
              </a:rPr>
              <a:t>post-war </a:t>
            </a:r>
            <a:r>
              <a:rPr lang="en-GB" dirty="0">
                <a:solidFill>
                  <a:srgbClr val="FF0000"/>
                </a:solidFill>
              </a:rPr>
              <a:t>boom</a:t>
            </a:r>
            <a:r>
              <a:rPr lang="en-GB" dirty="0"/>
              <a:t>. </a:t>
            </a:r>
            <a:r>
              <a:rPr lang="en-GB" dirty="0" smtClean="0"/>
              <a:t>The 1960s </a:t>
            </a:r>
            <a:r>
              <a:rPr lang="en-GB" dirty="0"/>
              <a:t>are marked by the oscillations between </a:t>
            </a:r>
            <a:r>
              <a:rPr lang="en-GB" dirty="0" smtClean="0"/>
              <a:t>recession and </a:t>
            </a:r>
            <a:r>
              <a:rPr lang="en-GB" dirty="0"/>
              <a:t>recovery, with a steady </a:t>
            </a:r>
            <a:r>
              <a:rPr lang="en-GB" dirty="0">
                <a:solidFill>
                  <a:srgbClr val="FF0000"/>
                </a:solidFill>
              </a:rPr>
              <a:t>underlying </a:t>
            </a:r>
            <a:r>
              <a:rPr lang="en-GB" dirty="0" smtClean="0">
                <a:solidFill>
                  <a:srgbClr val="FF0000"/>
                </a:solidFill>
              </a:rPr>
              <a:t>deterioration</a:t>
            </a:r>
            <a:r>
              <a:rPr lang="en-GB" dirty="0">
                <a:solidFill>
                  <a:srgbClr val="FF0000"/>
                </a:solidFill>
              </a:rPr>
              <a:t> </a:t>
            </a:r>
            <a:r>
              <a:rPr lang="en-GB" dirty="0" smtClean="0"/>
              <a:t>…</a:t>
            </a:r>
            <a:r>
              <a:rPr lang="en-GB" dirty="0" smtClean="0"/>
              <a:t>. </a:t>
            </a:r>
            <a:r>
              <a:rPr lang="en-GB" dirty="0"/>
              <a:t>By the end of the 1960s</a:t>
            </a:r>
            <a:r>
              <a:rPr lang="en-GB" dirty="0" smtClean="0"/>
              <a:t>, the </a:t>
            </a:r>
            <a:r>
              <a:rPr lang="en-GB" dirty="0"/>
              <a:t>economy has dipped into </a:t>
            </a:r>
            <a:r>
              <a:rPr lang="en-GB" dirty="0" err="1"/>
              <a:t>fullscale</a:t>
            </a:r>
            <a:r>
              <a:rPr lang="en-GB" dirty="0"/>
              <a:t> </a:t>
            </a:r>
            <a:r>
              <a:rPr lang="en-GB" dirty="0" smtClean="0"/>
              <a:t>recession </a:t>
            </a:r>
            <a:r>
              <a:rPr lang="en-GB" dirty="0" smtClean="0"/>
              <a:t>– </a:t>
            </a:r>
            <a:r>
              <a:rPr lang="en-GB" dirty="0" smtClean="0">
                <a:solidFill>
                  <a:srgbClr val="FF0000"/>
                </a:solidFill>
              </a:rPr>
              <a:t>slumpflation</a:t>
            </a:r>
            <a:r>
              <a:rPr lang="en-GB" dirty="0" smtClean="0"/>
              <a:t> </a:t>
            </a:r>
            <a:r>
              <a:rPr lang="en-GB" dirty="0" smtClean="0"/>
              <a:t>… By </a:t>
            </a:r>
            <a:r>
              <a:rPr lang="en-GB" dirty="0"/>
              <a:t>the mid-1970s, </a:t>
            </a:r>
            <a:r>
              <a:rPr lang="en-GB" dirty="0" smtClean="0"/>
              <a:t>the economic </a:t>
            </a:r>
            <a:r>
              <a:rPr lang="en-GB" dirty="0"/>
              <a:t>parameters are dictated by a </a:t>
            </a:r>
            <a:r>
              <a:rPr lang="en-GB" dirty="0" smtClean="0"/>
              <a:t>synchronization between </a:t>
            </a:r>
            <a:r>
              <a:rPr lang="en-GB" b="1" dirty="0"/>
              <a:t>capitalist recession on a global scale</a:t>
            </a:r>
            <a:r>
              <a:rPr lang="en-GB" dirty="0" smtClean="0"/>
              <a:t>, and </a:t>
            </a:r>
            <a:r>
              <a:rPr lang="en-GB" dirty="0"/>
              <a:t>the crisis of capital accumulation specific </a:t>
            </a:r>
            <a:r>
              <a:rPr lang="en-GB" dirty="0" smtClean="0"/>
              <a:t>to </a:t>
            </a:r>
            <a:r>
              <a:rPr lang="en-GB" dirty="0" smtClean="0"/>
              <a:t>Britain. Domestic </a:t>
            </a:r>
            <a:r>
              <a:rPr lang="en-GB" dirty="0" smtClean="0"/>
              <a:t>politics </a:t>
            </a:r>
            <a:r>
              <a:rPr lang="en-GB" dirty="0"/>
              <a:t>has thus been dominated by </a:t>
            </a:r>
            <a:r>
              <a:rPr lang="en-GB" dirty="0" smtClean="0">
                <a:solidFill>
                  <a:srgbClr val="FF0000"/>
                </a:solidFill>
              </a:rPr>
              <a:t>crisis management and </a:t>
            </a:r>
            <a:r>
              <a:rPr lang="en-GB" dirty="0">
                <a:solidFill>
                  <a:srgbClr val="FF0000"/>
                </a:solidFill>
              </a:rPr>
              <a:t>containment strategies</a:t>
            </a:r>
            <a:r>
              <a:rPr lang="en-GB" dirty="0"/>
              <a:t>: </a:t>
            </a:r>
            <a:r>
              <a:rPr lang="en-GB" dirty="0" smtClean="0"/>
              <a:t>dove-tailed through </a:t>
            </a:r>
            <a:r>
              <a:rPr lang="en-GB" dirty="0"/>
              <a:t>an </a:t>
            </a:r>
            <a:r>
              <a:rPr lang="en-GB" i="1" dirty="0"/>
              <a:t>increasingly interventionist state</a:t>
            </a:r>
            <a:r>
              <a:rPr lang="en-GB" dirty="0"/>
              <a:t>, </a:t>
            </a:r>
            <a:r>
              <a:rPr lang="en-GB" dirty="0" smtClean="0"/>
              <a:t>intervening both </a:t>
            </a:r>
            <a:r>
              <a:rPr lang="en-GB" dirty="0"/>
              <a:t>to secure the conditions of </a:t>
            </a:r>
            <a:r>
              <a:rPr lang="en-GB" dirty="0" smtClean="0"/>
              <a:t>capitalist production </a:t>
            </a:r>
            <a:r>
              <a:rPr lang="en-GB" dirty="0"/>
              <a:t>and reproduction. The strategy has a distinctively corporatist character—incorporating </a:t>
            </a:r>
            <a:r>
              <a:rPr lang="en-GB" dirty="0" smtClean="0"/>
              <a:t>sections of </a:t>
            </a:r>
            <a:r>
              <a:rPr lang="en-GB" dirty="0"/>
              <a:t>the working class and unions into </a:t>
            </a:r>
            <a:r>
              <a:rPr lang="en-GB" dirty="0" smtClean="0"/>
              <a:t>the bargain </a:t>
            </a:r>
            <a:r>
              <a:rPr lang="en-GB" dirty="0"/>
              <a:t>between state, capital and labour, the </a:t>
            </a:r>
            <a:r>
              <a:rPr lang="en-GB" dirty="0" smtClean="0"/>
              <a:t>three ‘interests’ </a:t>
            </a:r>
            <a:r>
              <a:rPr lang="en-GB" dirty="0"/>
              <a:t>…  </a:t>
            </a:r>
            <a:r>
              <a:rPr lang="en-GB" dirty="0" smtClean="0"/>
              <a:t>The </a:t>
            </a:r>
            <a:r>
              <a:rPr lang="en-GB" dirty="0" smtClean="0"/>
              <a:t>‘natural’ </a:t>
            </a:r>
            <a:r>
              <a:rPr lang="en-GB" dirty="0"/>
              <a:t>governor of this crisis has been the </a:t>
            </a:r>
            <a:r>
              <a:rPr lang="en-GB" dirty="0" smtClean="0"/>
              <a:t>party of </a:t>
            </a:r>
            <a:r>
              <a:rPr lang="en-GB" dirty="0"/>
              <a:t>social democracy in power. This last factor </a:t>
            </a:r>
            <a:r>
              <a:rPr lang="en-GB" dirty="0" smtClean="0"/>
              <a:t>has had </a:t>
            </a:r>
            <a:r>
              <a:rPr lang="en-GB" dirty="0"/>
              <a:t>profound effects in disorganizing and </a:t>
            </a:r>
            <a:r>
              <a:rPr lang="en-GB" dirty="0" smtClean="0"/>
              <a:t>fragmenting working </a:t>
            </a:r>
            <a:r>
              <a:rPr lang="en-GB" dirty="0"/>
              <a:t>class responses to the crisis itself</a:t>
            </a:r>
            <a:r>
              <a:rPr lang="en-GB" dirty="0" smtClean="0"/>
              <a:t>.”</a:t>
            </a:r>
          </a:p>
          <a:p>
            <a:pPr algn="r">
              <a:buFontTx/>
              <a:buChar char="-"/>
            </a:pPr>
            <a:r>
              <a:rPr lang="en-GB" dirty="0" smtClean="0"/>
              <a:t>Hall, ‘The Great Moving Right Show’</a:t>
            </a:r>
          </a:p>
          <a:p>
            <a:pPr algn="just">
              <a:buFontTx/>
              <a:buChar char="-"/>
            </a:pPr>
            <a:endParaRPr lang="en-US" dirty="0"/>
          </a:p>
        </p:txBody>
      </p:sp>
      <p:sp>
        <p:nvSpPr>
          <p:cNvPr id="3" name="Title 2"/>
          <p:cNvSpPr>
            <a:spLocks noGrp="1"/>
          </p:cNvSpPr>
          <p:nvPr>
            <p:ph type="title"/>
          </p:nvPr>
        </p:nvSpPr>
        <p:spPr/>
        <p:txBody>
          <a:bodyPr/>
          <a:lstStyle/>
          <a:p>
            <a:r>
              <a:rPr lang="en-GB" dirty="0"/>
              <a:t>Defining </a:t>
            </a:r>
            <a:r>
              <a:rPr lang="en-GB" dirty="0" smtClean="0"/>
              <a:t>Thatcherism:</a:t>
            </a:r>
            <a:br>
              <a:rPr lang="en-GB" dirty="0" smtClean="0"/>
            </a:br>
            <a:r>
              <a:rPr lang="en-GB" dirty="0" smtClean="0"/>
              <a:t>Defining The crisis</a:t>
            </a:r>
            <a:endParaRPr lang="en-US" dirty="0"/>
          </a:p>
        </p:txBody>
      </p:sp>
    </p:spTree>
    <p:extLst>
      <p:ext uri="{BB962C8B-B14F-4D97-AF65-F5344CB8AC3E}">
        <p14:creationId xmlns:p14="http://schemas.microsoft.com/office/powerpoint/2010/main" val="31752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530532" cy="4517956"/>
          </a:xfrm>
        </p:spPr>
        <p:txBody>
          <a:bodyPr>
            <a:normAutofit lnSpcReduction="10000"/>
          </a:bodyPr>
          <a:lstStyle/>
          <a:p>
            <a:pPr marL="45720" indent="0" algn="just">
              <a:buNone/>
            </a:pPr>
            <a:r>
              <a:rPr lang="en-US" dirty="0" smtClean="0"/>
              <a:t>Returning to the UK from an economic </a:t>
            </a:r>
            <a:r>
              <a:rPr lang="en-US" dirty="0"/>
              <a:t>summit </a:t>
            </a:r>
            <a:r>
              <a:rPr lang="en-US" dirty="0" smtClean="0"/>
              <a:t>in Guadeloupe on January 10 </a:t>
            </a:r>
            <a:r>
              <a:rPr lang="en-US" dirty="0" smtClean="0"/>
              <a:t>1979, </a:t>
            </a:r>
            <a:r>
              <a:rPr lang="en-US" dirty="0" smtClean="0"/>
              <a:t>Prime Minister James Callaghan </a:t>
            </a:r>
            <a:r>
              <a:rPr lang="en-US" dirty="0"/>
              <a:t>was asked by a </a:t>
            </a:r>
            <a:r>
              <a:rPr lang="en-US" dirty="0" smtClean="0"/>
              <a:t>journalist, ‘What </a:t>
            </a:r>
            <a:r>
              <a:rPr lang="en-US" dirty="0"/>
              <a:t>is your general approach, in view of the mounting chaos in the country at the moment?” </a:t>
            </a:r>
            <a:endParaRPr lang="en-US" dirty="0" smtClean="0"/>
          </a:p>
          <a:p>
            <a:pPr marL="45720" indent="0" algn="just">
              <a:buNone/>
            </a:pPr>
            <a:r>
              <a:rPr lang="en-US" dirty="0" smtClean="0"/>
              <a:t>	Callaghan responded: “Well</a:t>
            </a:r>
            <a:r>
              <a:rPr lang="en-US" dirty="0"/>
              <a:t>, that’s a judgment that you are making. I promise you that if you look at it from outside, and perhaps you’re taking rather a parochial view at the moment, I don’t think that other people in the world would share the view that there is mounting chaos.”</a:t>
            </a:r>
            <a:endParaRPr lang="en-GB" dirty="0"/>
          </a:p>
          <a:p>
            <a:pPr marL="45720" indent="0">
              <a:buNone/>
            </a:pPr>
            <a:endParaRPr lang="en-US" dirty="0" smtClean="0"/>
          </a:p>
          <a:p>
            <a:pPr marL="45720" indent="0">
              <a:buNone/>
            </a:pPr>
            <a:r>
              <a:rPr lang="en-US" dirty="0">
                <a:hlinkClick r:id="rId3"/>
              </a:rPr>
              <a:t>https://</a:t>
            </a:r>
            <a:r>
              <a:rPr lang="en-US" dirty="0" smtClean="0">
                <a:hlinkClick r:id="rId3"/>
              </a:rPr>
              <a:t>www.youtube.com/watch?v=dX06xqN6710</a:t>
            </a:r>
            <a:r>
              <a:rPr lang="en-US" dirty="0" smtClean="0"/>
              <a:t>: 02:00</a:t>
            </a:r>
          </a:p>
          <a:p>
            <a:pPr marL="45720" indent="0">
              <a:buNone/>
            </a:pPr>
            <a:endParaRPr lang="en-US" dirty="0" smtClean="0"/>
          </a:p>
          <a:p>
            <a:pPr marL="45720" indent="0">
              <a:buNone/>
            </a:pPr>
            <a:endParaRPr lang="en-GB" dirty="0"/>
          </a:p>
        </p:txBody>
      </p:sp>
      <p:sp>
        <p:nvSpPr>
          <p:cNvPr id="3" name="Title 2"/>
          <p:cNvSpPr>
            <a:spLocks noGrp="1"/>
          </p:cNvSpPr>
          <p:nvPr>
            <p:ph type="title"/>
          </p:nvPr>
        </p:nvSpPr>
        <p:spPr/>
        <p:txBody>
          <a:bodyPr/>
          <a:lstStyle/>
          <a:p>
            <a:r>
              <a:rPr lang="en-GB" dirty="0"/>
              <a:t>Defining The crisis</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6651" y="1729926"/>
            <a:ext cx="2914650" cy="4162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26878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5812491" y="1747322"/>
            <a:ext cx="5782101" cy="4407408"/>
          </a:xfrm>
        </p:spPr>
        <p:txBody>
          <a:bodyPr>
            <a:normAutofit fontScale="70000" lnSpcReduction="20000"/>
          </a:bodyPr>
          <a:lstStyle/>
          <a:p>
            <a:pPr marL="45720" indent="0">
              <a:buNone/>
            </a:pPr>
            <a:r>
              <a:rPr lang="en-GB" dirty="0" smtClean="0"/>
              <a:t>Widespread </a:t>
            </a:r>
            <a:r>
              <a:rPr lang="en-GB" dirty="0"/>
              <a:t>strikes by public sector trade unions </a:t>
            </a:r>
            <a:r>
              <a:rPr lang="en-GB" dirty="0" smtClean="0"/>
              <a:t>against pay </a:t>
            </a:r>
            <a:r>
              <a:rPr lang="en-GB" dirty="0"/>
              <a:t>caps of </a:t>
            </a:r>
            <a:r>
              <a:rPr lang="en-GB" dirty="0" smtClean="0"/>
              <a:t>Labour government</a:t>
            </a:r>
          </a:p>
          <a:p>
            <a:r>
              <a:rPr lang="en-GB" dirty="0" smtClean="0"/>
              <a:t>Lorry </a:t>
            </a:r>
            <a:r>
              <a:rPr lang="en-GB" dirty="0"/>
              <a:t>drivers, members of the </a:t>
            </a:r>
            <a:r>
              <a:rPr lang="en-GB" dirty="0" smtClean="0"/>
              <a:t>Transport and General Workers’ Union (TGWU), </a:t>
            </a:r>
            <a:r>
              <a:rPr lang="en-GB" dirty="0" err="1" smtClean="0"/>
              <a:t>inc.</a:t>
            </a:r>
            <a:r>
              <a:rPr lang="en-GB" dirty="0" smtClean="0"/>
              <a:t> drivers of oil tankers went on national strike</a:t>
            </a:r>
          </a:p>
          <a:p>
            <a:r>
              <a:rPr lang="en-GB" dirty="0" smtClean="0"/>
              <a:t>Jan </a:t>
            </a:r>
            <a:r>
              <a:rPr lang="en-GB" dirty="0"/>
              <a:t>22 </a:t>
            </a:r>
            <a:r>
              <a:rPr lang="en-GB" dirty="0" err="1" smtClean="0"/>
              <a:t>bibggest</a:t>
            </a:r>
            <a:r>
              <a:rPr lang="en-GB" dirty="0" smtClean="0"/>
              <a:t> </a:t>
            </a:r>
            <a:r>
              <a:rPr lang="en-GB" dirty="0"/>
              <a:t>individual day of </a:t>
            </a:r>
            <a:r>
              <a:rPr lang="en-GB" dirty="0" smtClean="0"/>
              <a:t>industrial action </a:t>
            </a:r>
            <a:r>
              <a:rPr lang="en-GB" dirty="0"/>
              <a:t>since the General Strike of </a:t>
            </a:r>
            <a:r>
              <a:rPr lang="en-GB" dirty="0" smtClean="0"/>
              <a:t>1926</a:t>
            </a:r>
          </a:p>
          <a:p>
            <a:r>
              <a:rPr lang="en-GB" dirty="0" smtClean="0"/>
              <a:t>Strikes by railway workers, ambulance drivers, nurses</a:t>
            </a:r>
          </a:p>
          <a:p>
            <a:r>
              <a:rPr lang="en-GB" dirty="0" smtClean="0"/>
              <a:t>Coincided with bitter weather conditions, refuse collectors, gravediggers</a:t>
            </a:r>
            <a:endParaRPr lang="en-GB" dirty="0"/>
          </a:p>
          <a:p>
            <a:pPr marL="45720" indent="0">
              <a:buNone/>
            </a:pPr>
            <a:r>
              <a:rPr lang="en-GB" dirty="0" smtClean="0"/>
              <a:t> </a:t>
            </a:r>
            <a:endParaRPr lang="en-GB" dirty="0"/>
          </a:p>
        </p:txBody>
      </p:sp>
      <p:sp>
        <p:nvSpPr>
          <p:cNvPr id="3" name="Title 2"/>
          <p:cNvSpPr>
            <a:spLocks noGrp="1"/>
          </p:cNvSpPr>
          <p:nvPr>
            <p:ph type="title"/>
          </p:nvPr>
        </p:nvSpPr>
        <p:spPr/>
        <p:txBody>
          <a:bodyPr/>
          <a:lstStyle/>
          <a:p>
            <a:r>
              <a:rPr lang="en-GB" dirty="0" smtClean="0"/>
              <a:t/>
            </a:r>
            <a:br>
              <a:rPr lang="en-GB" dirty="0" smtClean="0"/>
            </a:br>
            <a:r>
              <a:rPr lang="en-GB" dirty="0" smtClean="0"/>
              <a:t>‘Winter of discontent’ (Dec 1978–Feb 1979)</a:t>
            </a:r>
            <a:br>
              <a:rPr lang="en-GB" dirty="0" smtClean="0"/>
            </a:br>
            <a:endParaRPr lang="en-GB"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411" y="1595935"/>
            <a:ext cx="5437778" cy="3262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338834" y="6154730"/>
            <a:ext cx="6538265" cy="369332"/>
          </a:xfrm>
          <a:prstGeom prst="rect">
            <a:avLst/>
          </a:prstGeom>
        </p:spPr>
        <p:txBody>
          <a:bodyPr wrap="none">
            <a:spAutoFit/>
          </a:bodyPr>
          <a:lstStyle/>
          <a:p>
            <a:r>
              <a:rPr lang="en-GB" dirty="0"/>
              <a:t>Leicester </a:t>
            </a:r>
            <a:r>
              <a:rPr lang="en-GB" dirty="0" smtClean="0"/>
              <a:t>Square, London, 1979; </a:t>
            </a:r>
            <a:r>
              <a:rPr lang="en-GB" i="1" dirty="0" smtClean="0"/>
              <a:t>Sun </a:t>
            </a:r>
            <a:r>
              <a:rPr lang="en-GB" dirty="0" smtClean="0"/>
              <a:t>headline, January 11 1979</a:t>
            </a:r>
            <a:endParaRPr lang="en-GB" dirty="0"/>
          </a:p>
        </p:txBody>
      </p:sp>
      <p:sp>
        <p:nvSpPr>
          <p:cNvPr id="6" name="Content Placeholder 5"/>
          <p:cNvSpPr>
            <a:spLocks noGrp="1"/>
          </p:cNvSpPr>
          <p:nvPr>
            <p:ph sz="half" idx="1"/>
          </p:nvPr>
        </p:nvSpPr>
        <p:spPr/>
        <p:txBody>
          <a:bodyPr/>
          <a:lstStyle/>
          <a:p>
            <a:endParaRPr lang="en-GB" dirty="0"/>
          </a:p>
        </p:txBody>
      </p:sp>
      <p:pic>
        <p:nvPicPr>
          <p:cNvPr id="9"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7980" t="11117" r="22535" b="20463"/>
          <a:stretch/>
        </p:blipFill>
        <p:spPr bwMode="auto">
          <a:xfrm>
            <a:off x="179411" y="4293927"/>
            <a:ext cx="2891335" cy="2414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5249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5986" y="1642779"/>
            <a:ext cx="7380407" cy="4976385"/>
          </a:xfrm>
        </p:spPr>
        <p:txBody>
          <a:bodyPr>
            <a:normAutofit fontScale="85000" lnSpcReduction="20000"/>
          </a:bodyPr>
          <a:lstStyle/>
          <a:p>
            <a:pPr marL="45720" indent="0">
              <a:buNone/>
            </a:pPr>
            <a:r>
              <a:rPr lang="en-GB" sz="2600" dirty="0" smtClean="0"/>
              <a:t>Three-Day Week, January 1 – </a:t>
            </a:r>
            <a:r>
              <a:rPr lang="en-GB" sz="2600" dirty="0"/>
              <a:t>March </a:t>
            </a:r>
            <a:r>
              <a:rPr lang="en-GB" sz="2600" dirty="0" smtClean="0"/>
              <a:t>7 1974</a:t>
            </a:r>
          </a:p>
          <a:p>
            <a:r>
              <a:rPr lang="en-GB" dirty="0" smtClean="0"/>
              <a:t>Commercial </a:t>
            </a:r>
            <a:r>
              <a:rPr lang="en-GB" dirty="0"/>
              <a:t>users of electricity </a:t>
            </a:r>
            <a:r>
              <a:rPr lang="en-GB" dirty="0" smtClean="0"/>
              <a:t>limited </a:t>
            </a:r>
            <a:r>
              <a:rPr lang="en-GB" dirty="0"/>
              <a:t>to three specified consecutive days' consumption each week </a:t>
            </a:r>
          </a:p>
          <a:p>
            <a:r>
              <a:rPr lang="en-GB" dirty="0" smtClean="0"/>
              <a:t>Aim to conserve electricity owing to restricted supply of coal during miners’ strike and </a:t>
            </a:r>
            <a:r>
              <a:rPr lang="en-GB" dirty="0"/>
              <a:t>oil crisis </a:t>
            </a:r>
            <a:r>
              <a:rPr lang="en-GB" dirty="0" smtClean="0"/>
              <a:t>caused by Organization </a:t>
            </a:r>
            <a:r>
              <a:rPr lang="en-GB" dirty="0"/>
              <a:t>of Arab Petroleum Exporting </a:t>
            </a:r>
            <a:r>
              <a:rPr lang="en-GB" dirty="0" smtClean="0"/>
              <a:t>Countries (OPEC) trade embargo</a:t>
            </a:r>
          </a:p>
          <a:p>
            <a:r>
              <a:rPr lang="en-GB" dirty="0" smtClean="0"/>
              <a:t>Led to defeat of incumbent Conservative Government in two general elections in 1974 (1</a:t>
            </a:r>
            <a:r>
              <a:rPr lang="en-GB" baseline="30000" dirty="0" smtClean="0"/>
              <a:t>st</a:t>
            </a:r>
            <a:r>
              <a:rPr lang="en-GB" dirty="0" smtClean="0"/>
              <a:t> producing Labour minority, 2</a:t>
            </a:r>
            <a:r>
              <a:rPr lang="en-GB" baseline="30000" dirty="0" smtClean="0"/>
              <a:t>nd</a:t>
            </a:r>
            <a:r>
              <a:rPr lang="en-GB" dirty="0" smtClean="0"/>
              <a:t> small Labour majority) </a:t>
            </a:r>
          </a:p>
          <a:p>
            <a:endParaRPr lang="en-GB" dirty="0" smtClean="0"/>
          </a:p>
          <a:p>
            <a:pPr marL="45720" indent="0">
              <a:buNone/>
            </a:pPr>
            <a:r>
              <a:rPr lang="en-GB" sz="2600" dirty="0" smtClean="0"/>
              <a:t>IMF bailout, 1976</a:t>
            </a:r>
          </a:p>
          <a:p>
            <a:r>
              <a:rPr lang="en-GB" dirty="0" smtClean="0"/>
              <a:t>Financial crisis forced </a:t>
            </a:r>
            <a:r>
              <a:rPr lang="en-GB" dirty="0"/>
              <a:t>the government to borrow $3.9 billion from the International Monetary </a:t>
            </a:r>
            <a:r>
              <a:rPr lang="en-GB" dirty="0" smtClean="0"/>
              <a:t>Fund</a:t>
            </a:r>
          </a:p>
          <a:p>
            <a:pPr marL="45720" indent="0">
              <a:buNone/>
            </a:pPr>
            <a:endParaRPr lang="en-GB" dirty="0" smtClean="0"/>
          </a:p>
          <a:p>
            <a:pPr marL="45720" indent="0">
              <a:buNone/>
            </a:pPr>
            <a:r>
              <a:rPr lang="en-GB" sz="2600" dirty="0" smtClean="0"/>
              <a:t>Unemployment</a:t>
            </a:r>
            <a:endParaRPr lang="en-GB" sz="2600" dirty="0"/>
          </a:p>
          <a:p>
            <a:r>
              <a:rPr lang="en-GB" dirty="0"/>
              <a:t>Unemployment </a:t>
            </a:r>
            <a:r>
              <a:rPr lang="en-GB" dirty="0" smtClean="0"/>
              <a:t>reached </a:t>
            </a:r>
            <a:r>
              <a:rPr lang="en-GB" dirty="0"/>
              <a:t>1.5million in 1978 </a:t>
            </a:r>
            <a:r>
              <a:rPr lang="en-GB" dirty="0" smtClean="0"/>
              <a:t>– nearly </a:t>
            </a:r>
            <a:r>
              <a:rPr lang="en-GB" dirty="0"/>
              <a:t>treble the </a:t>
            </a:r>
            <a:r>
              <a:rPr lang="en-GB" dirty="0" smtClean="0"/>
              <a:t>1968 figure; national </a:t>
            </a:r>
            <a:r>
              <a:rPr lang="en-GB" dirty="0"/>
              <a:t>rate </a:t>
            </a:r>
            <a:r>
              <a:rPr lang="en-GB" dirty="0" smtClean="0"/>
              <a:t>of employment exceeded 5% </a:t>
            </a:r>
            <a:r>
              <a:rPr lang="en-GB" dirty="0"/>
              <a:t>for the first time in the </a:t>
            </a:r>
            <a:r>
              <a:rPr lang="en-GB" dirty="0" err="1"/>
              <a:t>postwar</a:t>
            </a:r>
            <a:r>
              <a:rPr lang="en-GB" dirty="0"/>
              <a:t> </a:t>
            </a:r>
            <a:r>
              <a:rPr lang="en-GB" dirty="0" smtClean="0"/>
              <a:t>era</a:t>
            </a:r>
            <a:endParaRPr lang="en-GB" dirty="0"/>
          </a:p>
        </p:txBody>
      </p:sp>
      <p:sp>
        <p:nvSpPr>
          <p:cNvPr id="3" name="Title 2"/>
          <p:cNvSpPr>
            <a:spLocks noGrp="1"/>
          </p:cNvSpPr>
          <p:nvPr>
            <p:ph type="title"/>
          </p:nvPr>
        </p:nvSpPr>
        <p:spPr/>
        <p:txBody>
          <a:bodyPr/>
          <a:lstStyle/>
          <a:p>
            <a:r>
              <a:rPr lang="en-GB" dirty="0" smtClean="0"/>
              <a:t>Economic Crisis</a:t>
            </a:r>
            <a:endParaRPr lang="en-GB"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2871" y="1642779"/>
            <a:ext cx="4161287" cy="2330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5041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8253864" cy="4763616"/>
          </a:xfrm>
        </p:spPr>
        <p:txBody>
          <a:bodyPr numCol="2">
            <a:normAutofit fontScale="77500" lnSpcReduction="20000"/>
          </a:bodyPr>
          <a:lstStyle/>
          <a:p>
            <a:pPr marL="45720" indent="0">
              <a:buNone/>
            </a:pPr>
            <a:r>
              <a:rPr lang="en-GB" dirty="0"/>
              <a:t>Right now ha, ha, ha, ha, ha</a:t>
            </a:r>
            <a:br>
              <a:rPr lang="en-GB" dirty="0"/>
            </a:br>
            <a:r>
              <a:rPr lang="en-GB" dirty="0"/>
              <a:t>I am an anti-Christ</a:t>
            </a:r>
            <a:br>
              <a:rPr lang="en-GB" dirty="0"/>
            </a:br>
            <a:r>
              <a:rPr lang="en-GB" dirty="0"/>
              <a:t>I am an anarchist</a:t>
            </a:r>
            <a:br>
              <a:rPr lang="en-GB" dirty="0"/>
            </a:br>
            <a:r>
              <a:rPr lang="en-GB" dirty="0"/>
              <a:t>Don't know what I want</a:t>
            </a:r>
            <a:br>
              <a:rPr lang="en-GB" dirty="0"/>
            </a:br>
            <a:r>
              <a:rPr lang="en-GB" dirty="0"/>
              <a:t>But I know how to get it</a:t>
            </a:r>
            <a:br>
              <a:rPr lang="en-GB" dirty="0"/>
            </a:br>
            <a:r>
              <a:rPr lang="en-GB" dirty="0"/>
              <a:t>I want to destroy the passerby</a:t>
            </a:r>
          </a:p>
          <a:p>
            <a:pPr marL="45720" indent="0">
              <a:buNone/>
            </a:pPr>
            <a:endParaRPr lang="en-GB" dirty="0" smtClean="0"/>
          </a:p>
          <a:p>
            <a:pPr marL="45720" indent="0">
              <a:buNone/>
            </a:pPr>
            <a:r>
              <a:rPr lang="en-GB" dirty="0" err="1" smtClean="0"/>
              <a:t>'Cause</a:t>
            </a:r>
            <a:r>
              <a:rPr lang="en-GB" dirty="0" smtClean="0"/>
              <a:t> </a:t>
            </a:r>
            <a:r>
              <a:rPr lang="en-GB" dirty="0"/>
              <a:t>I want to be anarchy</a:t>
            </a:r>
            <a:br>
              <a:rPr lang="en-GB" dirty="0"/>
            </a:br>
            <a:r>
              <a:rPr lang="en-GB" dirty="0"/>
              <a:t>No dogs body</a:t>
            </a:r>
          </a:p>
          <a:p>
            <a:pPr marL="45720" indent="0">
              <a:buNone/>
            </a:pPr>
            <a:endParaRPr lang="en-GB" dirty="0" smtClean="0"/>
          </a:p>
          <a:p>
            <a:pPr marL="45720" indent="0">
              <a:buNone/>
            </a:pPr>
            <a:r>
              <a:rPr lang="en-GB" dirty="0" smtClean="0"/>
              <a:t>Anarchy </a:t>
            </a:r>
            <a:r>
              <a:rPr lang="en-GB" dirty="0"/>
              <a:t>for the </a:t>
            </a:r>
            <a:r>
              <a:rPr lang="en-GB" dirty="0" smtClean="0"/>
              <a:t>UK</a:t>
            </a:r>
            <a:r>
              <a:rPr lang="en-GB" dirty="0"/>
              <a:t/>
            </a:r>
            <a:br>
              <a:rPr lang="en-GB" dirty="0"/>
            </a:br>
            <a:r>
              <a:rPr lang="en-GB" dirty="0"/>
              <a:t>It's coming sometime and maybe</a:t>
            </a:r>
            <a:br>
              <a:rPr lang="en-GB" dirty="0"/>
            </a:br>
            <a:r>
              <a:rPr lang="en-GB" dirty="0"/>
              <a:t>I give a wrong time, stop a traffic line</a:t>
            </a:r>
            <a:br>
              <a:rPr lang="en-GB" dirty="0"/>
            </a:br>
            <a:r>
              <a:rPr lang="en-GB" dirty="0"/>
              <a:t>Your future dream has sure been seen through</a:t>
            </a:r>
          </a:p>
          <a:p>
            <a:pPr marL="45720" indent="0">
              <a:buNone/>
            </a:pPr>
            <a:r>
              <a:rPr lang="en-GB" dirty="0" err="1"/>
              <a:t>'Cause</a:t>
            </a:r>
            <a:r>
              <a:rPr lang="en-GB" dirty="0"/>
              <a:t> I want to be anarchy</a:t>
            </a:r>
            <a:br>
              <a:rPr lang="en-GB" dirty="0"/>
            </a:br>
            <a:r>
              <a:rPr lang="en-GB" dirty="0"/>
              <a:t>In the city</a:t>
            </a:r>
          </a:p>
          <a:p>
            <a:pPr marL="45720" indent="0">
              <a:buNone/>
            </a:pPr>
            <a:endParaRPr lang="en-GB" dirty="0" smtClean="0"/>
          </a:p>
          <a:p>
            <a:pPr marL="45720" indent="0">
              <a:buNone/>
            </a:pPr>
            <a:r>
              <a:rPr lang="en-GB" dirty="0" smtClean="0"/>
              <a:t>How </a:t>
            </a:r>
            <a:r>
              <a:rPr lang="en-GB" dirty="0"/>
              <a:t>many ways to get what you want</a:t>
            </a:r>
            <a:br>
              <a:rPr lang="en-GB" dirty="0"/>
            </a:br>
            <a:r>
              <a:rPr lang="en-GB" dirty="0"/>
              <a:t>I use the best, I use the rest</a:t>
            </a:r>
            <a:br>
              <a:rPr lang="en-GB" dirty="0"/>
            </a:br>
            <a:r>
              <a:rPr lang="en-GB" dirty="0"/>
              <a:t>I use the </a:t>
            </a:r>
            <a:r>
              <a:rPr lang="en-GB" dirty="0" smtClean="0"/>
              <a:t>enemy [NME].</a:t>
            </a:r>
            <a:r>
              <a:rPr lang="en-GB" dirty="0"/>
              <a:t/>
            </a:r>
            <a:br>
              <a:rPr lang="en-GB" dirty="0"/>
            </a:br>
            <a:r>
              <a:rPr lang="en-GB" dirty="0"/>
              <a:t>I use anarchy</a:t>
            </a:r>
          </a:p>
          <a:p>
            <a:pPr marL="45720" indent="0">
              <a:buNone/>
            </a:pPr>
            <a:r>
              <a:rPr lang="en-GB" dirty="0" err="1" smtClean="0"/>
              <a:t>'Cause</a:t>
            </a:r>
            <a:r>
              <a:rPr lang="en-GB" dirty="0" smtClean="0"/>
              <a:t> </a:t>
            </a:r>
            <a:r>
              <a:rPr lang="en-GB" dirty="0"/>
              <a:t>I want to be anarchy</a:t>
            </a:r>
            <a:br>
              <a:rPr lang="en-GB" dirty="0"/>
            </a:br>
            <a:r>
              <a:rPr lang="en-GB" dirty="0"/>
              <a:t>Its the only way to be</a:t>
            </a:r>
          </a:p>
          <a:p>
            <a:pPr marL="45720" indent="0">
              <a:buNone/>
            </a:pPr>
            <a:endParaRPr lang="en-GB" dirty="0" smtClean="0"/>
          </a:p>
          <a:p>
            <a:pPr marL="45720" indent="0">
              <a:buNone/>
            </a:pPr>
            <a:r>
              <a:rPr lang="en-GB" dirty="0" smtClean="0"/>
              <a:t>Is </a:t>
            </a:r>
            <a:r>
              <a:rPr lang="en-GB" dirty="0"/>
              <a:t>this the MPLA </a:t>
            </a:r>
            <a:r>
              <a:rPr lang="en-GB" dirty="0" smtClean="0"/>
              <a:t>[Popular </a:t>
            </a:r>
            <a:r>
              <a:rPr lang="en-GB" dirty="0"/>
              <a:t>Movement for the Liberation of </a:t>
            </a:r>
            <a:r>
              <a:rPr lang="en-GB" dirty="0" smtClean="0"/>
              <a:t>Angola]</a:t>
            </a:r>
            <a:r>
              <a:rPr lang="en-GB" dirty="0"/>
              <a:t/>
            </a:r>
            <a:br>
              <a:rPr lang="en-GB" dirty="0"/>
            </a:br>
            <a:r>
              <a:rPr lang="en-GB" dirty="0"/>
              <a:t>Or is this the </a:t>
            </a:r>
            <a:r>
              <a:rPr lang="en-GB" dirty="0" smtClean="0"/>
              <a:t>UDA [Ulster Defence Association]</a:t>
            </a:r>
            <a:r>
              <a:rPr lang="en-GB" dirty="0"/>
              <a:t/>
            </a:r>
            <a:br>
              <a:rPr lang="en-GB" dirty="0"/>
            </a:br>
            <a:r>
              <a:rPr lang="en-GB" dirty="0"/>
              <a:t>Or is this the </a:t>
            </a:r>
            <a:r>
              <a:rPr lang="en-GB" dirty="0" smtClean="0"/>
              <a:t>IRA [Irish Republican Army]</a:t>
            </a:r>
            <a:r>
              <a:rPr lang="en-GB" dirty="0"/>
              <a:t/>
            </a:r>
            <a:br>
              <a:rPr lang="en-GB" dirty="0"/>
            </a:br>
            <a:r>
              <a:rPr lang="en-GB" dirty="0"/>
              <a:t>I thought it was the </a:t>
            </a:r>
            <a:r>
              <a:rPr lang="en-GB" dirty="0" smtClean="0"/>
              <a:t>UK</a:t>
            </a:r>
            <a:r>
              <a:rPr lang="en-GB" dirty="0"/>
              <a:t/>
            </a:r>
            <a:br>
              <a:rPr lang="en-GB" dirty="0"/>
            </a:br>
            <a:r>
              <a:rPr lang="en-GB" dirty="0"/>
              <a:t>Or just another country</a:t>
            </a:r>
            <a:br>
              <a:rPr lang="en-GB" dirty="0"/>
            </a:br>
            <a:r>
              <a:rPr lang="en-GB" dirty="0"/>
              <a:t>Another council tenancy</a:t>
            </a:r>
          </a:p>
          <a:p>
            <a:pPr marL="45720" indent="0">
              <a:buNone/>
            </a:pPr>
            <a:endParaRPr lang="en-GB" dirty="0" smtClean="0"/>
          </a:p>
          <a:p>
            <a:pPr marL="45720" indent="0">
              <a:buNone/>
            </a:pPr>
            <a:r>
              <a:rPr lang="en-GB" dirty="0" smtClean="0"/>
              <a:t>I </a:t>
            </a:r>
            <a:r>
              <a:rPr lang="en-GB" dirty="0"/>
              <a:t>want to be anarchy</a:t>
            </a:r>
            <a:br>
              <a:rPr lang="en-GB" dirty="0"/>
            </a:br>
            <a:r>
              <a:rPr lang="en-GB" dirty="0"/>
              <a:t>And I want to be anarchy</a:t>
            </a:r>
            <a:br>
              <a:rPr lang="en-GB" dirty="0"/>
            </a:br>
            <a:r>
              <a:rPr lang="en-GB" dirty="0"/>
              <a:t>(Oh what a name)</a:t>
            </a:r>
            <a:br>
              <a:rPr lang="en-GB" dirty="0"/>
            </a:br>
            <a:r>
              <a:rPr lang="en-GB" dirty="0"/>
              <a:t>And I want to be an anarchist</a:t>
            </a:r>
            <a:br>
              <a:rPr lang="en-GB" dirty="0"/>
            </a:br>
            <a:r>
              <a:rPr lang="en-GB" dirty="0"/>
              <a:t>(I get pissed, destroy</a:t>
            </a:r>
            <a:r>
              <a:rPr lang="en-GB" dirty="0" smtClean="0"/>
              <a:t>!)</a:t>
            </a:r>
            <a:endParaRPr lang="en-GB" dirty="0"/>
          </a:p>
        </p:txBody>
      </p:sp>
      <p:sp>
        <p:nvSpPr>
          <p:cNvPr id="3" name="Title 2"/>
          <p:cNvSpPr>
            <a:spLocks noGrp="1"/>
          </p:cNvSpPr>
          <p:nvPr>
            <p:ph type="title"/>
          </p:nvPr>
        </p:nvSpPr>
        <p:spPr/>
        <p:txBody>
          <a:bodyPr/>
          <a:lstStyle/>
          <a:p>
            <a:r>
              <a:rPr lang="en-GB" dirty="0" smtClean="0"/>
              <a:t>‘anarchy in the </a:t>
            </a:r>
            <a:r>
              <a:rPr lang="en-GB" dirty="0" err="1" smtClean="0"/>
              <a:t>uk</a:t>
            </a:r>
            <a:r>
              <a:rPr lang="en-GB" dirty="0" smtClean="0"/>
              <a:t>’</a:t>
            </a:r>
            <a:endParaRPr lang="en-GB" dirty="0"/>
          </a:p>
        </p:txBody>
      </p:sp>
      <p:pic>
        <p:nvPicPr>
          <p:cNvPr id="717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86692" y="1659987"/>
            <a:ext cx="3335797" cy="5088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08 Anarchy In The UK.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459940" y="5744570"/>
            <a:ext cx="609600" cy="609600"/>
          </a:xfrm>
          <a:prstGeom prst="rect">
            <a:avLst/>
          </a:prstGeom>
        </p:spPr>
      </p:pic>
    </p:spTree>
    <p:extLst>
      <p:ext uri="{BB962C8B-B14F-4D97-AF65-F5344CB8AC3E}">
        <p14:creationId xmlns:p14="http://schemas.microsoft.com/office/powerpoint/2010/main" val="90307772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304"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1979 General election</a:t>
            </a:r>
            <a:endParaRPr lang="en-GB" dirty="0"/>
          </a:p>
        </p:txBody>
      </p:sp>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992600" y="1705615"/>
            <a:ext cx="6651154" cy="440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34882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6197600" y="1910141"/>
            <a:ext cx="5384800" cy="4407408"/>
          </a:xfrm>
        </p:spPr>
        <p:txBody>
          <a:bodyPr>
            <a:normAutofit fontScale="70000" lnSpcReduction="20000"/>
          </a:bodyPr>
          <a:lstStyle/>
          <a:p>
            <a:pPr marL="45720" indent="0" algn="just">
              <a:buNone/>
            </a:pPr>
            <a:r>
              <a:rPr lang="en-GB" dirty="0"/>
              <a:t>“I know full well the responsibilities that await me as I enter the door of No. 10 and I'll strive unceasingly to try to fulfil the trust and confidence that the British people have placed in me and the things in which I believe. And I would just like to remember some words of St. Francis of Assisi which I think are really just particularly apt at the moment. ‘Where there is discord, may we bring harmony. Where there is error, may we bring truth. Where there is doubt, may we bring faith. And where there is despair, may we bring hope</a:t>
            </a:r>
            <a:r>
              <a:rPr lang="en-GB" dirty="0" smtClean="0"/>
              <a:t>’”</a:t>
            </a:r>
          </a:p>
          <a:p>
            <a:pPr algn="r">
              <a:buFontTx/>
              <a:buChar char="-"/>
            </a:pPr>
            <a:r>
              <a:rPr lang="en-GB" dirty="0" smtClean="0"/>
              <a:t>Margaret Thatcher, May 4 1979</a:t>
            </a:r>
          </a:p>
          <a:p>
            <a:pPr>
              <a:buFontTx/>
              <a:buChar char="-"/>
            </a:pPr>
            <a:endParaRPr lang="en-GB" dirty="0"/>
          </a:p>
        </p:txBody>
      </p:sp>
      <p:sp>
        <p:nvSpPr>
          <p:cNvPr id="4" name="Title 3"/>
          <p:cNvSpPr>
            <a:spLocks noGrp="1"/>
          </p:cNvSpPr>
          <p:nvPr>
            <p:ph type="title"/>
          </p:nvPr>
        </p:nvSpPr>
        <p:spPr/>
        <p:txBody>
          <a:bodyPr/>
          <a:lstStyle/>
          <a:p>
            <a:r>
              <a:rPr lang="en-GB" dirty="0"/>
              <a:t>1979 General election</a:t>
            </a:r>
          </a:p>
        </p:txBody>
      </p:sp>
      <p:pic>
        <p:nvPicPr>
          <p:cNvPr id="8194" name="Picture 2"/>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bwMode="auto">
          <a:xfrm>
            <a:off x="1308081" y="1719263"/>
            <a:ext cx="3987838" cy="4406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81431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953613" cy="4395126"/>
          </a:xfrm>
        </p:spPr>
        <p:txBody>
          <a:bodyPr/>
          <a:lstStyle/>
          <a:p>
            <a:pPr marL="45720" indent="0" algn="just">
              <a:buNone/>
            </a:pPr>
            <a:r>
              <a:rPr lang="en-GB" dirty="0" smtClean="0"/>
              <a:t>“‘Thatcherism’ succeeds … by directly engaging the ‘creeping socialism’ and apologetic ‘state collectivism’ of the [Edward] Heath [Conservative Prime Minister, 1970–1974] wing. It thus centres on the very nerve of consensus politics, which dominated and stabilized the political scene for over a decade</a:t>
            </a:r>
            <a:r>
              <a:rPr lang="en-GB" dirty="0"/>
              <a:t>. </a:t>
            </a:r>
            <a:r>
              <a:rPr lang="en-GB" dirty="0" smtClean="0"/>
              <a:t>Of course</a:t>
            </a:r>
            <a:r>
              <a:rPr lang="en-GB" dirty="0"/>
              <a:t>, it aims for a construction of a </a:t>
            </a:r>
            <a:r>
              <a:rPr lang="en-GB" dirty="0" smtClean="0"/>
              <a:t>national consensus </a:t>
            </a:r>
            <a:r>
              <a:rPr lang="en-GB" dirty="0"/>
              <a:t>of its own. What it destroys is that </a:t>
            </a:r>
            <a:r>
              <a:rPr lang="en-GB" dirty="0" smtClean="0"/>
              <a:t>form of </a:t>
            </a:r>
            <a:r>
              <a:rPr lang="en-GB" dirty="0"/>
              <a:t>consensus in which social democracy was </a:t>
            </a:r>
            <a:r>
              <a:rPr lang="en-GB" dirty="0" smtClean="0"/>
              <a:t>the principal </a:t>
            </a:r>
            <a:r>
              <a:rPr lang="en-GB" dirty="0"/>
              <a:t>tendency</a:t>
            </a:r>
            <a:r>
              <a:rPr lang="en-GB" dirty="0" smtClean="0"/>
              <a:t>.”</a:t>
            </a:r>
          </a:p>
          <a:p>
            <a:pPr marL="45720" indent="0">
              <a:buNone/>
            </a:pPr>
            <a:endParaRPr lang="en-GB" dirty="0"/>
          </a:p>
        </p:txBody>
      </p:sp>
      <p:sp>
        <p:nvSpPr>
          <p:cNvPr id="3" name="Title 2"/>
          <p:cNvSpPr>
            <a:spLocks noGrp="1"/>
          </p:cNvSpPr>
          <p:nvPr>
            <p:ph type="title"/>
          </p:nvPr>
        </p:nvSpPr>
        <p:spPr/>
        <p:txBody>
          <a:bodyPr/>
          <a:lstStyle/>
          <a:p>
            <a:r>
              <a:rPr lang="en-GB" dirty="0" smtClean="0"/>
              <a:t>Defining Thatcherism: </a:t>
            </a:r>
            <a:br>
              <a:rPr lang="en-GB" dirty="0" smtClean="0"/>
            </a:br>
            <a:r>
              <a:rPr lang="en-GB" dirty="0" smtClean="0"/>
              <a:t>end of post-WWII ‘consensus’</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7" y="1760559"/>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7061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6323107" cy="4359000"/>
          </a:xfrm>
        </p:spPr>
        <p:txBody>
          <a:bodyPr>
            <a:normAutofit lnSpcReduction="10000"/>
          </a:bodyPr>
          <a:lstStyle/>
          <a:p>
            <a:pPr marL="45720" indent="0" algn="just">
              <a:buNone/>
            </a:pPr>
            <a:r>
              <a:rPr lang="en-GB" dirty="0" smtClean="0"/>
              <a:t>“</a:t>
            </a:r>
            <a:r>
              <a:rPr lang="en-US" dirty="0"/>
              <a:t>So let us have no truck with those who say the free enterprise system has failed. What we face today is not a crisis of capitalism but of socialism. No country can flourish if its economic and social life is dominated by </a:t>
            </a:r>
            <a:r>
              <a:rPr lang="en-US" dirty="0" err="1"/>
              <a:t>nationalisation</a:t>
            </a:r>
            <a:r>
              <a:rPr lang="en-US" dirty="0"/>
              <a:t> and State control.</a:t>
            </a:r>
          </a:p>
          <a:p>
            <a:pPr marL="45720" indent="0" algn="just">
              <a:buNone/>
            </a:pPr>
            <a:r>
              <a:rPr lang="en-US" dirty="0" smtClean="0"/>
              <a:t>	“The </a:t>
            </a:r>
            <a:r>
              <a:rPr lang="en-US" dirty="0"/>
              <a:t>cause of our shortcomings does not, therefore, lie in private enterprise. Our problem is not that we have too little socialism. It is that we have too much. If only the </a:t>
            </a:r>
            <a:r>
              <a:rPr lang="en-US" dirty="0" err="1"/>
              <a:t>Labour</a:t>
            </a:r>
            <a:r>
              <a:rPr lang="en-US" dirty="0"/>
              <a:t> Party </a:t>
            </a:r>
            <a:r>
              <a:rPr lang="en-US" dirty="0" smtClean="0"/>
              <a:t>… would </a:t>
            </a:r>
            <a:r>
              <a:rPr lang="en-US" dirty="0"/>
              <a:t>stop trying to prove their Socialist virility by relentlessly </a:t>
            </a:r>
            <a:r>
              <a:rPr lang="en-US" dirty="0" err="1"/>
              <a:t>nationalising</a:t>
            </a:r>
            <a:r>
              <a:rPr lang="en-US" dirty="0"/>
              <a:t> one industry after another</a:t>
            </a:r>
            <a:r>
              <a:rPr lang="en-US" dirty="0" smtClean="0"/>
              <a:t>.”</a:t>
            </a:r>
          </a:p>
          <a:p>
            <a:pPr lvl="0" algn="r">
              <a:buClr>
                <a:srgbClr val="C66951"/>
              </a:buClr>
              <a:buFontTx/>
              <a:buChar char="-"/>
            </a:pPr>
            <a:r>
              <a:rPr lang="en-US" sz="1600" dirty="0">
                <a:solidFill>
                  <a:srgbClr val="534949"/>
                </a:solidFill>
              </a:rPr>
              <a:t>Margaret Thatcher, Leader's speech to Conservative Party Conference, </a:t>
            </a:r>
            <a:r>
              <a:rPr lang="en-US" sz="1600" dirty="0" err="1">
                <a:solidFill>
                  <a:srgbClr val="534949"/>
                </a:solidFill>
              </a:rPr>
              <a:t>Blackpool</a:t>
            </a:r>
            <a:r>
              <a:rPr lang="en-US" sz="1600" dirty="0">
                <a:solidFill>
                  <a:srgbClr val="534949"/>
                </a:solidFill>
              </a:rPr>
              <a:t>, October 10 1975</a:t>
            </a:r>
          </a:p>
          <a:p>
            <a:pPr marL="45720" indent="0" algn="just">
              <a:buNone/>
            </a:pPr>
            <a:endParaRPr lang="en-US" dirty="0"/>
          </a:p>
          <a:p>
            <a:pPr marL="45720" indent="0">
              <a:buNone/>
            </a:pPr>
            <a:endParaRPr lang="en-US" dirty="0"/>
          </a:p>
        </p:txBody>
      </p:sp>
      <p:pic>
        <p:nvPicPr>
          <p:cNvPr id="4" name="Picture 3"/>
          <p:cNvPicPr>
            <a:picLocks noChangeAspect="1"/>
          </p:cNvPicPr>
          <p:nvPr/>
        </p:nvPicPr>
        <p:blipFill>
          <a:blip r:embed="rId3"/>
          <a:stretch>
            <a:fillRect/>
          </a:stretch>
        </p:blipFill>
        <p:spPr>
          <a:xfrm>
            <a:off x="7092484" y="1719071"/>
            <a:ext cx="4865030" cy="3590855"/>
          </a:xfrm>
          <a:prstGeom prst="rect">
            <a:avLst/>
          </a:prstGeom>
        </p:spPr>
      </p:pic>
      <p:sp>
        <p:nvSpPr>
          <p:cNvPr id="5" name="Title 2"/>
          <p:cNvSpPr>
            <a:spLocks noGrp="1"/>
          </p:cNvSpPr>
          <p:nvPr>
            <p:ph type="title"/>
          </p:nvPr>
        </p:nvSpPr>
        <p:spPr/>
        <p:txBody>
          <a:bodyPr/>
          <a:lstStyle/>
          <a:p>
            <a:r>
              <a:rPr lang="en-GB" dirty="0" smtClean="0"/>
              <a:t>Defining Thatcherism: </a:t>
            </a:r>
            <a:br>
              <a:rPr lang="en-GB" dirty="0" smtClean="0"/>
            </a:br>
            <a:r>
              <a:rPr lang="en-GB" dirty="0" smtClean="0"/>
              <a:t>end of post-WWII ‘consensus’</a:t>
            </a:r>
            <a:endParaRPr lang="en-GB" dirty="0"/>
          </a:p>
        </p:txBody>
      </p:sp>
    </p:spTree>
    <p:extLst>
      <p:ext uri="{BB962C8B-B14F-4D97-AF65-F5344CB8AC3E}">
        <p14:creationId xmlns:p14="http://schemas.microsoft.com/office/powerpoint/2010/main" val="2124037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953613" cy="4395126"/>
          </a:xfrm>
        </p:spPr>
        <p:txBody>
          <a:bodyPr/>
          <a:lstStyle/>
          <a:p>
            <a:pPr marL="45720" indent="0" algn="just">
              <a:buNone/>
            </a:pPr>
            <a:r>
              <a:rPr lang="en-GB" dirty="0"/>
              <a:t>“[Another] strand in the new philosophy of the radical Right is the themes of anti-collectivism and anti-</a:t>
            </a:r>
            <a:r>
              <a:rPr lang="en-GB" dirty="0" err="1"/>
              <a:t>statism</a:t>
            </a:r>
            <a:r>
              <a:rPr lang="en-GB" dirty="0"/>
              <a:t>. ‘Thatcherism’ has given this traditional arena of conservative ‘philosophy’ expansive play. At the level of organizing </a:t>
            </a:r>
            <a:r>
              <a:rPr lang="en-GB" dirty="0" smtClean="0"/>
              <a:t>theoretical ideologies</a:t>
            </a:r>
            <a:r>
              <a:rPr lang="en-GB" dirty="0"/>
              <a:t>, anti-</a:t>
            </a:r>
            <a:r>
              <a:rPr lang="en-GB" dirty="0" err="1"/>
              <a:t>statism</a:t>
            </a:r>
            <a:r>
              <a:rPr lang="en-GB" dirty="0"/>
              <a:t> has been refurbished by the advance of Monetarism as the most fashionable economic credo. Keynesianism was the lynch-pin of the theoretical ideologies of state intervention throughout the </a:t>
            </a:r>
            <a:r>
              <a:rPr lang="en-GB" dirty="0" err="1"/>
              <a:t>postwar</a:t>
            </a:r>
            <a:r>
              <a:rPr lang="en-GB" dirty="0"/>
              <a:t> period, assuming almost </a:t>
            </a:r>
            <a:r>
              <a:rPr lang="en-GB" dirty="0" smtClean="0"/>
              <a:t>the status </a:t>
            </a:r>
            <a:r>
              <a:rPr lang="en-GB" dirty="0"/>
              <a:t>of a sacred orthodoxy</a:t>
            </a:r>
            <a:r>
              <a:rPr lang="en-GB" dirty="0" smtClean="0"/>
              <a:t>.”</a:t>
            </a:r>
            <a:endParaRPr lang="en-GB" dirty="0"/>
          </a:p>
          <a:p>
            <a:pPr marL="45720" indent="0">
              <a:buNone/>
            </a:pPr>
            <a:endParaRPr lang="en-GB" dirty="0"/>
          </a:p>
        </p:txBody>
      </p:sp>
      <p:sp>
        <p:nvSpPr>
          <p:cNvPr id="3" name="Title 2"/>
          <p:cNvSpPr>
            <a:spLocks noGrp="1"/>
          </p:cNvSpPr>
          <p:nvPr>
            <p:ph type="title"/>
          </p:nvPr>
        </p:nvSpPr>
        <p:spPr/>
        <p:txBody>
          <a:bodyPr/>
          <a:lstStyle/>
          <a:p>
            <a:r>
              <a:rPr lang="en-GB" dirty="0"/>
              <a:t>Defining Thatcherism: </a:t>
            </a:r>
            <a:br>
              <a:rPr lang="en-GB" dirty="0"/>
            </a:br>
            <a:r>
              <a:rPr lang="en-GB" dirty="0" smtClean="0"/>
              <a:t>ideological aspects</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7" y="1760559"/>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5238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GB" b="1" dirty="0" smtClean="0"/>
              <a:t>Keynesianism</a:t>
            </a:r>
            <a:endParaRPr lang="en-GB" b="1" dirty="0"/>
          </a:p>
        </p:txBody>
      </p:sp>
      <p:sp>
        <p:nvSpPr>
          <p:cNvPr id="3" name="Content Placeholder 2"/>
          <p:cNvSpPr>
            <a:spLocks noGrp="1"/>
          </p:cNvSpPr>
          <p:nvPr>
            <p:ph sz="half" idx="2"/>
          </p:nvPr>
        </p:nvSpPr>
        <p:spPr>
          <a:xfrm>
            <a:off x="609600" y="2438400"/>
            <a:ext cx="5386917" cy="4217894"/>
          </a:xfrm>
        </p:spPr>
        <p:txBody>
          <a:bodyPr>
            <a:normAutofit fontScale="92500" lnSpcReduction="20000"/>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pPr algn="just"/>
            <a:r>
              <a:rPr lang="en-GB" dirty="0" smtClean="0"/>
              <a:t>Underpinned Western economies from WWII through to 1970s</a:t>
            </a:r>
          </a:p>
          <a:p>
            <a:pPr algn="just"/>
            <a:r>
              <a:rPr lang="en-GB" dirty="0" smtClean="0"/>
              <a:t>Emphasis on state intervention</a:t>
            </a:r>
          </a:p>
          <a:p>
            <a:pPr algn="just"/>
            <a:r>
              <a:rPr lang="en-GB" dirty="0" smtClean="0"/>
              <a:t>Emphasis on state expenditure in times of economic crisis</a:t>
            </a:r>
            <a:endParaRPr lang="en-GB" dirty="0"/>
          </a:p>
        </p:txBody>
      </p:sp>
      <p:sp>
        <p:nvSpPr>
          <p:cNvPr id="4" name="Text Placeholder 3"/>
          <p:cNvSpPr>
            <a:spLocks noGrp="1"/>
          </p:cNvSpPr>
          <p:nvPr>
            <p:ph type="body" sz="quarter" idx="3"/>
          </p:nvPr>
        </p:nvSpPr>
        <p:spPr/>
        <p:txBody>
          <a:bodyPr/>
          <a:lstStyle/>
          <a:p>
            <a:r>
              <a:rPr lang="en-GB" b="1" dirty="0" smtClean="0"/>
              <a:t>Monetarism</a:t>
            </a:r>
            <a:endParaRPr lang="en-GB" b="1" dirty="0"/>
          </a:p>
        </p:txBody>
      </p:sp>
      <p:sp>
        <p:nvSpPr>
          <p:cNvPr id="5" name="Content Placeholder 4"/>
          <p:cNvSpPr>
            <a:spLocks noGrp="1"/>
          </p:cNvSpPr>
          <p:nvPr>
            <p:ph sz="quarter" idx="4"/>
          </p:nvPr>
        </p:nvSpPr>
        <p:spPr/>
        <p:txBody>
          <a:bodyPr>
            <a:normAutofit fontScale="92500" lnSpcReduction="10000"/>
          </a:bodyPr>
          <a:lstStyle/>
          <a:p>
            <a:endParaRPr lang="en-US" dirty="0" smtClean="0"/>
          </a:p>
          <a:p>
            <a:endParaRPr lang="en-US" dirty="0"/>
          </a:p>
          <a:p>
            <a:endParaRPr lang="en-US" dirty="0" smtClean="0"/>
          </a:p>
          <a:p>
            <a:endParaRPr lang="en-US" dirty="0"/>
          </a:p>
          <a:p>
            <a:endParaRPr lang="en-US" dirty="0" smtClean="0"/>
          </a:p>
          <a:p>
            <a:endParaRPr lang="en-US" dirty="0"/>
          </a:p>
          <a:p>
            <a:r>
              <a:rPr lang="en-US" dirty="0" smtClean="0"/>
              <a:t>Theory </a:t>
            </a:r>
            <a:r>
              <a:rPr lang="en-US" dirty="0"/>
              <a:t>or practice of controlling </a:t>
            </a:r>
            <a:r>
              <a:rPr lang="en-US" dirty="0" smtClean="0"/>
              <a:t>the </a:t>
            </a:r>
            <a:r>
              <a:rPr lang="en-US" dirty="0"/>
              <a:t>supply of money as the chief method of stabilizing the </a:t>
            </a:r>
            <a:r>
              <a:rPr lang="en-US" dirty="0" smtClean="0"/>
              <a:t>economy</a:t>
            </a:r>
          </a:p>
          <a:p>
            <a:r>
              <a:rPr lang="en-GB" dirty="0" smtClean="0"/>
              <a:t>Market-driven</a:t>
            </a:r>
            <a:endParaRPr lang="en-GB" dirty="0"/>
          </a:p>
        </p:txBody>
      </p:sp>
      <p:sp>
        <p:nvSpPr>
          <p:cNvPr id="7" name="Title 2"/>
          <p:cNvSpPr>
            <a:spLocks noGrp="1"/>
          </p:cNvSpPr>
          <p:nvPr>
            <p:ph type="title"/>
          </p:nvPr>
        </p:nvSpPr>
        <p:spPr/>
        <p:txBody>
          <a:bodyPr/>
          <a:lstStyle/>
          <a:p>
            <a:r>
              <a:rPr lang="en-GB" dirty="0"/>
              <a:t>Defining Thatcherism: </a:t>
            </a:r>
            <a:br>
              <a:rPr lang="en-GB" dirty="0"/>
            </a:br>
            <a:r>
              <a:rPr lang="en-GB" dirty="0" smtClean="0"/>
              <a:t>ideological aspects</a:t>
            </a:r>
            <a:endParaRPr lang="en-GB" dirty="0"/>
          </a:p>
        </p:txBody>
      </p:sp>
      <p:pic>
        <p:nvPicPr>
          <p:cNvPr id="8" name="Picture 7"/>
          <p:cNvPicPr>
            <a:picLocks noChangeAspect="1"/>
          </p:cNvPicPr>
          <p:nvPr/>
        </p:nvPicPr>
        <p:blipFill>
          <a:blip r:embed="rId3"/>
          <a:stretch>
            <a:fillRect/>
          </a:stretch>
        </p:blipFill>
        <p:spPr>
          <a:xfrm>
            <a:off x="2366680" y="2438400"/>
            <a:ext cx="1582271" cy="2274515"/>
          </a:xfrm>
          <a:prstGeom prst="rect">
            <a:avLst/>
          </a:prstGeom>
        </p:spPr>
      </p:pic>
      <p:pic>
        <p:nvPicPr>
          <p:cNvPr id="9" name="Picture 8"/>
          <p:cNvPicPr>
            <a:picLocks noChangeAspect="1"/>
          </p:cNvPicPr>
          <p:nvPr/>
        </p:nvPicPr>
        <p:blipFill>
          <a:blip r:embed="rId4"/>
          <a:stretch>
            <a:fillRect/>
          </a:stretch>
        </p:blipFill>
        <p:spPr>
          <a:xfrm>
            <a:off x="7876614" y="2451707"/>
            <a:ext cx="2247900" cy="2247900"/>
          </a:xfrm>
          <a:prstGeom prst="rect">
            <a:avLst/>
          </a:prstGeom>
        </p:spPr>
      </p:pic>
    </p:spTree>
    <p:extLst>
      <p:ext uri="{BB962C8B-B14F-4D97-AF65-F5344CB8AC3E}">
        <p14:creationId xmlns:p14="http://schemas.microsoft.com/office/powerpoint/2010/main" val="15807010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953613" cy="4640786"/>
          </a:xfrm>
        </p:spPr>
        <p:txBody>
          <a:bodyPr>
            <a:normAutofit lnSpcReduction="10000"/>
          </a:bodyPr>
          <a:lstStyle/>
          <a:p>
            <a:pPr marL="45720" indent="0" algn="just">
              <a:buNone/>
            </a:pPr>
            <a:r>
              <a:rPr lang="en-GB" dirty="0" smtClean="0"/>
              <a:t>“</a:t>
            </a:r>
            <a:r>
              <a:rPr lang="en-GB" dirty="0"/>
              <a:t>Neither Keynesianism nor Monetarism win votes </a:t>
            </a:r>
            <a:r>
              <a:rPr lang="en-GB" dirty="0" smtClean="0"/>
              <a:t>in the </a:t>
            </a:r>
            <a:r>
              <a:rPr lang="en-GB" dirty="0"/>
              <a:t>electoral marketplace. But in the doctrines </a:t>
            </a:r>
            <a:r>
              <a:rPr lang="en-GB" dirty="0" smtClean="0"/>
              <a:t>and discourses </a:t>
            </a:r>
            <a:r>
              <a:rPr lang="en-GB" dirty="0"/>
              <a:t>of </a:t>
            </a:r>
            <a:r>
              <a:rPr lang="en-GB" dirty="0" smtClean="0"/>
              <a:t>‘social </a:t>
            </a:r>
            <a:r>
              <a:rPr lang="en-GB" dirty="0"/>
              <a:t>market </a:t>
            </a:r>
            <a:r>
              <a:rPr lang="en-GB" dirty="0" smtClean="0"/>
              <a:t>values’ —the restoration of </a:t>
            </a:r>
            <a:r>
              <a:rPr lang="en-GB" dirty="0"/>
              <a:t>competition and personal responsibility for </a:t>
            </a:r>
            <a:r>
              <a:rPr lang="en-GB" dirty="0" smtClean="0"/>
              <a:t>effort and </a:t>
            </a:r>
            <a:r>
              <a:rPr lang="en-GB" dirty="0"/>
              <a:t>reward, the image of the over-taxed </a:t>
            </a:r>
            <a:r>
              <a:rPr lang="en-GB" dirty="0" smtClean="0"/>
              <a:t>individual, enervated </a:t>
            </a:r>
            <a:r>
              <a:rPr lang="en-GB" dirty="0"/>
              <a:t>by welfare coddling, his initiative </a:t>
            </a:r>
            <a:r>
              <a:rPr lang="en-GB" dirty="0" smtClean="0"/>
              <a:t>sapped by </a:t>
            </a:r>
            <a:r>
              <a:rPr lang="en-GB" dirty="0"/>
              <a:t>handouts by the </a:t>
            </a:r>
            <a:r>
              <a:rPr lang="en-GB" dirty="0" smtClean="0"/>
              <a:t>state— ‘Thatcherism’ has found a </a:t>
            </a:r>
            <a:r>
              <a:rPr lang="en-GB" dirty="0"/>
              <a:t>powerful means of popularizing the principles of </a:t>
            </a:r>
            <a:r>
              <a:rPr lang="en-GB" dirty="0" smtClean="0"/>
              <a:t>a Monetarist </a:t>
            </a:r>
            <a:r>
              <a:rPr lang="en-GB" dirty="0"/>
              <a:t>philosophy: and in the image of </a:t>
            </a:r>
            <a:r>
              <a:rPr lang="en-GB" dirty="0" smtClean="0"/>
              <a:t>the welfare ‘scavenger’ </a:t>
            </a:r>
            <a:r>
              <a:rPr lang="en-GB" dirty="0"/>
              <a:t>a well designed folk-devil</a:t>
            </a:r>
            <a:r>
              <a:rPr lang="en-GB" dirty="0" smtClean="0"/>
              <a:t>.”</a:t>
            </a:r>
            <a:endParaRPr lang="en-GB" dirty="0"/>
          </a:p>
          <a:p>
            <a:pPr marL="45720" indent="0" algn="just">
              <a:buNone/>
            </a:pPr>
            <a:r>
              <a:rPr lang="en-GB" dirty="0"/>
              <a:t>	</a:t>
            </a:r>
            <a:r>
              <a:rPr lang="en-GB" dirty="0" smtClean="0"/>
              <a:t>“ … [Thatcherism’s] success and </a:t>
            </a:r>
            <a:r>
              <a:rPr lang="en-GB" dirty="0"/>
              <a:t>effectivity does not lie in its capacity to </a:t>
            </a:r>
            <a:r>
              <a:rPr lang="en-GB" dirty="0" smtClean="0"/>
              <a:t>dupe unsuspecting </a:t>
            </a:r>
            <a:r>
              <a:rPr lang="en-GB" dirty="0"/>
              <a:t>folk but in the way it addresses </a:t>
            </a:r>
            <a:r>
              <a:rPr lang="en-GB" dirty="0" smtClean="0"/>
              <a:t>real problems</a:t>
            </a:r>
            <a:r>
              <a:rPr lang="en-GB" dirty="0"/>
              <a:t>, real and lived experiences, real </a:t>
            </a:r>
            <a:r>
              <a:rPr lang="en-GB" dirty="0" smtClean="0"/>
              <a:t>contradictions – and </a:t>
            </a:r>
            <a:r>
              <a:rPr lang="en-GB" dirty="0"/>
              <a:t>yet is able to represent them within </a:t>
            </a:r>
            <a:r>
              <a:rPr lang="en-GB" dirty="0" smtClean="0"/>
              <a:t>a logic </a:t>
            </a:r>
            <a:r>
              <a:rPr lang="en-GB" dirty="0"/>
              <a:t>of discourse which pulls them </a:t>
            </a:r>
            <a:r>
              <a:rPr lang="en-GB" dirty="0" smtClean="0"/>
              <a:t>systematically into </a:t>
            </a:r>
            <a:r>
              <a:rPr lang="en-GB" dirty="0"/>
              <a:t>line with policies and class strategies of </a:t>
            </a:r>
            <a:r>
              <a:rPr lang="en-GB" dirty="0" smtClean="0"/>
              <a:t>the Right.”</a:t>
            </a: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20787" y="1760559"/>
            <a:ext cx="3221003" cy="4824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2"/>
          <p:cNvSpPr>
            <a:spLocks noGrp="1"/>
          </p:cNvSpPr>
          <p:nvPr>
            <p:ph type="title"/>
          </p:nvPr>
        </p:nvSpPr>
        <p:spPr/>
        <p:txBody>
          <a:bodyPr/>
          <a:lstStyle/>
          <a:p>
            <a:r>
              <a:rPr lang="en-GB" dirty="0"/>
              <a:t>Defining Thatcherism: </a:t>
            </a:r>
            <a:br>
              <a:rPr lang="en-GB" dirty="0"/>
            </a:br>
            <a:r>
              <a:rPr lang="en-GB" dirty="0" smtClean="0"/>
              <a:t>ideological aspects</a:t>
            </a:r>
            <a:endParaRPr lang="en-GB" dirty="0"/>
          </a:p>
        </p:txBody>
      </p:sp>
    </p:spTree>
    <p:extLst>
      <p:ext uri="{BB962C8B-B14F-4D97-AF65-F5344CB8AC3E}">
        <p14:creationId xmlns:p14="http://schemas.microsoft.com/office/powerpoint/2010/main" val="25019517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a:xfrm>
            <a:off x="4168587" y="1719072"/>
            <a:ext cx="7732059" cy="4937222"/>
          </a:xfrm>
        </p:spPr>
        <p:txBody>
          <a:bodyPr>
            <a:normAutofit fontScale="70000" lnSpcReduction="20000"/>
          </a:bodyPr>
          <a:lstStyle/>
          <a:p>
            <a:pPr marL="45720" indent="0" algn="just">
              <a:buNone/>
            </a:pPr>
            <a:r>
              <a:rPr lang="en-US" dirty="0"/>
              <a:t>“The state should confine itself to establishing rules applying </a:t>
            </a:r>
            <a:r>
              <a:rPr lang="en-US" dirty="0" smtClean="0"/>
              <a:t>to </a:t>
            </a:r>
            <a:r>
              <a:rPr lang="en-US" dirty="0"/>
              <a:t>general types of situations and should allow the individuals freedom in everything which depends on the circumstances of time and place, because only the individuals concerned in each instance can fully know these circumstances and adapt their actions to them</a:t>
            </a:r>
            <a:r>
              <a:rPr lang="en-US" dirty="0" smtClean="0"/>
              <a:t>.”</a:t>
            </a:r>
          </a:p>
          <a:p>
            <a:pPr marL="45720" indent="0" algn="just">
              <a:buNone/>
            </a:pPr>
            <a:endParaRPr lang="en-GB" dirty="0"/>
          </a:p>
          <a:p>
            <a:pPr marL="45720" indent="0" algn="just">
              <a:buNone/>
            </a:pPr>
            <a:r>
              <a:rPr lang="en-GB" dirty="0" smtClean="0"/>
              <a:t>“</a:t>
            </a:r>
            <a:r>
              <a:rPr lang="en-US" dirty="0"/>
              <a:t>What is called economic power, while it can be an instrument of coercion, is in the hands of private individuals never exclusive or complete power, never power over the whole life of a person. But </a:t>
            </a:r>
            <a:r>
              <a:rPr lang="en-US" dirty="0" err="1"/>
              <a:t>centralised</a:t>
            </a:r>
            <a:r>
              <a:rPr lang="en-US" dirty="0"/>
              <a:t> as an instrument of political </a:t>
            </a:r>
            <a:r>
              <a:rPr lang="en-US" dirty="0" smtClean="0"/>
              <a:t>power </a:t>
            </a:r>
            <a:r>
              <a:rPr lang="en-US" dirty="0"/>
              <a:t>it creates a degree of dependence scarcely distinguishable from </a:t>
            </a:r>
            <a:r>
              <a:rPr lang="en-US" dirty="0" smtClean="0"/>
              <a:t>slavery</a:t>
            </a:r>
            <a:r>
              <a:rPr lang="en-US" dirty="0"/>
              <a:t> </a:t>
            </a:r>
            <a:endParaRPr lang="en-US" dirty="0" smtClean="0"/>
          </a:p>
          <a:p>
            <a:pPr marL="45720" indent="0" algn="just">
              <a:buNone/>
            </a:pPr>
            <a:r>
              <a:rPr lang="en-GB" dirty="0" smtClean="0"/>
              <a:t>	“ … </a:t>
            </a:r>
            <a:r>
              <a:rPr lang="en-US" dirty="0"/>
              <a:t>Who can seriously </a:t>
            </a:r>
            <a:r>
              <a:rPr lang="en-US" dirty="0" smtClean="0"/>
              <a:t>doubt …  that </a:t>
            </a:r>
            <a:r>
              <a:rPr lang="en-US" dirty="0"/>
              <a:t>the power which a millionaire, who may be my employer, </a:t>
            </a:r>
            <a:r>
              <a:rPr lang="en-US" dirty="0" smtClean="0"/>
              <a:t>has over </a:t>
            </a:r>
            <a:r>
              <a:rPr lang="en-US" dirty="0"/>
              <a:t>me is very much less than that which the smallest </a:t>
            </a:r>
            <a:r>
              <a:rPr lang="en-US" dirty="0" smtClean="0"/>
              <a:t>bureaucrat possesses </a:t>
            </a:r>
            <a:r>
              <a:rPr lang="en-US" dirty="0"/>
              <a:t>who wields the coercive power of the state and on </a:t>
            </a:r>
            <a:r>
              <a:rPr lang="en-US" dirty="0" smtClean="0"/>
              <a:t>whose discretion </a:t>
            </a:r>
            <a:r>
              <a:rPr lang="en-US" dirty="0"/>
              <a:t>it depends how I am allowed to live and work</a:t>
            </a:r>
            <a:r>
              <a:rPr lang="en-US" dirty="0" smtClean="0"/>
              <a:t>?”</a:t>
            </a:r>
          </a:p>
        </p:txBody>
      </p:sp>
      <p:sp>
        <p:nvSpPr>
          <p:cNvPr id="6" name="Content Placeholder 5"/>
          <p:cNvSpPr>
            <a:spLocks noGrp="1"/>
          </p:cNvSpPr>
          <p:nvPr>
            <p:ph sz="half" idx="1"/>
          </p:nvPr>
        </p:nvSpPr>
        <p:spPr>
          <a:xfrm>
            <a:off x="609600" y="1719072"/>
            <a:ext cx="3019425" cy="4533900"/>
          </a:xfrm>
        </p:spPr>
        <p:txBody>
          <a:bodyPr>
            <a:normAutofit fontScale="70000" lnSpcReduction="20000"/>
          </a:bodyPr>
          <a:lstStyle/>
          <a:p>
            <a:endParaRPr lang="en-US" dirty="0"/>
          </a:p>
        </p:txBody>
      </p:sp>
      <p:pic>
        <p:nvPicPr>
          <p:cNvPr id="1026" name="Picture 2" descr="Image result for friedrich hay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719072"/>
            <a:ext cx="3019425" cy="45339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2"/>
          <p:cNvSpPr>
            <a:spLocks noGrp="1"/>
          </p:cNvSpPr>
          <p:nvPr>
            <p:ph type="title"/>
          </p:nvPr>
        </p:nvSpPr>
        <p:spPr/>
        <p:txBody>
          <a:bodyPr/>
          <a:lstStyle/>
          <a:p>
            <a:r>
              <a:rPr lang="en-GB" dirty="0" smtClean="0"/>
              <a:t>ideological aspects: </a:t>
            </a:r>
            <a:br>
              <a:rPr lang="en-GB" dirty="0" smtClean="0"/>
            </a:br>
            <a:r>
              <a:rPr lang="en-GB" i="1" dirty="0" smtClean="0"/>
              <a:t>road to Serfdom </a:t>
            </a:r>
            <a:r>
              <a:rPr lang="en-GB" dirty="0" smtClean="0"/>
              <a:t>(1944)</a:t>
            </a:r>
            <a:endParaRPr lang="en-GB" dirty="0"/>
          </a:p>
        </p:txBody>
      </p:sp>
    </p:spTree>
    <p:extLst>
      <p:ext uri="{BB962C8B-B14F-4D97-AF65-F5344CB8AC3E}">
        <p14:creationId xmlns:p14="http://schemas.microsoft.com/office/powerpoint/2010/main" val="41437799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5852460" cy="4722070"/>
          </a:xfrm>
        </p:spPr>
        <p:txBody>
          <a:bodyPr/>
          <a:lstStyle/>
          <a:p>
            <a:pPr marL="45720" indent="0" algn="just">
              <a:buNone/>
            </a:pPr>
            <a:r>
              <a:rPr lang="en-GB" sz="2400" dirty="0" smtClean="0"/>
              <a:t>“</a:t>
            </a:r>
            <a:r>
              <a:rPr lang="en-US" sz="2400" dirty="0"/>
              <a:t>Let me give you my vision: a man’s right to work as he will, to spend what he earns, to own property, to have the State as servant and not as master </a:t>
            </a:r>
            <a:r>
              <a:rPr lang="en-US" sz="2400" dirty="0" smtClean="0"/>
              <a:t>– </a:t>
            </a:r>
            <a:r>
              <a:rPr lang="en-US" sz="2400" dirty="0"/>
              <a:t>these are the British inheritance. They are the essence of a free country and on that freedom all our other freedoms depend</a:t>
            </a:r>
            <a:r>
              <a:rPr lang="en-US" sz="2400" dirty="0" smtClean="0"/>
              <a:t>.”</a:t>
            </a:r>
          </a:p>
          <a:p>
            <a:pPr lvl="0" algn="r">
              <a:buClr>
                <a:srgbClr val="C66951"/>
              </a:buClr>
              <a:buFontTx/>
              <a:buChar char="-"/>
            </a:pPr>
            <a:r>
              <a:rPr lang="en-US" sz="1600" dirty="0">
                <a:solidFill>
                  <a:srgbClr val="534949"/>
                </a:solidFill>
              </a:rPr>
              <a:t>Margaret Thatcher, Leader's speech to Conservative Party Conference, </a:t>
            </a:r>
            <a:r>
              <a:rPr lang="en-US" sz="1600" dirty="0" err="1">
                <a:solidFill>
                  <a:srgbClr val="534949"/>
                </a:solidFill>
              </a:rPr>
              <a:t>Blackpool</a:t>
            </a:r>
            <a:r>
              <a:rPr lang="en-US" sz="1600" dirty="0">
                <a:solidFill>
                  <a:srgbClr val="534949"/>
                </a:solidFill>
              </a:rPr>
              <a:t>, October 10 1975</a:t>
            </a:r>
          </a:p>
          <a:p>
            <a:pPr>
              <a:buFontTx/>
              <a:buChar char="-"/>
            </a:pPr>
            <a:endParaRPr lang="en-US" dirty="0"/>
          </a:p>
          <a:p>
            <a:pPr marL="45720" indent="0">
              <a:buNone/>
            </a:pPr>
            <a:endParaRPr lang="en-US" dirty="0"/>
          </a:p>
        </p:txBody>
      </p:sp>
      <p:sp>
        <p:nvSpPr>
          <p:cNvPr id="3" name="Title 2"/>
          <p:cNvSpPr>
            <a:spLocks noGrp="1"/>
          </p:cNvSpPr>
          <p:nvPr>
            <p:ph type="title"/>
          </p:nvPr>
        </p:nvSpPr>
        <p:spPr/>
        <p:txBody>
          <a:bodyPr/>
          <a:lstStyle/>
          <a:p>
            <a:r>
              <a:rPr lang="en-GB" dirty="0"/>
              <a:t>ideological </a:t>
            </a:r>
            <a:r>
              <a:rPr lang="en-GB" dirty="0" smtClean="0"/>
              <a:t>aspects:</a:t>
            </a:r>
            <a:br>
              <a:rPr lang="en-GB" dirty="0" smtClean="0"/>
            </a:br>
            <a:r>
              <a:rPr lang="en-GB" dirty="0" smtClean="0"/>
              <a:t>‘Anti-</a:t>
            </a:r>
            <a:r>
              <a:rPr lang="en-GB" dirty="0" err="1" smtClean="0"/>
              <a:t>statism</a:t>
            </a:r>
            <a:r>
              <a:rPr lang="en-GB" dirty="0" smtClean="0"/>
              <a:t>’</a:t>
            </a:r>
            <a:endParaRPr lang="en-US" dirty="0"/>
          </a:p>
        </p:txBody>
      </p:sp>
      <p:pic>
        <p:nvPicPr>
          <p:cNvPr id="4" name="Picture 3"/>
          <p:cNvPicPr>
            <a:picLocks noChangeAspect="1"/>
          </p:cNvPicPr>
          <p:nvPr/>
        </p:nvPicPr>
        <p:blipFill>
          <a:blip r:embed="rId3"/>
          <a:stretch>
            <a:fillRect/>
          </a:stretch>
        </p:blipFill>
        <p:spPr>
          <a:xfrm>
            <a:off x="7092484" y="1719071"/>
            <a:ext cx="4865030" cy="3590855"/>
          </a:xfrm>
          <a:prstGeom prst="rect">
            <a:avLst/>
          </a:prstGeom>
        </p:spPr>
      </p:pic>
    </p:spTree>
    <p:extLst>
      <p:ext uri="{BB962C8B-B14F-4D97-AF65-F5344CB8AC3E}">
        <p14:creationId xmlns:p14="http://schemas.microsoft.com/office/powerpoint/2010/main" val="32846086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0081" y="1719071"/>
            <a:ext cx="8272930" cy="4829647"/>
          </a:xfrm>
        </p:spPr>
        <p:txBody>
          <a:bodyPr>
            <a:normAutofit fontScale="92500" lnSpcReduction="20000"/>
          </a:bodyPr>
          <a:lstStyle/>
          <a:p>
            <a:pPr marL="45720" indent="0" algn="just">
              <a:buNone/>
            </a:pPr>
            <a:r>
              <a:rPr lang="en-GB" dirty="0" smtClean="0"/>
              <a:t>“</a:t>
            </a:r>
            <a:r>
              <a:rPr lang="en-US" b="1" dirty="0"/>
              <a:t>Some Socialists seem to believe that people should be numbers in a State computer. </a:t>
            </a:r>
            <a:r>
              <a:rPr lang="en-US" dirty="0">
                <a:solidFill>
                  <a:srgbClr val="FF0000"/>
                </a:solidFill>
              </a:rPr>
              <a:t>We believe they should be individuals. We are all unequal. No one, thank heavens, is quite like anyone else, however much the Socialists may pretend otherwise. We believe that everyone has the right to be unequal</a:t>
            </a:r>
            <a:r>
              <a:rPr lang="en-US" dirty="0"/>
              <a:t>. But to us, every human being is equally important. Engineers, miners, manual workers, shop assistants, farm workers, postmen, housewives - these are the essential foundations of our society, and without them there would be no nation. But there are others with special gifts who should also have their chance, because if the adventurers who strike out in new directions in science, technology, medicine, commerce, and industry are hobbled, there can be no advance. The spirit of envy can destroy; it can never build. Everyone must be allowed to develop the abilities he knows he has within him, and she knows she has within her, in the way he chooses.</a:t>
            </a:r>
          </a:p>
          <a:p>
            <a:pPr marL="45720" indent="0" algn="just">
              <a:buNone/>
            </a:pPr>
            <a:r>
              <a:rPr lang="en-US" dirty="0" smtClean="0"/>
              <a:t>	“Freedom </a:t>
            </a:r>
            <a:r>
              <a:rPr lang="en-US" dirty="0"/>
              <a:t>to choose is something we take for granted until it is in danger of being taken away. Socialist governments set out perpetually to restrict the area of choice, and Conservative governments to increase it</a:t>
            </a:r>
            <a:r>
              <a:rPr lang="en-US" dirty="0" smtClean="0"/>
              <a:t>.”</a:t>
            </a:r>
          </a:p>
          <a:p>
            <a:pPr lvl="0" algn="r">
              <a:buClr>
                <a:srgbClr val="C66951"/>
              </a:buClr>
              <a:buFontTx/>
              <a:buChar char="-"/>
            </a:pPr>
            <a:r>
              <a:rPr lang="en-US" sz="1600" dirty="0" smtClean="0">
                <a:solidFill>
                  <a:srgbClr val="534949"/>
                </a:solidFill>
              </a:rPr>
              <a:t>Thatcher</a:t>
            </a:r>
            <a:r>
              <a:rPr lang="en-US" sz="1600" dirty="0">
                <a:solidFill>
                  <a:srgbClr val="534949"/>
                </a:solidFill>
              </a:rPr>
              <a:t>, Leader's speech to Conservative Party Conference, </a:t>
            </a:r>
            <a:r>
              <a:rPr lang="en-US" sz="1600" dirty="0" smtClean="0">
                <a:solidFill>
                  <a:srgbClr val="534949"/>
                </a:solidFill>
              </a:rPr>
              <a:t>October </a:t>
            </a:r>
            <a:r>
              <a:rPr lang="en-US" sz="1600" dirty="0">
                <a:solidFill>
                  <a:srgbClr val="534949"/>
                </a:solidFill>
              </a:rPr>
              <a:t>10 1975</a:t>
            </a:r>
          </a:p>
          <a:p>
            <a:pPr marL="45720" indent="0" algn="just">
              <a:buNone/>
            </a:pPr>
            <a:endParaRPr lang="en-US" dirty="0"/>
          </a:p>
        </p:txBody>
      </p:sp>
      <p:pic>
        <p:nvPicPr>
          <p:cNvPr id="4" name="Picture 3"/>
          <p:cNvPicPr>
            <a:picLocks noChangeAspect="1"/>
          </p:cNvPicPr>
          <p:nvPr/>
        </p:nvPicPr>
        <p:blipFill>
          <a:blip r:embed="rId3"/>
          <a:stretch>
            <a:fillRect/>
          </a:stretch>
        </p:blipFill>
        <p:spPr>
          <a:xfrm>
            <a:off x="8780929" y="1719071"/>
            <a:ext cx="3190032" cy="2354547"/>
          </a:xfrm>
          <a:prstGeom prst="rect">
            <a:avLst/>
          </a:prstGeom>
        </p:spPr>
      </p:pic>
      <p:sp>
        <p:nvSpPr>
          <p:cNvPr id="5" name="Title 2"/>
          <p:cNvSpPr>
            <a:spLocks noGrp="1"/>
          </p:cNvSpPr>
          <p:nvPr>
            <p:ph type="title"/>
          </p:nvPr>
        </p:nvSpPr>
        <p:spPr/>
        <p:txBody>
          <a:bodyPr/>
          <a:lstStyle/>
          <a:p>
            <a:r>
              <a:rPr lang="en-GB" dirty="0"/>
              <a:t>ideological </a:t>
            </a:r>
            <a:r>
              <a:rPr lang="en-GB" dirty="0" smtClean="0"/>
              <a:t>aspects:</a:t>
            </a:r>
            <a:br>
              <a:rPr lang="en-GB" dirty="0" smtClean="0"/>
            </a:br>
            <a:r>
              <a:rPr lang="en-GB" dirty="0" smtClean="0"/>
              <a:t>‘Anti-</a:t>
            </a:r>
            <a:r>
              <a:rPr lang="en-GB" dirty="0" err="1" smtClean="0"/>
              <a:t>statism</a:t>
            </a:r>
            <a:r>
              <a:rPr lang="en-GB" dirty="0" smtClean="0"/>
              <a:t>’</a:t>
            </a:r>
            <a:endParaRPr lang="en-US" dirty="0"/>
          </a:p>
        </p:txBody>
      </p:sp>
    </p:spTree>
    <p:extLst>
      <p:ext uri="{BB962C8B-B14F-4D97-AF65-F5344CB8AC3E}">
        <p14:creationId xmlns:p14="http://schemas.microsoft.com/office/powerpoint/2010/main" val="10242584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8150" y="1635162"/>
            <a:ext cx="9216914" cy="5074920"/>
          </a:xfrm>
        </p:spPr>
        <p:txBody>
          <a:bodyPr lIns="180000" tIns="180000" rIns="180000" bIns="180000">
            <a:normAutofit fontScale="77500" lnSpcReduction="20000"/>
          </a:bodyPr>
          <a:lstStyle/>
          <a:p>
            <a:pPr marL="45720" indent="0" algn="just">
              <a:buNone/>
            </a:pPr>
            <a:r>
              <a:rPr lang="en-US" sz="2600" dirty="0" smtClean="0"/>
              <a:t>“ We </a:t>
            </a:r>
            <a:r>
              <a:rPr lang="en-US" sz="2600" dirty="0"/>
              <a:t>have gone through a period when too many children and people have been given to understand </a:t>
            </a:r>
            <a:r>
              <a:rPr lang="en-US" sz="2600" dirty="0" smtClean="0"/>
              <a:t>‘I </a:t>
            </a:r>
            <a:r>
              <a:rPr lang="en-US" sz="2600" dirty="0"/>
              <a:t>have a problem, it is the Government's job to cope with it</a:t>
            </a:r>
            <a:r>
              <a:rPr lang="en-US" sz="2600" dirty="0" smtClean="0"/>
              <a:t>!’ </a:t>
            </a:r>
            <a:r>
              <a:rPr lang="en-US" sz="2600" dirty="0"/>
              <a:t>or </a:t>
            </a:r>
            <a:r>
              <a:rPr lang="en-US" sz="2600" dirty="0" smtClean="0"/>
              <a:t>‘I </a:t>
            </a:r>
            <a:r>
              <a:rPr lang="en-US" sz="2600" dirty="0"/>
              <a:t>have a problem, I will go and get a grant to cope with it</a:t>
            </a:r>
            <a:r>
              <a:rPr lang="en-US" sz="2600" dirty="0" smtClean="0"/>
              <a:t>!’ ‘I </a:t>
            </a:r>
            <a:r>
              <a:rPr lang="en-US" sz="2600" dirty="0"/>
              <a:t>am homeless, the Government must house me</a:t>
            </a:r>
            <a:r>
              <a:rPr lang="en-US" sz="2600" dirty="0" smtClean="0"/>
              <a:t>!’ </a:t>
            </a:r>
            <a:r>
              <a:rPr lang="en-US" sz="2600" dirty="0"/>
              <a:t>and so they are casting their problems on society and who is society? There is no such thing! </a:t>
            </a:r>
            <a:r>
              <a:rPr lang="en-US" sz="2600" dirty="0">
                <a:solidFill>
                  <a:srgbClr val="FF0000"/>
                </a:solidFill>
              </a:rPr>
              <a:t>There are individual men and women </a:t>
            </a:r>
            <a:r>
              <a:rPr lang="en-US" sz="2600" dirty="0" smtClean="0">
                <a:solidFill>
                  <a:srgbClr val="FF0000"/>
                </a:solidFill>
              </a:rPr>
              <a:t>and there </a:t>
            </a:r>
            <a:r>
              <a:rPr lang="en-US" sz="2600" dirty="0">
                <a:solidFill>
                  <a:srgbClr val="FF0000"/>
                </a:solidFill>
              </a:rPr>
              <a:t>are families and no government can do anything except through people and people look to themselves first</a:t>
            </a:r>
            <a:r>
              <a:rPr lang="en-US" sz="2600" dirty="0"/>
              <a:t>. It is our duty to look after ourselves and then also to help look after our </a:t>
            </a:r>
            <a:r>
              <a:rPr lang="en-US" sz="2600" dirty="0" err="1"/>
              <a:t>neighbour</a:t>
            </a:r>
            <a:r>
              <a:rPr lang="en-US" sz="2600" dirty="0"/>
              <a:t> and life is a reciprocal </a:t>
            </a:r>
            <a:r>
              <a:rPr lang="en-US" sz="2600" dirty="0" smtClean="0"/>
              <a:t>business …</a:t>
            </a:r>
            <a:endParaRPr lang="en-US" sz="2600" dirty="0"/>
          </a:p>
          <a:p>
            <a:pPr marL="45720" indent="0" algn="just">
              <a:buNone/>
            </a:pPr>
            <a:r>
              <a:rPr lang="en-US" sz="2600" dirty="0" smtClean="0"/>
              <a:t>	“There </a:t>
            </a:r>
            <a:r>
              <a:rPr lang="en-US" sz="2600" dirty="0"/>
              <a:t>is also something else I should say to them: </a:t>
            </a:r>
            <a:r>
              <a:rPr lang="en-US" sz="2600" dirty="0" smtClean="0"/>
              <a:t>‘If </a:t>
            </a:r>
            <a:r>
              <a:rPr lang="en-US" sz="2600" dirty="0"/>
              <a:t>that does not give you a basic standard, you know, there are ways in which we top up the standard. You can get your housing benefit</a:t>
            </a:r>
            <a:r>
              <a:rPr lang="en-US" sz="2600" dirty="0" smtClean="0"/>
              <a:t>.’</a:t>
            </a:r>
            <a:endParaRPr lang="en-US" sz="2600" dirty="0"/>
          </a:p>
          <a:p>
            <a:pPr marL="45720" indent="0" algn="just">
              <a:buNone/>
            </a:pPr>
            <a:r>
              <a:rPr lang="en-GB" sz="2600" dirty="0"/>
              <a:t>	</a:t>
            </a:r>
            <a:r>
              <a:rPr lang="en-GB" sz="2600" dirty="0" smtClean="0"/>
              <a:t>“</a:t>
            </a:r>
            <a:r>
              <a:rPr lang="en-US" sz="2600" dirty="0" smtClean="0"/>
              <a:t>But </a:t>
            </a:r>
            <a:r>
              <a:rPr lang="en-US" sz="2600" dirty="0"/>
              <a:t>it went too far. If children have a problem, it is society that is at fault</a:t>
            </a:r>
            <a:r>
              <a:rPr lang="en-US" sz="2600" dirty="0" smtClean="0"/>
              <a:t>. </a:t>
            </a:r>
            <a:r>
              <a:rPr lang="en-US" sz="2600" dirty="0" smtClean="0">
                <a:solidFill>
                  <a:srgbClr val="FF0000"/>
                </a:solidFill>
              </a:rPr>
              <a:t>There is no such thing as society</a:t>
            </a:r>
            <a:r>
              <a:rPr lang="en-US" sz="2600" dirty="0" smtClean="0"/>
              <a:t>.”</a:t>
            </a:r>
            <a:endParaRPr lang="en-US" sz="2600" dirty="0" smtClean="0"/>
          </a:p>
          <a:p>
            <a:pPr algn="r">
              <a:buFontTx/>
              <a:buChar char="-"/>
            </a:pPr>
            <a:r>
              <a:rPr lang="en-GB" dirty="0" smtClean="0"/>
              <a:t>Thatcher</a:t>
            </a:r>
            <a:r>
              <a:rPr lang="en-GB" dirty="0"/>
              <a:t>, interview for </a:t>
            </a:r>
            <a:r>
              <a:rPr lang="en-GB" i="1" dirty="0"/>
              <a:t>Woman’s Own </a:t>
            </a:r>
            <a:r>
              <a:rPr lang="en-GB" dirty="0"/>
              <a:t>transcript, September 23 1987 (published October 31 1987). Via the Margaret Thatcher Foundation </a:t>
            </a:r>
            <a:r>
              <a:rPr lang="en-GB" dirty="0" smtClean="0"/>
              <a:t>(</a:t>
            </a:r>
            <a:r>
              <a:rPr lang="en-GB" u="sng" dirty="0" smtClean="0">
                <a:hlinkClick r:id="rId3"/>
              </a:rPr>
              <a:t>http</a:t>
            </a:r>
            <a:r>
              <a:rPr lang="en-GB" u="sng" dirty="0">
                <a:hlinkClick r:id="rId3"/>
              </a:rPr>
              <a:t>://</a:t>
            </a:r>
            <a:r>
              <a:rPr lang="en-GB" u="sng" dirty="0" smtClean="0">
                <a:hlinkClick r:id="rId3"/>
              </a:rPr>
              <a:t>www.margaretthatcher.org/document/106689</a:t>
            </a:r>
            <a:r>
              <a:rPr lang="en-GB" dirty="0" smtClean="0"/>
              <a:t>)</a:t>
            </a:r>
          </a:p>
          <a:p>
            <a:pPr marL="45720" indent="0">
              <a:buNone/>
            </a:pPr>
            <a:endParaRPr lang="en-US" dirty="0"/>
          </a:p>
        </p:txBody>
      </p:sp>
      <p:sp>
        <p:nvSpPr>
          <p:cNvPr id="3" name="Title 2"/>
          <p:cNvSpPr>
            <a:spLocks noGrp="1"/>
          </p:cNvSpPr>
          <p:nvPr>
            <p:ph type="title"/>
          </p:nvPr>
        </p:nvSpPr>
        <p:spPr/>
        <p:txBody>
          <a:bodyPr/>
          <a:lstStyle/>
          <a:p>
            <a:r>
              <a:rPr lang="en-GB" dirty="0" smtClean="0"/>
              <a:t>‘NO such thing as society’</a:t>
            </a:r>
            <a:endParaRPr lang="en-US" dirty="0"/>
          </a:p>
        </p:txBody>
      </p:sp>
      <p:pic>
        <p:nvPicPr>
          <p:cNvPr id="4" name="Picture 3"/>
          <p:cNvPicPr>
            <a:picLocks noChangeAspect="1"/>
          </p:cNvPicPr>
          <p:nvPr/>
        </p:nvPicPr>
        <p:blipFill rotWithShape="1">
          <a:blip r:embed="rId4"/>
          <a:srcRect l="6427" t="6261" r="8344" b="5602"/>
          <a:stretch/>
        </p:blipFill>
        <p:spPr>
          <a:xfrm>
            <a:off x="9724913" y="1635162"/>
            <a:ext cx="2259106" cy="3250062"/>
          </a:xfrm>
          <a:prstGeom prst="rect">
            <a:avLst/>
          </a:prstGeom>
        </p:spPr>
      </p:pic>
    </p:spTree>
    <p:extLst>
      <p:ext uri="{BB962C8B-B14F-4D97-AF65-F5344CB8AC3E}">
        <p14:creationId xmlns:p14="http://schemas.microsoft.com/office/powerpoint/2010/main" val="614479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6054166" cy="4211082"/>
          </a:xfrm>
        </p:spPr>
        <p:txBody>
          <a:bodyPr>
            <a:noAutofit/>
          </a:bodyPr>
          <a:lstStyle/>
          <a:p>
            <a:pPr marL="45720" indent="0" algn="just">
              <a:buNone/>
            </a:pPr>
            <a:r>
              <a:rPr lang="en-GB" sz="2400" dirty="0" smtClean="0"/>
              <a:t>“</a:t>
            </a:r>
            <a:r>
              <a:rPr lang="en-US" sz="2400" dirty="0" smtClean="0"/>
              <a:t>If </a:t>
            </a:r>
            <a:r>
              <a:rPr lang="en-US" sz="2400" dirty="0"/>
              <a:t>any one should murmur that I am preaching laissez faire, let me say I am not arguing, and have never argued, that all we have to do is to let the economy run by itself. I believe that, just as each of us has an obligation to make the best of his talents, so governments have an obligation to create the framework within which we can do so - not only individual people, but individual firms and particularly small firms</a:t>
            </a:r>
            <a:r>
              <a:rPr lang="en-US" sz="2400" dirty="0" smtClean="0"/>
              <a:t>.”</a:t>
            </a:r>
          </a:p>
          <a:p>
            <a:pPr algn="just">
              <a:buFontTx/>
              <a:buChar char="-"/>
            </a:pPr>
            <a:r>
              <a:rPr lang="en-US" sz="1500" dirty="0" smtClean="0">
                <a:solidFill>
                  <a:srgbClr val="534949"/>
                </a:solidFill>
              </a:rPr>
              <a:t>Thatcher</a:t>
            </a:r>
            <a:r>
              <a:rPr lang="en-US" sz="1500" dirty="0">
                <a:solidFill>
                  <a:srgbClr val="534949"/>
                </a:solidFill>
              </a:rPr>
              <a:t>, Leader's speech to Conservative Party Conference, October 10 </a:t>
            </a:r>
            <a:r>
              <a:rPr lang="en-US" sz="1500" dirty="0" smtClean="0">
                <a:solidFill>
                  <a:srgbClr val="534949"/>
                </a:solidFill>
              </a:rPr>
              <a:t>1975</a:t>
            </a:r>
          </a:p>
          <a:p>
            <a:pPr algn="just">
              <a:buFontTx/>
              <a:buChar char="-"/>
            </a:pPr>
            <a:endParaRPr lang="en-GB" sz="2400" dirty="0" smtClean="0"/>
          </a:p>
        </p:txBody>
      </p:sp>
      <p:pic>
        <p:nvPicPr>
          <p:cNvPr id="4" name="Picture 3"/>
          <p:cNvPicPr>
            <a:picLocks noChangeAspect="1"/>
          </p:cNvPicPr>
          <p:nvPr/>
        </p:nvPicPr>
        <p:blipFill>
          <a:blip r:embed="rId3"/>
          <a:stretch>
            <a:fillRect/>
          </a:stretch>
        </p:blipFill>
        <p:spPr>
          <a:xfrm>
            <a:off x="7092484" y="1719071"/>
            <a:ext cx="4865030" cy="3590855"/>
          </a:xfrm>
          <a:prstGeom prst="rect">
            <a:avLst/>
          </a:prstGeom>
        </p:spPr>
      </p:pic>
      <p:sp>
        <p:nvSpPr>
          <p:cNvPr id="5" name="Title 2"/>
          <p:cNvSpPr>
            <a:spLocks noGrp="1"/>
          </p:cNvSpPr>
          <p:nvPr>
            <p:ph type="title"/>
          </p:nvPr>
        </p:nvSpPr>
        <p:spPr/>
        <p:txBody>
          <a:bodyPr/>
          <a:lstStyle/>
          <a:p>
            <a:r>
              <a:rPr lang="en-GB" dirty="0"/>
              <a:t>ideological </a:t>
            </a:r>
            <a:r>
              <a:rPr lang="en-GB" dirty="0" smtClean="0"/>
              <a:t>aspects:</a:t>
            </a:r>
            <a:br>
              <a:rPr lang="en-GB" dirty="0" smtClean="0"/>
            </a:br>
            <a:r>
              <a:rPr lang="en-GB" dirty="0" smtClean="0"/>
              <a:t>Anti-</a:t>
            </a:r>
            <a:r>
              <a:rPr lang="en-GB" dirty="0" err="1" smtClean="0"/>
              <a:t>statism</a:t>
            </a:r>
            <a:r>
              <a:rPr lang="en-GB" dirty="0" smtClean="0"/>
              <a:t>?</a:t>
            </a:r>
            <a:endParaRPr lang="en-US" dirty="0"/>
          </a:p>
        </p:txBody>
      </p:sp>
    </p:spTree>
    <p:extLst>
      <p:ext uri="{BB962C8B-B14F-4D97-AF65-F5344CB8AC3E}">
        <p14:creationId xmlns:p14="http://schemas.microsoft.com/office/powerpoint/2010/main" val="21931157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0"/>
            <a:ext cx="7923307" cy="5138929"/>
          </a:xfrm>
        </p:spPr>
        <p:txBody>
          <a:bodyPr>
            <a:normAutofit/>
          </a:bodyPr>
          <a:lstStyle/>
          <a:p>
            <a:pPr marL="45720" indent="0" algn="just">
              <a:buNone/>
            </a:pPr>
            <a:r>
              <a:rPr lang="en-GB" sz="2400" dirty="0" smtClean="0"/>
              <a:t>“</a:t>
            </a:r>
            <a:r>
              <a:rPr lang="en-GB" sz="2400" dirty="0"/>
              <a:t>… </a:t>
            </a:r>
            <a:r>
              <a:rPr lang="en-GB" sz="2400" dirty="0" smtClean="0"/>
              <a:t>[There are] </a:t>
            </a:r>
            <a:r>
              <a:rPr lang="en-GB" sz="2400" b="1" dirty="0" smtClean="0"/>
              <a:t>specific </a:t>
            </a:r>
            <a:r>
              <a:rPr lang="en-GB" sz="2400" b="1" dirty="0"/>
              <a:t>features of this neo-liberalism which absolutely oppose them to everything one generally thinks one is criticizing when one criticizes the liberal policy of neo-liberalism</a:t>
            </a:r>
            <a:r>
              <a:rPr lang="en-GB" sz="2400" dirty="0"/>
              <a:t>.</a:t>
            </a:r>
            <a:endParaRPr lang="en-US" sz="2400" dirty="0"/>
          </a:p>
          <a:p>
            <a:pPr marL="45720" indent="0" algn="just">
              <a:buNone/>
            </a:pPr>
            <a:r>
              <a:rPr lang="en-GB" sz="2400" dirty="0" smtClean="0"/>
              <a:t>	“ … </a:t>
            </a:r>
            <a:r>
              <a:rPr lang="en-GB" sz="2400" b="1" dirty="0" smtClean="0"/>
              <a:t>In all the texts of the neo-liberals you find the theme that government is active, vigilant, and intervening in a liberal regime</a:t>
            </a:r>
            <a:r>
              <a:rPr lang="en-GB" sz="2400" dirty="0" smtClean="0"/>
              <a:t>, and formulae that neither the classical liberalism of the nineteenth century nor the contemporary.</a:t>
            </a:r>
            <a:r>
              <a:rPr lang="en-US" dirty="0" smtClean="0"/>
              <a:t>”</a:t>
            </a:r>
          </a:p>
          <a:p>
            <a:pPr algn="just">
              <a:buFontTx/>
              <a:buChar char="-"/>
            </a:pPr>
            <a:r>
              <a:rPr lang="en-GB" dirty="0" smtClean="0"/>
              <a:t>Michel </a:t>
            </a:r>
            <a:r>
              <a:rPr lang="en-GB" dirty="0"/>
              <a:t>Foucault, </a:t>
            </a:r>
            <a:r>
              <a:rPr lang="en-GB" i="1" dirty="0"/>
              <a:t>The Birth of </a:t>
            </a:r>
            <a:r>
              <a:rPr lang="en-GB" i="1" dirty="0" err="1"/>
              <a:t>Biopolitics</a:t>
            </a:r>
            <a:r>
              <a:rPr lang="en-GB" i="1" dirty="0"/>
              <a:t>: Lectures at the </a:t>
            </a:r>
            <a:r>
              <a:rPr lang="en-GB" i="1" dirty="0" err="1"/>
              <a:t>Collège</a:t>
            </a:r>
            <a:r>
              <a:rPr lang="en-GB" i="1" dirty="0"/>
              <a:t> de France, 1978–1979</a:t>
            </a:r>
            <a:r>
              <a:rPr lang="en-GB" dirty="0"/>
              <a:t> (Palgrave MacMillan: Basingstoke, Hampshire, 2008), pp. </a:t>
            </a:r>
            <a:r>
              <a:rPr lang="en-GB" dirty="0" smtClean="0"/>
              <a:t>133–134.</a:t>
            </a:r>
          </a:p>
        </p:txBody>
      </p:sp>
      <p:sp>
        <p:nvSpPr>
          <p:cNvPr id="3" name="Title 2"/>
          <p:cNvSpPr>
            <a:spLocks noGrp="1"/>
          </p:cNvSpPr>
          <p:nvPr>
            <p:ph type="title"/>
          </p:nvPr>
        </p:nvSpPr>
        <p:spPr/>
        <p:txBody>
          <a:bodyPr/>
          <a:lstStyle/>
          <a:p>
            <a:r>
              <a:rPr lang="en-GB" dirty="0" smtClean="0"/>
              <a:t>Thatcherism as neoliberal ‘</a:t>
            </a:r>
            <a:r>
              <a:rPr lang="en-GB" dirty="0" err="1" smtClean="0"/>
              <a:t>govermentality</a:t>
            </a:r>
            <a:r>
              <a:rPr lang="en-GB" dirty="0" smtClean="0"/>
              <a:t>’</a:t>
            </a:r>
            <a:endParaRPr lang="en-US" dirty="0"/>
          </a:p>
        </p:txBody>
      </p:sp>
      <p:pic>
        <p:nvPicPr>
          <p:cNvPr id="5" name="Picture 4"/>
          <p:cNvPicPr>
            <a:picLocks noChangeAspect="1"/>
          </p:cNvPicPr>
          <p:nvPr/>
        </p:nvPicPr>
        <p:blipFill>
          <a:blip r:embed="rId3"/>
          <a:stretch>
            <a:fillRect/>
          </a:stretch>
        </p:blipFill>
        <p:spPr>
          <a:xfrm>
            <a:off x="8619564" y="1617259"/>
            <a:ext cx="3361063" cy="5039075"/>
          </a:xfrm>
          <a:prstGeom prst="rect">
            <a:avLst/>
          </a:prstGeom>
        </p:spPr>
      </p:pic>
    </p:spTree>
    <p:extLst>
      <p:ext uri="{BB962C8B-B14F-4D97-AF65-F5344CB8AC3E}">
        <p14:creationId xmlns:p14="http://schemas.microsoft.com/office/powerpoint/2010/main" val="32090451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0"/>
            <a:ext cx="7923307" cy="5138929"/>
          </a:xfrm>
        </p:spPr>
        <p:txBody>
          <a:bodyPr>
            <a:normAutofit lnSpcReduction="10000"/>
          </a:bodyPr>
          <a:lstStyle/>
          <a:p>
            <a:pPr marL="45720" indent="0" algn="just">
              <a:buNone/>
            </a:pPr>
            <a:r>
              <a:rPr lang="en-GB" sz="2400" dirty="0" smtClean="0"/>
              <a:t>“</a:t>
            </a:r>
            <a:r>
              <a:rPr lang="en-GB" sz="2400" b="1" dirty="0"/>
              <a:t>We should not be under any illusion that today’s neo-liberalism is, as is too often said, the resurgence or recurrence of old forms of liberal economics which were formulated in the eighteenth and nineteenth centuries </a:t>
            </a:r>
            <a:r>
              <a:rPr lang="en-GB" sz="2400" dirty="0"/>
              <a:t>and are now being reactivated by capitalism for a variety of reasons to do with its impotence and crises as well as with some more or less local and determinate political objectives. In actual fact, something much more important is at stake in modern </a:t>
            </a:r>
            <a:r>
              <a:rPr lang="en-GB" sz="2400" dirty="0" smtClean="0"/>
              <a:t>neo-liberalism. </a:t>
            </a:r>
            <a:r>
              <a:rPr lang="en-GB" sz="2400" b="1" dirty="0" smtClean="0">
                <a:solidFill>
                  <a:srgbClr val="FF0000"/>
                </a:solidFill>
              </a:rPr>
              <a:t>What </a:t>
            </a:r>
            <a:r>
              <a:rPr lang="en-GB" sz="2400" b="1" dirty="0">
                <a:solidFill>
                  <a:srgbClr val="FF0000"/>
                </a:solidFill>
              </a:rPr>
              <a:t>is at issue is whether a market economy can in fact serve as the principle, form, and model for a </a:t>
            </a:r>
            <a:r>
              <a:rPr lang="en-GB" sz="2400" b="1" dirty="0" smtClean="0">
                <a:solidFill>
                  <a:srgbClr val="FF0000"/>
                </a:solidFill>
              </a:rPr>
              <a:t>state</a:t>
            </a:r>
            <a:r>
              <a:rPr lang="en-GB" sz="2400" dirty="0" smtClean="0">
                <a:solidFill>
                  <a:srgbClr val="FF0000"/>
                </a:solidFill>
              </a:rPr>
              <a:t>.”</a:t>
            </a:r>
            <a:endParaRPr lang="en-US" sz="2400" dirty="0">
              <a:solidFill>
                <a:srgbClr val="FF0000"/>
              </a:solidFill>
            </a:endParaRPr>
          </a:p>
          <a:p>
            <a:pPr algn="r">
              <a:buFontTx/>
              <a:buChar char="-"/>
            </a:pPr>
            <a:r>
              <a:rPr lang="en-GB" dirty="0" smtClean="0"/>
              <a:t>Foucault</a:t>
            </a:r>
            <a:r>
              <a:rPr lang="en-GB" dirty="0"/>
              <a:t>, </a:t>
            </a:r>
            <a:r>
              <a:rPr lang="en-GB" i="1" dirty="0" smtClean="0"/>
              <a:t>Birth </a:t>
            </a:r>
            <a:r>
              <a:rPr lang="en-GB" i="1" dirty="0"/>
              <a:t>of </a:t>
            </a:r>
            <a:r>
              <a:rPr lang="en-GB" i="1" dirty="0" err="1" smtClean="0"/>
              <a:t>Biopolitics</a:t>
            </a:r>
            <a:r>
              <a:rPr lang="en-GB" dirty="0" smtClean="0"/>
              <a:t>, </a:t>
            </a:r>
            <a:r>
              <a:rPr lang="en-GB" dirty="0"/>
              <a:t>pp. </a:t>
            </a:r>
            <a:r>
              <a:rPr lang="en-GB" dirty="0" smtClean="0"/>
              <a:t>117–118.</a:t>
            </a:r>
          </a:p>
          <a:p>
            <a:pPr marL="45720" indent="0" algn="just">
              <a:buNone/>
            </a:pPr>
            <a:endParaRPr lang="en-GB" dirty="0" smtClean="0"/>
          </a:p>
          <a:p>
            <a:pPr algn="just">
              <a:buFontTx/>
              <a:buChar char="-"/>
            </a:pPr>
            <a:endParaRPr lang="en-GB" dirty="0" smtClean="0"/>
          </a:p>
          <a:p>
            <a:pPr algn="just">
              <a:buFontTx/>
              <a:buChar char="-"/>
            </a:pPr>
            <a:endParaRPr lang="en-GB" dirty="0"/>
          </a:p>
          <a:p>
            <a:pPr marL="45720" indent="0" algn="just">
              <a:buNone/>
            </a:pPr>
            <a:endParaRPr lang="en-GB" dirty="0" smtClean="0"/>
          </a:p>
        </p:txBody>
      </p:sp>
      <p:sp>
        <p:nvSpPr>
          <p:cNvPr id="3" name="Title 2"/>
          <p:cNvSpPr>
            <a:spLocks noGrp="1"/>
          </p:cNvSpPr>
          <p:nvPr>
            <p:ph type="title"/>
          </p:nvPr>
        </p:nvSpPr>
        <p:spPr/>
        <p:txBody>
          <a:bodyPr/>
          <a:lstStyle/>
          <a:p>
            <a:r>
              <a:rPr lang="en-GB" dirty="0" smtClean="0"/>
              <a:t>Thatcherism as neoliberal ‘</a:t>
            </a:r>
            <a:r>
              <a:rPr lang="en-GB" dirty="0" err="1" smtClean="0"/>
              <a:t>govermentality</a:t>
            </a:r>
            <a:r>
              <a:rPr lang="en-GB" dirty="0" smtClean="0"/>
              <a:t>’</a:t>
            </a:r>
            <a:endParaRPr lang="en-US" dirty="0"/>
          </a:p>
        </p:txBody>
      </p:sp>
      <p:pic>
        <p:nvPicPr>
          <p:cNvPr id="5" name="Picture 4"/>
          <p:cNvPicPr>
            <a:picLocks noChangeAspect="1"/>
          </p:cNvPicPr>
          <p:nvPr/>
        </p:nvPicPr>
        <p:blipFill>
          <a:blip r:embed="rId3"/>
          <a:stretch>
            <a:fillRect/>
          </a:stretch>
        </p:blipFill>
        <p:spPr>
          <a:xfrm>
            <a:off x="8619564" y="1617259"/>
            <a:ext cx="3361063" cy="5039075"/>
          </a:xfrm>
          <a:prstGeom prst="rect">
            <a:avLst/>
          </a:prstGeom>
        </p:spPr>
      </p:pic>
    </p:spTree>
    <p:extLst>
      <p:ext uri="{BB962C8B-B14F-4D97-AF65-F5344CB8AC3E}">
        <p14:creationId xmlns:p14="http://schemas.microsoft.com/office/powerpoint/2010/main" val="15991476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7748495" cy="4775858"/>
          </a:xfrm>
        </p:spPr>
        <p:txBody>
          <a:bodyPr>
            <a:normAutofit fontScale="92500" lnSpcReduction="10000"/>
          </a:bodyPr>
          <a:lstStyle/>
          <a:p>
            <a:pPr marL="45720" indent="0" algn="just">
              <a:buNone/>
            </a:pPr>
            <a:r>
              <a:rPr lang="en-GB" dirty="0" smtClean="0"/>
              <a:t>“The point </a:t>
            </a:r>
            <a:r>
              <a:rPr lang="en-GB" dirty="0"/>
              <a:t>to underline is </a:t>
            </a:r>
            <a:r>
              <a:rPr lang="en-GB" dirty="0" smtClean="0"/>
              <a:t>that </a:t>
            </a:r>
            <a:r>
              <a:rPr lang="en-GB" b="1" dirty="0" smtClean="0">
                <a:solidFill>
                  <a:srgbClr val="FF0000"/>
                </a:solidFill>
              </a:rPr>
              <a:t>neo-liberal </a:t>
            </a:r>
            <a:r>
              <a:rPr lang="en-GB" b="1" dirty="0">
                <a:solidFill>
                  <a:srgbClr val="FF0000"/>
                </a:solidFill>
              </a:rPr>
              <a:t>governmental intervention is no less dense, frequent, active, and continuous than in any other </a:t>
            </a:r>
            <a:r>
              <a:rPr lang="en-GB" b="1" dirty="0" smtClean="0">
                <a:solidFill>
                  <a:srgbClr val="FF0000"/>
                </a:solidFill>
              </a:rPr>
              <a:t>system</a:t>
            </a:r>
            <a:r>
              <a:rPr lang="en-GB" dirty="0" smtClean="0"/>
              <a:t>. But </a:t>
            </a:r>
            <a:r>
              <a:rPr lang="en-GB" dirty="0"/>
              <a:t>what is important is to see what the point of application of these governmental interventions is now. </a:t>
            </a:r>
            <a:r>
              <a:rPr lang="en-GB" b="1" dirty="0"/>
              <a:t>Since this is a liberal regime, it is understood that government must not intervene on effects of the market. </a:t>
            </a:r>
            <a:r>
              <a:rPr lang="en-GB" dirty="0"/>
              <a:t>Nor must neo-liberalism, or neo-liberal government, correct the destructive effects of the market on </a:t>
            </a:r>
            <a:r>
              <a:rPr lang="en-GB" dirty="0" smtClean="0"/>
              <a:t>society</a:t>
            </a:r>
            <a:r>
              <a:rPr lang="en-GB" dirty="0"/>
              <a:t> </a:t>
            </a:r>
            <a:r>
              <a:rPr lang="en-GB" dirty="0" smtClean="0"/>
              <a:t>… </a:t>
            </a:r>
            <a:r>
              <a:rPr lang="en-GB" b="1" dirty="0"/>
              <a:t>Government must not form a counterpoint or a screen, as it were, between society and economic processes. It has to intervene on society as such, in its fabric and depth</a:t>
            </a:r>
            <a:r>
              <a:rPr lang="en-GB" dirty="0"/>
              <a:t>. </a:t>
            </a:r>
            <a:r>
              <a:rPr lang="en-GB" b="1" dirty="0"/>
              <a:t>Basically, it has to intervene on society so that competitive mechanisms can play a regulatory role at every moment and every point in society </a:t>
            </a:r>
            <a:r>
              <a:rPr lang="en-GB" dirty="0"/>
              <a:t>and by intervening in this way its objective will become possible, that is to say, </a:t>
            </a:r>
            <a:r>
              <a:rPr lang="en-GB" b="1" dirty="0">
                <a:solidFill>
                  <a:srgbClr val="FF0000"/>
                </a:solidFill>
              </a:rPr>
              <a:t>a general regulation of society by the market</a:t>
            </a:r>
            <a:r>
              <a:rPr lang="en-GB" dirty="0" smtClean="0"/>
              <a:t>.”</a:t>
            </a:r>
            <a:endParaRPr lang="en-US" dirty="0"/>
          </a:p>
          <a:p>
            <a:pPr algn="r">
              <a:buFontTx/>
              <a:buChar char="-"/>
            </a:pPr>
            <a:r>
              <a:rPr lang="en-GB" dirty="0" smtClean="0"/>
              <a:t>Foucault</a:t>
            </a:r>
            <a:r>
              <a:rPr lang="en-GB" dirty="0"/>
              <a:t>, </a:t>
            </a:r>
            <a:r>
              <a:rPr lang="en-GB" i="1" dirty="0" smtClean="0"/>
              <a:t>Birth </a:t>
            </a:r>
            <a:r>
              <a:rPr lang="en-GB" i="1" dirty="0"/>
              <a:t>of </a:t>
            </a:r>
            <a:r>
              <a:rPr lang="en-GB" i="1" dirty="0" err="1" smtClean="0"/>
              <a:t>Biopolitics</a:t>
            </a:r>
            <a:r>
              <a:rPr lang="en-GB" dirty="0" smtClean="0"/>
              <a:t>, p. 145</a:t>
            </a:r>
          </a:p>
          <a:p>
            <a:pPr>
              <a:buFontTx/>
              <a:buChar char="-"/>
            </a:pPr>
            <a:endParaRPr lang="en-US" dirty="0"/>
          </a:p>
          <a:p>
            <a:pPr marL="45720" indent="0">
              <a:buNone/>
            </a:pPr>
            <a:endParaRPr lang="en-GB" dirty="0"/>
          </a:p>
        </p:txBody>
      </p:sp>
      <p:sp>
        <p:nvSpPr>
          <p:cNvPr id="4" name="Title 2"/>
          <p:cNvSpPr>
            <a:spLocks noGrp="1"/>
          </p:cNvSpPr>
          <p:nvPr>
            <p:ph type="title"/>
          </p:nvPr>
        </p:nvSpPr>
        <p:spPr/>
        <p:txBody>
          <a:bodyPr/>
          <a:lstStyle/>
          <a:p>
            <a:r>
              <a:rPr lang="en-GB" dirty="0" smtClean="0"/>
              <a:t>Thatcherism as neoliberal ‘</a:t>
            </a:r>
            <a:r>
              <a:rPr lang="en-GB" dirty="0" err="1" smtClean="0"/>
              <a:t>govermentality</a:t>
            </a:r>
            <a:r>
              <a:rPr lang="en-GB" dirty="0" smtClean="0"/>
              <a:t>’</a:t>
            </a:r>
            <a:endParaRPr lang="en-US" dirty="0"/>
          </a:p>
        </p:txBody>
      </p:sp>
      <p:pic>
        <p:nvPicPr>
          <p:cNvPr id="5" name="Picture 4"/>
          <p:cNvPicPr>
            <a:picLocks noChangeAspect="1"/>
          </p:cNvPicPr>
          <p:nvPr/>
        </p:nvPicPr>
        <p:blipFill>
          <a:blip r:embed="rId3"/>
          <a:stretch>
            <a:fillRect/>
          </a:stretch>
        </p:blipFill>
        <p:spPr>
          <a:xfrm>
            <a:off x="8619564" y="1617259"/>
            <a:ext cx="3361063" cy="5039075"/>
          </a:xfrm>
          <a:prstGeom prst="rect">
            <a:avLst/>
          </a:prstGeom>
        </p:spPr>
      </p:pic>
    </p:spTree>
    <p:extLst>
      <p:ext uri="{BB962C8B-B14F-4D97-AF65-F5344CB8AC3E}">
        <p14:creationId xmlns:p14="http://schemas.microsoft.com/office/powerpoint/2010/main" val="30139792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0"/>
            <a:ext cx="7923307" cy="5138929"/>
          </a:xfrm>
        </p:spPr>
        <p:txBody>
          <a:bodyPr>
            <a:normAutofit/>
          </a:bodyPr>
          <a:lstStyle/>
          <a:p>
            <a:pPr marL="45720" indent="0" algn="just">
              <a:buNone/>
            </a:pPr>
            <a:r>
              <a:rPr lang="en-GB" dirty="0" smtClean="0"/>
              <a:t>BIOPOLTICS</a:t>
            </a:r>
          </a:p>
          <a:p>
            <a:pPr algn="just"/>
            <a:r>
              <a:rPr lang="en-US" dirty="0" smtClean="0"/>
              <a:t>Administration </a:t>
            </a:r>
            <a:r>
              <a:rPr lang="en-US" dirty="0"/>
              <a:t>and regulation of human and non-human life at the levels of the population and the individual body</a:t>
            </a:r>
            <a:r>
              <a:rPr lang="en-US" dirty="0" smtClean="0"/>
              <a:t>.</a:t>
            </a:r>
          </a:p>
          <a:p>
            <a:pPr lvl="1" algn="just">
              <a:buFontTx/>
              <a:buChar char="-"/>
            </a:pPr>
            <a:r>
              <a:rPr lang="en-US" dirty="0" smtClean="0"/>
              <a:t>Modern state </a:t>
            </a:r>
            <a:r>
              <a:rPr lang="en-US" dirty="0"/>
              <a:t>sought to manage conditions of birth and death, health and disease, race and sexuality, and other dimensions of human well-being in order to foster </a:t>
            </a:r>
            <a:r>
              <a:rPr lang="en-US" dirty="0" smtClean="0"/>
              <a:t>life</a:t>
            </a:r>
          </a:p>
          <a:p>
            <a:pPr lvl="1" algn="just">
              <a:buFontTx/>
              <a:buChar char="-"/>
            </a:pPr>
            <a:r>
              <a:rPr lang="en-US" dirty="0" smtClean="0"/>
              <a:t>Required </a:t>
            </a:r>
            <a:r>
              <a:rPr lang="en-US" dirty="0"/>
              <a:t>the proliferation of new kinds of knowledge such as demography, epidemiology, </a:t>
            </a:r>
            <a:r>
              <a:rPr lang="en-US" dirty="0" smtClean="0"/>
              <a:t>criminology and statistics </a:t>
            </a:r>
            <a:r>
              <a:rPr lang="en-US" dirty="0"/>
              <a:t>t</a:t>
            </a:r>
            <a:r>
              <a:rPr lang="en-US" dirty="0" smtClean="0"/>
              <a:t>o constituted </a:t>
            </a:r>
            <a:r>
              <a:rPr lang="en-US" dirty="0"/>
              <a:t>‘the population’ as </a:t>
            </a:r>
            <a:r>
              <a:rPr lang="en-US" dirty="0" smtClean="0"/>
              <a:t>an object of state power</a:t>
            </a:r>
            <a:endParaRPr lang="en-GB" dirty="0" smtClean="0"/>
          </a:p>
          <a:p>
            <a:pPr algn="just">
              <a:buFontTx/>
              <a:buChar char="-"/>
            </a:pPr>
            <a:endParaRPr lang="en-GB" dirty="0"/>
          </a:p>
          <a:p>
            <a:pPr marL="45720" indent="0" algn="just">
              <a:buNone/>
            </a:pPr>
            <a:endParaRPr lang="en-GB" dirty="0" smtClean="0"/>
          </a:p>
        </p:txBody>
      </p:sp>
      <p:sp>
        <p:nvSpPr>
          <p:cNvPr id="3" name="Title 2"/>
          <p:cNvSpPr>
            <a:spLocks noGrp="1"/>
          </p:cNvSpPr>
          <p:nvPr>
            <p:ph type="title"/>
          </p:nvPr>
        </p:nvSpPr>
        <p:spPr/>
        <p:txBody>
          <a:bodyPr/>
          <a:lstStyle/>
          <a:p>
            <a:r>
              <a:rPr lang="en-GB" dirty="0" smtClean="0"/>
              <a:t>Thatcherism as neoliberal ‘</a:t>
            </a:r>
            <a:r>
              <a:rPr lang="en-GB" dirty="0" err="1" smtClean="0"/>
              <a:t>govermentality</a:t>
            </a:r>
            <a:r>
              <a:rPr lang="en-GB" dirty="0" smtClean="0"/>
              <a:t>’</a:t>
            </a:r>
            <a:endParaRPr lang="en-US" dirty="0"/>
          </a:p>
        </p:txBody>
      </p:sp>
      <p:pic>
        <p:nvPicPr>
          <p:cNvPr id="5" name="Picture 4"/>
          <p:cNvPicPr>
            <a:picLocks noChangeAspect="1"/>
          </p:cNvPicPr>
          <p:nvPr/>
        </p:nvPicPr>
        <p:blipFill>
          <a:blip r:embed="rId3"/>
          <a:stretch>
            <a:fillRect/>
          </a:stretch>
        </p:blipFill>
        <p:spPr>
          <a:xfrm>
            <a:off x="8619564" y="1617259"/>
            <a:ext cx="3361063" cy="5039075"/>
          </a:xfrm>
          <a:prstGeom prst="rect">
            <a:avLst/>
          </a:prstGeom>
        </p:spPr>
      </p:pic>
    </p:spTree>
    <p:extLst>
      <p:ext uri="{BB962C8B-B14F-4D97-AF65-F5344CB8AC3E}">
        <p14:creationId xmlns:p14="http://schemas.microsoft.com/office/powerpoint/2010/main" val="14686642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8" y="1719070"/>
            <a:ext cx="7842625" cy="4977565"/>
          </a:xfrm>
        </p:spPr>
        <p:txBody>
          <a:bodyPr>
            <a:normAutofit fontScale="92500" lnSpcReduction="10000"/>
          </a:bodyPr>
          <a:lstStyle/>
          <a:p>
            <a:pPr marL="45720" indent="0" algn="just">
              <a:buNone/>
            </a:pPr>
            <a:r>
              <a:rPr lang="en-GB" dirty="0" smtClean="0"/>
              <a:t>“</a:t>
            </a:r>
            <a:r>
              <a:rPr lang="en-US" dirty="0" smtClean="0"/>
              <a:t>On law </a:t>
            </a:r>
            <a:r>
              <a:rPr lang="en-US" dirty="0"/>
              <a:t>and order, the </a:t>
            </a:r>
            <a:r>
              <a:rPr lang="en-US" dirty="0" smtClean="0"/>
              <a:t>themes – more </a:t>
            </a:r>
            <a:r>
              <a:rPr lang="en-US" dirty="0"/>
              <a:t>policing, </a:t>
            </a:r>
            <a:r>
              <a:rPr lang="en-US" dirty="0" smtClean="0"/>
              <a:t>tougher sentencing</a:t>
            </a:r>
            <a:r>
              <a:rPr lang="en-US" dirty="0"/>
              <a:t>, better family discipline, the rising </a:t>
            </a:r>
            <a:r>
              <a:rPr lang="en-US" dirty="0" smtClean="0"/>
              <a:t>crime rate </a:t>
            </a:r>
            <a:r>
              <a:rPr lang="en-US" dirty="0"/>
              <a:t>as an index of social disintegration, the </a:t>
            </a:r>
            <a:r>
              <a:rPr lang="en-US" dirty="0" smtClean="0"/>
              <a:t>threat to ‘ordinary </a:t>
            </a:r>
            <a:r>
              <a:rPr lang="en-US" dirty="0"/>
              <a:t>people going about their </a:t>
            </a:r>
            <a:r>
              <a:rPr lang="en-US" dirty="0" smtClean="0"/>
              <a:t>private business’ </a:t>
            </a:r>
            <a:r>
              <a:rPr lang="en-US" dirty="0"/>
              <a:t>from thieves, muggers, etc., the wave </a:t>
            </a:r>
            <a:r>
              <a:rPr lang="en-US" dirty="0" smtClean="0"/>
              <a:t>of lawlessness </a:t>
            </a:r>
            <a:r>
              <a:rPr lang="en-US" dirty="0"/>
              <a:t>and the loss of </a:t>
            </a:r>
            <a:r>
              <a:rPr lang="en-US" dirty="0" smtClean="0"/>
              <a:t>law-abidingness – are perennials </a:t>
            </a:r>
            <a:r>
              <a:rPr lang="en-US" dirty="0"/>
              <a:t>of Conservative Party Conferences, </a:t>
            </a:r>
            <a:r>
              <a:rPr lang="en-US" dirty="0" smtClean="0"/>
              <a:t>and the </a:t>
            </a:r>
            <a:r>
              <a:rPr lang="en-US" dirty="0"/>
              <a:t>sources of many a popular </a:t>
            </a:r>
            <a:r>
              <a:rPr lang="en-US" dirty="0" smtClean="0"/>
              <a:t>campaign.</a:t>
            </a:r>
          </a:p>
          <a:p>
            <a:pPr marL="45720" indent="0" algn="just">
              <a:buNone/>
            </a:pPr>
            <a:r>
              <a:rPr lang="en-GB" dirty="0"/>
              <a:t>	</a:t>
            </a:r>
            <a:r>
              <a:rPr lang="en-GB" dirty="0" smtClean="0"/>
              <a:t>“ … The </a:t>
            </a:r>
            <a:r>
              <a:rPr lang="en-US" dirty="0" smtClean="0"/>
              <a:t>play on ‘values’ and </a:t>
            </a:r>
            <a:r>
              <a:rPr lang="en-US" dirty="0"/>
              <a:t>on moral issues in this area is </a:t>
            </a:r>
            <a:r>
              <a:rPr lang="en-US" dirty="0" smtClean="0"/>
              <a:t>what gives </a:t>
            </a:r>
            <a:r>
              <a:rPr lang="en-US" dirty="0"/>
              <a:t>to the law and order crusade much of </a:t>
            </a:r>
            <a:r>
              <a:rPr lang="en-US" dirty="0" smtClean="0"/>
              <a:t>its grasp </a:t>
            </a:r>
            <a:r>
              <a:rPr lang="en-US" dirty="0"/>
              <a:t>on popular morality and common sense conscience</a:t>
            </a:r>
            <a:r>
              <a:rPr lang="en-US" dirty="0" smtClean="0"/>
              <a:t>. Yet </a:t>
            </a:r>
            <a:r>
              <a:rPr lang="en-US" dirty="0"/>
              <a:t>despite this, it touches concretely </a:t>
            </a:r>
            <a:r>
              <a:rPr lang="en-US" dirty="0" smtClean="0"/>
              <a:t>the experiences </a:t>
            </a:r>
            <a:r>
              <a:rPr lang="en-US" dirty="0"/>
              <a:t>of crime and theft, of loss of </a:t>
            </a:r>
            <a:r>
              <a:rPr lang="en-US" dirty="0" smtClean="0"/>
              <a:t>scarce property </a:t>
            </a:r>
            <a:r>
              <a:rPr lang="en-US" dirty="0"/>
              <a:t>and fears of unexpected attack in </a:t>
            </a:r>
            <a:r>
              <a:rPr lang="en-US" dirty="0" smtClean="0"/>
              <a:t>working class </a:t>
            </a:r>
            <a:r>
              <a:rPr lang="en-US" dirty="0"/>
              <a:t>areas and </a:t>
            </a:r>
            <a:r>
              <a:rPr lang="en-US" dirty="0" err="1"/>
              <a:t>neighbourhoods</a:t>
            </a:r>
            <a:r>
              <a:rPr lang="en-US" dirty="0"/>
              <a:t>; and, since it </a:t>
            </a:r>
            <a:r>
              <a:rPr lang="en-US" dirty="0" smtClean="0"/>
              <a:t>promulgates no </a:t>
            </a:r>
            <a:r>
              <a:rPr lang="en-US" dirty="0"/>
              <a:t>other remedies for their </a:t>
            </a:r>
            <a:r>
              <a:rPr lang="en-US" dirty="0" smtClean="0"/>
              <a:t>underlying causes</a:t>
            </a:r>
            <a:r>
              <a:rPr lang="en-US" dirty="0"/>
              <a:t>, it welds people to that </a:t>
            </a:r>
            <a:r>
              <a:rPr lang="en-US" dirty="0" smtClean="0"/>
              <a:t>‘need </a:t>
            </a:r>
            <a:r>
              <a:rPr lang="en-US" dirty="0"/>
              <a:t>for </a:t>
            </a:r>
            <a:r>
              <a:rPr lang="en-US" dirty="0" smtClean="0"/>
              <a:t>authority’ which </a:t>
            </a:r>
            <a:r>
              <a:rPr lang="en-US" dirty="0"/>
              <a:t>has been so significant for the Right in </a:t>
            </a:r>
            <a:r>
              <a:rPr lang="en-US" dirty="0" smtClean="0"/>
              <a:t>the construction </a:t>
            </a:r>
            <a:r>
              <a:rPr lang="en-US" dirty="0"/>
              <a:t>of consent to its authoritarian </a:t>
            </a:r>
            <a:r>
              <a:rPr lang="en-US" dirty="0" err="1" smtClean="0"/>
              <a:t>programme</a:t>
            </a:r>
            <a:r>
              <a:rPr lang="en-US" dirty="0" smtClean="0"/>
              <a:t>.”</a:t>
            </a:r>
            <a:endParaRPr lang="en-GB" dirty="0"/>
          </a:p>
        </p:txBody>
      </p:sp>
      <p:sp>
        <p:nvSpPr>
          <p:cNvPr id="3" name="Title 2"/>
          <p:cNvSpPr>
            <a:spLocks noGrp="1"/>
          </p:cNvSpPr>
          <p:nvPr>
            <p:ph type="title"/>
          </p:nvPr>
        </p:nvSpPr>
        <p:spPr/>
        <p:txBody>
          <a:bodyPr/>
          <a:lstStyle/>
          <a:p>
            <a:r>
              <a:rPr lang="en-GB" dirty="0" smtClean="0"/>
              <a:t>Thatcherism as ‘authoritarian </a:t>
            </a:r>
            <a:r>
              <a:rPr lang="en-GB" dirty="0" err="1" smtClean="0"/>
              <a:t>popularism</a:t>
            </a:r>
            <a:r>
              <a:rPr lang="en-GB" dirty="0" smtClean="0"/>
              <a:t>’</a:t>
            </a:r>
            <a:endParaRPr lang="en-GB" dirty="0"/>
          </a:p>
        </p:txBody>
      </p:sp>
      <p:pic>
        <p:nvPicPr>
          <p:cNvPr id="4" name="Picture 3"/>
          <p:cNvPicPr>
            <a:picLocks noChangeAspect="1"/>
          </p:cNvPicPr>
          <p:nvPr/>
        </p:nvPicPr>
        <p:blipFill>
          <a:blip r:embed="rId3"/>
          <a:stretch>
            <a:fillRect/>
          </a:stretch>
        </p:blipFill>
        <p:spPr>
          <a:xfrm>
            <a:off x="8735786" y="1616127"/>
            <a:ext cx="3218967" cy="4828450"/>
          </a:xfrm>
          <a:prstGeom prst="rect">
            <a:avLst/>
          </a:prstGeom>
        </p:spPr>
      </p:pic>
    </p:spTree>
    <p:extLst>
      <p:ext uri="{BB962C8B-B14F-4D97-AF65-F5344CB8AC3E}">
        <p14:creationId xmlns:p14="http://schemas.microsoft.com/office/powerpoint/2010/main" val="26714751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0"/>
            <a:ext cx="6107954" cy="4426235"/>
          </a:xfrm>
        </p:spPr>
        <p:txBody>
          <a:bodyPr>
            <a:normAutofit/>
          </a:bodyPr>
          <a:lstStyle/>
          <a:p>
            <a:pPr marL="45720" indent="0" algn="just">
              <a:buNone/>
            </a:pPr>
            <a:r>
              <a:rPr lang="en-GB" sz="2400" dirty="0" smtClean="0"/>
              <a:t>“</a:t>
            </a:r>
            <a:r>
              <a:rPr lang="en-US" sz="2400" dirty="0"/>
              <a:t>I come last to what many would put first, the rule of law. The first people to uphold the law should be </a:t>
            </a:r>
            <a:r>
              <a:rPr lang="en-US" sz="2400" dirty="0" smtClean="0"/>
              <a:t>governments</a:t>
            </a:r>
            <a:r>
              <a:rPr lang="en-US" sz="2400" dirty="0"/>
              <a:t> </a:t>
            </a:r>
            <a:r>
              <a:rPr lang="en-US" sz="2400" dirty="0" smtClean="0"/>
              <a:t>… The </a:t>
            </a:r>
            <a:r>
              <a:rPr lang="en-US" sz="2400" dirty="0"/>
              <a:t>first duty of government is to uphold the law, and if it tries to bob, weave and duck round that duty when it is inconvenient, the governed will do exactly the same thing, and then nothing will be safe, not home, not liberty, not life itself</a:t>
            </a:r>
            <a:r>
              <a:rPr lang="en-US" sz="2400" dirty="0" smtClean="0"/>
              <a:t>.”</a:t>
            </a:r>
          </a:p>
          <a:p>
            <a:pPr algn="r">
              <a:buFontTx/>
              <a:buChar char="-"/>
            </a:pPr>
            <a:r>
              <a:rPr lang="en-US" sz="1600" dirty="0" smtClean="0"/>
              <a:t>Margaret Thatcher, Leader's speech to Conservative Party Conference, </a:t>
            </a:r>
            <a:r>
              <a:rPr lang="en-US" sz="1600" dirty="0" err="1" smtClean="0"/>
              <a:t>Blackpool</a:t>
            </a:r>
            <a:r>
              <a:rPr lang="en-US" sz="1600" dirty="0" smtClean="0"/>
              <a:t>, October 10 1975</a:t>
            </a:r>
          </a:p>
          <a:p>
            <a:pPr marL="45720" indent="0">
              <a:buNone/>
            </a:pPr>
            <a:endParaRPr lang="en-US" dirty="0" smtClean="0"/>
          </a:p>
          <a:p>
            <a:pPr marL="45720" indent="0">
              <a:buNone/>
            </a:pPr>
            <a:endParaRPr lang="en-US" dirty="0"/>
          </a:p>
        </p:txBody>
      </p:sp>
      <p:sp>
        <p:nvSpPr>
          <p:cNvPr id="5" name="Title 2"/>
          <p:cNvSpPr txBox="1">
            <a:spLocks/>
          </p:cNvSpPr>
          <p:nvPr/>
        </p:nvSpPr>
        <p:spPr>
          <a:xfrm>
            <a:off x="660400" y="508247"/>
            <a:ext cx="11175013" cy="105439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a:lstStyle>
          <a:p>
            <a:r>
              <a:rPr lang="en-GB" dirty="0" smtClean="0"/>
              <a:t>Thatcherism as ‘authoritarian </a:t>
            </a:r>
            <a:r>
              <a:rPr lang="en-GB" dirty="0" err="1" smtClean="0"/>
              <a:t>popularism</a:t>
            </a:r>
            <a:r>
              <a:rPr lang="en-GB" dirty="0" smtClean="0"/>
              <a:t>’</a:t>
            </a:r>
            <a:endParaRPr lang="en-GB" dirty="0"/>
          </a:p>
        </p:txBody>
      </p:sp>
      <p:pic>
        <p:nvPicPr>
          <p:cNvPr id="7" name="Picture 6"/>
          <p:cNvPicPr>
            <a:picLocks noChangeAspect="1"/>
          </p:cNvPicPr>
          <p:nvPr/>
        </p:nvPicPr>
        <p:blipFill>
          <a:blip r:embed="rId3"/>
          <a:stretch>
            <a:fillRect/>
          </a:stretch>
        </p:blipFill>
        <p:spPr>
          <a:xfrm>
            <a:off x="7113494" y="1622203"/>
            <a:ext cx="4864473" cy="3591126"/>
          </a:xfrm>
          <a:prstGeom prst="rect">
            <a:avLst/>
          </a:prstGeom>
        </p:spPr>
      </p:pic>
    </p:spTree>
    <p:extLst>
      <p:ext uri="{BB962C8B-B14F-4D97-AF65-F5344CB8AC3E}">
        <p14:creationId xmlns:p14="http://schemas.microsoft.com/office/powerpoint/2010/main" val="54743140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477</TotalTime>
  <Words>2660</Words>
  <Application>Microsoft Office PowerPoint</Application>
  <PresentationFormat>Widescreen</PresentationFormat>
  <Paragraphs>186</Paragraphs>
  <Slides>30</Slides>
  <Notes>30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Franklin Gothic Medium</vt:lpstr>
      <vt:lpstr>Wingdings</vt:lpstr>
      <vt:lpstr>Wingdings 2</vt:lpstr>
      <vt:lpstr>1_Grid</vt:lpstr>
      <vt:lpstr>AHHI6013 Week 9 ‘Margaret on the Guillotine’:  State Control and Civil Disobedience in Thatcher-Era Britain  Lecture 1: Deconstructing ‘Thatcherism’</vt:lpstr>
      <vt:lpstr>Week 9 lecture outline</vt:lpstr>
      <vt:lpstr>Deconstructing ‘the Eighties’</vt:lpstr>
      <vt:lpstr>Deconstructing ‘the Eighties’</vt:lpstr>
      <vt:lpstr>Deconstructing ‘Thatcherism’</vt:lpstr>
      <vt:lpstr>Defining Thatcherism</vt:lpstr>
      <vt:lpstr>Defining Thatcherism</vt:lpstr>
      <vt:lpstr>Defining Thatcherism: Defining The crisis</vt:lpstr>
      <vt:lpstr>Defining The crisis</vt:lpstr>
      <vt:lpstr> ‘Winter of discontent’ (Dec 1978–Feb 1979) </vt:lpstr>
      <vt:lpstr>Economic Crisis</vt:lpstr>
      <vt:lpstr>‘anarchy in the uk’</vt:lpstr>
      <vt:lpstr>1979 General election</vt:lpstr>
      <vt:lpstr>1979 General election</vt:lpstr>
      <vt:lpstr>Defining Thatcherism:  end of post-WWII ‘consensus’</vt:lpstr>
      <vt:lpstr>Defining Thatcherism:  end of post-WWII ‘consensus’</vt:lpstr>
      <vt:lpstr>Defining Thatcherism:  ideological aspects</vt:lpstr>
      <vt:lpstr>Defining Thatcherism:  ideological aspects</vt:lpstr>
      <vt:lpstr>Defining Thatcherism:  ideological aspects</vt:lpstr>
      <vt:lpstr>ideological aspects:  road to Serfdom (1944)</vt:lpstr>
      <vt:lpstr>ideological aspects: ‘Anti-statism’</vt:lpstr>
      <vt:lpstr>ideological aspects: ‘Anti-statism’</vt:lpstr>
      <vt:lpstr>‘NO such thing as society’</vt:lpstr>
      <vt:lpstr>ideological aspects: Anti-statism?</vt:lpstr>
      <vt:lpstr>Thatcherism as neoliberal ‘govermentality’</vt:lpstr>
      <vt:lpstr>Thatcherism as neoliberal ‘govermentality’</vt:lpstr>
      <vt:lpstr>Thatcherism as neoliberal ‘govermentality’</vt:lpstr>
      <vt:lpstr>Thatcherism as neoliberal ‘govermentality’</vt:lpstr>
      <vt:lpstr>Thatcherism as ‘authoritarian popularism’</vt:lpstr>
      <vt:lpstr>PowerPoint Presentation</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AHHI6013 Week 9 ‘Margaret on the Guillotine’:  State Control and Civil Disobedience in Thatcher-Era Britain  Lecture 1: Deconstructing ‘the eighties’</dc:title>
  <dc:creator>Alexander Scott</dc:creator>
  <cp:lastModifiedBy>Alexander Scott</cp:lastModifiedBy>
  <cp:revision>36</cp:revision>
  <cp:lastPrinted>2016-11-29T12:58:18Z</cp:lastPrinted>
  <dcterms:created xsi:type="dcterms:W3CDTF">2016-11-28T12:17:27Z</dcterms:created>
  <dcterms:modified xsi:type="dcterms:W3CDTF">2016-11-29T16:48:44Z</dcterms:modified>
</cp:coreProperties>
</file>