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5"/>
  </p:notesMasterIdLst>
  <p:handoutMasterIdLst>
    <p:handoutMasterId r:id="rId26"/>
  </p:handoutMasterIdLst>
  <p:sldIdLst>
    <p:sldId id="277" r:id="rId2"/>
    <p:sldId id="278" r:id="rId3"/>
    <p:sldId id="279" r:id="rId4"/>
    <p:sldId id="280" r:id="rId5"/>
    <p:sldId id="281" r:id="rId6"/>
    <p:sldId id="283" r:id="rId7"/>
    <p:sldId id="297" r:id="rId8"/>
    <p:sldId id="298" r:id="rId9"/>
    <p:sldId id="299" r:id="rId10"/>
    <p:sldId id="300" r:id="rId11"/>
    <p:sldId id="301" r:id="rId12"/>
    <p:sldId id="302" r:id="rId13"/>
    <p:sldId id="303" r:id="rId14"/>
    <p:sldId id="304" r:id="rId15"/>
    <p:sldId id="305" r:id="rId16"/>
    <p:sldId id="306" r:id="rId17"/>
    <p:sldId id="307" r:id="rId18"/>
    <p:sldId id="308" r:id="rId19"/>
    <p:sldId id="309" r:id="rId20"/>
    <p:sldId id="293" r:id="rId21"/>
    <p:sldId id="294" r:id="rId22"/>
    <p:sldId id="295" r:id="rId23"/>
    <p:sldId id="296" r:id="rId2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669" autoAdjust="0"/>
    <p:restoredTop sz="95794" autoAdjust="0"/>
  </p:normalViewPr>
  <p:slideViewPr>
    <p:cSldViewPr>
      <p:cViewPr varScale="1">
        <p:scale>
          <a:sx n="114" d="100"/>
          <a:sy n="114" d="100"/>
        </p:scale>
        <p:origin x="1578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F91D3BCB-712D-A39E-656A-D4D3BB3C978B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801609AF-BEBE-21FE-CB1A-FCB1CB06C08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15E31774-3FF6-3F23-895C-9E5991E8A185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7784C52D-C56F-D0FC-4B32-1F569653EA0A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8B4CF98A-B62E-DA47-BA24-4B57636DA13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FF7AF6F-38B8-9EEF-5D57-58D416FD3400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FF0820E1-8535-7CA4-6C7C-03AF597AA483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3316" name="Rectangle 4">
            <a:extLst>
              <a:ext uri="{FF2B5EF4-FFF2-40B4-BE49-F238E27FC236}">
                <a16:creationId xmlns:a16="http://schemas.microsoft.com/office/drawing/2014/main" id="{4575EFCF-1AD0-4645-CDA2-B6C53C05913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085F1003-2EED-B8C4-88F8-8F2CF3EB7006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78F38E4E-AE15-7EC1-0B47-6DBCA369E33F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9668275F-808A-A005-E81B-B9CC05644FE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2914A9C3-BF87-644C-A0DF-121D73AA4F3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C76DFC-BF48-F71F-0FF8-304FFA8DFD9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0EA7C4-BC9D-DF4B-B9AA-041203319C76}" type="datetime1">
              <a:rPr lang="en-GB" altLang="en-US"/>
              <a:pPr>
                <a:defRPr/>
              </a:pPr>
              <a:t>14/02/2024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12EEE3-32E2-8BBA-EDF7-0CCBF8DCE5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6CFF84-D7C1-7FE5-8ECC-424039BE37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4B107-E86F-EB40-8744-40AE49265A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261072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4B3E65-0A0A-3085-800A-AD4E0DB9F0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0ADD5E-52E0-0D44-B721-F95AB1FBEECE}" type="datetime1">
              <a:rPr lang="en-GB" altLang="en-US"/>
              <a:pPr>
                <a:defRPr/>
              </a:pPr>
              <a:t>14/02/2024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1ADD3E-6846-5B81-307A-4D3DDC562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28812E-BA37-29CB-3456-E4AB6A121F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20D319-DD93-554E-8F0D-BBCEB2ABB84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993773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1776B0-B289-8B00-73DF-FC48D9039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2047AC-4AF1-9445-8D77-6030C06A8B22}" type="datetime1">
              <a:rPr lang="en-GB" altLang="en-US"/>
              <a:pPr>
                <a:defRPr/>
              </a:pPr>
              <a:t>14/02/2024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BABEDE9-4C65-7388-01B3-41C69051C15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EA2797-2FF3-2944-B309-3D479A8569E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706647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0BA5FC7-A312-AF12-2D83-927625FE53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591E8F-CD29-C540-B878-55AA4FEAB1B9}" type="datetime1">
              <a:rPr lang="en-GB" altLang="en-US"/>
              <a:pPr>
                <a:defRPr/>
              </a:pPr>
              <a:t>14/02/2024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CEE5A-C488-A33D-72AD-9E3B4A0247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8E0E42-E21B-EE45-9B68-F25F6BC4190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6221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FAFC87E2-4E05-B1BB-7B19-DBDD7E41FE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294B62-8E1A-194F-B9B9-BE470DCBB83C}" type="datetime1">
              <a:rPr lang="en-GB" altLang="en-US"/>
              <a:pPr>
                <a:defRPr/>
              </a:pPr>
              <a:t>14/02/2024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8935F55-B3C3-A8E0-B5EB-23A7AF735BA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73E9B7-706A-2843-BF19-C2EE2C86D41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40969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38F0136-C058-FEC2-956F-B8878AD4CB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7C6BE1-B652-774A-BECE-31C2D5585026}" type="datetime1">
              <a:rPr lang="en-GB" altLang="en-US"/>
              <a:pPr>
                <a:defRPr/>
              </a:pPr>
              <a:t>14/02/2024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C0F20D8-A07E-63EA-D6E7-B1D84C4849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54F5C-D48F-F64E-8E4B-3224B1FA9E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0116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174334C0-A5B3-08AA-45CE-5F14D5C7E9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401DBA-212E-9E4C-8A0F-E5E0434C25E7}" type="datetime1">
              <a:rPr lang="en-GB" altLang="en-US"/>
              <a:pPr>
                <a:defRPr/>
              </a:pPr>
              <a:t>14/02/2024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55B111B-EF4B-FA12-225A-E0C9F6FE94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A53FAC-BD74-A246-B50E-B4762B97F1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39659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1474099-36C7-1317-6964-F0A61787C3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0AC53E-BC72-8344-889B-471C6EDD0DBB}" type="datetime1">
              <a:rPr lang="en-GB" altLang="en-US"/>
              <a:pPr>
                <a:defRPr/>
              </a:pPr>
              <a:t>14/02/2024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DF9252-C1BC-B295-A924-4630CD623B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9E2D3E-4F45-694A-A1FF-8DA1B96E028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7591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65DDFED-E757-6B0C-357B-FB7D40F1FB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F96309-DC6E-7D4A-9C4D-17DAC8C19A60}" type="datetime1">
              <a:rPr lang="en-GB" altLang="en-US"/>
              <a:pPr>
                <a:defRPr/>
              </a:pPr>
              <a:t>14/02/2024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948F3E-D3B7-D3B7-EE6A-D83965DD30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3A08F2-714E-0647-9EE3-219D2C84704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4865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46A0D1-D9F4-3F79-46D8-90B4EA178C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FAC1D9-DCEE-584A-85E5-946FC739D0F9}" type="datetime1">
              <a:rPr lang="en-GB" altLang="en-US"/>
              <a:pPr>
                <a:defRPr/>
              </a:pPr>
              <a:t>14/02/2024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A820126-9796-BE34-6E00-1EDF5C859B0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C8AE6A-C146-314A-8711-B5313691C0F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992323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960858-1000-C141-CF96-7C9C7272B5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6EEAE1-2134-644C-B9F3-21423F65F76E}" type="datetime1">
              <a:rPr lang="en-GB" altLang="en-US"/>
              <a:pPr>
                <a:defRPr/>
              </a:pPr>
              <a:t>14/02/2024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D60C3BA-D6F8-444D-7F31-30ECD7FAD1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260877-054F-F44F-BECF-9C4BCE6CB5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54531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A7DAEA61-1103-0BC0-21F1-F7D99637F1C7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CC49C75D-800B-E701-CFE2-669AF292C82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7C3007-B404-2A29-A115-835221E0872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7BECFB8-DEC5-1943-95B5-4A269A3A02F6}" type="datetime1">
              <a:rPr lang="en-GB" altLang="en-US"/>
              <a:pPr>
                <a:defRPr/>
              </a:pPr>
              <a:t>14/02/2024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5F2316-3917-8CCA-E892-3E21AEB904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256D7CB2-6299-7442-A152-14F726692B6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8" r:id="rId1"/>
    <p:sldLayoutId id="2147483909" r:id="rId2"/>
    <p:sldLayoutId id="2147483899" r:id="rId3"/>
    <p:sldLayoutId id="2147483900" r:id="rId4"/>
    <p:sldLayoutId id="2147483901" r:id="rId5"/>
    <p:sldLayoutId id="2147483902" r:id="rId6"/>
    <p:sldLayoutId id="2147483903" r:id="rId7"/>
    <p:sldLayoutId id="2147483904" r:id="rId8"/>
    <p:sldLayoutId id="2147483905" r:id="rId9"/>
    <p:sldLayoutId id="2147483906" r:id="rId10"/>
    <p:sldLayoutId id="2147483907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K57rvR2nGu0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NK8-LhqF4N0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43991AB9-5B72-53E6-5078-741F4FF6479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B051C3F-9BA8-3440-A8B4-B475D33F9A8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148" name="Title 1">
            <a:extLst>
              <a:ext uri="{FF2B5EF4-FFF2-40B4-BE49-F238E27FC236}">
                <a16:creationId xmlns:a16="http://schemas.microsoft.com/office/drawing/2014/main" id="{D36477E7-0C1C-41E8-F58D-80BC578BB8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75" y="1158875"/>
            <a:ext cx="9128125" cy="4540250"/>
          </a:xfrm>
        </p:spPr>
        <p:txBody>
          <a:bodyPr/>
          <a:lstStyle/>
          <a:p>
            <a:pPr>
              <a:defRPr/>
            </a:pPr>
            <a:br>
              <a:rPr lang="en-GB" altLang="en-US" b="1" dirty="0"/>
            </a:br>
            <a:r>
              <a:rPr lang="en-GB" altLang="en-US" b="1" dirty="0"/>
              <a:t>  Basic Theories of Management:</a:t>
            </a:r>
            <a:br>
              <a:rPr lang="en-GB" altLang="en-US" b="1" dirty="0"/>
            </a:br>
            <a:r>
              <a:rPr lang="en-GB" altLang="en-US" sz="3200" b="1" dirty="0"/>
              <a:t>Scientific Management Theory</a:t>
            </a:r>
            <a:br>
              <a:rPr lang="en-GB" altLang="en-US" b="1" dirty="0"/>
            </a:br>
            <a:br>
              <a:rPr lang="en-GB" altLang="en-US" b="1" dirty="0"/>
            </a:br>
            <a:r>
              <a:rPr lang="en-GB" altLang="en-US" b="1" dirty="0"/>
              <a:t>     LCBB4008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r>
              <a:rPr lang="en-GB" altLang="en-US" sz="3600" dirty="0"/>
              <a:t>						</a:t>
            </a:r>
            <a:r>
              <a:rPr lang="en-GB" altLang="en-US" sz="2400" b="1" dirty="0"/>
              <a:t>Week 5 – </a:t>
            </a:r>
            <a:r>
              <a:rPr lang="en-GB" altLang="en-US" sz="2400" b="1"/>
              <a:t>Session </a:t>
            </a:r>
            <a:r>
              <a:rPr lang="en-GB" altLang="en-US" sz="2400" b="1" dirty="0"/>
              <a:t>2</a:t>
            </a:r>
            <a:br>
              <a:rPr lang="en-GB" altLang="en-US" sz="3600" b="1" dirty="0"/>
            </a:br>
            <a:endParaRPr lang="en-GB" altLang="en-US" sz="3600"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CBDB2-25A7-19B6-E079-F5AF735032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Objectives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1F2833-F94A-7BCB-E15B-0560EDB817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3826768" cy="3917032"/>
          </a:xfrm>
        </p:spPr>
        <p:txBody>
          <a:bodyPr/>
          <a:lstStyle/>
          <a:p>
            <a:r>
              <a:rPr lang="en-GB" sz="1600" b="1" i="0" dirty="0">
                <a:effectLst/>
              </a:rPr>
              <a:t>"Management Effectiveness" framework</a:t>
            </a:r>
          </a:p>
          <a:p>
            <a:pPr lvl="1"/>
            <a:r>
              <a:rPr lang="en-GB" sz="1400" dirty="0"/>
              <a:t>Manage by objectives</a:t>
            </a:r>
          </a:p>
          <a:p>
            <a:pPr lvl="1"/>
            <a:r>
              <a:rPr lang="en-GB" sz="1400" dirty="0"/>
              <a:t>Take more risks over a longer time period</a:t>
            </a:r>
          </a:p>
          <a:p>
            <a:pPr lvl="1"/>
            <a:r>
              <a:rPr lang="en-GB" sz="1400" dirty="0"/>
              <a:t>Allow risk-taking further down the organization</a:t>
            </a:r>
          </a:p>
          <a:p>
            <a:pPr lvl="1"/>
            <a:r>
              <a:rPr lang="en-GB" sz="1400" dirty="0"/>
              <a:t>Take strategic decisions</a:t>
            </a:r>
          </a:p>
          <a:p>
            <a:pPr lvl="1"/>
            <a:r>
              <a:rPr lang="en-GB" sz="1400" dirty="0"/>
              <a:t>Build an integrated team</a:t>
            </a:r>
          </a:p>
          <a:p>
            <a:pPr lvl="1"/>
            <a:r>
              <a:rPr lang="en-GB" sz="1400" dirty="0"/>
              <a:t>Enable self-assessment within the team</a:t>
            </a:r>
          </a:p>
          <a:p>
            <a:pPr lvl="1"/>
            <a:r>
              <a:rPr lang="en-GB" sz="1400" dirty="0"/>
              <a:t>Communicate quickly and clearly </a:t>
            </a:r>
          </a:p>
          <a:p>
            <a:pPr lvl="1"/>
            <a:r>
              <a:rPr lang="en-GB" sz="1400" dirty="0"/>
              <a:t>Have a motivating influence on staff</a:t>
            </a:r>
          </a:p>
          <a:p>
            <a:pPr lvl="1"/>
            <a:r>
              <a:rPr lang="en-GB" sz="1400" dirty="0"/>
              <a:t>See the organization as a whole</a:t>
            </a:r>
          </a:p>
          <a:p>
            <a:pPr lvl="1"/>
            <a:r>
              <a:rPr lang="en-GB" sz="1400" dirty="0"/>
              <a:t>Understand external factors impacting the organization</a:t>
            </a:r>
            <a:endParaRPr lang="en-US" sz="1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179197-9308-D316-9602-146FCF5E5A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14/02/2024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66C536-3B12-46B8-B0E2-37DE7CBBE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03B60BFF-3ED1-E76E-2B71-411AB1B1E3FA}"/>
              </a:ext>
            </a:extLst>
          </p:cNvPr>
          <p:cNvSpPr txBox="1">
            <a:spLocks/>
          </p:cNvSpPr>
          <p:nvPr/>
        </p:nvSpPr>
        <p:spPr bwMode="auto">
          <a:xfrm>
            <a:off x="4634767" y="1600201"/>
            <a:ext cx="4474840" cy="39170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b="1" dirty="0"/>
              <a:t>Theory X and Theory Y</a:t>
            </a:r>
          </a:p>
          <a:p>
            <a:pPr lvl="1"/>
            <a:r>
              <a:rPr lang="en-GB" sz="1200" dirty="0"/>
              <a:t>Theory X</a:t>
            </a:r>
          </a:p>
          <a:p>
            <a:pPr lvl="1"/>
            <a:r>
              <a:rPr lang="en-GB" sz="1200" dirty="0"/>
              <a:t>Theory X: management approach </a:t>
            </a:r>
          </a:p>
          <a:p>
            <a:pPr lvl="1"/>
            <a:r>
              <a:rPr lang="en-GB" sz="1200" dirty="0"/>
              <a:t>Theory Y</a:t>
            </a:r>
          </a:p>
          <a:p>
            <a:pPr lvl="1"/>
            <a:r>
              <a:rPr lang="en-GB" sz="1200" dirty="0"/>
              <a:t>Theory Y: management approach</a:t>
            </a:r>
          </a:p>
          <a:p>
            <a:pPr lvl="1"/>
            <a:r>
              <a:rPr lang="en-GB" sz="1200" dirty="0"/>
              <a:t>Theory X and theory Y</a:t>
            </a:r>
          </a:p>
        </p:txBody>
      </p:sp>
    </p:spTree>
    <p:extLst>
      <p:ext uri="{BB962C8B-B14F-4D97-AF65-F5344CB8AC3E}">
        <p14:creationId xmlns:p14="http://schemas.microsoft.com/office/powerpoint/2010/main" val="3664860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2BC732-C488-D9CE-9FC3-B7C14C9D89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dirty="0">
                <a:effectLst/>
              </a:rPr>
              <a:t>"Management Effectiveness" framework </a:t>
            </a:r>
            <a:r>
              <a:rPr lang="en-GB" sz="2000" i="0" dirty="0">
                <a:effectLst/>
              </a:rPr>
              <a:t>(1 of 11)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161934-843B-A595-1182-6CB6FE9C97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Peter Drucker, a renowned management theorist, author, and consultant, proposed several key management tasks that he believed were crucial for effective organizational leadership. </a:t>
            </a:r>
          </a:p>
          <a:p>
            <a:r>
              <a:rPr lang="en-US" sz="2400" dirty="0"/>
              <a:t>Drucker's insights have had a profound influence on the field of management, and his ideas are still widely studied and applied today.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8404B1-ACD6-3C60-88C9-194EDA8FC7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14/02/2024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B5C8C50-61E9-BBDC-1B04-250501D625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760360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567D8-4B3D-2447-9B8F-8748F9C935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dirty="0">
                <a:effectLst/>
              </a:rPr>
              <a:t>Manage by Objectives</a:t>
            </a:r>
            <a:br>
              <a:rPr lang="en-GB" sz="3600" b="1" i="0" dirty="0">
                <a:effectLst/>
              </a:rPr>
            </a:br>
            <a:r>
              <a:rPr lang="en-GB" sz="2000" i="0" dirty="0">
                <a:effectLst/>
              </a:rPr>
              <a:t>(2 of 11)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854183-F990-DA4C-304D-AABDB3F1CD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This approach involves setting specific, measurable, achievable, relevant, and time-bound (SMART) objectives for the organization and its members. </a:t>
            </a:r>
          </a:p>
          <a:p>
            <a:r>
              <a:rPr lang="en-US" sz="2400" dirty="0"/>
              <a:t>Managers should actively involve employees in the goal-setting process, ensuring that objectives are clear, aligned with organizational goals, and contribute to overall success.</a:t>
            </a:r>
          </a:p>
          <a:p>
            <a:endParaRPr lang="en-US" sz="2400" dirty="0"/>
          </a:p>
          <a:p>
            <a:pPr marL="0" indent="0">
              <a:buNone/>
            </a:pPr>
            <a:r>
              <a:rPr lang="en-US" sz="2400" dirty="0">
                <a:hlinkClick r:id="rId2"/>
              </a:rPr>
              <a:t>https://www.youtube.com/watch?v=K57rvR2nGu0</a:t>
            </a:r>
            <a:r>
              <a:rPr lang="en-US" sz="2400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E7B28E-A064-0DEC-2AE5-E7F45E088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14/02/2024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FFFF13-76EE-53E9-DC9F-BF3AFEC40D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252238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D4BC24-6AF3-DB50-3C26-970F477AE4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dirty="0">
                <a:effectLst/>
              </a:rPr>
              <a:t>Take More Risks Over a Longer Time Period </a:t>
            </a:r>
            <a:r>
              <a:rPr lang="en-GB" sz="2000" i="0" dirty="0">
                <a:effectLst/>
              </a:rPr>
              <a:t>(3 of 11)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D8FC91-04E2-8502-F1E1-E813C597BE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Managers are encouraged to adopt a strategic mindset and be willing to take calculated risks. </a:t>
            </a:r>
          </a:p>
          <a:p>
            <a:r>
              <a:rPr lang="en-US" sz="2400" dirty="0"/>
              <a:t>This involves making decisions that may have a longer-term impact on the organization. </a:t>
            </a:r>
          </a:p>
          <a:p>
            <a:r>
              <a:rPr lang="en-US" sz="2400" dirty="0"/>
              <a:t>Balancing risk-taking with thoughtful planning and analysis is essential for achieving innovation and sustainable growth.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DD711F-C8C0-0A17-924F-FB3AB0278D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14/02/2024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B365F7-DE31-B4AD-EAF2-82D29F81D2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437483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9EB659-D6C9-BDEF-0D47-9B18778948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dirty="0">
                <a:effectLst/>
              </a:rPr>
              <a:t>Allow Risk-Taking Further Down the Organization </a:t>
            </a:r>
            <a:r>
              <a:rPr lang="en-GB" sz="2000" i="0" dirty="0">
                <a:effectLst/>
              </a:rPr>
              <a:t>(4 of 11)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AC1EFA-221B-1DCD-689D-8A7CFC5635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Empowering employees at all levels to take risks and make decisions fosters a culture of innovation and accountability. </a:t>
            </a:r>
          </a:p>
          <a:p>
            <a:r>
              <a:rPr lang="en-US" sz="2400" dirty="0"/>
              <a:t>It requires creating an environment where individuals feel encouraged to contribute ideas and take ownership of their work.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8BA154-07DC-3F31-E185-2246CDCB5A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14/02/2024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ED2DEF-6540-D36C-3A62-CA9520E41F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700557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CC64C4-5ECF-A6B1-00A8-0B28A1F81C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dirty="0">
                <a:effectLst/>
              </a:rPr>
              <a:t>Take Strategic Decisions</a:t>
            </a:r>
            <a:br>
              <a:rPr lang="en-GB" sz="3600" b="1" i="0" dirty="0">
                <a:effectLst/>
              </a:rPr>
            </a:br>
            <a:r>
              <a:rPr lang="en-GB" sz="2000" i="0" dirty="0">
                <a:effectLst/>
              </a:rPr>
              <a:t>(5 of 11)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440998-63A9-8214-3148-EC3BAAFD8C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Managers should be adept at making strategic decisions that align with the organization's long-term vision. </a:t>
            </a:r>
          </a:p>
          <a:p>
            <a:r>
              <a:rPr lang="en-US" sz="2400" dirty="0"/>
              <a:t>Strategic decisions involve considering the overall direction of the organization, market trends, and competitive landscape.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D9D318-E55A-DBF1-732A-C924A4BC26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14/02/2024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02E6CA-F54E-D77E-3246-CE0CA8C9DD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3544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99F90E-41BB-A092-F9CC-043F63A77C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dirty="0">
                <a:effectLst/>
              </a:rPr>
              <a:t>Build an Integrated Team</a:t>
            </a:r>
            <a:br>
              <a:rPr lang="en-GB" sz="3600" b="1" i="0" dirty="0">
                <a:effectLst/>
              </a:rPr>
            </a:br>
            <a:r>
              <a:rPr lang="en-GB" sz="2000" i="0" dirty="0">
                <a:effectLst/>
              </a:rPr>
              <a:t>(6 of 11)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BAE711-271D-52CA-399E-C7B49C9E68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Managers should focus on creating a cohesive and collaborative team where members work towards common objectives. </a:t>
            </a:r>
          </a:p>
          <a:p>
            <a:r>
              <a:rPr lang="en-US" sz="2400" dirty="0"/>
              <a:t>This involves promoting open communication, fostering a sense of shared responsibility, and ensuring that each team member understands their role in achieving organizational goals.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0CB8A3-20D4-663B-56B2-93033A4DFE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14/02/2024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99E8CF-21A0-B7D2-4FC0-45FF94EF4F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60645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26FD0-E09C-3DB7-8CF7-0E1E67C925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dirty="0">
                <a:effectLst/>
              </a:rPr>
              <a:t>Enable Self-Assessment within the Team </a:t>
            </a:r>
            <a:r>
              <a:rPr lang="en-GB" sz="2000" i="0" dirty="0">
                <a:effectLst/>
              </a:rPr>
              <a:t>(7 of 11)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037876-B3E8-DB43-622F-516D943939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Encouraging team members to assess their own performance in relation to common objectives promotes self-awareness and continuous improvement. </a:t>
            </a:r>
          </a:p>
          <a:p>
            <a:r>
              <a:rPr lang="en-US" sz="2400" dirty="0"/>
              <a:t>This requires providing constructive feedback, facilitating opportunities for skill development, and recognizing individual contributions.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0E5E87-0BD7-9D24-639C-11ACE83B53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14/02/2024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CF00FD-88CD-A353-EAB3-8469BE8553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016926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F2FB9-EFC2-3391-34DE-6C64C4170A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dirty="0">
                <a:effectLst/>
              </a:rPr>
              <a:t>Communicate Quickly and Clearly</a:t>
            </a:r>
            <a:br>
              <a:rPr lang="en-GB" sz="3600" b="1" i="0" dirty="0">
                <a:effectLst/>
              </a:rPr>
            </a:br>
            <a:r>
              <a:rPr lang="en-GB" sz="2000" i="0" dirty="0">
                <a:effectLst/>
              </a:rPr>
              <a:t>(8 of 11)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936BAC-8197-261B-1C7B-A34F3CE885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Effective communication is crucial for ensuring that information flows efficiently within the organization. </a:t>
            </a:r>
          </a:p>
          <a:p>
            <a:r>
              <a:rPr lang="en-US" sz="2400" dirty="0"/>
              <a:t>Managers should convey messages in a timely and clear manner, avoiding ambiguity. </a:t>
            </a:r>
          </a:p>
          <a:p>
            <a:r>
              <a:rPr lang="en-US" sz="2400" dirty="0"/>
              <a:t>This includes sharing updates, expectations, and feedback with staff at all levels.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4C25D7-6EE4-B138-277C-A530B50217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14/02/2024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D58475-8D87-F4C1-1058-AED4D25BC9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804287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BCA74A-C8B7-48E2-5A00-921E158B38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dirty="0">
                <a:effectLst/>
              </a:rPr>
              <a:t>Have a Motivating Influence on Staff</a:t>
            </a:r>
            <a:br>
              <a:rPr lang="en-GB" sz="3600" b="1" i="0" dirty="0">
                <a:effectLst/>
              </a:rPr>
            </a:br>
            <a:r>
              <a:rPr lang="en-GB" sz="2000" i="0" dirty="0">
                <a:effectLst/>
              </a:rPr>
              <a:t>(9 of 11)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320545-B678-5F32-762B-93AAF2F0E2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Managers should possess motivational skills to inspire and engage employees. </a:t>
            </a:r>
          </a:p>
          <a:p>
            <a:r>
              <a:rPr lang="en-US" sz="2400" dirty="0"/>
              <a:t>This involves recognizing and rewarding achievements, providing a sense of purpose, and creating a positive work environment that encourages enthusiasm and commitment.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CC81ED-2CCA-2CFA-58AD-FA316F0911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14/02/2024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53808E-A016-B0B0-5451-9763A438D2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349255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78C7AD-1F17-61E6-6D12-17EA6F1D71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dirty="0">
                <a:effectLst/>
              </a:rPr>
              <a:t>See the Organization as a Whole</a:t>
            </a:r>
            <a:br>
              <a:rPr lang="en-GB" sz="3600" b="1" i="0" dirty="0">
                <a:effectLst/>
              </a:rPr>
            </a:br>
            <a:r>
              <a:rPr lang="en-GB" sz="2000" i="0" dirty="0">
                <a:effectLst/>
              </a:rPr>
              <a:t>(10 of 11)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06089B-8527-BB3A-E29A-02525C63DA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Managers should have a holistic understanding of the organization, recognizing how individual components and departments contribute to the overall success. </a:t>
            </a:r>
          </a:p>
          <a:p>
            <a:r>
              <a:rPr lang="en-US" sz="2400" dirty="0"/>
              <a:t>This requires a systemic perspective that considers the interconnectedness of various functions.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D8242-E764-115B-9A61-601ED37167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14/02/2024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4D0F8F-A97A-4EFF-EFA4-EADB676C98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08362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54CBE-20AB-052A-C9C4-753F36C774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dirty="0">
                <a:effectLst/>
              </a:rPr>
              <a:t>Understand External Factors Impacting the Organization</a:t>
            </a:r>
            <a:br>
              <a:rPr lang="en-GB" sz="3600" b="1" i="0" dirty="0">
                <a:effectLst/>
              </a:rPr>
            </a:br>
            <a:r>
              <a:rPr lang="en-GB" sz="2000" i="0" dirty="0">
                <a:effectLst/>
              </a:rPr>
              <a:t>(11 of 11)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F0182D-5E94-2A65-F356-259267E630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16224"/>
            <a:ext cx="8229600" cy="3917032"/>
          </a:xfrm>
        </p:spPr>
        <p:txBody>
          <a:bodyPr/>
          <a:lstStyle/>
          <a:p>
            <a:r>
              <a:rPr lang="en-US" sz="2400" dirty="0"/>
              <a:t>Managers need to be aware of the external environment, including market trends, regulatory changes, and competitive dynamics. </a:t>
            </a:r>
          </a:p>
          <a:p>
            <a:r>
              <a:rPr lang="en-US" sz="2400" dirty="0"/>
              <a:t>Understanding these factors allows for proactive decision-making and adaptation to external influences.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59C4F2-8DD2-4CCF-7EEF-FE83587041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14/02/2024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1BEE74C-8FBA-2258-3CEE-D3F6BFD1F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57937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12702E-BD93-3C4F-0D1D-8953243978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dirty="0">
                <a:effectLst/>
                <a:latin typeface="Söhne"/>
              </a:rPr>
              <a:t>Theory X and Theory Y</a:t>
            </a:r>
            <a:br>
              <a:rPr lang="en-GB" sz="3600" b="1" i="0" dirty="0">
                <a:effectLst/>
                <a:latin typeface="Söhne"/>
              </a:rPr>
            </a:br>
            <a:r>
              <a:rPr lang="en-GB" sz="2000" i="0" dirty="0">
                <a:effectLst/>
              </a:rPr>
              <a:t>(1 of 8)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50A837-82AF-CD27-3F71-57A5690C76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Douglas McGregor's Theory X and Theory Y are two contrasting sets of assumptions about human nature and motivation in the workplace. </a:t>
            </a:r>
          </a:p>
          <a:p>
            <a:r>
              <a:rPr lang="en-US" sz="2400" dirty="0"/>
              <a:t>These theories were introduced in his book "The Human Side of Enterprise," published in 1960. McGregor proposed these theories as a way to understand and address the differing perspectives that managers may hold regarding their employees.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B06482-6A25-C832-D399-43E65FFCD3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14/02/2024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72F2CA-1097-730B-C1F1-A9A670389C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53776FC-7F38-F149-81F4-0E5AD3AB439C}"/>
              </a:ext>
            </a:extLst>
          </p:cNvPr>
          <p:cNvSpPr txBox="1"/>
          <p:nvPr/>
        </p:nvSpPr>
        <p:spPr>
          <a:xfrm>
            <a:off x="1691680" y="4797152"/>
            <a:ext cx="66967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https://www.youtube.com/watch?v=NK8-LhqF4N0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782786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55F96-E83B-840A-5C17-89DFFA8849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dirty="0">
                <a:effectLst/>
              </a:rPr>
              <a:t>Theory X </a:t>
            </a:r>
            <a:r>
              <a:rPr lang="en-GB" sz="2000" i="0" dirty="0">
                <a:effectLst/>
              </a:rPr>
              <a:t>(2 of 8)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68015-9BF6-6D03-163D-C288370074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Employees inherently dislike work and will avoid it if possible.</a:t>
            </a:r>
          </a:p>
          <a:p>
            <a:r>
              <a:rPr lang="en-US" sz="2400" dirty="0"/>
              <a:t>Employees must be coerced, controlled, or directed with the threat of punishment to achieve organizational goals.</a:t>
            </a:r>
          </a:p>
          <a:p>
            <a:r>
              <a:rPr lang="en-US" sz="2400" dirty="0"/>
              <a:t>Employees prefer to be directed, wish to avoid responsibility, have little ambition, and primarily seek security.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2E506B-5881-1645-9444-D2C3330B01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14/02/2024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C5418F-F4B5-ACB3-9401-F46FDC937C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587937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6A1F13-C32A-6961-B58C-BFFD5BF3EB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Theory X: Management Approach</a:t>
            </a:r>
            <a:br>
              <a:rPr lang="en-US" sz="3600" b="1" dirty="0"/>
            </a:br>
            <a:r>
              <a:rPr lang="en-GB" sz="2000" i="0" dirty="0">
                <a:effectLst/>
              </a:rPr>
              <a:t>(3 of 8)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A4C71F-0304-FF09-EB75-4BC7A9C2E6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The </a:t>
            </a:r>
            <a:r>
              <a:rPr lang="en-US" sz="2400" b="1" dirty="0"/>
              <a:t>Theory X </a:t>
            </a:r>
            <a:r>
              <a:rPr lang="en-US" sz="2400" dirty="0"/>
              <a:t>manager tends to adopt an authoritarian management style, closely supervising employees, setting strict rules, and relying on external rewards and punishments to drive performance.</a:t>
            </a:r>
          </a:p>
          <a:p>
            <a:r>
              <a:rPr lang="en-US" sz="2400" dirty="0"/>
              <a:t>Micromanagement is common, as there is a belief that employees lack the motivation to work without close supervision.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753BA0-E6A7-4930-2675-C4F2BF5029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14/02/2024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F3898E9-35B0-B40A-3F0D-8C6CF47D43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16455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08E9A-122C-35BB-D762-4631F1E642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Theory X: Management Approach</a:t>
            </a:r>
            <a:br>
              <a:rPr lang="en-US" sz="3600" b="1" dirty="0"/>
            </a:br>
            <a:r>
              <a:rPr lang="en-GB" sz="2000" i="0" dirty="0">
                <a:effectLst/>
              </a:rPr>
              <a:t>(4 of 8)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30DE0-E299-B7CA-BCC0-7BDD183062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Limited trust in employees.</a:t>
            </a:r>
          </a:p>
          <a:p>
            <a:r>
              <a:rPr lang="en-US" sz="2400" dirty="0"/>
              <a:t>Centralized decision-making.</a:t>
            </a:r>
          </a:p>
          <a:p>
            <a:r>
              <a:rPr lang="en-US" sz="2400" dirty="0"/>
              <a:t>Limited opportunities for employee input or creativity.</a:t>
            </a:r>
          </a:p>
          <a:p>
            <a:r>
              <a:rPr lang="en-US" sz="2400" dirty="0"/>
              <a:t>Hierarchical structures with clear lines of authority.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DE7134-7CF8-78CD-570B-F6AF686071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14/02/2024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7CFC00D-4E24-18D0-45EA-155D491141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010039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C6248-7C6C-BE21-0D3F-0E72871F4D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Theory Y </a:t>
            </a:r>
            <a:r>
              <a:rPr lang="en-GB" sz="2000" i="0" dirty="0">
                <a:effectLst/>
              </a:rPr>
              <a:t>(5 of 8)</a:t>
            </a:r>
            <a:endParaRPr lang="en-US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513CFE-ED24-E418-3A8C-2B335BE8A2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Work is as natural as play and rest; people will show commitment to organizational objectives if they find the work fulfilling.</a:t>
            </a:r>
          </a:p>
          <a:p>
            <a:r>
              <a:rPr lang="en-US" sz="2400" dirty="0"/>
              <a:t>Employees will exercise self-control and self-direction if they are committed to the objectives.</a:t>
            </a:r>
          </a:p>
          <a:p>
            <a:r>
              <a:rPr lang="en-US" sz="2400" dirty="0"/>
              <a:t>Creativity, ingenuity, and resourcefulness are widely distributed among the population, and organizations can benefit by tapping into these qualities.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6D65A2-0028-10CF-C1A5-B1506BD437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14/02/2024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D1C6E5-171D-335F-3964-BD12FD85EA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9822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DE0F4-FAF3-39CC-6BBB-EBBDFD2CE1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Theory Y: Management Approach</a:t>
            </a:r>
            <a:br>
              <a:rPr lang="en-US" sz="3600" b="1" dirty="0"/>
            </a:br>
            <a:r>
              <a:rPr lang="en-GB" sz="2000" i="0" dirty="0">
                <a:effectLst/>
              </a:rPr>
              <a:t>(6 of 8)</a:t>
            </a:r>
            <a:endParaRPr lang="en-US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B1B172-E3FB-3207-E4C5-BC51806720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Theory Y managers believe that employees are intrinsically motivated, enjoy their work, and seek opportunities to contribute creatively.</a:t>
            </a:r>
          </a:p>
          <a:p>
            <a:r>
              <a:rPr lang="en-US" sz="2400" dirty="0"/>
              <a:t>Managers encourage employee participation in decision-making, provide opportunities for personal and professional growth, and foster a positive work environment.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14E201-1AB2-9F3B-4480-7ECE5760F4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14/02/2024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4A1EEF0-B7A4-9F6E-520B-DBABC486AB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408310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C72C48-9EB1-01F8-7CC2-7C22D52FDD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Theory Y: Management Approach</a:t>
            </a:r>
            <a:br>
              <a:rPr lang="en-US" sz="3600" b="1" dirty="0"/>
            </a:br>
            <a:r>
              <a:rPr lang="en-GB" sz="2000" i="0" dirty="0">
                <a:effectLst/>
              </a:rPr>
              <a:t>(7 of 8)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F80266-6319-CD04-CBC6-71DC49E16C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Trust in employees' intrinsic motivation.</a:t>
            </a:r>
          </a:p>
          <a:p>
            <a:r>
              <a:rPr lang="en-US" sz="2400" dirty="0"/>
              <a:t>Decentralized decision-making.</a:t>
            </a:r>
          </a:p>
          <a:p>
            <a:r>
              <a:rPr lang="en-US" sz="2400" dirty="0"/>
              <a:t>Employee empowerment and participation.</a:t>
            </a:r>
          </a:p>
          <a:p>
            <a:r>
              <a:rPr lang="en-US" sz="2400" dirty="0"/>
              <a:t>Flatter organizational structures with more flexible roles.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194A84-F54E-F472-1596-6A27D24D3D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14/02/2024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0D4BAC-EA6C-EFD0-67A1-1B2AEA4174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0488047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507AF9-C3F6-7DD0-F46E-D7574F979B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Theory X and Theory Y</a:t>
            </a:r>
            <a:br>
              <a:rPr lang="en-US" sz="3600" b="1" dirty="0"/>
            </a:br>
            <a:r>
              <a:rPr lang="en-GB" sz="2000" i="0" dirty="0">
                <a:effectLst/>
              </a:rPr>
              <a:t>(8 of 8)</a:t>
            </a:r>
            <a:endParaRPr lang="en-US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1C8CE0-5AAF-3824-19EC-F1D393A071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b="1" dirty="0"/>
              <a:t>Theory X </a:t>
            </a:r>
            <a:r>
              <a:rPr lang="en-US" sz="2400" dirty="0"/>
              <a:t>assumes that employees are primarily motivated by external factors such as rewards and punishments.</a:t>
            </a:r>
          </a:p>
          <a:p>
            <a:r>
              <a:rPr lang="en-US" sz="2400" b="1" dirty="0"/>
              <a:t>Theory Y </a:t>
            </a:r>
            <a:r>
              <a:rPr lang="en-US" sz="2400" dirty="0"/>
              <a:t>assumes that employees are motivated by intrinsic factors like a sense of purpose, achievement, and personal growth.</a:t>
            </a:r>
          </a:p>
          <a:p>
            <a:r>
              <a:rPr lang="en-US" sz="2400" b="1" dirty="0"/>
              <a:t>Theory X </a:t>
            </a:r>
            <a:r>
              <a:rPr lang="en-US" sz="2400" dirty="0"/>
              <a:t>is associated with a more controlling and authoritative management style.</a:t>
            </a:r>
          </a:p>
          <a:p>
            <a:r>
              <a:rPr lang="en-US" sz="2400" b="1" dirty="0"/>
              <a:t>Theory Y </a:t>
            </a:r>
            <a:r>
              <a:rPr lang="en-US" sz="2400" dirty="0"/>
              <a:t>is associated with a more participative and empowering management style.</a:t>
            </a:r>
          </a:p>
          <a:p>
            <a:endParaRPr lang="en-US" sz="2400" dirty="0"/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5F44-2939-87B4-24AE-602FA82060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14/02/2024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DE0EB6-0979-97CE-AD92-373CEAC0EB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580323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FDC30D-5FDF-FF60-4938-C6AC6482F1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8E499F-C003-7CDC-D4F7-A7D542DE62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Now attempt </a:t>
            </a:r>
            <a:r>
              <a:rPr lang="en-US" sz="2400"/>
              <a:t>activity 2 </a:t>
            </a:r>
            <a:r>
              <a:rPr lang="en-US" sz="2400" dirty="0"/>
              <a:t>available in Moodle.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9D934F-6E69-3C12-AA27-187BD0184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14/02/2024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C47E57-428C-6990-E4E2-99F056D0F8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4791499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813D6D-472A-46C4-E9C5-CB4F54B03D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FDD8D0-986D-A42A-3A5A-C7DEAB5DE7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/>
              <a:t>Cole, G.A and Kelly, P. Phil (2020) Management theory and practice. Ninth edition / Gerald A. Cole, Phil Kelly. Andover: Cengage Learning.</a:t>
            </a:r>
          </a:p>
          <a:p>
            <a:r>
              <a:rPr lang="en-US" sz="2000" dirty="0"/>
              <a:t>Robbins, S.P., Coulter, M.K. and Randel, A. (2021) Management. Global edition. Harlow, England: Pearson Education.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0E1FC2-126E-9E37-91E0-B1D0D984D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14/02/2024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F4E8F9-A437-961C-9B05-1E9418FE3F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770262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3604</TotalTime>
  <Words>1288</Words>
  <Application>Microsoft Office PowerPoint</Application>
  <PresentationFormat>On-screen Show (4:3)</PresentationFormat>
  <Paragraphs>139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Myriad Pro</vt:lpstr>
      <vt:lpstr>Söhne</vt:lpstr>
      <vt:lpstr>Arial</vt:lpstr>
      <vt:lpstr>Verdana</vt:lpstr>
      <vt:lpstr>20140311PresentationUWTSDTemplate</vt:lpstr>
      <vt:lpstr>   Basic Theories of Management: Scientific Management Theory       LCBB4008         Week 5 – Session 2 </vt:lpstr>
      <vt:lpstr>Objectives of the session</vt:lpstr>
      <vt:lpstr>"Management Effectiveness" framework (1 of 11)</vt:lpstr>
      <vt:lpstr>Manage by Objectives (2 of 11)</vt:lpstr>
      <vt:lpstr>Take More Risks Over a Longer Time Period (3 of 11)</vt:lpstr>
      <vt:lpstr>Allow Risk-Taking Further Down the Organization (4 of 11)</vt:lpstr>
      <vt:lpstr>Take Strategic Decisions (5 of 11)</vt:lpstr>
      <vt:lpstr>Build an Integrated Team (6 of 11)</vt:lpstr>
      <vt:lpstr>Enable Self-Assessment within the Team (7 of 11)</vt:lpstr>
      <vt:lpstr>Communicate Quickly and Clearly (8 of 11)</vt:lpstr>
      <vt:lpstr>Have a Motivating Influence on Staff (9 of 11)</vt:lpstr>
      <vt:lpstr>See the Organization as a Whole (10 of 11)</vt:lpstr>
      <vt:lpstr>Understand External Factors Impacting the Organization (11 of 11)</vt:lpstr>
      <vt:lpstr>Theory X and Theory Y (1 of 8)</vt:lpstr>
      <vt:lpstr>Theory X (2 of 8)</vt:lpstr>
      <vt:lpstr>Theory X: Management Approach (3 of 8)</vt:lpstr>
      <vt:lpstr>Theory X: Management Approach (4 of 8)</vt:lpstr>
      <vt:lpstr>Theory Y (5 of 8)</vt:lpstr>
      <vt:lpstr>Theory Y: Management Approach (6 of 8)</vt:lpstr>
      <vt:lpstr>Theory Y: Management Approach (7 of 8)</vt:lpstr>
      <vt:lpstr>Theory X and Theory Y (8 of 8)</vt:lpstr>
      <vt:lpstr>Activity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Liyanage Rodrigo</cp:lastModifiedBy>
  <cp:revision>145</cp:revision>
  <cp:lastPrinted>2018-07-02T15:32:24Z</cp:lastPrinted>
  <dcterms:created xsi:type="dcterms:W3CDTF">2002-10-07T19:43:58Z</dcterms:created>
  <dcterms:modified xsi:type="dcterms:W3CDTF">2024-02-14T08:39:19Z</dcterms:modified>
</cp:coreProperties>
</file>