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5"/>
  </p:notesMasterIdLst>
  <p:sldIdLst>
    <p:sldId id="256" r:id="rId2"/>
    <p:sldId id="267" r:id="rId3"/>
    <p:sldId id="257" r:id="rId4"/>
    <p:sldId id="258" r:id="rId5"/>
    <p:sldId id="263" r:id="rId6"/>
    <p:sldId id="266" r:id="rId7"/>
    <p:sldId id="260" r:id="rId8"/>
    <p:sldId id="261" r:id="rId9"/>
    <p:sldId id="262" r:id="rId10"/>
    <p:sldId id="265" r:id="rId11"/>
    <p:sldId id="264" r:id="rId12"/>
    <p:sldId id="268" r:id="rId13"/>
    <p:sldId id="25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5" d="100"/>
          <a:sy n="95" d="100"/>
        </p:scale>
        <p:origin x="-1488" y="-12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printerSettings" Target="printerSettings/printerSettings1.bin"/><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85F32D-6D58-4D4C-A759-43630A58DF98}" type="datetimeFigureOut">
              <a:rPr lang="en-US" smtClean="0"/>
              <a:t>17/02/2020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5307208-8182-8747-832F-25AAA5B31C71}" type="slidenum">
              <a:rPr lang="en-US" smtClean="0"/>
              <a:t>‹#›</a:t>
            </a:fld>
            <a:endParaRPr lang="en-US"/>
          </a:p>
        </p:txBody>
      </p:sp>
    </p:spTree>
    <p:extLst>
      <p:ext uri="{BB962C8B-B14F-4D97-AF65-F5344CB8AC3E}">
        <p14:creationId xmlns:p14="http://schemas.microsoft.com/office/powerpoint/2010/main" val="414399006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Recent</a:t>
            </a:r>
            <a:r>
              <a:rPr lang="en-US" baseline="0" dirty="0" smtClean="0"/>
              <a:t> report overall was really good, however for question 2 of the report “How good is provision?” we received an adequate, this means that our strengths outweighed the areas for improvement. But in the comment for this section we as a school should be concerned in how we are monitoring our pupils. The class teacher and teaching assistants have been going around each child to check for subject understanding and at the end of each topic there is a test to find out knowledge. The issue is the test is summative, we need to have more formative strategies in the classroom to ensure children understand what they are learning.</a:t>
            </a:r>
            <a:endParaRPr lang="en-US" dirty="0"/>
          </a:p>
        </p:txBody>
      </p:sp>
      <p:sp>
        <p:nvSpPr>
          <p:cNvPr id="4" name="Slide Number Placeholder 3"/>
          <p:cNvSpPr>
            <a:spLocks noGrp="1"/>
          </p:cNvSpPr>
          <p:nvPr>
            <p:ph type="sldNum" sz="quarter" idx="10"/>
          </p:nvPr>
        </p:nvSpPr>
        <p:spPr/>
        <p:txBody>
          <a:bodyPr/>
          <a:lstStyle/>
          <a:p>
            <a:fld id="{65307208-8182-8747-832F-25AAA5B31C71}" type="slidenum">
              <a:rPr lang="en-US" smtClean="0"/>
              <a:t>4</a:t>
            </a:fld>
            <a:endParaRPr lang="en-US"/>
          </a:p>
        </p:txBody>
      </p:sp>
    </p:spTree>
    <p:extLst>
      <p:ext uri="{BB962C8B-B14F-4D97-AF65-F5344CB8AC3E}">
        <p14:creationId xmlns:p14="http://schemas.microsoft.com/office/powerpoint/2010/main" val="1055769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Discuss</a:t>
            </a:r>
            <a:r>
              <a:rPr lang="en-US" baseline="0" dirty="0" smtClean="0"/>
              <a:t> the criteria of mummy bear letter, if children are aware of what needs to be included there is less chance of them getting it wrong. Give out criteria and example of work. </a:t>
            </a:r>
          </a:p>
          <a:p>
            <a:r>
              <a:rPr lang="en-US" dirty="0" smtClean="0"/>
              <a:t>Research shows that students who regularly receive this information in the classroom are • more focused for longer periods of time • more motivated and active in their learning • better able to take responsibility for their own learning. NCCA 2015</a:t>
            </a:r>
            <a:endParaRPr lang="en-US" dirty="0"/>
          </a:p>
        </p:txBody>
      </p:sp>
      <p:sp>
        <p:nvSpPr>
          <p:cNvPr id="4" name="Slide Number Placeholder 3"/>
          <p:cNvSpPr>
            <a:spLocks noGrp="1"/>
          </p:cNvSpPr>
          <p:nvPr>
            <p:ph type="sldNum" sz="quarter" idx="10"/>
          </p:nvPr>
        </p:nvSpPr>
        <p:spPr/>
        <p:txBody>
          <a:bodyPr/>
          <a:lstStyle/>
          <a:p>
            <a:fld id="{65307208-8182-8747-832F-25AAA5B31C71}" type="slidenum">
              <a:rPr lang="en-US" smtClean="0"/>
              <a:t>7</a:t>
            </a:fld>
            <a:endParaRPr lang="en-US"/>
          </a:p>
        </p:txBody>
      </p:sp>
    </p:spTree>
    <p:extLst>
      <p:ext uri="{BB962C8B-B14F-4D97-AF65-F5344CB8AC3E}">
        <p14:creationId xmlns:p14="http://schemas.microsoft.com/office/powerpoint/2010/main" val="32525976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Diagnostic</a:t>
            </a:r>
            <a:endParaRPr lang="en-US" dirty="0"/>
          </a:p>
        </p:txBody>
      </p:sp>
      <p:sp>
        <p:nvSpPr>
          <p:cNvPr id="4" name="Slide Number Placeholder 3"/>
          <p:cNvSpPr>
            <a:spLocks noGrp="1"/>
          </p:cNvSpPr>
          <p:nvPr>
            <p:ph type="sldNum" sz="quarter" idx="10"/>
          </p:nvPr>
        </p:nvSpPr>
        <p:spPr/>
        <p:txBody>
          <a:bodyPr/>
          <a:lstStyle/>
          <a:p>
            <a:fld id="{65307208-8182-8747-832F-25AAA5B31C71}" type="slidenum">
              <a:rPr lang="en-US" smtClean="0"/>
              <a:t>10</a:t>
            </a:fld>
            <a:endParaRPr lang="en-US"/>
          </a:p>
        </p:txBody>
      </p:sp>
    </p:spTree>
    <p:extLst>
      <p:ext uri="{BB962C8B-B14F-4D97-AF65-F5344CB8AC3E}">
        <p14:creationId xmlns:p14="http://schemas.microsoft.com/office/powerpoint/2010/main" val="2931158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5307208-8182-8747-832F-25AAA5B31C71}" type="slidenum">
              <a:rPr lang="en-US" smtClean="0"/>
              <a:t>13</a:t>
            </a:fld>
            <a:endParaRPr lang="en-US"/>
          </a:p>
        </p:txBody>
      </p:sp>
    </p:spTree>
    <p:extLst>
      <p:ext uri="{BB962C8B-B14F-4D97-AF65-F5344CB8AC3E}">
        <p14:creationId xmlns:p14="http://schemas.microsoft.com/office/powerpoint/2010/main" val="3085189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February 17, 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February 17, 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February 17, 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February 17, 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February 17, 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EFB012D-77A1-44B0-BB26-329BA1EE55C9}" type="datetime4">
              <a:rPr lang="en-US" smtClean="0"/>
              <a:pPr/>
              <a:t>February 17, 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February 17, 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February 17, 2020</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dirty="0"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February 17, 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16C3AA4-67BE-44F7-809A-3582401494AF}" type="datetime4">
              <a:rPr lang="en-US" smtClean="0"/>
              <a:pPr/>
              <a:t>February 17, 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5172EEB-1769-4776-AD69-E7C1260563EB}" type="datetime4">
              <a:rPr lang="en-US" smtClean="0"/>
              <a:pPr/>
              <a:t>February 17, 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February 17, 2020</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 Id="rId3"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oc.co.uk/sites/default/files/London%20South%20East%20Colleges%20-%20Toolkit%20-%20March%202018.pdf" TargetMode="External"/><Relationship Id="rId4" Type="http://schemas.openxmlformats.org/officeDocument/2006/relationships/hyperlink" Target="https://ccea.org.uk/downloads/docs/ccea-asset/Curriculum/Assessment%20for%20Learning%20-%20A%20Practical%20Guide.pdf" TargetMode="External"/><Relationship Id="rId5" Type="http://schemas.openxmlformats.org/officeDocument/2006/relationships/hyperlink" Target="https://www.estyn.gov.wales/sites/www.estyn.gov.wales/files/documents/Birchgrove%20Primary%20School.pdf" TargetMode="External"/><Relationship Id="rId6" Type="http://schemas.openxmlformats.org/officeDocument/2006/relationships/hyperlink" Target="https://www.estyn.gov.wales/document/guidance-handbook-inspection-primary-schools" TargetMode="External"/><Relationship Id="rId7" Type="http://schemas.openxmlformats.org/officeDocument/2006/relationships/hyperlink" Target="https://www.eteach.com/blog/why-traffic-lights-gets-the-thumbs-down" TargetMode="External"/><Relationship Id="rId8" Type="http://schemas.openxmlformats.org/officeDocument/2006/relationships/hyperlink" Target="http://www.lancsngfl.ac.uk/curriculum/assessment/download/file/AfL%20in%20EYFS%20Project21.pdf" TargetMode="External"/><Relationship Id="rId9" Type="http://schemas.openxmlformats.org/officeDocument/2006/relationships/hyperlink" Target="https://www.ncca.ie/media/1927/assessment-workshop-1_en.pdf" TargetMode="External"/><Relationship Id="rId10" Type="http://schemas.openxmlformats.org/officeDocument/2006/relationships/hyperlink" Target="https://dera.ioe.ac.uk/13190/7/110111howtodevelopeen_Redacted.pdf" TargetMode="External"/><Relationship Id="rId11" Type="http://schemas.openxmlformats.org/officeDocument/2006/relationships/hyperlink" Target="https://hwb.gov.wales/storage/b447d1fe-5463-4382-9726-e68623a05dd2/assessment-for-learning-and-the-national-literacy-and-numeracy-framework.pdf" TargetMode="External"/><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85271" y="670514"/>
            <a:ext cx="1852598" cy="2625730"/>
          </a:xfrm>
          <a:prstGeom prst="rect">
            <a:avLst/>
          </a:prstGeom>
        </p:spPr>
      </p:pic>
      <p:sp>
        <p:nvSpPr>
          <p:cNvPr id="2" name="Title 1"/>
          <p:cNvSpPr>
            <a:spLocks noGrp="1"/>
          </p:cNvSpPr>
          <p:nvPr>
            <p:ph type="ctrTitle"/>
          </p:nvPr>
        </p:nvSpPr>
        <p:spPr>
          <a:xfrm>
            <a:off x="114411" y="131613"/>
            <a:ext cx="5648623" cy="538901"/>
          </a:xfrm>
        </p:spPr>
        <p:txBody>
          <a:bodyPr/>
          <a:lstStyle/>
          <a:p>
            <a:pPr algn="ctr"/>
            <a:r>
              <a:rPr lang="en-US" sz="2400" dirty="0" smtClean="0">
                <a:latin typeface="Cambria"/>
                <a:cs typeface="Cambria"/>
              </a:rPr>
              <a:t>Crane Academy Primary School</a:t>
            </a:r>
            <a:endParaRPr lang="en-US" sz="2400" dirty="0">
              <a:latin typeface="Cambria"/>
              <a:cs typeface="Cambria"/>
            </a:endParaRPr>
          </a:p>
        </p:txBody>
      </p:sp>
      <p:sp>
        <p:nvSpPr>
          <p:cNvPr id="5" name="TextBox 4"/>
          <p:cNvSpPr txBox="1"/>
          <p:nvPr/>
        </p:nvSpPr>
        <p:spPr>
          <a:xfrm>
            <a:off x="4576493" y="4560060"/>
            <a:ext cx="5406131" cy="1938992"/>
          </a:xfrm>
          <a:prstGeom prst="rect">
            <a:avLst/>
          </a:prstGeom>
          <a:noFill/>
        </p:spPr>
        <p:txBody>
          <a:bodyPr wrap="square" rtlCol="0">
            <a:spAutoFit/>
          </a:bodyPr>
          <a:lstStyle/>
          <a:p>
            <a:pPr algn="ctr"/>
            <a:r>
              <a:rPr lang="en-US" sz="4000" dirty="0" smtClean="0">
                <a:solidFill>
                  <a:srgbClr val="FFFFFF"/>
                </a:solidFill>
                <a:latin typeface="Cambria"/>
                <a:cs typeface="Cambria"/>
              </a:rPr>
              <a:t>Introduction of Assessment for Learning (AFL)</a:t>
            </a:r>
            <a:endParaRPr lang="en-US" sz="4000" dirty="0">
              <a:solidFill>
                <a:srgbClr val="FFFFFF"/>
              </a:solidFill>
              <a:latin typeface="Cambria"/>
              <a:cs typeface="Cambria"/>
            </a:endParaRPr>
          </a:p>
        </p:txBody>
      </p:sp>
      <p:sp>
        <p:nvSpPr>
          <p:cNvPr id="6" name="Rectangle 5"/>
          <p:cNvSpPr/>
          <p:nvPr/>
        </p:nvSpPr>
        <p:spPr>
          <a:xfrm rot="19119679">
            <a:off x="1718936" y="2536090"/>
            <a:ext cx="6616640" cy="923330"/>
          </a:xfrm>
          <a:prstGeom prst="rect">
            <a:avLst/>
          </a:prstGeom>
          <a:noFill/>
          <a:ln>
            <a:noFill/>
          </a:ln>
        </p:spPr>
        <p:style>
          <a:lnRef idx="2">
            <a:schemeClr val="accent6"/>
          </a:lnRef>
          <a:fillRef idx="1">
            <a:schemeClr val="lt1"/>
          </a:fillRef>
          <a:effectRef idx="0">
            <a:schemeClr val="accent6"/>
          </a:effectRef>
          <a:fontRef idx="minor">
            <a:schemeClr val="dk1"/>
          </a:fontRef>
        </p:style>
        <p:txBody>
          <a:bodyPr wrap="none" lIns="91440" tIns="45720" rIns="91440" bIns="45720">
            <a:spAutoFit/>
          </a:bodyPr>
          <a:lstStyle/>
          <a:p>
            <a:pPr algn="ctr"/>
            <a:r>
              <a:rPr lang="en-GB" sz="54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Strategies for success</a:t>
            </a:r>
            <a:endParaRPr lang="en-GB" sz="540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Tree>
    <p:extLst>
      <p:ext uri="{BB962C8B-B14F-4D97-AF65-F5344CB8AC3E}">
        <p14:creationId xmlns:p14="http://schemas.microsoft.com/office/powerpoint/2010/main" val="1549620137"/>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Words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b="0" dirty="0" smtClean="0">
                <a:latin typeface="Cambria"/>
                <a:cs typeface="Cambria"/>
              </a:rPr>
              <a:t>FORMATIVE</a:t>
            </a:r>
          </a:p>
          <a:p>
            <a:pPr>
              <a:buFont typeface="Arial"/>
              <a:buChar char="•"/>
            </a:pPr>
            <a:r>
              <a:rPr lang="en-US" sz="2400" b="0" dirty="0" smtClean="0">
                <a:latin typeface="Cambria"/>
                <a:cs typeface="Cambria"/>
              </a:rPr>
              <a:t>SUMMATIVE</a:t>
            </a:r>
          </a:p>
          <a:p>
            <a:pPr>
              <a:buFont typeface="Arial"/>
              <a:buChar char="•"/>
            </a:pPr>
            <a:r>
              <a:rPr lang="en-US" sz="2400" b="0" dirty="0" smtClean="0">
                <a:latin typeface="Cambria"/>
                <a:cs typeface="Cambria"/>
              </a:rPr>
              <a:t>DIAGNOSTIC</a:t>
            </a:r>
          </a:p>
          <a:p>
            <a:pPr>
              <a:buFont typeface="Arial"/>
              <a:buChar char="•"/>
            </a:pPr>
            <a:r>
              <a:rPr lang="en-US" sz="2400" b="0" dirty="0" smtClean="0">
                <a:latin typeface="Cambria"/>
                <a:cs typeface="Cambria"/>
              </a:rPr>
              <a:t>SUCCESS CRITERIA</a:t>
            </a:r>
          </a:p>
          <a:p>
            <a:pPr>
              <a:buFont typeface="Arial"/>
              <a:buChar char="•"/>
            </a:pPr>
            <a:r>
              <a:rPr lang="en-US" sz="2400" b="0" dirty="0" smtClean="0">
                <a:latin typeface="Cambria"/>
                <a:cs typeface="Cambria"/>
              </a:rPr>
              <a:t>AFL</a:t>
            </a:r>
          </a:p>
          <a:p>
            <a:pPr>
              <a:buFont typeface="Arial"/>
              <a:buChar char="•"/>
            </a:pPr>
            <a:r>
              <a:rPr lang="en-US" sz="2400" b="0" dirty="0" smtClean="0">
                <a:latin typeface="Cambria"/>
                <a:cs typeface="Cambria"/>
              </a:rPr>
              <a:t>MARRA</a:t>
            </a:r>
            <a:endParaRPr lang="en-US" sz="2400" b="0" dirty="0">
              <a:latin typeface="Cambria"/>
              <a:cs typeface="Cambria"/>
            </a:endParaRPr>
          </a:p>
        </p:txBody>
      </p:sp>
    </p:spTree>
    <p:extLst>
      <p:ext uri="{BB962C8B-B14F-4D97-AF65-F5344CB8AC3E}">
        <p14:creationId xmlns:p14="http://schemas.microsoft.com/office/powerpoint/2010/main" val="1807591973"/>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smtClean="0">
                <a:latin typeface="Cambria"/>
                <a:cs typeface="Cambria"/>
              </a:rPr>
              <a:t>Objectives:</a:t>
            </a:r>
            <a:endParaRPr lang="en-US" sz="2400" dirty="0">
              <a:latin typeface="Cambria"/>
              <a:cs typeface="Cambria"/>
            </a:endParaRPr>
          </a:p>
        </p:txBody>
      </p:sp>
      <p:sp>
        <p:nvSpPr>
          <p:cNvPr id="3" name="Content Placeholder 2"/>
          <p:cNvSpPr>
            <a:spLocks noGrp="1"/>
          </p:cNvSpPr>
          <p:nvPr>
            <p:ph idx="1"/>
          </p:nvPr>
        </p:nvSpPr>
        <p:spPr/>
        <p:txBody>
          <a:bodyPr>
            <a:normAutofit/>
          </a:bodyPr>
          <a:lstStyle/>
          <a:p>
            <a:pPr>
              <a:lnSpc>
                <a:spcPct val="150000"/>
              </a:lnSpc>
              <a:buFont typeface="Arial"/>
              <a:buChar char="•"/>
            </a:pPr>
            <a:r>
              <a:rPr lang="en-US" sz="2400" b="0" dirty="0" smtClean="0">
                <a:latin typeface="Cambria"/>
                <a:cs typeface="Cambria"/>
              </a:rPr>
              <a:t>Discuss the recent Estyn report</a:t>
            </a:r>
          </a:p>
          <a:p>
            <a:pPr>
              <a:lnSpc>
                <a:spcPct val="150000"/>
              </a:lnSpc>
              <a:buFont typeface="Arial"/>
              <a:buChar char="•"/>
            </a:pPr>
            <a:r>
              <a:rPr lang="en-US" sz="2400" b="0" dirty="0" smtClean="0">
                <a:latin typeface="Cambria"/>
                <a:cs typeface="Cambria"/>
              </a:rPr>
              <a:t>Revisit Assessment for </a:t>
            </a:r>
            <a:r>
              <a:rPr lang="en-US" sz="2400" b="0" dirty="0" smtClean="0">
                <a:latin typeface="Cambria"/>
                <a:cs typeface="Cambria"/>
              </a:rPr>
              <a:t>learning</a:t>
            </a:r>
            <a:endParaRPr lang="en-US" sz="2400" b="0" dirty="0" smtClean="0">
              <a:latin typeface="Cambria"/>
              <a:cs typeface="Cambria"/>
            </a:endParaRPr>
          </a:p>
          <a:p>
            <a:pPr>
              <a:lnSpc>
                <a:spcPct val="150000"/>
              </a:lnSpc>
              <a:buFont typeface="Arial"/>
              <a:buChar char="•"/>
            </a:pPr>
            <a:r>
              <a:rPr lang="en-US" sz="2400" b="0" dirty="0" smtClean="0">
                <a:latin typeface="Cambria"/>
                <a:cs typeface="Cambria"/>
              </a:rPr>
              <a:t>Explain the planned strategies</a:t>
            </a:r>
          </a:p>
          <a:p>
            <a:pPr>
              <a:lnSpc>
                <a:spcPct val="150000"/>
              </a:lnSpc>
              <a:buFont typeface="Arial"/>
              <a:buChar char="•"/>
            </a:pPr>
            <a:r>
              <a:rPr lang="en-US" sz="2400" b="0" dirty="0" smtClean="0">
                <a:latin typeface="Cambria"/>
                <a:cs typeface="Cambria"/>
              </a:rPr>
              <a:t>Explain why these strategies will make a difference</a:t>
            </a:r>
          </a:p>
          <a:p>
            <a:pPr>
              <a:lnSpc>
                <a:spcPct val="150000"/>
              </a:lnSpc>
              <a:buFont typeface="Arial"/>
              <a:buChar char="•"/>
            </a:pPr>
            <a:r>
              <a:rPr lang="en-US" sz="2400" b="0" dirty="0" smtClean="0">
                <a:latin typeface="Cambria"/>
                <a:cs typeface="Cambria"/>
              </a:rPr>
              <a:t>Conclude meeting</a:t>
            </a:r>
            <a:endParaRPr lang="en-US" sz="2400" b="0" dirty="0">
              <a:latin typeface="Cambria"/>
              <a:cs typeface="Cambria"/>
            </a:endParaRPr>
          </a:p>
        </p:txBody>
      </p:sp>
    </p:spTree>
    <p:extLst>
      <p:ext uri="{BB962C8B-B14F-4D97-AF65-F5344CB8AC3E}">
        <p14:creationId xmlns:p14="http://schemas.microsoft.com/office/powerpoint/2010/main" val="688576835"/>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Estyn Report 2019</a:t>
            </a:r>
            <a:endParaRPr lang="en-US" dirty="0"/>
          </a:p>
        </p:txBody>
      </p:sp>
      <p:sp>
        <p:nvSpPr>
          <p:cNvPr id="3" name="Content Placeholder 2"/>
          <p:cNvSpPr>
            <a:spLocks noGrp="1"/>
          </p:cNvSpPr>
          <p:nvPr>
            <p:ph idx="1"/>
          </p:nvPr>
        </p:nvSpPr>
        <p:spPr/>
        <p:txBody>
          <a:bodyPr>
            <a:normAutofit lnSpcReduction="10000"/>
          </a:bodyPr>
          <a:lstStyle/>
          <a:p>
            <a:r>
              <a:rPr lang="en-US" sz="2400" b="0" dirty="0" smtClean="0">
                <a:latin typeface="Cambria"/>
                <a:cs typeface="Cambria"/>
              </a:rPr>
              <a:t>How good is provision? </a:t>
            </a:r>
            <a:r>
              <a:rPr lang="en-US" sz="2400" dirty="0" smtClean="0">
                <a:latin typeface="Cambria"/>
                <a:cs typeface="Cambria"/>
              </a:rPr>
              <a:t>ADEQUATE </a:t>
            </a:r>
          </a:p>
          <a:p>
            <a:endParaRPr lang="en-US" sz="2400" dirty="0">
              <a:latin typeface="Cambria"/>
              <a:cs typeface="Cambria"/>
            </a:endParaRPr>
          </a:p>
          <a:p>
            <a:r>
              <a:rPr lang="en-US" sz="2400" dirty="0" smtClean="0">
                <a:latin typeface="Cambria"/>
                <a:cs typeface="Cambria"/>
              </a:rPr>
              <a:t>“The school does not seem to monitor progress very well, there is signs of assessment for learning being implemented but the pupils do not seem engaged and seem less confident to discuss their progress. Many observed lessons seemed quiet and there was not a lot of interaction between pupils and from pupils to the staff”.</a:t>
            </a:r>
            <a:endParaRPr lang="en-US" sz="2400" dirty="0">
              <a:latin typeface="Cambria"/>
              <a:cs typeface="Cambria"/>
            </a:endParaRPr>
          </a:p>
        </p:txBody>
      </p:sp>
    </p:spTree>
    <p:extLst>
      <p:ext uri="{BB962C8B-B14F-4D97-AF65-F5344CB8AC3E}">
        <p14:creationId xmlns:p14="http://schemas.microsoft.com/office/powerpoint/2010/main" val="574360722"/>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What do we know about AFL?</a:t>
            </a:r>
            <a:endParaRPr lang="en-US" dirty="0"/>
          </a:p>
        </p:txBody>
      </p:sp>
      <p:sp>
        <p:nvSpPr>
          <p:cNvPr id="3" name="Content Placeholder 2"/>
          <p:cNvSpPr>
            <a:spLocks noGrp="1"/>
          </p:cNvSpPr>
          <p:nvPr>
            <p:ph idx="1"/>
          </p:nvPr>
        </p:nvSpPr>
        <p:spPr/>
        <p:txBody>
          <a:bodyPr>
            <a:normAutofit fontScale="92500" lnSpcReduction="20000"/>
          </a:bodyPr>
          <a:lstStyle/>
          <a:p>
            <a:pPr>
              <a:buFont typeface="Arial"/>
              <a:buChar char="•"/>
            </a:pPr>
            <a:r>
              <a:rPr lang="en-US" sz="2400" b="0" dirty="0" smtClean="0">
                <a:latin typeface="Cambria"/>
                <a:cs typeface="Cambria"/>
              </a:rPr>
              <a:t>Using formative evidence found </a:t>
            </a:r>
            <a:r>
              <a:rPr lang="en-US" sz="2400" b="0" dirty="0" smtClean="0">
                <a:latin typeface="Cambria"/>
                <a:cs typeface="Cambria"/>
              </a:rPr>
              <a:t>out </a:t>
            </a:r>
            <a:r>
              <a:rPr lang="en-US" sz="2400" b="0" dirty="0" smtClean="0">
                <a:latin typeface="Cambria"/>
                <a:cs typeface="Cambria"/>
              </a:rPr>
              <a:t>by the staff and pupils to check the progress of learning. To find out what the pupils already know and what needs to be done to develop knowledge further</a:t>
            </a:r>
            <a:r>
              <a:rPr lang="en-US" sz="2400" b="0" dirty="0" smtClean="0">
                <a:latin typeface="Cambria"/>
                <a:cs typeface="Cambria"/>
              </a:rPr>
              <a:t>.</a:t>
            </a:r>
          </a:p>
          <a:p>
            <a:pPr>
              <a:buFont typeface="Arial"/>
              <a:buChar char="•"/>
            </a:pPr>
            <a:endParaRPr lang="en-US" sz="2400" b="0" dirty="0">
              <a:latin typeface="Cambria"/>
              <a:cs typeface="Cambria"/>
            </a:endParaRPr>
          </a:p>
          <a:p>
            <a:pPr>
              <a:buFont typeface="Arial"/>
              <a:buChar char="•"/>
            </a:pPr>
            <a:r>
              <a:rPr lang="en-US" sz="2400" b="0" dirty="0" smtClean="0">
                <a:latin typeface="Cambria"/>
                <a:cs typeface="Cambria"/>
              </a:rPr>
              <a:t>Welsh Government (2013) international and national research provided evidence that when assessment for learning is implemented successfully, classroom learning is enhanced and improved for both pupils and staff. There is also improvement of progression and achievement for pupils.</a:t>
            </a:r>
            <a:endParaRPr lang="en-US" sz="2400" b="0" dirty="0">
              <a:latin typeface="Cambria"/>
              <a:cs typeface="Cambria"/>
            </a:endParaRPr>
          </a:p>
        </p:txBody>
      </p:sp>
    </p:spTree>
    <p:extLst>
      <p:ext uri="{BB962C8B-B14F-4D97-AF65-F5344CB8AC3E}">
        <p14:creationId xmlns:p14="http://schemas.microsoft.com/office/powerpoint/2010/main" val="1692684726"/>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Estyn expectations</a:t>
            </a:r>
            <a:endParaRPr lang="en-US" dirty="0"/>
          </a:p>
        </p:txBody>
      </p:sp>
      <p:sp>
        <p:nvSpPr>
          <p:cNvPr id="3" name="Content Placeholder 2"/>
          <p:cNvSpPr>
            <a:spLocks noGrp="1"/>
          </p:cNvSpPr>
          <p:nvPr>
            <p:ph idx="1"/>
          </p:nvPr>
        </p:nvSpPr>
        <p:spPr/>
        <p:txBody>
          <a:bodyPr>
            <a:normAutofit fontScale="85000" lnSpcReduction="10000"/>
          </a:bodyPr>
          <a:lstStyle/>
          <a:p>
            <a:r>
              <a:rPr lang="en-US" sz="2400" dirty="0" smtClean="0">
                <a:latin typeface="Cambria"/>
                <a:cs typeface="Cambria"/>
              </a:rPr>
              <a:t>From the most recent Estyn observation prompt sheet, the following are key areas looked at in regards to AFL:</a:t>
            </a:r>
          </a:p>
          <a:p>
            <a:pPr algn="just">
              <a:buFont typeface="Arial"/>
              <a:buChar char="•"/>
            </a:pPr>
            <a:r>
              <a:rPr lang="en-US" sz="2400" b="0" dirty="0" smtClean="0">
                <a:latin typeface="Cambria"/>
                <a:cs typeface="Cambria"/>
              </a:rPr>
              <a:t>Opportunity to self assess and peer assess</a:t>
            </a:r>
          </a:p>
          <a:p>
            <a:pPr algn="just">
              <a:buFont typeface="Arial"/>
              <a:buChar char="•"/>
            </a:pPr>
            <a:r>
              <a:rPr lang="en-US" sz="2400" b="0" dirty="0" smtClean="0">
                <a:latin typeface="Cambria"/>
                <a:cs typeface="Cambria"/>
              </a:rPr>
              <a:t>Shared success criteria with pupils that they are able to understand</a:t>
            </a:r>
          </a:p>
          <a:p>
            <a:pPr algn="just">
              <a:buFont typeface="Arial"/>
              <a:buChar char="•"/>
            </a:pPr>
            <a:r>
              <a:rPr lang="en-US" sz="2400" b="0" dirty="0" smtClean="0">
                <a:latin typeface="Cambria"/>
                <a:cs typeface="Cambria"/>
              </a:rPr>
              <a:t>Pupils are able to create there own success criteria</a:t>
            </a:r>
          </a:p>
          <a:p>
            <a:pPr algn="just">
              <a:buFont typeface="Arial"/>
              <a:buChar char="•"/>
            </a:pPr>
            <a:r>
              <a:rPr lang="en-US" sz="2400" b="0" dirty="0" smtClean="0">
                <a:latin typeface="Cambria"/>
                <a:cs typeface="Cambria"/>
              </a:rPr>
              <a:t>Pupils work is reviewed often to check for understanding</a:t>
            </a:r>
          </a:p>
          <a:p>
            <a:pPr algn="just">
              <a:buFont typeface="Arial"/>
              <a:buChar char="•"/>
            </a:pPr>
            <a:r>
              <a:rPr lang="en-US" sz="2400" b="0" dirty="0" smtClean="0">
                <a:latin typeface="Cambria"/>
                <a:cs typeface="Cambria"/>
              </a:rPr>
              <a:t>Mini plenaries should be used</a:t>
            </a:r>
          </a:p>
          <a:p>
            <a:pPr marL="0" indent="0" algn="just"/>
            <a:endParaRPr lang="en-US" sz="2400" b="0" dirty="0" smtClean="0">
              <a:latin typeface="Cambria"/>
              <a:cs typeface="Cambria"/>
            </a:endParaRPr>
          </a:p>
          <a:p>
            <a:pPr marL="0" indent="0" algn="r"/>
            <a:r>
              <a:rPr lang="en-US" sz="2400" b="0" dirty="0" smtClean="0">
                <a:latin typeface="Cambria"/>
                <a:cs typeface="Cambria"/>
              </a:rPr>
              <a:t>(Estyn, 2020)</a:t>
            </a:r>
          </a:p>
          <a:p>
            <a:pPr algn="just">
              <a:buFont typeface="Arial"/>
              <a:buChar char="•"/>
            </a:pPr>
            <a:endParaRPr lang="en-US" sz="2400" b="0" dirty="0">
              <a:latin typeface="Cambria"/>
              <a:cs typeface="Cambria"/>
            </a:endParaRPr>
          </a:p>
        </p:txBody>
      </p:sp>
    </p:spTree>
    <p:extLst>
      <p:ext uri="{BB962C8B-B14F-4D97-AF65-F5344CB8AC3E}">
        <p14:creationId xmlns:p14="http://schemas.microsoft.com/office/powerpoint/2010/main" val="3913681185"/>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Foundation phase strategies</a:t>
            </a:r>
            <a:endParaRPr lang="en-US" dirty="0"/>
          </a:p>
        </p:txBody>
      </p:sp>
      <p:sp>
        <p:nvSpPr>
          <p:cNvPr id="3" name="Content Placeholder 2"/>
          <p:cNvSpPr>
            <a:spLocks noGrp="1"/>
          </p:cNvSpPr>
          <p:nvPr>
            <p:ph idx="1"/>
          </p:nvPr>
        </p:nvSpPr>
        <p:spPr/>
        <p:txBody>
          <a:bodyPr>
            <a:normAutofit/>
          </a:bodyPr>
          <a:lstStyle/>
          <a:p>
            <a:pPr>
              <a:buFont typeface="Arial"/>
              <a:buChar char="•"/>
            </a:pPr>
            <a:r>
              <a:rPr lang="en-US" sz="2400" b="0" dirty="0" smtClean="0">
                <a:latin typeface="Cambria"/>
                <a:cs typeface="Cambria"/>
              </a:rPr>
              <a:t>Lesson criteria is read out for the tasks (Letter to mummy </a:t>
            </a:r>
            <a:r>
              <a:rPr lang="en-US" sz="2400" b="0" dirty="0" smtClean="0">
                <a:latin typeface="Cambria"/>
                <a:cs typeface="Cambria"/>
              </a:rPr>
              <a:t>bear – Lancashire city council, 2011)</a:t>
            </a:r>
            <a:endParaRPr lang="en-US" sz="2400" b="0" dirty="0" smtClean="0">
              <a:latin typeface="Cambria"/>
              <a:cs typeface="Cambria"/>
            </a:endParaRPr>
          </a:p>
          <a:p>
            <a:pPr>
              <a:buFont typeface="Arial"/>
              <a:buChar char="•"/>
            </a:pPr>
            <a:r>
              <a:rPr lang="en-US" sz="2400" b="0" dirty="0" smtClean="0">
                <a:latin typeface="Cambria"/>
                <a:cs typeface="Cambria"/>
              </a:rPr>
              <a:t>Use the traffic light strategy</a:t>
            </a:r>
            <a:endParaRPr lang="en-US" sz="2400" b="0" dirty="0">
              <a:latin typeface="Cambria"/>
              <a:cs typeface="Cambria"/>
            </a:endParaRPr>
          </a:p>
        </p:txBody>
      </p:sp>
      <p:pic>
        <p:nvPicPr>
          <p:cNvPr id="4" name="Picture 3"/>
          <p:cNvPicPr>
            <a:picLocks noChangeAspect="1"/>
          </p:cNvPicPr>
          <p:nvPr/>
        </p:nvPicPr>
        <p:blipFill>
          <a:blip r:embed="rId3"/>
          <a:stretch>
            <a:fillRect/>
          </a:stretch>
        </p:blipFill>
        <p:spPr>
          <a:xfrm>
            <a:off x="1297093" y="2648477"/>
            <a:ext cx="6070600" cy="2032000"/>
          </a:xfrm>
          <a:prstGeom prst="rect">
            <a:avLst/>
          </a:prstGeom>
        </p:spPr>
      </p:pic>
    </p:spTree>
    <p:extLst>
      <p:ext uri="{BB962C8B-B14F-4D97-AF65-F5344CB8AC3E}">
        <p14:creationId xmlns:p14="http://schemas.microsoft.com/office/powerpoint/2010/main" val="3413397991"/>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Key STAGE 1</a:t>
            </a:r>
            <a:endParaRPr lang="en-US" dirty="0"/>
          </a:p>
        </p:txBody>
      </p:sp>
      <p:sp>
        <p:nvSpPr>
          <p:cNvPr id="3" name="Content Placeholder 2"/>
          <p:cNvSpPr>
            <a:spLocks noGrp="1"/>
          </p:cNvSpPr>
          <p:nvPr>
            <p:ph idx="1"/>
          </p:nvPr>
        </p:nvSpPr>
        <p:spPr/>
        <p:txBody>
          <a:bodyPr>
            <a:normAutofit/>
          </a:bodyPr>
          <a:lstStyle/>
          <a:p>
            <a:pPr algn="ctr"/>
            <a:r>
              <a:rPr lang="en-US" sz="2400" dirty="0" smtClean="0">
                <a:latin typeface="Cambria"/>
                <a:cs typeface="Cambria"/>
              </a:rPr>
              <a:t>Show and tell</a:t>
            </a:r>
            <a:endParaRPr lang="en-US" sz="2400" dirty="0">
              <a:latin typeface="Cambria"/>
              <a:cs typeface="Cambria"/>
            </a:endParaRPr>
          </a:p>
        </p:txBody>
      </p:sp>
      <p:pic>
        <p:nvPicPr>
          <p:cNvPr id="5" name="Picture 4"/>
          <p:cNvPicPr>
            <a:picLocks noChangeAspect="1"/>
          </p:cNvPicPr>
          <p:nvPr/>
        </p:nvPicPr>
        <p:blipFill>
          <a:blip r:embed="rId2"/>
          <a:stretch>
            <a:fillRect/>
          </a:stretch>
        </p:blipFill>
        <p:spPr>
          <a:xfrm>
            <a:off x="5379108" y="1987910"/>
            <a:ext cx="3764892" cy="2961318"/>
          </a:xfrm>
          <a:prstGeom prst="rect">
            <a:avLst/>
          </a:prstGeom>
        </p:spPr>
      </p:pic>
      <p:pic>
        <p:nvPicPr>
          <p:cNvPr id="6" name="Picture 5"/>
          <p:cNvPicPr>
            <a:picLocks noChangeAspect="1"/>
          </p:cNvPicPr>
          <p:nvPr/>
        </p:nvPicPr>
        <p:blipFill>
          <a:blip r:embed="rId3"/>
          <a:stretch>
            <a:fillRect/>
          </a:stretch>
        </p:blipFill>
        <p:spPr>
          <a:xfrm>
            <a:off x="0" y="1987910"/>
            <a:ext cx="5247508" cy="2951723"/>
          </a:xfrm>
          <a:prstGeom prst="rect">
            <a:avLst/>
          </a:prstGeom>
        </p:spPr>
      </p:pic>
    </p:spTree>
    <p:extLst>
      <p:ext uri="{BB962C8B-B14F-4D97-AF65-F5344CB8AC3E}">
        <p14:creationId xmlns:p14="http://schemas.microsoft.com/office/powerpoint/2010/main" val="76849507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365760"/>
            <a:ext cx="7520940" cy="548640"/>
          </a:xfrm>
        </p:spPr>
        <p:txBody>
          <a:bodyPr/>
          <a:lstStyle/>
          <a:p>
            <a:pPr algn="ctr"/>
            <a:r>
              <a:rPr lang="en-US" dirty="0" smtClean="0"/>
              <a:t>Key stage 2</a:t>
            </a:r>
            <a:endParaRPr lang="en-US" dirty="0"/>
          </a:p>
        </p:txBody>
      </p:sp>
      <p:sp>
        <p:nvSpPr>
          <p:cNvPr id="3" name="Content Placeholder 2"/>
          <p:cNvSpPr>
            <a:spLocks noGrp="1"/>
          </p:cNvSpPr>
          <p:nvPr>
            <p:ph idx="1"/>
          </p:nvPr>
        </p:nvSpPr>
        <p:spPr>
          <a:xfrm>
            <a:off x="-1189738" y="1100628"/>
            <a:ext cx="7520940" cy="3579849"/>
          </a:xfrm>
        </p:spPr>
        <p:txBody>
          <a:bodyPr>
            <a:normAutofit/>
          </a:bodyPr>
          <a:lstStyle/>
          <a:p>
            <a:r>
              <a:rPr lang="en-US" sz="2400" dirty="0" smtClean="0">
                <a:latin typeface="Cambria"/>
                <a:cs typeface="Cambria"/>
              </a:rPr>
              <a:t>                                           </a:t>
            </a:r>
            <a:endParaRPr lang="en-US" sz="2400" dirty="0">
              <a:latin typeface="Cambria"/>
              <a:cs typeface="Cambria"/>
            </a:endParaRPr>
          </a:p>
        </p:txBody>
      </p:sp>
      <p:pic>
        <p:nvPicPr>
          <p:cNvPr id="4" name="Picture 3"/>
          <p:cNvPicPr>
            <a:picLocks noChangeAspect="1"/>
          </p:cNvPicPr>
          <p:nvPr/>
        </p:nvPicPr>
        <p:blipFill>
          <a:blip r:embed="rId2"/>
          <a:stretch>
            <a:fillRect/>
          </a:stretch>
        </p:blipFill>
        <p:spPr>
          <a:xfrm>
            <a:off x="191686" y="1100628"/>
            <a:ext cx="3109314" cy="3109314"/>
          </a:xfrm>
          <a:prstGeom prst="rect">
            <a:avLst/>
          </a:prstGeom>
        </p:spPr>
      </p:pic>
      <p:sp>
        <p:nvSpPr>
          <p:cNvPr id="5" name="TextBox 4"/>
          <p:cNvSpPr txBox="1"/>
          <p:nvPr/>
        </p:nvSpPr>
        <p:spPr>
          <a:xfrm>
            <a:off x="3240272" y="1453320"/>
            <a:ext cx="5103628" cy="2677656"/>
          </a:xfrm>
          <a:prstGeom prst="rect">
            <a:avLst/>
          </a:prstGeom>
          <a:noFill/>
        </p:spPr>
        <p:txBody>
          <a:bodyPr wrap="square" rtlCol="0">
            <a:spAutoFit/>
          </a:bodyPr>
          <a:lstStyle/>
          <a:p>
            <a:pPr marL="285750" indent="-285750">
              <a:buFont typeface="Arial"/>
              <a:buChar char="•"/>
            </a:pPr>
            <a:r>
              <a:rPr lang="en-US" sz="2400" dirty="0" smtClean="0">
                <a:latin typeface="Cambria"/>
                <a:cs typeface="Cambria"/>
              </a:rPr>
              <a:t>Self assessment to be used, transition from traffic lights to reflecting on success criteria and given targets for progression  </a:t>
            </a:r>
          </a:p>
          <a:p>
            <a:pPr marL="285750" indent="-285750">
              <a:buFont typeface="Arial"/>
              <a:buChar char="•"/>
            </a:pPr>
            <a:endParaRPr lang="en-US" sz="2400" dirty="0">
              <a:latin typeface="Cambria"/>
              <a:cs typeface="Cambria"/>
            </a:endParaRPr>
          </a:p>
          <a:p>
            <a:pPr marL="285750" indent="-285750">
              <a:buFont typeface="Arial"/>
              <a:buChar char="•"/>
            </a:pPr>
            <a:r>
              <a:rPr lang="en-US" sz="2400" dirty="0" smtClean="0">
                <a:latin typeface="Cambria"/>
                <a:cs typeface="Cambria"/>
              </a:rPr>
              <a:t>Peer assessment using two stars and a wish.</a:t>
            </a:r>
            <a:endParaRPr lang="en-US" sz="2400" dirty="0">
              <a:latin typeface="Cambria"/>
              <a:cs typeface="Cambria"/>
            </a:endParaRPr>
          </a:p>
        </p:txBody>
      </p:sp>
    </p:spTree>
    <p:extLst>
      <p:ext uri="{BB962C8B-B14F-4D97-AF65-F5344CB8AC3E}">
        <p14:creationId xmlns:p14="http://schemas.microsoft.com/office/powerpoint/2010/main" val="1116790556"/>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831" y="0"/>
            <a:ext cx="5032408" cy="548640"/>
          </a:xfrm>
        </p:spPr>
        <p:txBody>
          <a:bodyPr/>
          <a:lstStyle/>
          <a:p>
            <a:pPr algn="ctr"/>
            <a:r>
              <a:rPr lang="en-US" dirty="0" smtClean="0"/>
              <a:t>ALN and differentiation</a:t>
            </a:r>
            <a:endParaRPr lang="en-US" dirty="0"/>
          </a:p>
        </p:txBody>
      </p:sp>
      <p:pic>
        <p:nvPicPr>
          <p:cNvPr id="4" name="Content Placeholder 3"/>
          <p:cNvPicPr>
            <a:picLocks noGrp="1" noChangeAspect="1"/>
          </p:cNvPicPr>
          <p:nvPr>
            <p:ph idx="1"/>
          </p:nvPr>
        </p:nvPicPr>
        <p:blipFill>
          <a:blip r:embed="rId3"/>
          <a:srcRect t="13593" b="13593"/>
          <a:stretch>
            <a:fillRect/>
          </a:stretch>
        </p:blipFill>
        <p:spPr>
          <a:xfrm>
            <a:off x="94831" y="904790"/>
            <a:ext cx="3810431" cy="1330383"/>
          </a:xfrm>
        </p:spPr>
      </p:pic>
      <p:sp>
        <p:nvSpPr>
          <p:cNvPr id="5" name="TextBox 4"/>
          <p:cNvSpPr txBox="1"/>
          <p:nvPr/>
        </p:nvSpPr>
        <p:spPr>
          <a:xfrm>
            <a:off x="94831" y="2450796"/>
            <a:ext cx="4528025" cy="2308324"/>
          </a:xfrm>
          <a:prstGeom prst="rect">
            <a:avLst/>
          </a:prstGeom>
          <a:noFill/>
        </p:spPr>
        <p:txBody>
          <a:bodyPr wrap="square" rtlCol="0">
            <a:spAutoFit/>
          </a:bodyPr>
          <a:lstStyle/>
          <a:p>
            <a:pPr marL="342900" indent="-342900">
              <a:buFont typeface="Arial"/>
              <a:buChar char="•"/>
            </a:pPr>
            <a:r>
              <a:rPr lang="en-US" sz="2400" dirty="0" smtClean="0">
                <a:latin typeface="Cambria"/>
                <a:cs typeface="Cambria"/>
              </a:rPr>
              <a:t>Think pair share</a:t>
            </a:r>
          </a:p>
          <a:p>
            <a:pPr marL="342900" indent="-342900">
              <a:buFont typeface="Arial"/>
              <a:buChar char="•"/>
            </a:pPr>
            <a:r>
              <a:rPr lang="en-US" sz="2400" dirty="0" smtClean="0">
                <a:latin typeface="Cambria"/>
                <a:cs typeface="Cambria"/>
              </a:rPr>
              <a:t>Scaffolding</a:t>
            </a:r>
            <a:endParaRPr lang="en-US" sz="2400" dirty="0">
              <a:latin typeface="Cambria"/>
              <a:cs typeface="Cambria"/>
            </a:endParaRPr>
          </a:p>
          <a:p>
            <a:pPr marL="342900" indent="-342900">
              <a:buFont typeface="Arial"/>
              <a:buChar char="•"/>
            </a:pPr>
            <a:r>
              <a:rPr lang="en-US" sz="2400" dirty="0" smtClean="0">
                <a:latin typeface="Cambria"/>
                <a:cs typeface="Cambria"/>
              </a:rPr>
              <a:t>Be aware of pupils learning styles and allow flexible approach to learning and assessment.</a:t>
            </a:r>
            <a:endParaRPr lang="en-US" sz="2400" dirty="0">
              <a:latin typeface="Cambria"/>
              <a:cs typeface="Cambria"/>
            </a:endParaRPr>
          </a:p>
        </p:txBody>
      </p:sp>
      <p:pic>
        <p:nvPicPr>
          <p:cNvPr id="6" name="Picture 5"/>
          <p:cNvPicPr>
            <a:picLocks noChangeAspect="1"/>
          </p:cNvPicPr>
          <p:nvPr/>
        </p:nvPicPr>
        <p:blipFill>
          <a:blip r:embed="rId4"/>
          <a:stretch>
            <a:fillRect/>
          </a:stretch>
        </p:blipFill>
        <p:spPr>
          <a:xfrm>
            <a:off x="4505157" y="904790"/>
            <a:ext cx="4390721" cy="3300570"/>
          </a:xfrm>
          <a:prstGeom prst="rect">
            <a:avLst/>
          </a:prstGeom>
        </p:spPr>
      </p:pic>
    </p:spTree>
    <p:extLst>
      <p:ext uri="{BB962C8B-B14F-4D97-AF65-F5344CB8AC3E}">
        <p14:creationId xmlns:p14="http://schemas.microsoft.com/office/powerpoint/2010/main" val="1503000628"/>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91440"/>
            <a:ext cx="7520940" cy="548640"/>
          </a:xfrm>
        </p:spPr>
        <p:txBody>
          <a:bodyPr/>
          <a:lstStyle/>
          <a:p>
            <a:pPr algn="ctr"/>
            <a:r>
              <a:rPr lang="en-US" dirty="0" smtClean="0"/>
              <a:t>Conclusion</a:t>
            </a:r>
            <a:endParaRPr lang="en-US" dirty="0"/>
          </a:p>
        </p:txBody>
      </p:sp>
      <p:sp>
        <p:nvSpPr>
          <p:cNvPr id="3" name="Content Placeholder 2"/>
          <p:cNvSpPr>
            <a:spLocks noGrp="1"/>
          </p:cNvSpPr>
          <p:nvPr>
            <p:ph idx="1"/>
          </p:nvPr>
        </p:nvSpPr>
        <p:spPr>
          <a:xfrm>
            <a:off x="631275" y="910408"/>
            <a:ext cx="8090418" cy="3770070"/>
          </a:xfrm>
        </p:spPr>
        <p:txBody>
          <a:bodyPr>
            <a:noAutofit/>
          </a:bodyPr>
          <a:lstStyle/>
          <a:p>
            <a:r>
              <a:rPr lang="en-US" sz="2400" b="0" dirty="0" smtClean="0">
                <a:latin typeface="Cambria"/>
                <a:cs typeface="Cambria"/>
              </a:rPr>
              <a:t>Thank you for listening to my presentation today. I really hope I’ve showed you what our school is missing and how using AFL will allow for more progression and engagement from pupils.  I guarantee if implemented properly our school will be better and achieve more than adequate for provision on the next Estyn inspection report. The change to the lessons will be hard and could take a while to be done properly but hopefully from the evidence in this presentation you see the importance of AFL in Cran</a:t>
            </a:r>
            <a:r>
              <a:rPr lang="en-US" sz="2400" b="0" dirty="0" smtClean="0">
                <a:latin typeface="Cambria"/>
                <a:cs typeface="Cambria"/>
              </a:rPr>
              <a:t>e Academy Primary School.</a:t>
            </a:r>
            <a:endParaRPr lang="en-US" sz="2400" b="0" dirty="0">
              <a:latin typeface="Cambria"/>
              <a:cs typeface="Cambria"/>
            </a:endParaRPr>
          </a:p>
        </p:txBody>
      </p:sp>
    </p:spTree>
    <p:extLst>
      <p:ext uri="{BB962C8B-B14F-4D97-AF65-F5344CB8AC3E}">
        <p14:creationId xmlns:p14="http://schemas.microsoft.com/office/powerpoint/2010/main" val="1757060820"/>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186574"/>
            <a:ext cx="7520940" cy="548640"/>
          </a:xfrm>
        </p:spPr>
        <p:txBody>
          <a:bodyPr/>
          <a:lstStyle/>
          <a:p>
            <a:pPr algn="ctr"/>
            <a:r>
              <a:rPr lang="en-US" sz="2400" b="1" dirty="0" smtClean="0">
                <a:latin typeface="Cambria"/>
                <a:cs typeface="Cambria"/>
              </a:rPr>
              <a:t>Any questions?</a:t>
            </a:r>
            <a:endParaRPr lang="en-US" sz="2400" b="1" dirty="0">
              <a:latin typeface="Cambria"/>
              <a:cs typeface="Cambria"/>
            </a:endParaRPr>
          </a:p>
        </p:txBody>
      </p:sp>
    </p:spTree>
    <p:extLst>
      <p:ext uri="{BB962C8B-B14F-4D97-AF65-F5344CB8AC3E}">
        <p14:creationId xmlns:p14="http://schemas.microsoft.com/office/powerpoint/2010/main" val="1224812350"/>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520940" cy="548640"/>
          </a:xfrm>
        </p:spPr>
        <p:txBody>
          <a:bodyPr/>
          <a:lstStyle/>
          <a:p>
            <a:r>
              <a:rPr lang="en-US" sz="2000" dirty="0" smtClean="0">
                <a:latin typeface="Cambria"/>
                <a:cs typeface="Cambria"/>
              </a:rPr>
              <a:t>Reference list:</a:t>
            </a:r>
            <a:endParaRPr lang="en-US" sz="2000" dirty="0">
              <a:latin typeface="Cambria"/>
              <a:cs typeface="Cambria"/>
            </a:endParaRPr>
          </a:p>
        </p:txBody>
      </p:sp>
      <p:sp>
        <p:nvSpPr>
          <p:cNvPr id="3" name="Content Placeholder 2"/>
          <p:cNvSpPr>
            <a:spLocks noGrp="1"/>
          </p:cNvSpPr>
          <p:nvPr>
            <p:ph idx="1"/>
          </p:nvPr>
        </p:nvSpPr>
        <p:spPr>
          <a:xfrm>
            <a:off x="1" y="548639"/>
            <a:ext cx="9143999" cy="7716897"/>
          </a:xfrm>
        </p:spPr>
        <p:txBody>
          <a:bodyPr>
            <a:noAutofit/>
          </a:bodyPr>
          <a:lstStyle/>
          <a:p>
            <a:r>
              <a:rPr lang="en-US" sz="1200" dirty="0">
                <a:latin typeface="Cambria"/>
                <a:cs typeface="Cambria"/>
              </a:rPr>
              <a:t>AOC (2008) ‘</a:t>
            </a:r>
            <a:r>
              <a:rPr lang="en-US" sz="1200" i="1" dirty="0">
                <a:latin typeface="Cambria"/>
                <a:cs typeface="Cambria"/>
              </a:rPr>
              <a:t>OUTSTANDING TEACHING, LEARNING AND ASSESSMENT TECHNICAL SKILLS NATIONAL PROGRAMME’</a:t>
            </a:r>
          </a:p>
          <a:p>
            <a:r>
              <a:rPr lang="en-US" sz="1200" dirty="0">
                <a:latin typeface="Cambria"/>
                <a:cs typeface="Cambria"/>
                <a:hlinkClick r:id="rId3"/>
              </a:rPr>
              <a:t>https://www.aoc.co.uk/sites/default/files/London%20South%20East%20Colleges%20-%20Toolkit%20-%20March%202018.pdf</a:t>
            </a:r>
            <a:r>
              <a:rPr lang="en-US" sz="1200" dirty="0">
                <a:latin typeface="Cambria"/>
                <a:cs typeface="Cambria"/>
              </a:rPr>
              <a:t> (Accessed 15/02/2020</a:t>
            </a:r>
            <a:r>
              <a:rPr lang="en-US" sz="1200" dirty="0" smtClean="0">
                <a:latin typeface="Cambria"/>
                <a:cs typeface="Cambria"/>
              </a:rPr>
              <a:t>)</a:t>
            </a:r>
          </a:p>
          <a:p>
            <a:r>
              <a:rPr lang="en-US" sz="1200" dirty="0">
                <a:latin typeface="Cambria"/>
                <a:cs typeface="Cambria"/>
              </a:rPr>
              <a:t>CCEA (2009)</a:t>
            </a:r>
            <a:r>
              <a:rPr lang="en-US" sz="1200" i="1" dirty="0">
                <a:latin typeface="Cambria"/>
                <a:cs typeface="Cambria"/>
              </a:rPr>
              <a:t> ‘AFL a practical guide’</a:t>
            </a:r>
          </a:p>
          <a:p>
            <a:r>
              <a:rPr lang="en-US" sz="1200" dirty="0">
                <a:latin typeface="Cambria"/>
                <a:cs typeface="Cambria"/>
                <a:hlinkClick r:id="rId4"/>
              </a:rPr>
              <a:t>https://ccea.org.uk/downloads/docs/ccea-asset/Curriculum/Assessment%20for%20Learning%20-%20A%20Practical%20Guide.pdf</a:t>
            </a:r>
            <a:r>
              <a:rPr lang="en-US" sz="1200" dirty="0">
                <a:latin typeface="Cambria"/>
                <a:cs typeface="Cambria"/>
              </a:rPr>
              <a:t> (Accessed 13/02/2020</a:t>
            </a:r>
            <a:r>
              <a:rPr lang="en-US" sz="1200" dirty="0" smtClean="0">
                <a:latin typeface="Cambria"/>
                <a:cs typeface="Cambria"/>
              </a:rPr>
              <a:t>)</a:t>
            </a:r>
            <a:endParaRPr lang="en-US" sz="1200" dirty="0" smtClean="0">
              <a:solidFill>
                <a:srgbClr val="000000"/>
              </a:solidFill>
              <a:latin typeface="Cambria"/>
              <a:cs typeface="Cambria"/>
            </a:endParaRPr>
          </a:p>
          <a:p>
            <a:r>
              <a:rPr lang="en-US" sz="1200" dirty="0" smtClean="0">
                <a:solidFill>
                  <a:srgbClr val="000000"/>
                </a:solidFill>
                <a:latin typeface="Cambria"/>
                <a:cs typeface="Cambria"/>
              </a:rPr>
              <a:t>Estyn (2016) </a:t>
            </a:r>
            <a:r>
              <a:rPr lang="en-US" sz="1200" i="1" dirty="0" smtClean="0">
                <a:solidFill>
                  <a:srgbClr val="000000"/>
                </a:solidFill>
                <a:latin typeface="Cambria"/>
                <a:cs typeface="Cambria"/>
              </a:rPr>
              <a:t>‘Report if Birchgrove Primary School’ </a:t>
            </a:r>
            <a:r>
              <a:rPr lang="en-US" sz="1200" dirty="0" smtClean="0">
                <a:latin typeface="Cambria"/>
                <a:cs typeface="Cambria"/>
                <a:hlinkClick r:id="rId5"/>
              </a:rPr>
              <a:t>https://www.estyn.gov.wales/sites/www.estyn.gov.wales/files/documents/Birchgrove %</a:t>
            </a:r>
            <a:r>
              <a:rPr lang="en-US" sz="1200" dirty="0">
                <a:latin typeface="Cambria"/>
                <a:cs typeface="Cambria"/>
                <a:hlinkClick r:id="rId5"/>
              </a:rPr>
              <a:t>20Primary%</a:t>
            </a:r>
            <a:r>
              <a:rPr lang="en-US" sz="1200" dirty="0" smtClean="0">
                <a:latin typeface="Cambria"/>
                <a:cs typeface="Cambria"/>
                <a:hlinkClick r:id="rId5"/>
              </a:rPr>
              <a:t>20School.pdf</a:t>
            </a:r>
            <a:r>
              <a:rPr lang="en-US" sz="1200" dirty="0" smtClean="0">
                <a:latin typeface="Cambria"/>
                <a:cs typeface="Cambria"/>
              </a:rPr>
              <a:t> </a:t>
            </a:r>
            <a:r>
              <a:rPr lang="en-US" sz="1200" i="1" dirty="0" smtClean="0">
                <a:solidFill>
                  <a:srgbClr val="000000"/>
                </a:solidFill>
                <a:latin typeface="Cambria"/>
                <a:cs typeface="Cambria"/>
              </a:rPr>
              <a:t>(</a:t>
            </a:r>
            <a:r>
              <a:rPr lang="en-US" sz="1200" dirty="0">
                <a:solidFill>
                  <a:srgbClr val="000000"/>
                </a:solidFill>
                <a:latin typeface="Cambria"/>
                <a:cs typeface="Cambria"/>
              </a:rPr>
              <a:t>Accessed 11/02/2020</a:t>
            </a:r>
            <a:r>
              <a:rPr lang="en-US" sz="1200" dirty="0" smtClean="0">
                <a:solidFill>
                  <a:srgbClr val="000000"/>
                </a:solidFill>
                <a:latin typeface="Cambria"/>
                <a:cs typeface="Cambria"/>
              </a:rPr>
              <a:t>)</a:t>
            </a:r>
            <a:endParaRPr lang="en-US" sz="1200" dirty="0" smtClean="0">
              <a:latin typeface="Cambria"/>
              <a:cs typeface="Cambria"/>
            </a:endParaRPr>
          </a:p>
          <a:p>
            <a:r>
              <a:rPr lang="en-US" sz="1200" dirty="0" smtClean="0">
                <a:latin typeface="Cambria"/>
                <a:cs typeface="Cambria"/>
              </a:rPr>
              <a:t>Estyn (2020) ‘Guidance handbook for the inspection of primary schools’ </a:t>
            </a:r>
            <a:r>
              <a:rPr lang="en-US" sz="1200" dirty="0" smtClean="0">
                <a:latin typeface="Cambria"/>
                <a:cs typeface="Cambria"/>
                <a:hlinkClick r:id="rId6"/>
              </a:rPr>
              <a:t>https</a:t>
            </a:r>
            <a:r>
              <a:rPr lang="en-US" sz="1200" dirty="0">
                <a:latin typeface="Cambria"/>
                <a:cs typeface="Cambria"/>
                <a:hlinkClick r:id="rId6"/>
              </a:rPr>
              <a:t>://www.estyn.gov.wales/document/guidance-handbook-inspection-primary-</a:t>
            </a:r>
            <a:r>
              <a:rPr lang="en-US" sz="1200" dirty="0" smtClean="0">
                <a:latin typeface="Cambria"/>
                <a:cs typeface="Cambria"/>
                <a:hlinkClick r:id="rId6"/>
              </a:rPr>
              <a:t>schools</a:t>
            </a:r>
            <a:r>
              <a:rPr lang="en-US" sz="1200" dirty="0" smtClean="0">
                <a:latin typeface="Cambria"/>
                <a:cs typeface="Cambria"/>
              </a:rPr>
              <a:t> </a:t>
            </a:r>
            <a:r>
              <a:rPr lang="en-US" sz="1200" dirty="0" smtClean="0">
                <a:latin typeface="Cambria"/>
                <a:cs typeface="Cambria"/>
              </a:rPr>
              <a:t>(</a:t>
            </a:r>
            <a:r>
              <a:rPr lang="en-US" sz="1200" dirty="0">
                <a:latin typeface="Cambria"/>
                <a:cs typeface="Cambria"/>
              </a:rPr>
              <a:t>Accessed11/02/2020</a:t>
            </a:r>
            <a:r>
              <a:rPr lang="en-US" sz="1200" dirty="0" smtClean="0">
                <a:latin typeface="Cambria"/>
                <a:cs typeface="Cambria"/>
              </a:rPr>
              <a:t>)</a:t>
            </a:r>
          </a:p>
          <a:p>
            <a:r>
              <a:rPr lang="en-US" sz="1200" dirty="0">
                <a:latin typeface="Cambria"/>
                <a:cs typeface="Cambria"/>
              </a:rPr>
              <a:t>Eteach (2019) </a:t>
            </a:r>
            <a:r>
              <a:rPr lang="en-US" sz="1200" i="1" dirty="0">
                <a:latin typeface="Cambria"/>
                <a:cs typeface="Cambria"/>
              </a:rPr>
              <a:t>‘Why traffic lights get the thumbs down’</a:t>
            </a:r>
          </a:p>
          <a:p>
            <a:r>
              <a:rPr lang="en-US" sz="1200" dirty="0">
                <a:latin typeface="Cambria"/>
                <a:cs typeface="Cambria"/>
                <a:hlinkClick r:id="rId7"/>
              </a:rPr>
              <a:t>https://www.eteach.com/blog/why-traffic-lights-gets-the-thumbs-down</a:t>
            </a:r>
            <a:r>
              <a:rPr lang="en-US" sz="1200" dirty="0">
                <a:latin typeface="Cambria"/>
                <a:cs typeface="Cambria"/>
              </a:rPr>
              <a:t> (Accessed 14/02/2020</a:t>
            </a:r>
            <a:r>
              <a:rPr lang="en-US" sz="1200" dirty="0" smtClean="0">
                <a:latin typeface="Cambria"/>
                <a:cs typeface="Cambria"/>
              </a:rPr>
              <a:t>)</a:t>
            </a:r>
            <a:endParaRPr lang="en-US" sz="1200" dirty="0" smtClean="0">
              <a:latin typeface="Cambria"/>
              <a:cs typeface="Cambria"/>
            </a:endParaRPr>
          </a:p>
          <a:p>
            <a:r>
              <a:rPr lang="en-US" sz="1200" dirty="0" smtClean="0">
                <a:latin typeface="Cambria"/>
                <a:cs typeface="Cambria"/>
              </a:rPr>
              <a:t>Lancashire city council (2011) </a:t>
            </a:r>
            <a:r>
              <a:rPr lang="en-US" sz="1200" i="1" dirty="0" smtClean="0">
                <a:latin typeface="Cambria"/>
                <a:cs typeface="Cambria"/>
              </a:rPr>
              <a:t>‘Assessment for learning in early years foundation phase’</a:t>
            </a:r>
            <a:endParaRPr lang="en-US" sz="1200" i="1" dirty="0" smtClean="0">
              <a:latin typeface="Cambria"/>
              <a:cs typeface="Cambria"/>
            </a:endParaRPr>
          </a:p>
          <a:p>
            <a:r>
              <a:rPr lang="en-US" sz="1200" dirty="0">
                <a:latin typeface="Cambria"/>
                <a:cs typeface="Cambria"/>
                <a:hlinkClick r:id="rId8"/>
              </a:rPr>
              <a:t>http://www.lancsngfl.ac.uk/curriculum/assessment/download/file/AfL%20in%20EYFS%20Project21.</a:t>
            </a:r>
            <a:r>
              <a:rPr lang="en-US" sz="1200" dirty="0" smtClean="0">
                <a:latin typeface="Cambria"/>
                <a:cs typeface="Cambria"/>
                <a:hlinkClick r:id="rId8"/>
              </a:rPr>
              <a:t>pdf</a:t>
            </a:r>
            <a:r>
              <a:rPr lang="en-US" sz="1200" dirty="0">
                <a:latin typeface="Cambria"/>
                <a:cs typeface="Cambria"/>
              </a:rPr>
              <a:t> (Accessed11/02/2020)</a:t>
            </a:r>
          </a:p>
          <a:p>
            <a:r>
              <a:rPr lang="en-US" sz="1200" dirty="0" smtClean="0">
                <a:latin typeface="Cambria"/>
                <a:cs typeface="Cambria"/>
              </a:rPr>
              <a:t>NCCA (2015) </a:t>
            </a:r>
            <a:r>
              <a:rPr lang="en-US" sz="1200" i="1" dirty="0" smtClean="0">
                <a:latin typeface="Cambria"/>
                <a:cs typeface="Cambria"/>
              </a:rPr>
              <a:t>‘Learning intentions and success criteria’</a:t>
            </a:r>
            <a:endParaRPr lang="en-US" sz="1200" i="1" dirty="0" smtClean="0">
              <a:latin typeface="Cambria"/>
              <a:cs typeface="Cambria"/>
            </a:endParaRPr>
          </a:p>
          <a:p>
            <a:r>
              <a:rPr lang="en-US" sz="1200" dirty="0">
                <a:latin typeface="Cambria"/>
                <a:cs typeface="Cambria"/>
                <a:hlinkClick r:id="rId9"/>
              </a:rPr>
              <a:t>https://www.ncca.ie/media/1927/assessment-workshop-</a:t>
            </a:r>
            <a:r>
              <a:rPr lang="en-US" sz="1200" dirty="0" smtClean="0">
                <a:latin typeface="Cambria"/>
                <a:cs typeface="Cambria"/>
                <a:hlinkClick r:id="rId9"/>
              </a:rPr>
              <a:t>1_en.pdf</a:t>
            </a:r>
            <a:r>
              <a:rPr lang="en-US" sz="1200" dirty="0" smtClean="0">
                <a:latin typeface="Cambria"/>
                <a:cs typeface="Cambria"/>
              </a:rPr>
              <a:t> (Accessed 12/02/2020)</a:t>
            </a:r>
          </a:p>
          <a:p>
            <a:r>
              <a:rPr lang="en-US" sz="1200" dirty="0" smtClean="0">
                <a:latin typeface="Cambria"/>
                <a:cs typeface="Cambria"/>
              </a:rPr>
              <a:t>Gershan, M (N.D) ‘Assessment for learning tools’ (Accessed 11/02/2020)</a:t>
            </a:r>
          </a:p>
          <a:p>
            <a:r>
              <a:rPr lang="en-US" sz="1200" dirty="0" smtClean="0">
                <a:latin typeface="Cambria"/>
                <a:cs typeface="Cambria"/>
              </a:rPr>
              <a:t>Wood</a:t>
            </a:r>
            <a:r>
              <a:rPr lang="en-US" sz="1200" dirty="0">
                <a:latin typeface="Cambria"/>
                <a:cs typeface="Cambria"/>
              </a:rPr>
              <a:t>, D. J., Bruner, J. S. and Ross, G. (1976). The role of tutoring in problem solving. Journal of Child Psychiatry and </a:t>
            </a:r>
            <a:r>
              <a:rPr lang="en-US" sz="1200" dirty="0" smtClean="0">
                <a:latin typeface="Cambria"/>
                <a:cs typeface="Cambria"/>
              </a:rPr>
              <a:t>Psychology</a:t>
            </a:r>
          </a:p>
          <a:p>
            <a:r>
              <a:rPr lang="en-US" sz="1200" dirty="0">
                <a:latin typeface="Cambria"/>
                <a:cs typeface="Cambria"/>
              </a:rPr>
              <a:t>Welsh Government (2010) ‘How to develop thinking and assessment for learning in the </a:t>
            </a:r>
            <a:r>
              <a:rPr lang="en-US" sz="1200" dirty="0" smtClean="0">
                <a:latin typeface="Cambria"/>
                <a:cs typeface="Cambria"/>
              </a:rPr>
              <a:t>classroom’</a:t>
            </a:r>
          </a:p>
          <a:p>
            <a:r>
              <a:rPr lang="en-US" sz="1200" dirty="0">
                <a:latin typeface="Cambria"/>
                <a:cs typeface="Cambria"/>
                <a:hlinkClick r:id="rId10"/>
              </a:rPr>
              <a:t>https://dera.ioe.ac.uk/13190/7/</a:t>
            </a:r>
            <a:r>
              <a:rPr lang="en-US" sz="1200" dirty="0" smtClean="0">
                <a:latin typeface="Cambria"/>
                <a:cs typeface="Cambria"/>
                <a:hlinkClick r:id="rId10"/>
              </a:rPr>
              <a:t>110111howtodevelopeen_Redacted.pdf</a:t>
            </a:r>
            <a:r>
              <a:rPr lang="en-US" sz="1200" dirty="0" smtClean="0">
                <a:latin typeface="Cambria"/>
                <a:cs typeface="Cambria"/>
              </a:rPr>
              <a:t> (Accessed 15/02/2020)</a:t>
            </a:r>
          </a:p>
          <a:p>
            <a:r>
              <a:rPr lang="en-US" sz="1200" dirty="0">
                <a:latin typeface="Cambria"/>
                <a:cs typeface="Cambria"/>
              </a:rPr>
              <a:t>Welsh Government (2013) </a:t>
            </a:r>
            <a:r>
              <a:rPr lang="en-US" sz="1200" i="1" dirty="0">
                <a:latin typeface="Cambria"/>
                <a:cs typeface="Cambria"/>
              </a:rPr>
              <a:t>‘Assessment for learning and the national literacy and numeracy framework’</a:t>
            </a:r>
          </a:p>
          <a:p>
            <a:r>
              <a:rPr lang="en-US" sz="1200" dirty="0">
                <a:latin typeface="Cambria"/>
                <a:cs typeface="Cambria"/>
                <a:hlinkClick r:id="rId11"/>
              </a:rPr>
              <a:t>https://hwb.gov.wales/storage/b447d1fe-5463-4382-9726-e68623a05dd2/assessment-for-learning-and-the-national-literacy-and-numeracy-framework.pdf</a:t>
            </a:r>
            <a:r>
              <a:rPr lang="en-US" sz="1200" dirty="0">
                <a:latin typeface="Cambria"/>
                <a:cs typeface="Cambria"/>
              </a:rPr>
              <a:t> (Accessed 14/02/2020)</a:t>
            </a:r>
          </a:p>
          <a:p>
            <a:endParaRPr lang="en-US" sz="1200" dirty="0">
              <a:latin typeface="Cambria"/>
              <a:cs typeface="Cambria"/>
            </a:endParaRPr>
          </a:p>
        </p:txBody>
      </p:sp>
    </p:spTree>
    <p:extLst>
      <p:ext uri="{BB962C8B-B14F-4D97-AF65-F5344CB8AC3E}">
        <p14:creationId xmlns:p14="http://schemas.microsoft.com/office/powerpoint/2010/main" val="2736196555"/>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Angles">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华文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Angles.thmx</Template>
  <TotalTime>19035</TotalTime>
  <Words>1124</Words>
  <Application>Microsoft Macintosh PowerPoint</Application>
  <PresentationFormat>On-screen Show (4:3)</PresentationFormat>
  <Paragraphs>77</Paragraphs>
  <Slides>13</Slides>
  <Notes>4</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Angles</vt:lpstr>
      <vt:lpstr>Crane Academy Primary School</vt:lpstr>
      <vt:lpstr>Key Words</vt:lpstr>
      <vt:lpstr>Objectives:</vt:lpstr>
      <vt:lpstr>Estyn Report 2019</vt:lpstr>
      <vt:lpstr>What do we know about AFL?</vt:lpstr>
      <vt:lpstr>Estyn expectations</vt:lpstr>
      <vt:lpstr>Foundation phase strategies</vt:lpstr>
      <vt:lpstr>Key STAGE 1</vt:lpstr>
      <vt:lpstr>Key stage 2</vt:lpstr>
      <vt:lpstr>ALN and differentiation</vt:lpstr>
      <vt:lpstr>Conclusion</vt:lpstr>
      <vt:lpstr>Any questions?</vt:lpstr>
      <vt:lpstr>Reference list: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Crane Academy Primary School</dc:title>
  <dc:creator>Rebecca Crane</dc:creator>
  <cp:lastModifiedBy>Rebecca Crane</cp:lastModifiedBy>
  <cp:revision>49</cp:revision>
  <dcterms:created xsi:type="dcterms:W3CDTF">2020-02-04T16:36:50Z</dcterms:created>
  <dcterms:modified xsi:type="dcterms:W3CDTF">2020-02-17T22:51:02Z</dcterms:modified>
</cp:coreProperties>
</file>