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Playfair Display"/>
      <p:regular r:id="rId15"/>
      <p:bold r:id="rId16"/>
      <p:italic r:id="rId17"/>
      <p:boldItalic r:id="rId18"/>
    </p:embeddedFont>
    <p:embeddedFont>
      <p:font typeface="Lato"/>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Lato-bold.fntdata"/><Relationship Id="rId11" Type="http://schemas.openxmlformats.org/officeDocument/2006/relationships/slide" Target="slides/slide6.xml"/><Relationship Id="rId22" Type="http://schemas.openxmlformats.org/officeDocument/2006/relationships/font" Target="fonts/Lato-boldItalic.fntdata"/><Relationship Id="rId10" Type="http://schemas.openxmlformats.org/officeDocument/2006/relationships/slide" Target="slides/slide5.xml"/><Relationship Id="rId21" Type="http://schemas.openxmlformats.org/officeDocument/2006/relationships/font" Target="fonts/Lato-italic.fntdata"/><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PlayfairDisplay-regular.fntdata"/><Relationship Id="rId14" Type="http://schemas.openxmlformats.org/officeDocument/2006/relationships/slide" Target="slides/slide9.xml"/><Relationship Id="rId17" Type="http://schemas.openxmlformats.org/officeDocument/2006/relationships/font" Target="fonts/PlayfairDisplay-italic.fntdata"/><Relationship Id="rId16" Type="http://schemas.openxmlformats.org/officeDocument/2006/relationships/font" Target="fonts/PlayfairDisplay-bold.fntdata"/><Relationship Id="rId5" Type="http://schemas.openxmlformats.org/officeDocument/2006/relationships/notesMaster" Target="notesMasters/notesMaster1.xml"/><Relationship Id="rId19" Type="http://schemas.openxmlformats.org/officeDocument/2006/relationships/font" Target="fonts/Lato-regular.fntdata"/><Relationship Id="rId6" Type="http://schemas.openxmlformats.org/officeDocument/2006/relationships/slide" Target="slides/slide1.xml"/><Relationship Id="rId18" Type="http://schemas.openxmlformats.org/officeDocument/2006/relationships/font" Target="fonts/PlayfairDisplay-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In this presentation i will be focusing on the decade …. It will help you all have an understanding of the different events that happened </a:t>
            </a:r>
            <a:r>
              <a:rPr lang="en"/>
              <a:t>throughout the decade which help improve and impact the youth work and young people's lives.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10f11714c22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10f11714c22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These are all the milestones that i will be looking at throughout this presentation </a:t>
            </a:r>
            <a:endParaRPr/>
          </a:p>
          <a:p>
            <a:pPr indent="0" lvl="0" marL="0" rtl="0" algn="l">
              <a:spcBef>
                <a:spcPts val="0"/>
              </a:spcBef>
              <a:spcAft>
                <a:spcPts val="0"/>
              </a:spcAft>
              <a:buNone/>
            </a:pPr>
            <a:r>
              <a:rPr lang="en"/>
              <a:t>I will be looking at these milestones as i think they are the most effective youth groups that were established from the 1920s decade. </a:t>
            </a:r>
            <a:endParaRPr/>
          </a:p>
          <a:p>
            <a:pPr indent="0" lvl="0" marL="0" rtl="0" algn="l">
              <a:spcBef>
                <a:spcPts val="0"/>
              </a:spcBef>
              <a:spcAft>
                <a:spcPts val="0"/>
              </a:spcAft>
              <a:buNone/>
            </a:pPr>
            <a:r>
              <a:rPr lang="en"/>
              <a:t>This decade was a very </a:t>
            </a:r>
            <a:r>
              <a:rPr lang="en"/>
              <a:t>strong</a:t>
            </a:r>
            <a:r>
              <a:rPr lang="en"/>
              <a:t> year for young boys and youth workers with all of the different boys clubs that were created.</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7" name="Shape 67"/>
        <p:cNvGrpSpPr/>
        <p:nvPr/>
      </p:nvGrpSpPr>
      <p:grpSpPr>
        <a:xfrm>
          <a:off x="0" y="0"/>
          <a:ext cx="0" cy="0"/>
          <a:chOff x="0" y="0"/>
          <a:chExt cx="0" cy="0"/>
        </a:xfrm>
      </p:grpSpPr>
      <p:sp>
        <p:nvSpPr>
          <p:cNvPr id="68" name="Google Shape;68;g10f11714dc5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g10f11714dc5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young farmers club was founded to help </a:t>
            </a:r>
            <a:r>
              <a:rPr lang="en"/>
              <a:t>all</a:t>
            </a:r>
            <a:r>
              <a:rPr lang="en"/>
              <a:t> young people who wanted to, to have a place to socialise with others. Young people also gets the chance to help with animals and be on farms which develops a few of their skills. The young farmers club has become such a big organisation since the 1920s there are now over 700 clubs within england and wales. The young farmers club also is a good thing to have on your CV especially if the young people wants to work with animals or even on a farm.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10f11714dc5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10f11714dc5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 Urdd is a massive club that is around many different places, for example i </a:t>
            </a:r>
            <a:r>
              <a:rPr lang="en"/>
              <a:t>remember</a:t>
            </a:r>
            <a:r>
              <a:rPr lang="en"/>
              <a:t> attending </a:t>
            </a:r>
            <a:r>
              <a:rPr lang="en"/>
              <a:t>llangrannog</a:t>
            </a:r>
            <a:r>
              <a:rPr lang="en"/>
              <a:t> in primary which was hosted by the Urdd. But when they were established they were </a:t>
            </a:r>
            <a:r>
              <a:rPr lang="en"/>
              <a:t>originally</a:t>
            </a:r>
            <a:r>
              <a:rPr lang="en"/>
              <a:t> called the Urdd Gobaith Cymru Bach. But when they expanded became </a:t>
            </a:r>
            <a:r>
              <a:rPr lang="en"/>
              <a:t>popular</a:t>
            </a:r>
            <a:r>
              <a:rPr lang="en"/>
              <a:t> the word ‘bach’ was erased from their name. Treuddyn- Try thin. The urdd was first </a:t>
            </a:r>
            <a:r>
              <a:rPr lang="en"/>
              <a:t>proposed</a:t>
            </a:r>
            <a:r>
              <a:rPr lang="en"/>
              <a:t> in a welsh magazine by the founder ( Sir Ifan ab Owen Edwards) which had many positive reactions from many different young people and many other people which helped create it to be what it is today and is still keeping </a:t>
            </a:r>
            <a:r>
              <a:rPr lang="en"/>
              <a:t>the</a:t>
            </a:r>
            <a:r>
              <a:rPr lang="en"/>
              <a:t> welsh language alive.</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 name="Shape 79"/>
        <p:cNvGrpSpPr/>
        <p:nvPr/>
      </p:nvGrpSpPr>
      <p:grpSpPr>
        <a:xfrm>
          <a:off x="0" y="0"/>
          <a:ext cx="0" cy="0"/>
          <a:chOff x="0" y="0"/>
          <a:chExt cx="0" cy="0"/>
        </a:xfrm>
      </p:grpSpPr>
      <p:sp>
        <p:nvSpPr>
          <p:cNvPr id="80" name="Google Shape;80;g10f11714dc5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1" name="Google Shape;81;g10f11714dc5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Captain Glynn created the Treharris boys club to help young boys away from the mines and being known as the collier boys. The boys club was created to let young boys have a place to socialise and be themselves while developing their skills outside of a work setting which because a huge hit that a few other places created their own boys club to do the same thing. In 1928 the treharris group and some of the other boys clubs decided to create one big club known as the south wales federation of boys club which made it easier for people to keep track of their progress.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10f11714dc5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10f11714dc5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Following the assemble of the boys clubs creating </a:t>
            </a:r>
            <a:r>
              <a:rPr lang="en"/>
              <a:t>the</a:t>
            </a:r>
            <a:r>
              <a:rPr lang="en"/>
              <a:t> South Wales Federation of boys clubs, by them </a:t>
            </a:r>
            <a:r>
              <a:rPr lang="en"/>
              <a:t>joining</a:t>
            </a:r>
            <a:r>
              <a:rPr lang="en"/>
              <a:t> forces they were able to create week-long camps for young boys to learn about their creativity, aswell and discipline. After the second world war and the multiplying clubs they decided to extend their </a:t>
            </a:r>
            <a:r>
              <a:rPr lang="en"/>
              <a:t>groups</a:t>
            </a:r>
            <a:r>
              <a:rPr lang="en"/>
              <a:t> to the whole of Wales changing their name to the Welsh Association of Boys clubs’ which then became the girls and boys club in 1992.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g10f11714dc5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3" name="Google Shape;93;g10f11714dc5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 bit of a different milestone for youth workers and young people was the establishing of the Youth Hostel association. They had a clear purpose when they open to let young people be able to stay somewhere affordable but nice for weekends away or even travelling around. This was a big thing for young people as many of them would come from the working class family meaning that </a:t>
            </a:r>
            <a:r>
              <a:rPr lang="en"/>
              <a:t>traveling</a:t>
            </a:r>
            <a:r>
              <a:rPr lang="en"/>
              <a:t> would not be on their mind as it can get expensive but with these hostels they are able to travel without the thought of how expensive it will be. It also lets them be able to experience new things and be able to socialise with many </a:t>
            </a:r>
            <a:r>
              <a:rPr lang="en"/>
              <a:t>other</a:t>
            </a:r>
            <a:r>
              <a:rPr lang="en"/>
              <a:t> young people doing the same thing they are.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10f11714dc5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10f11714dc5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3" name="Shape 103"/>
        <p:cNvGrpSpPr/>
        <p:nvPr/>
      </p:nvGrpSpPr>
      <p:grpSpPr>
        <a:xfrm>
          <a:off x="0" y="0"/>
          <a:ext cx="0" cy="0"/>
          <a:chOff x="0" y="0"/>
          <a:chExt cx="0" cy="0"/>
        </a:xfrm>
      </p:grpSpPr>
      <p:sp>
        <p:nvSpPr>
          <p:cNvPr id="104" name="Google Shape;104;g10f11714dc5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5" name="Google Shape;105;g10f11714dc5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a:off x="2749050" y="748800"/>
            <a:ext cx="3645900" cy="36459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2992950" y="992700"/>
            <a:ext cx="3158100" cy="3158100"/>
          </a:xfrm>
          <a:prstGeom prst="rect">
            <a:avLst/>
          </a:prstGeom>
          <a:noFill/>
          <a:ln cap="flat" cmpd="sng" w="28575">
            <a:solidFill>
              <a:schemeClr val="l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3096250" y="1627200"/>
            <a:ext cx="2951400" cy="15843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3200"/>
              <a:buFont typeface="Lato"/>
              <a:buNone/>
              <a:defRPr>
                <a:solidFill>
                  <a:schemeClr val="lt1"/>
                </a:solidFill>
                <a:latin typeface="Lato"/>
                <a:ea typeface="Lato"/>
                <a:cs typeface="Lato"/>
                <a:sym typeface="Lato"/>
              </a:defRPr>
            </a:lvl1pPr>
            <a:lvl2pPr lvl="1" algn="ctr">
              <a:spcBef>
                <a:spcPts val="0"/>
              </a:spcBef>
              <a:spcAft>
                <a:spcPts val="0"/>
              </a:spcAft>
              <a:buClr>
                <a:schemeClr val="lt1"/>
              </a:buClr>
              <a:buSzPts val="3200"/>
              <a:buFont typeface="Lato"/>
              <a:buNone/>
              <a:defRPr>
                <a:solidFill>
                  <a:schemeClr val="lt1"/>
                </a:solidFill>
                <a:latin typeface="Lato"/>
                <a:ea typeface="Lato"/>
                <a:cs typeface="Lato"/>
                <a:sym typeface="Lato"/>
              </a:defRPr>
            </a:lvl2pPr>
            <a:lvl3pPr lvl="2" algn="ctr">
              <a:spcBef>
                <a:spcPts val="0"/>
              </a:spcBef>
              <a:spcAft>
                <a:spcPts val="0"/>
              </a:spcAft>
              <a:buClr>
                <a:schemeClr val="lt1"/>
              </a:buClr>
              <a:buSzPts val="3200"/>
              <a:buFont typeface="Lato"/>
              <a:buNone/>
              <a:defRPr>
                <a:solidFill>
                  <a:schemeClr val="lt1"/>
                </a:solidFill>
                <a:latin typeface="Lato"/>
                <a:ea typeface="Lato"/>
                <a:cs typeface="Lato"/>
                <a:sym typeface="Lato"/>
              </a:defRPr>
            </a:lvl3pPr>
            <a:lvl4pPr lvl="3" algn="ctr">
              <a:spcBef>
                <a:spcPts val="0"/>
              </a:spcBef>
              <a:spcAft>
                <a:spcPts val="0"/>
              </a:spcAft>
              <a:buClr>
                <a:schemeClr val="lt1"/>
              </a:buClr>
              <a:buSzPts val="3200"/>
              <a:buFont typeface="Lato"/>
              <a:buNone/>
              <a:defRPr>
                <a:solidFill>
                  <a:schemeClr val="lt1"/>
                </a:solidFill>
                <a:latin typeface="Lato"/>
                <a:ea typeface="Lato"/>
                <a:cs typeface="Lato"/>
                <a:sym typeface="Lato"/>
              </a:defRPr>
            </a:lvl4pPr>
            <a:lvl5pPr lvl="4" algn="ctr">
              <a:spcBef>
                <a:spcPts val="0"/>
              </a:spcBef>
              <a:spcAft>
                <a:spcPts val="0"/>
              </a:spcAft>
              <a:buClr>
                <a:schemeClr val="lt1"/>
              </a:buClr>
              <a:buSzPts val="3200"/>
              <a:buFont typeface="Lato"/>
              <a:buNone/>
              <a:defRPr>
                <a:solidFill>
                  <a:schemeClr val="lt1"/>
                </a:solidFill>
                <a:latin typeface="Lato"/>
                <a:ea typeface="Lato"/>
                <a:cs typeface="Lato"/>
                <a:sym typeface="Lato"/>
              </a:defRPr>
            </a:lvl5pPr>
            <a:lvl6pPr lvl="5" algn="ctr">
              <a:spcBef>
                <a:spcPts val="0"/>
              </a:spcBef>
              <a:spcAft>
                <a:spcPts val="0"/>
              </a:spcAft>
              <a:buClr>
                <a:schemeClr val="lt1"/>
              </a:buClr>
              <a:buSzPts val="3200"/>
              <a:buFont typeface="Lato"/>
              <a:buNone/>
              <a:defRPr>
                <a:solidFill>
                  <a:schemeClr val="lt1"/>
                </a:solidFill>
                <a:latin typeface="Lato"/>
                <a:ea typeface="Lato"/>
                <a:cs typeface="Lato"/>
                <a:sym typeface="Lato"/>
              </a:defRPr>
            </a:lvl6pPr>
            <a:lvl7pPr lvl="6" algn="ctr">
              <a:spcBef>
                <a:spcPts val="0"/>
              </a:spcBef>
              <a:spcAft>
                <a:spcPts val="0"/>
              </a:spcAft>
              <a:buClr>
                <a:schemeClr val="lt1"/>
              </a:buClr>
              <a:buSzPts val="3200"/>
              <a:buFont typeface="Lato"/>
              <a:buNone/>
              <a:defRPr>
                <a:solidFill>
                  <a:schemeClr val="lt1"/>
                </a:solidFill>
                <a:latin typeface="Lato"/>
                <a:ea typeface="Lato"/>
                <a:cs typeface="Lato"/>
                <a:sym typeface="Lato"/>
              </a:defRPr>
            </a:lvl7pPr>
            <a:lvl8pPr lvl="7" algn="ctr">
              <a:spcBef>
                <a:spcPts val="0"/>
              </a:spcBef>
              <a:spcAft>
                <a:spcPts val="0"/>
              </a:spcAft>
              <a:buClr>
                <a:schemeClr val="lt1"/>
              </a:buClr>
              <a:buSzPts val="3200"/>
              <a:buFont typeface="Lato"/>
              <a:buNone/>
              <a:defRPr>
                <a:solidFill>
                  <a:schemeClr val="lt1"/>
                </a:solidFill>
                <a:latin typeface="Lato"/>
                <a:ea typeface="Lato"/>
                <a:cs typeface="Lato"/>
                <a:sym typeface="Lato"/>
              </a:defRPr>
            </a:lvl8pPr>
            <a:lvl9pPr lvl="8" algn="ctr">
              <a:spcBef>
                <a:spcPts val="0"/>
              </a:spcBef>
              <a:spcAft>
                <a:spcPts val="0"/>
              </a:spcAft>
              <a:buClr>
                <a:schemeClr val="lt1"/>
              </a:buClr>
              <a:buSzPts val="3200"/>
              <a:buFont typeface="Lato"/>
              <a:buNone/>
              <a:defRPr>
                <a:solidFill>
                  <a:schemeClr val="lt1"/>
                </a:solidFill>
                <a:latin typeface="Lato"/>
                <a:ea typeface="Lato"/>
                <a:cs typeface="Lato"/>
                <a:sym typeface="Lato"/>
              </a:defRPr>
            </a:lvl9pPr>
          </a:lstStyle>
          <a:p/>
        </p:txBody>
      </p:sp>
      <p:sp>
        <p:nvSpPr>
          <p:cNvPr id="13" name="Google Shape;13;p2"/>
          <p:cNvSpPr txBox="1"/>
          <p:nvPr>
            <p:ph idx="1" type="subTitle"/>
          </p:nvPr>
        </p:nvSpPr>
        <p:spPr>
          <a:xfrm>
            <a:off x="3096363" y="3266930"/>
            <a:ext cx="2951400" cy="701400"/>
          </a:xfrm>
          <a:prstGeom prst="rect">
            <a:avLst/>
          </a:prstGeom>
        </p:spPr>
        <p:txBody>
          <a:bodyPr anchorCtr="0" anchor="b" bIns="91425" lIns="91425" spcFirstLastPara="1" rIns="91425" wrap="square" tIns="91425">
            <a:normAutofit/>
          </a:bodyPr>
          <a:lstStyle>
            <a:lvl1pPr lvl="0" algn="ctr">
              <a:lnSpc>
                <a:spcPct val="100000"/>
              </a:lnSpc>
              <a:spcBef>
                <a:spcPts val="0"/>
              </a:spcBef>
              <a:spcAft>
                <a:spcPts val="0"/>
              </a:spcAft>
              <a:buClr>
                <a:schemeClr val="lt1"/>
              </a:buClr>
              <a:buSzPts val="1800"/>
              <a:buFont typeface="Playfair Display"/>
              <a:buNone/>
              <a:defRPr b="1">
                <a:solidFill>
                  <a:schemeClr val="lt1"/>
                </a:solidFill>
                <a:latin typeface="Playfair Display"/>
                <a:ea typeface="Playfair Display"/>
                <a:cs typeface="Playfair Display"/>
                <a:sym typeface="Playfair Display"/>
              </a:defRPr>
            </a:lvl1pPr>
            <a:lvl2pPr lvl="1"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2pPr>
            <a:lvl3pPr lvl="2"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3pPr>
            <a:lvl4pPr lvl="3"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4pPr>
            <a:lvl5pPr lvl="4"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5pPr>
            <a:lvl6pPr lvl="5"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6pPr>
            <a:lvl7pPr lvl="6"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7pPr>
            <a:lvl8pPr lvl="7"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8pPr>
            <a:lvl9pPr lvl="8" algn="ctr">
              <a:lnSpc>
                <a:spcPct val="100000"/>
              </a:lnSpc>
              <a:spcBef>
                <a:spcPts val="0"/>
              </a:spcBef>
              <a:spcAft>
                <a:spcPts val="0"/>
              </a:spcAft>
              <a:buClr>
                <a:schemeClr val="lt1"/>
              </a:buClr>
              <a:buSzPts val="1800"/>
              <a:buFont typeface="Playfair Display"/>
              <a:buNone/>
              <a:defRPr b="1" sz="1800">
                <a:solidFill>
                  <a:schemeClr val="lt1"/>
                </a:solidFill>
                <a:latin typeface="Playfair Display"/>
                <a:ea typeface="Playfair Display"/>
                <a:cs typeface="Playfair Display"/>
                <a:sym typeface="Playfair Display"/>
              </a:defRPr>
            </a:lvl9pPr>
          </a:lstStyle>
          <a:p/>
        </p:txBody>
      </p:sp>
      <p:sp>
        <p:nvSpPr>
          <p:cNvPr id="14" name="Google Shape;14;p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5" name="Shape 15"/>
        <p:cNvGrpSpPr/>
        <p:nvPr/>
      </p:nvGrpSpPr>
      <p:grpSpPr>
        <a:xfrm>
          <a:off x="0" y="0"/>
          <a:ext cx="0" cy="0"/>
          <a:chOff x="0" y="0"/>
          <a:chExt cx="0" cy="0"/>
        </a:xfrm>
      </p:grpSpPr>
      <p:sp>
        <p:nvSpPr>
          <p:cNvPr id="16" name="Google Shape;16;p3"/>
          <p:cNvSpPr txBox="1"/>
          <p:nvPr>
            <p:ph type="title"/>
          </p:nvPr>
        </p:nvSpPr>
        <p:spPr>
          <a:xfrm>
            <a:off x="509550" y="1423875"/>
            <a:ext cx="8124900" cy="17982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1pPr>
            <a:lvl2pPr lvl="1"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2pPr>
            <a:lvl3pPr lvl="2"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3pPr>
            <a:lvl4pPr lvl="3"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4pPr>
            <a:lvl5pPr lvl="4"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5pPr>
            <a:lvl6pPr lvl="5"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6pPr>
            <a:lvl7pPr lvl="6"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7pPr>
            <a:lvl8pPr lvl="7"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8pPr>
            <a:lvl9pPr lvl="8" algn="ctr">
              <a:spcBef>
                <a:spcPts val="0"/>
              </a:spcBef>
              <a:spcAft>
                <a:spcPts val="0"/>
              </a:spcAft>
              <a:buClr>
                <a:schemeClr val="lt1"/>
              </a:buClr>
              <a:buSzPts val="4800"/>
              <a:buFont typeface="Lato"/>
              <a:buNone/>
              <a:defRPr b="0" sz="4800">
                <a:solidFill>
                  <a:schemeClr val="lt1"/>
                </a:solidFill>
                <a:latin typeface="Lato"/>
                <a:ea typeface="Lato"/>
                <a:cs typeface="Lato"/>
                <a:sym typeface="Lato"/>
              </a:defRPr>
            </a:lvl9pPr>
          </a:lstStyle>
          <a:p/>
        </p:txBody>
      </p:sp>
      <p:sp>
        <p:nvSpPr>
          <p:cNvPr id="17" name="Google Shape;17;p3"/>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4"/>
          <p:cNvSpPr txBox="1"/>
          <p:nvPr>
            <p:ph type="title"/>
          </p:nvPr>
        </p:nvSpPr>
        <p:spPr>
          <a:xfrm>
            <a:off x="311700" y="391350"/>
            <a:ext cx="8520600" cy="6261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1" name="Google Shape;21;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391350"/>
            <a:ext cx="8520600" cy="6261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25" name="Google Shape;25;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391350"/>
            <a:ext cx="8520600" cy="626100"/>
          </a:xfrm>
          <a:prstGeom prst="rect">
            <a:avLst/>
          </a:prstGeom>
        </p:spPr>
        <p:txBody>
          <a:bodyPr anchorCtr="0" anchor="t" bIns="91425" lIns="91425" spcFirstLastPara="1" rIns="91425" wrap="square" tIns="91425">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p:txBody>
      </p:sp>
      <p:sp>
        <p:nvSpPr>
          <p:cNvPr id="30" name="Google Shape;30;p6"/>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91378"/>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dk2"/>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618700" cy="40908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4800"/>
              <a:buFont typeface="Lato"/>
              <a:buNone/>
              <a:defRPr b="0" sz="4800">
                <a:solidFill>
                  <a:schemeClr val="lt1"/>
                </a:solidFill>
                <a:latin typeface="Lato"/>
                <a:ea typeface="Lato"/>
                <a:cs typeface="Lato"/>
                <a:sym typeface="Lato"/>
              </a:defRPr>
            </a:lvl1pPr>
            <a:lvl2pPr lvl="1">
              <a:spcBef>
                <a:spcPts val="0"/>
              </a:spcBef>
              <a:spcAft>
                <a:spcPts val="0"/>
              </a:spcAft>
              <a:buClr>
                <a:schemeClr val="lt1"/>
              </a:buClr>
              <a:buSzPts val="4800"/>
              <a:buFont typeface="Lato"/>
              <a:buNone/>
              <a:defRPr b="0" sz="4800">
                <a:solidFill>
                  <a:schemeClr val="lt1"/>
                </a:solidFill>
                <a:latin typeface="Lato"/>
                <a:ea typeface="Lato"/>
                <a:cs typeface="Lato"/>
                <a:sym typeface="Lato"/>
              </a:defRPr>
            </a:lvl2pPr>
            <a:lvl3pPr lvl="2">
              <a:spcBef>
                <a:spcPts val="0"/>
              </a:spcBef>
              <a:spcAft>
                <a:spcPts val="0"/>
              </a:spcAft>
              <a:buClr>
                <a:schemeClr val="lt1"/>
              </a:buClr>
              <a:buSzPts val="4800"/>
              <a:buFont typeface="Lato"/>
              <a:buNone/>
              <a:defRPr b="0" sz="4800">
                <a:solidFill>
                  <a:schemeClr val="lt1"/>
                </a:solidFill>
                <a:latin typeface="Lato"/>
                <a:ea typeface="Lato"/>
                <a:cs typeface="Lato"/>
                <a:sym typeface="Lato"/>
              </a:defRPr>
            </a:lvl3pPr>
            <a:lvl4pPr lvl="3">
              <a:spcBef>
                <a:spcPts val="0"/>
              </a:spcBef>
              <a:spcAft>
                <a:spcPts val="0"/>
              </a:spcAft>
              <a:buClr>
                <a:schemeClr val="lt1"/>
              </a:buClr>
              <a:buSzPts val="4800"/>
              <a:buFont typeface="Lato"/>
              <a:buNone/>
              <a:defRPr b="0" sz="4800">
                <a:solidFill>
                  <a:schemeClr val="lt1"/>
                </a:solidFill>
                <a:latin typeface="Lato"/>
                <a:ea typeface="Lato"/>
                <a:cs typeface="Lato"/>
                <a:sym typeface="Lato"/>
              </a:defRPr>
            </a:lvl4pPr>
            <a:lvl5pPr lvl="4">
              <a:spcBef>
                <a:spcPts val="0"/>
              </a:spcBef>
              <a:spcAft>
                <a:spcPts val="0"/>
              </a:spcAft>
              <a:buClr>
                <a:schemeClr val="lt1"/>
              </a:buClr>
              <a:buSzPts val="4800"/>
              <a:buFont typeface="Lato"/>
              <a:buNone/>
              <a:defRPr b="0" sz="4800">
                <a:solidFill>
                  <a:schemeClr val="lt1"/>
                </a:solidFill>
                <a:latin typeface="Lato"/>
                <a:ea typeface="Lato"/>
                <a:cs typeface="Lato"/>
                <a:sym typeface="Lato"/>
              </a:defRPr>
            </a:lvl5pPr>
            <a:lvl6pPr lvl="5">
              <a:spcBef>
                <a:spcPts val="0"/>
              </a:spcBef>
              <a:spcAft>
                <a:spcPts val="0"/>
              </a:spcAft>
              <a:buClr>
                <a:schemeClr val="lt1"/>
              </a:buClr>
              <a:buSzPts val="4800"/>
              <a:buFont typeface="Lato"/>
              <a:buNone/>
              <a:defRPr b="0" sz="4800">
                <a:solidFill>
                  <a:schemeClr val="lt1"/>
                </a:solidFill>
                <a:latin typeface="Lato"/>
                <a:ea typeface="Lato"/>
                <a:cs typeface="Lato"/>
                <a:sym typeface="Lato"/>
              </a:defRPr>
            </a:lvl6pPr>
            <a:lvl7pPr lvl="6">
              <a:spcBef>
                <a:spcPts val="0"/>
              </a:spcBef>
              <a:spcAft>
                <a:spcPts val="0"/>
              </a:spcAft>
              <a:buClr>
                <a:schemeClr val="lt1"/>
              </a:buClr>
              <a:buSzPts val="4800"/>
              <a:buFont typeface="Lato"/>
              <a:buNone/>
              <a:defRPr b="0" sz="4800">
                <a:solidFill>
                  <a:schemeClr val="lt1"/>
                </a:solidFill>
                <a:latin typeface="Lato"/>
                <a:ea typeface="Lato"/>
                <a:cs typeface="Lato"/>
                <a:sym typeface="Lato"/>
              </a:defRPr>
            </a:lvl7pPr>
            <a:lvl8pPr lvl="7">
              <a:spcBef>
                <a:spcPts val="0"/>
              </a:spcBef>
              <a:spcAft>
                <a:spcPts val="0"/>
              </a:spcAft>
              <a:buClr>
                <a:schemeClr val="lt1"/>
              </a:buClr>
              <a:buSzPts val="4800"/>
              <a:buFont typeface="Lato"/>
              <a:buNone/>
              <a:defRPr b="0" sz="4800">
                <a:solidFill>
                  <a:schemeClr val="lt1"/>
                </a:solidFill>
                <a:latin typeface="Lato"/>
                <a:ea typeface="Lato"/>
                <a:cs typeface="Lato"/>
                <a:sym typeface="Lato"/>
              </a:defRPr>
            </a:lvl8pPr>
            <a:lvl9pPr lvl="8">
              <a:spcBef>
                <a:spcPts val="0"/>
              </a:spcBef>
              <a:spcAft>
                <a:spcPts val="0"/>
              </a:spcAft>
              <a:buClr>
                <a:schemeClr val="lt1"/>
              </a:buClr>
              <a:buSzPts val="4800"/>
              <a:buFont typeface="Lato"/>
              <a:buNone/>
              <a:defRPr b="0" sz="4800">
                <a:solidFill>
                  <a:schemeClr val="lt1"/>
                </a:solidFill>
                <a:latin typeface="Lato"/>
                <a:ea typeface="Lato"/>
                <a:cs typeface="Lato"/>
                <a:sym typeface="Lato"/>
              </a:defRPr>
            </a:lvl9pPr>
          </a:lstStyle>
          <a:p/>
        </p:txBody>
      </p:sp>
      <p:sp>
        <p:nvSpPr>
          <p:cNvPr id="37" name="Google Shape;37;p8"/>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41" name="Google Shape;41;p9"/>
          <p:cNvSpPr txBox="1"/>
          <p:nvPr>
            <p:ph type="title"/>
          </p:nvPr>
        </p:nvSpPr>
        <p:spPr>
          <a:xfrm>
            <a:off x="265500" y="1107950"/>
            <a:ext cx="4045200" cy="16836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8452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4" name="Google Shape;44;p9"/>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9500" y="423057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7" name="Google Shape;47;p10"/>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11"/>
          <p:cNvSpPr txBox="1"/>
          <p:nvPr>
            <p:ph hasCustomPrompt="1" type="title"/>
          </p:nvPr>
        </p:nvSpPr>
        <p:spPr>
          <a:xfrm>
            <a:off x="311700" y="1233100"/>
            <a:ext cx="8520600" cy="1610100"/>
          </a:xfrm>
          <a:prstGeom prst="rect">
            <a:avLst/>
          </a:prstGeom>
        </p:spPr>
        <p:txBody>
          <a:bodyPr anchorCtr="0" anchor="b" bIns="91425" lIns="91425" spcFirstLastPara="1" rIns="91425" wrap="square" tIns="91425">
            <a:normAutofit/>
          </a:bodyPr>
          <a:lstStyle>
            <a:lvl1pPr lvl="0" algn="ctr">
              <a:spcBef>
                <a:spcPts val="0"/>
              </a:spcBef>
              <a:spcAft>
                <a:spcPts val="0"/>
              </a:spcAft>
              <a:buSzPts val="10000"/>
              <a:buFont typeface="Lato"/>
              <a:buNone/>
              <a:defRPr sz="10000">
                <a:latin typeface="Lato"/>
                <a:ea typeface="Lato"/>
                <a:cs typeface="Lato"/>
                <a:sym typeface="Lato"/>
              </a:defRPr>
            </a:lvl1pPr>
            <a:lvl2pPr lvl="1" algn="ctr">
              <a:spcBef>
                <a:spcPts val="0"/>
              </a:spcBef>
              <a:spcAft>
                <a:spcPts val="0"/>
              </a:spcAft>
              <a:buSzPts val="10000"/>
              <a:buFont typeface="Lato"/>
              <a:buNone/>
              <a:defRPr sz="10000">
                <a:latin typeface="Lato"/>
                <a:ea typeface="Lato"/>
                <a:cs typeface="Lato"/>
                <a:sym typeface="Lato"/>
              </a:defRPr>
            </a:lvl2pPr>
            <a:lvl3pPr lvl="2" algn="ctr">
              <a:spcBef>
                <a:spcPts val="0"/>
              </a:spcBef>
              <a:spcAft>
                <a:spcPts val="0"/>
              </a:spcAft>
              <a:buSzPts val="10000"/>
              <a:buFont typeface="Lato"/>
              <a:buNone/>
              <a:defRPr sz="10000">
                <a:latin typeface="Lato"/>
                <a:ea typeface="Lato"/>
                <a:cs typeface="Lato"/>
                <a:sym typeface="Lato"/>
              </a:defRPr>
            </a:lvl3pPr>
            <a:lvl4pPr lvl="3" algn="ctr">
              <a:spcBef>
                <a:spcPts val="0"/>
              </a:spcBef>
              <a:spcAft>
                <a:spcPts val="0"/>
              </a:spcAft>
              <a:buSzPts val="10000"/>
              <a:buFont typeface="Lato"/>
              <a:buNone/>
              <a:defRPr sz="10000">
                <a:latin typeface="Lato"/>
                <a:ea typeface="Lato"/>
                <a:cs typeface="Lato"/>
                <a:sym typeface="Lato"/>
              </a:defRPr>
            </a:lvl4pPr>
            <a:lvl5pPr lvl="4" algn="ctr">
              <a:spcBef>
                <a:spcPts val="0"/>
              </a:spcBef>
              <a:spcAft>
                <a:spcPts val="0"/>
              </a:spcAft>
              <a:buSzPts val="10000"/>
              <a:buFont typeface="Lato"/>
              <a:buNone/>
              <a:defRPr sz="10000">
                <a:latin typeface="Lato"/>
                <a:ea typeface="Lato"/>
                <a:cs typeface="Lato"/>
                <a:sym typeface="Lato"/>
              </a:defRPr>
            </a:lvl5pPr>
            <a:lvl6pPr lvl="5" algn="ctr">
              <a:spcBef>
                <a:spcPts val="0"/>
              </a:spcBef>
              <a:spcAft>
                <a:spcPts val="0"/>
              </a:spcAft>
              <a:buSzPts val="10000"/>
              <a:buFont typeface="Lato"/>
              <a:buNone/>
              <a:defRPr sz="10000">
                <a:latin typeface="Lato"/>
                <a:ea typeface="Lato"/>
                <a:cs typeface="Lato"/>
                <a:sym typeface="Lato"/>
              </a:defRPr>
            </a:lvl6pPr>
            <a:lvl7pPr lvl="6" algn="ctr">
              <a:spcBef>
                <a:spcPts val="0"/>
              </a:spcBef>
              <a:spcAft>
                <a:spcPts val="0"/>
              </a:spcAft>
              <a:buSzPts val="10000"/>
              <a:buFont typeface="Lato"/>
              <a:buNone/>
              <a:defRPr sz="10000">
                <a:latin typeface="Lato"/>
                <a:ea typeface="Lato"/>
                <a:cs typeface="Lato"/>
                <a:sym typeface="Lato"/>
              </a:defRPr>
            </a:lvl7pPr>
            <a:lvl8pPr lvl="7" algn="ctr">
              <a:spcBef>
                <a:spcPts val="0"/>
              </a:spcBef>
              <a:spcAft>
                <a:spcPts val="0"/>
              </a:spcAft>
              <a:buSzPts val="10000"/>
              <a:buFont typeface="Lato"/>
              <a:buNone/>
              <a:defRPr sz="10000">
                <a:latin typeface="Lato"/>
                <a:ea typeface="Lato"/>
                <a:cs typeface="Lato"/>
                <a:sym typeface="Lato"/>
              </a:defRPr>
            </a:lvl8pPr>
            <a:lvl9pPr lvl="8" algn="ctr">
              <a:spcBef>
                <a:spcPts val="0"/>
              </a:spcBef>
              <a:spcAft>
                <a:spcPts val="0"/>
              </a:spcAft>
              <a:buSzPts val="10000"/>
              <a:buFont typeface="Lato"/>
              <a:buNone/>
              <a:defRPr sz="10000">
                <a:latin typeface="Lato"/>
                <a:ea typeface="Lato"/>
                <a:cs typeface="Lato"/>
                <a:sym typeface="Lato"/>
              </a:defRPr>
            </a:lvl9pPr>
          </a:lstStyle>
          <a:p>
            <a:r>
              <a:t>xx%</a:t>
            </a:r>
          </a:p>
        </p:txBody>
      </p:sp>
      <p:sp>
        <p:nvSpPr>
          <p:cNvPr id="51" name="Google Shape;51;p11"/>
          <p:cNvSpPr txBox="1"/>
          <p:nvPr>
            <p:ph idx="1" type="body"/>
          </p:nvPr>
        </p:nvSpPr>
        <p:spPr>
          <a:xfrm>
            <a:off x="311700" y="2919450"/>
            <a:ext cx="8520600" cy="10716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90250" y="4681009"/>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coral">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391350"/>
            <a:ext cx="8520600" cy="6261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1pPr>
            <a:lvl2pPr lvl="1">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2pPr>
            <a:lvl3pPr lvl="2">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3pPr>
            <a:lvl4pPr lvl="3">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4pPr>
            <a:lvl5pPr lvl="4">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5pPr>
            <a:lvl6pPr lvl="5">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6pPr>
            <a:lvl7pPr lvl="6">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7pPr>
            <a:lvl8pPr lvl="7">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8pPr>
            <a:lvl9pPr lvl="8">
              <a:spcBef>
                <a:spcPts val="0"/>
              </a:spcBef>
              <a:spcAft>
                <a:spcPts val="0"/>
              </a:spcAft>
              <a:buClr>
                <a:schemeClr val="dk1"/>
              </a:buClr>
              <a:buSzPts val="3200"/>
              <a:buFont typeface="Playfair Display"/>
              <a:buNone/>
              <a:defRPr b="1" sz="3200">
                <a:solidFill>
                  <a:schemeClr val="dk1"/>
                </a:solidFill>
                <a:latin typeface="Playfair Display"/>
                <a:ea typeface="Playfair Display"/>
                <a:cs typeface="Playfair Display"/>
                <a:sym typeface="Playfair Display"/>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0"/>
              </a:spcBef>
              <a:spcAft>
                <a:spcPts val="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Google Shape;8;p1"/>
          <p:cNvSpPr txBox="1"/>
          <p:nvPr>
            <p:ph idx="12" type="sldNum"/>
          </p:nvPr>
        </p:nvSpPr>
        <p:spPr>
          <a:xfrm>
            <a:off x="8490250" y="4681009"/>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hyperlink" Target="http://www.bbc.co.uk/blogs/waleshistory/2010/03/history_of_the_boys_club_movement_in_wales.html" TargetMode="External"/><Relationship Id="rId4" Type="http://schemas.openxmlformats.org/officeDocument/2006/relationships/hyperlink" Target="https://heymock.org/staticpages/index.php?page=20070213154151935" TargetMode="External"/><Relationship Id="rId5" Type="http://schemas.openxmlformats.org/officeDocument/2006/relationships/hyperlink" Target="http://www.nfyfc.org.uk/Ourhistory/history" TargetMode="External"/><Relationship Id="rId6" Type="http://schemas.openxmlformats.org/officeDocument/2006/relationships/hyperlink" Target="http://www.youthworkwales.org.uk/wp-content/uploads/2017/11/Milestones-in-the-development-of-Youth-Work.pdf"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hyperlink" Target="http://https.www.treharrisdistrict.co.uk/treharris-boys-girls-club/" TargetMode="External"/><Relationship Id="rId4" Type="http://schemas.openxmlformats.org/officeDocument/2006/relationships/hyperlink" Target="http://www.urdd.cymru/en/about-us/what-urdd/our-history/" TargetMode="External"/><Relationship Id="rId5" Type="http://schemas.openxmlformats.org/officeDocument/2006/relationships/hyperlink" Target="https://groups.yha.org.uk/about-yha/our-story/"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txBox="1"/>
          <p:nvPr>
            <p:ph type="ctrTitle"/>
          </p:nvPr>
        </p:nvSpPr>
        <p:spPr>
          <a:xfrm>
            <a:off x="3096250" y="1627200"/>
            <a:ext cx="2951400" cy="1584300"/>
          </a:xfrm>
          <a:prstGeom prst="rect">
            <a:avLst/>
          </a:prstGeom>
        </p:spPr>
        <p:txBody>
          <a:bodyPr anchorCtr="0" anchor="ctr" bIns="91425" lIns="91425" spcFirstLastPara="1" rIns="91425" wrap="square" tIns="91425">
            <a:normAutofit fontScale="90000"/>
          </a:bodyPr>
          <a:lstStyle/>
          <a:p>
            <a:pPr indent="0" lvl="0" marL="0" rtl="0" algn="ctr">
              <a:spcBef>
                <a:spcPts val="0"/>
              </a:spcBef>
              <a:spcAft>
                <a:spcPts val="0"/>
              </a:spcAft>
              <a:buNone/>
            </a:pPr>
            <a:r>
              <a:rPr lang="en"/>
              <a:t>Explore the key historical milestones in the development of youth work</a:t>
            </a:r>
            <a:endParaRPr/>
          </a:p>
        </p:txBody>
      </p:sp>
      <p:sp>
        <p:nvSpPr>
          <p:cNvPr id="60" name="Google Shape;60;p13"/>
          <p:cNvSpPr txBox="1"/>
          <p:nvPr>
            <p:ph idx="1" type="subTitle"/>
          </p:nvPr>
        </p:nvSpPr>
        <p:spPr>
          <a:xfrm>
            <a:off x="3096375" y="3538852"/>
            <a:ext cx="2951400" cy="429600"/>
          </a:xfrm>
          <a:prstGeom prst="rect">
            <a:avLst/>
          </a:prstGeom>
        </p:spPr>
        <p:txBody>
          <a:bodyPr anchorCtr="0" anchor="b" bIns="91425" lIns="91425" spcFirstLastPara="1" rIns="91425" wrap="square" tIns="91425">
            <a:normAutofit lnSpcReduction="20000"/>
          </a:bodyPr>
          <a:lstStyle/>
          <a:p>
            <a:pPr indent="0" lvl="0" marL="0" rtl="0" algn="ctr">
              <a:spcBef>
                <a:spcPts val="0"/>
              </a:spcBef>
              <a:spcAft>
                <a:spcPts val="0"/>
              </a:spcAft>
              <a:buNone/>
            </a:pPr>
            <a:r>
              <a:rPr lang="en"/>
              <a:t>Bethan Harris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sp>
        <p:nvSpPr>
          <p:cNvPr id="65" name="Google Shape;65;p14"/>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3580" u="sng"/>
              <a:t>Milestones</a:t>
            </a:r>
            <a:r>
              <a:rPr lang="en" sz="3580" u="sng"/>
              <a:t> for youth work in the 1920s</a:t>
            </a:r>
            <a:endParaRPr sz="3580" u="sng"/>
          </a:p>
        </p:txBody>
      </p:sp>
      <p:sp>
        <p:nvSpPr>
          <p:cNvPr id="66" name="Google Shape;66;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61950" lvl="0" marL="457200" rtl="0" algn="l">
              <a:spcBef>
                <a:spcPts val="0"/>
              </a:spcBef>
              <a:spcAft>
                <a:spcPts val="0"/>
              </a:spcAft>
              <a:buSzPts val="2100"/>
              <a:buChar char="●"/>
            </a:pPr>
            <a:r>
              <a:rPr lang="en" sz="2100"/>
              <a:t>1920- Young Farmers Club was formed in England and Wales</a:t>
            </a:r>
            <a:endParaRPr sz="2100"/>
          </a:p>
          <a:p>
            <a:pPr indent="-361950" lvl="0" marL="457200" rtl="0" algn="l">
              <a:spcBef>
                <a:spcPts val="0"/>
              </a:spcBef>
              <a:spcAft>
                <a:spcPts val="0"/>
              </a:spcAft>
              <a:buSzPts val="2100"/>
              <a:buChar char="●"/>
            </a:pPr>
            <a:r>
              <a:rPr lang="en" sz="2100"/>
              <a:t>1922/1923- The Urdd Gobaith Cymru was founded</a:t>
            </a:r>
            <a:endParaRPr sz="2100"/>
          </a:p>
          <a:p>
            <a:pPr indent="-361950" lvl="0" marL="457200" rtl="0" algn="l">
              <a:spcBef>
                <a:spcPts val="0"/>
              </a:spcBef>
              <a:spcAft>
                <a:spcPts val="0"/>
              </a:spcAft>
              <a:buSzPts val="2100"/>
              <a:buChar char="●"/>
            </a:pPr>
            <a:r>
              <a:rPr lang="en" sz="2100"/>
              <a:t>1922- Treharris boys club started</a:t>
            </a:r>
            <a:endParaRPr sz="2100"/>
          </a:p>
          <a:p>
            <a:pPr indent="-361950" lvl="0" marL="457200" rtl="0" algn="l">
              <a:spcBef>
                <a:spcPts val="0"/>
              </a:spcBef>
              <a:spcAft>
                <a:spcPts val="0"/>
              </a:spcAft>
              <a:buSzPts val="2100"/>
              <a:buChar char="●"/>
            </a:pPr>
            <a:r>
              <a:rPr lang="en" sz="2100"/>
              <a:t>1928- Boys Club of Wales was founded </a:t>
            </a:r>
            <a:endParaRPr sz="2100"/>
          </a:p>
          <a:p>
            <a:pPr indent="-361950" lvl="0" marL="457200" rtl="0" algn="l">
              <a:spcBef>
                <a:spcPts val="0"/>
              </a:spcBef>
              <a:spcAft>
                <a:spcPts val="0"/>
              </a:spcAft>
              <a:buSzPts val="2100"/>
              <a:buChar char="●"/>
            </a:pPr>
            <a:r>
              <a:rPr lang="en" sz="2100"/>
              <a:t>1930- Youth Hostels Association was set up</a:t>
            </a:r>
            <a:endParaRPr sz="2100"/>
          </a:p>
          <a:p>
            <a:pPr indent="0" lvl="0" marL="457200" rtl="0" algn="l">
              <a:spcBef>
                <a:spcPts val="1200"/>
              </a:spcBef>
              <a:spcAft>
                <a:spcPts val="0"/>
              </a:spcAft>
              <a:buNone/>
            </a:pPr>
            <a:r>
              <a:t/>
            </a:r>
            <a:endParaRPr sz="2100"/>
          </a:p>
          <a:p>
            <a:pPr indent="0" lvl="0" marL="457200" rtl="0" algn="l">
              <a:spcBef>
                <a:spcPts val="1200"/>
              </a:spcBef>
              <a:spcAft>
                <a:spcPts val="1200"/>
              </a:spcAft>
              <a:buNone/>
            </a:pPr>
            <a:r>
              <a:rPr lang="en" sz="2100"/>
              <a:t>(Rose, 1997)</a:t>
            </a:r>
            <a:endParaRPr sz="21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0" name="Shape 70"/>
        <p:cNvGrpSpPr/>
        <p:nvPr/>
      </p:nvGrpSpPr>
      <p:grpSpPr>
        <a:xfrm>
          <a:off x="0" y="0"/>
          <a:ext cx="0" cy="0"/>
          <a:chOff x="0" y="0"/>
          <a:chExt cx="0" cy="0"/>
        </a:xfrm>
      </p:grpSpPr>
      <p:sp>
        <p:nvSpPr>
          <p:cNvPr id="71" name="Google Shape;71;p15"/>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980"/>
              <a:t>1920- Young Farmers Club</a:t>
            </a:r>
            <a:endParaRPr sz="2980"/>
          </a:p>
        </p:txBody>
      </p:sp>
      <p:sp>
        <p:nvSpPr>
          <p:cNvPr id="72" name="Google Shape;72;p1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61950" lvl="0" marL="457200" rtl="0" algn="l">
              <a:spcBef>
                <a:spcPts val="0"/>
              </a:spcBef>
              <a:spcAft>
                <a:spcPts val="0"/>
              </a:spcAft>
              <a:buSzPts val="2100"/>
              <a:buChar char="●"/>
            </a:pPr>
            <a:r>
              <a:rPr lang="en" sz="2100"/>
              <a:t>The Young Farmers club was founded in </a:t>
            </a:r>
            <a:r>
              <a:rPr lang="en" sz="2100"/>
              <a:t>Hemyock</a:t>
            </a:r>
            <a:endParaRPr sz="2100"/>
          </a:p>
          <a:p>
            <a:pPr indent="-361950" lvl="0" marL="457200" rtl="0" algn="l">
              <a:spcBef>
                <a:spcPts val="0"/>
              </a:spcBef>
              <a:spcAft>
                <a:spcPts val="0"/>
              </a:spcAft>
              <a:buSzPts val="2100"/>
              <a:buChar char="●"/>
            </a:pPr>
            <a:r>
              <a:rPr lang="en" sz="2100"/>
              <a:t>Was founded to let young people have a place to socialise with other young people</a:t>
            </a:r>
            <a:endParaRPr sz="2100"/>
          </a:p>
          <a:p>
            <a:pPr indent="-361950" lvl="0" marL="457200" rtl="0" algn="l">
              <a:spcBef>
                <a:spcPts val="0"/>
              </a:spcBef>
              <a:spcAft>
                <a:spcPts val="0"/>
              </a:spcAft>
              <a:buSzPts val="2100"/>
              <a:buChar char="●"/>
            </a:pPr>
            <a:r>
              <a:rPr lang="en" sz="2100"/>
              <a:t>Has become a big organisation that still goes on in different places in England and Wales</a:t>
            </a:r>
            <a:endParaRPr sz="2100"/>
          </a:p>
          <a:p>
            <a:pPr indent="-361950" lvl="0" marL="457200" rtl="0" algn="l">
              <a:spcBef>
                <a:spcPts val="0"/>
              </a:spcBef>
              <a:spcAft>
                <a:spcPts val="0"/>
              </a:spcAft>
              <a:buSzPts val="2100"/>
              <a:buChar char="●"/>
            </a:pPr>
            <a:r>
              <a:rPr lang="en" sz="2100"/>
              <a:t>Also lets young people build skills on farms and with animals including pigs, calves and bees</a:t>
            </a:r>
            <a:endParaRPr sz="2100"/>
          </a:p>
          <a:p>
            <a:pPr indent="0" lvl="0" marL="0" rtl="0" algn="l">
              <a:spcBef>
                <a:spcPts val="1200"/>
              </a:spcBef>
              <a:spcAft>
                <a:spcPts val="0"/>
              </a:spcAft>
              <a:buNone/>
            </a:pPr>
            <a:r>
              <a:t/>
            </a:r>
            <a:endParaRPr sz="2100"/>
          </a:p>
          <a:p>
            <a:pPr indent="0" lvl="0" marL="0" rtl="0" algn="l">
              <a:spcBef>
                <a:spcPts val="1200"/>
              </a:spcBef>
              <a:spcAft>
                <a:spcPts val="1200"/>
              </a:spcAft>
              <a:buNone/>
            </a:pPr>
            <a:r>
              <a:rPr lang="en" sz="2100"/>
              <a:t>( Heymyock.org, 2021) (NFYFC,2021)</a:t>
            </a:r>
            <a:endParaRPr sz="21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348375"/>
            <a:ext cx="8520600" cy="6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980"/>
              <a:t>1922- Urdd Gobaith Cymru</a:t>
            </a:r>
            <a:endParaRPr sz="2980"/>
          </a:p>
        </p:txBody>
      </p:sp>
      <p:sp>
        <p:nvSpPr>
          <p:cNvPr id="78" name="Google Shape;78;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10000"/>
          </a:bodyPr>
          <a:lstStyle/>
          <a:p>
            <a:pPr indent="-368300" lvl="0" marL="457200" rtl="0" algn="l">
              <a:spcBef>
                <a:spcPts val="0"/>
              </a:spcBef>
              <a:spcAft>
                <a:spcPts val="0"/>
              </a:spcAft>
              <a:buSzPts val="2200"/>
              <a:buChar char="●"/>
            </a:pPr>
            <a:r>
              <a:rPr lang="en" sz="2200"/>
              <a:t>The Urdd Gobaith Cymru Fach was established in 1922</a:t>
            </a:r>
            <a:endParaRPr sz="2200"/>
          </a:p>
          <a:p>
            <a:pPr indent="-368300" lvl="0" marL="457200" rtl="0" algn="l">
              <a:spcBef>
                <a:spcPts val="0"/>
              </a:spcBef>
              <a:spcAft>
                <a:spcPts val="0"/>
              </a:spcAft>
              <a:buSzPts val="2200"/>
              <a:buChar char="●"/>
            </a:pPr>
            <a:r>
              <a:rPr lang="en" sz="2200"/>
              <a:t>It was established to keep the welsh language alive</a:t>
            </a:r>
            <a:endParaRPr sz="2200"/>
          </a:p>
          <a:p>
            <a:pPr indent="-368300" lvl="0" marL="457200" rtl="0" algn="l">
              <a:spcBef>
                <a:spcPts val="0"/>
              </a:spcBef>
              <a:spcAft>
                <a:spcPts val="0"/>
              </a:spcAft>
              <a:buSzPts val="2200"/>
              <a:buChar char="●"/>
            </a:pPr>
            <a:r>
              <a:rPr lang="en" sz="2200"/>
              <a:t>“ The first local Urdd branch was established in Treuddyn, Flintshire in 1922”</a:t>
            </a:r>
            <a:endParaRPr sz="2200"/>
          </a:p>
          <a:p>
            <a:pPr indent="-368300" lvl="0" marL="457200" rtl="0" algn="l">
              <a:spcBef>
                <a:spcPts val="0"/>
              </a:spcBef>
              <a:spcAft>
                <a:spcPts val="0"/>
              </a:spcAft>
              <a:buSzPts val="2200"/>
              <a:buChar char="●"/>
            </a:pPr>
            <a:r>
              <a:rPr lang="en" sz="2200"/>
              <a:t>By 1927 there was 80 Urdd </a:t>
            </a:r>
            <a:r>
              <a:rPr lang="en" sz="2200"/>
              <a:t>branches</a:t>
            </a:r>
            <a:r>
              <a:rPr lang="en" sz="2200"/>
              <a:t> in surrounding areas with 5000 people including young people joined</a:t>
            </a:r>
            <a:r>
              <a:rPr lang="en" sz="2200"/>
              <a:t>.</a:t>
            </a:r>
            <a:endParaRPr sz="2200"/>
          </a:p>
          <a:p>
            <a:pPr indent="0" lvl="0" marL="0" rtl="0" algn="l">
              <a:spcBef>
                <a:spcPts val="1200"/>
              </a:spcBef>
              <a:spcAft>
                <a:spcPts val="0"/>
              </a:spcAft>
              <a:buNone/>
            </a:pPr>
            <a:r>
              <a:t/>
            </a:r>
            <a:endParaRPr sz="2200"/>
          </a:p>
          <a:p>
            <a:pPr indent="0" lvl="0" marL="0" rtl="0" algn="l">
              <a:spcBef>
                <a:spcPts val="1200"/>
              </a:spcBef>
              <a:spcAft>
                <a:spcPts val="1200"/>
              </a:spcAft>
              <a:buNone/>
            </a:pPr>
            <a:r>
              <a:rPr lang="en" sz="2200"/>
              <a:t>(</a:t>
            </a:r>
            <a:r>
              <a:rPr lang="en" sz="2200"/>
              <a:t>Cymru, 2022)</a:t>
            </a:r>
            <a:endParaRPr sz="22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2" name="Shape 82"/>
        <p:cNvGrpSpPr/>
        <p:nvPr/>
      </p:nvGrpSpPr>
      <p:grpSpPr>
        <a:xfrm>
          <a:off x="0" y="0"/>
          <a:ext cx="0" cy="0"/>
          <a:chOff x="0" y="0"/>
          <a:chExt cx="0" cy="0"/>
        </a:xfrm>
      </p:grpSpPr>
      <p:sp>
        <p:nvSpPr>
          <p:cNvPr id="83" name="Google Shape;83;p17"/>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980"/>
              <a:t>1922/1923- Treharris Boys Club</a:t>
            </a:r>
            <a:endParaRPr sz="2980"/>
          </a:p>
        </p:txBody>
      </p:sp>
      <p:sp>
        <p:nvSpPr>
          <p:cNvPr id="84" name="Google Shape;84;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61950" lvl="0" marL="457200" rtl="0" algn="l">
              <a:spcBef>
                <a:spcPts val="0"/>
              </a:spcBef>
              <a:spcAft>
                <a:spcPts val="0"/>
              </a:spcAft>
              <a:buSzPts val="2100"/>
              <a:buChar char="●"/>
            </a:pPr>
            <a:r>
              <a:rPr lang="en" sz="2100"/>
              <a:t>It was founded by </a:t>
            </a:r>
            <a:r>
              <a:rPr lang="en" sz="2100"/>
              <a:t>Captain</a:t>
            </a:r>
            <a:r>
              <a:rPr lang="en" sz="2100"/>
              <a:t> Glynn, Worried about the ‘collier boys’</a:t>
            </a:r>
            <a:endParaRPr sz="2100"/>
          </a:p>
          <a:p>
            <a:pPr indent="-361950" lvl="0" marL="457200" rtl="0" algn="l">
              <a:spcBef>
                <a:spcPts val="0"/>
              </a:spcBef>
              <a:spcAft>
                <a:spcPts val="0"/>
              </a:spcAft>
              <a:buSzPts val="2100"/>
              <a:buChar char="●"/>
            </a:pPr>
            <a:r>
              <a:rPr lang="en" sz="2100"/>
              <a:t>The Treharris boys club to help young boys have a place to develop their skills and enjoy their lives</a:t>
            </a:r>
            <a:endParaRPr sz="2100"/>
          </a:p>
          <a:p>
            <a:pPr indent="-361950" lvl="0" marL="457200" rtl="0" algn="l">
              <a:spcBef>
                <a:spcPts val="0"/>
              </a:spcBef>
              <a:spcAft>
                <a:spcPts val="0"/>
              </a:spcAft>
              <a:buSzPts val="2100"/>
              <a:buChar char="●"/>
            </a:pPr>
            <a:r>
              <a:rPr lang="en" sz="2100"/>
              <a:t>Other clubs followed suit and opened in a few different places such as Wattstown and Ton Pentre</a:t>
            </a:r>
            <a:endParaRPr sz="2100"/>
          </a:p>
          <a:p>
            <a:pPr indent="-361950" lvl="0" marL="457200" rtl="0" algn="l">
              <a:spcBef>
                <a:spcPts val="0"/>
              </a:spcBef>
              <a:spcAft>
                <a:spcPts val="0"/>
              </a:spcAft>
              <a:buSzPts val="2100"/>
              <a:buChar char="●"/>
            </a:pPr>
            <a:r>
              <a:rPr lang="en" sz="2100"/>
              <a:t>In 1928, some of the boys clubs united and created “The South Wales Federation of Boys’ Club”</a:t>
            </a:r>
            <a:endParaRPr sz="2100"/>
          </a:p>
          <a:p>
            <a:pPr indent="0" lvl="0" marL="0" rtl="0" algn="l">
              <a:spcBef>
                <a:spcPts val="1200"/>
              </a:spcBef>
              <a:spcAft>
                <a:spcPts val="1200"/>
              </a:spcAft>
              <a:buNone/>
            </a:pPr>
            <a:r>
              <a:rPr lang="en" sz="2100"/>
              <a:t>(District, 2022)</a:t>
            </a:r>
            <a:endParaRPr sz="21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p18"/>
          <p:cNvSpPr txBox="1"/>
          <p:nvPr>
            <p:ph type="title"/>
          </p:nvPr>
        </p:nvSpPr>
        <p:spPr>
          <a:xfrm>
            <a:off x="311700" y="133450"/>
            <a:ext cx="8520600" cy="6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980"/>
              <a:t>1928- Boys Club of Wales ( The South Wales Federation of Boys Clubs’)</a:t>
            </a:r>
            <a:endParaRPr sz="2980"/>
          </a:p>
        </p:txBody>
      </p:sp>
      <p:sp>
        <p:nvSpPr>
          <p:cNvPr id="90" name="Google Shape;90;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a:bodyPr>
          <a:lstStyle/>
          <a:p>
            <a:pPr indent="-341947" lvl="0" marL="457200" rtl="0" algn="l">
              <a:spcBef>
                <a:spcPts val="0"/>
              </a:spcBef>
              <a:spcAft>
                <a:spcPts val="0"/>
              </a:spcAft>
              <a:buSzPct val="100000"/>
              <a:buChar char="●"/>
            </a:pPr>
            <a:r>
              <a:rPr lang="en" sz="2100"/>
              <a:t>The Boys Club of Wales was founded in 1928 which was most of the boys clubs including Treharris Boys Club came together </a:t>
            </a:r>
            <a:endParaRPr sz="2100"/>
          </a:p>
          <a:p>
            <a:pPr indent="-341947" lvl="0" marL="457200" rtl="0" algn="l">
              <a:spcBef>
                <a:spcPts val="0"/>
              </a:spcBef>
              <a:spcAft>
                <a:spcPts val="0"/>
              </a:spcAft>
              <a:buSzPct val="100000"/>
              <a:buChar char="●"/>
            </a:pPr>
            <a:r>
              <a:rPr lang="en" sz="2100"/>
              <a:t>After 1928 a few other boys club joined, these clubs provided week-long camps for young boys to develop their skills and </a:t>
            </a:r>
            <a:r>
              <a:rPr lang="en" sz="2100"/>
              <a:t>socialise</a:t>
            </a:r>
            <a:endParaRPr sz="2100"/>
          </a:p>
          <a:p>
            <a:pPr indent="-341947" lvl="0" marL="457200" rtl="0" algn="l">
              <a:spcBef>
                <a:spcPts val="0"/>
              </a:spcBef>
              <a:spcAft>
                <a:spcPts val="0"/>
              </a:spcAft>
              <a:buSzPct val="100000"/>
              <a:buChar char="●"/>
            </a:pPr>
            <a:r>
              <a:rPr lang="en" sz="2100"/>
              <a:t>They became ‘The Welsh </a:t>
            </a:r>
            <a:r>
              <a:rPr lang="en" sz="2100"/>
              <a:t>Association</a:t>
            </a:r>
            <a:r>
              <a:rPr lang="en" sz="2100"/>
              <a:t> of Boys Clubs’ as they had many welsh boys clubs wanted to </a:t>
            </a:r>
            <a:r>
              <a:rPr lang="en" sz="2100"/>
              <a:t>join the South Wales Federation of Boys Clubs’ </a:t>
            </a:r>
            <a:endParaRPr sz="2100"/>
          </a:p>
          <a:p>
            <a:pPr indent="-341947" lvl="0" marL="457200" rtl="0" algn="l">
              <a:spcBef>
                <a:spcPts val="0"/>
              </a:spcBef>
              <a:spcAft>
                <a:spcPts val="0"/>
              </a:spcAft>
              <a:buSzPct val="100000"/>
              <a:buChar char="●"/>
            </a:pPr>
            <a:r>
              <a:rPr lang="en" sz="2100"/>
              <a:t>The St’ Athans boys Village and the Abercrave Adventure Center both joined forces with the South Wales Federation after the Second world war.</a:t>
            </a:r>
            <a:endParaRPr sz="2100"/>
          </a:p>
          <a:p>
            <a:pPr indent="0" lvl="0" marL="0" rtl="0" algn="l">
              <a:spcBef>
                <a:spcPts val="1200"/>
              </a:spcBef>
              <a:spcAft>
                <a:spcPts val="1200"/>
              </a:spcAft>
              <a:buNone/>
            </a:pPr>
            <a:r>
              <a:rPr lang="en" sz="2100"/>
              <a:t>(BBC, 2010)</a:t>
            </a:r>
            <a:endParaRPr sz="21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9"/>
          <p:cNvSpPr txBox="1"/>
          <p:nvPr>
            <p:ph type="title"/>
          </p:nvPr>
        </p:nvSpPr>
        <p:spPr>
          <a:xfrm>
            <a:off x="311700" y="391350"/>
            <a:ext cx="8520600" cy="626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SzPts val="990"/>
              <a:buNone/>
            </a:pPr>
            <a:r>
              <a:rPr lang="en" sz="2980"/>
              <a:t>1930- Youth Hostel Association</a:t>
            </a:r>
            <a:endParaRPr sz="2980"/>
          </a:p>
        </p:txBody>
      </p:sp>
      <p:sp>
        <p:nvSpPr>
          <p:cNvPr id="96" name="Google Shape;96;p19"/>
          <p:cNvSpPr txBox="1"/>
          <p:nvPr>
            <p:ph idx="1" type="body"/>
          </p:nvPr>
        </p:nvSpPr>
        <p:spPr>
          <a:xfrm>
            <a:off x="311700" y="1152475"/>
            <a:ext cx="8520600" cy="3416400"/>
          </a:xfrm>
          <a:prstGeom prst="rect">
            <a:avLst/>
          </a:prstGeom>
        </p:spPr>
        <p:txBody>
          <a:bodyPr anchorCtr="0" anchor="t" bIns="91425" lIns="91425" spcFirstLastPara="1" rIns="91425" wrap="square" tIns="91425">
            <a:normAutofit lnSpcReduction="20000"/>
          </a:bodyPr>
          <a:lstStyle/>
          <a:p>
            <a:pPr indent="-361950" lvl="0" marL="457200" rtl="0" algn="l">
              <a:spcBef>
                <a:spcPts val="0"/>
              </a:spcBef>
              <a:spcAft>
                <a:spcPts val="0"/>
              </a:spcAft>
              <a:buSzPts val="2100"/>
              <a:buChar char="●"/>
            </a:pPr>
            <a:r>
              <a:rPr lang="en" sz="2100"/>
              <a:t>In April 1930, Youth Hostel Association (YHA) was established in Britain</a:t>
            </a:r>
            <a:endParaRPr sz="2100"/>
          </a:p>
          <a:p>
            <a:pPr indent="-361950" lvl="0" marL="457200" rtl="0" algn="l">
              <a:spcBef>
                <a:spcPts val="0"/>
              </a:spcBef>
              <a:spcAft>
                <a:spcPts val="0"/>
              </a:spcAft>
              <a:buSzPts val="2100"/>
              <a:buChar char="●"/>
            </a:pPr>
            <a:r>
              <a:rPr lang="en" sz="2100"/>
              <a:t>They had a ‘clear purpose’ which was to help young people get a greater knowledge of the world around them by providing hostels for them to stay in during their travels</a:t>
            </a:r>
            <a:endParaRPr sz="2100"/>
          </a:p>
          <a:p>
            <a:pPr indent="-361950" lvl="0" marL="457200" rtl="0" algn="l">
              <a:spcBef>
                <a:spcPts val="0"/>
              </a:spcBef>
              <a:spcAft>
                <a:spcPts val="0"/>
              </a:spcAft>
              <a:buSzPts val="2100"/>
              <a:buChar char="●"/>
            </a:pPr>
            <a:r>
              <a:rPr lang="en" sz="2100"/>
              <a:t>They offered leisure pursuits and the </a:t>
            </a:r>
            <a:r>
              <a:rPr lang="en" sz="2100"/>
              <a:t>countryside to young working class people</a:t>
            </a:r>
            <a:endParaRPr sz="2100"/>
          </a:p>
          <a:p>
            <a:pPr indent="0" lvl="0" marL="0" rtl="0" algn="l">
              <a:spcBef>
                <a:spcPts val="1200"/>
              </a:spcBef>
              <a:spcAft>
                <a:spcPts val="0"/>
              </a:spcAft>
              <a:buNone/>
            </a:pPr>
            <a:r>
              <a:rPr lang="en" sz="2100"/>
              <a:t>(YHS, 2022)</a:t>
            </a:r>
            <a:endParaRPr sz="2100"/>
          </a:p>
          <a:p>
            <a:pPr indent="0" lvl="0" marL="0" rtl="0" algn="l">
              <a:spcBef>
                <a:spcPts val="1200"/>
              </a:spcBef>
              <a:spcAft>
                <a:spcPts val="1200"/>
              </a:spcAft>
              <a:buNone/>
            </a:pPr>
            <a:r>
              <a:t/>
            </a:r>
            <a:endParaRPr sz="21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20"/>
          <p:cNvSpPr txBox="1"/>
          <p:nvPr>
            <p:ph type="title"/>
          </p:nvPr>
        </p:nvSpPr>
        <p:spPr>
          <a:xfrm>
            <a:off x="311700" y="391350"/>
            <a:ext cx="8520600" cy="626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endParaRPr/>
          </a:p>
        </p:txBody>
      </p:sp>
      <p:sp>
        <p:nvSpPr>
          <p:cNvPr id="102" name="Google Shape;102;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47500" lnSpcReduction="20000"/>
          </a:bodyPr>
          <a:lstStyle/>
          <a:p>
            <a:pPr indent="0" lvl="0" marL="0" rtl="0" algn="l">
              <a:spcBef>
                <a:spcPts val="0"/>
              </a:spcBef>
              <a:spcAft>
                <a:spcPts val="0"/>
              </a:spcAft>
              <a:buNone/>
            </a:pPr>
            <a:r>
              <a:rPr lang="en" sz="3018"/>
              <a:t>BBC. (2010) </a:t>
            </a:r>
            <a:r>
              <a:rPr i="1" lang="en" sz="3018"/>
              <a:t>A history of the boys’ club movement in Wales </a:t>
            </a:r>
            <a:r>
              <a:rPr lang="en" sz="3018"/>
              <a:t>Available</a:t>
            </a:r>
            <a:r>
              <a:rPr lang="en" sz="3018"/>
              <a:t> at: </a:t>
            </a:r>
            <a:r>
              <a:rPr lang="en" sz="3018" u="sng">
                <a:solidFill>
                  <a:schemeClr val="hlink"/>
                </a:solidFill>
                <a:hlinkClick r:id="rId3"/>
              </a:rPr>
              <a:t>www.bbc.co.uk/blogs/waleshistory/2010/03/history_of_the_boys_club_movement_in_wales.html</a:t>
            </a:r>
            <a:r>
              <a:rPr lang="en" sz="3018"/>
              <a:t> (Accessed: 03/01/2022).</a:t>
            </a:r>
            <a:endParaRPr sz="3018"/>
          </a:p>
          <a:p>
            <a:pPr indent="0" lvl="0" marL="0" rtl="0" algn="l">
              <a:spcBef>
                <a:spcPts val="1200"/>
              </a:spcBef>
              <a:spcAft>
                <a:spcPts val="0"/>
              </a:spcAft>
              <a:buNone/>
            </a:pPr>
            <a:r>
              <a:rPr lang="en" sz="3018"/>
              <a:t>Hemyock.org. (2010) </a:t>
            </a:r>
            <a:r>
              <a:rPr i="1" lang="en" sz="3018"/>
              <a:t>Young farmers club </a:t>
            </a:r>
            <a:r>
              <a:rPr lang="en" sz="3018"/>
              <a:t>Available</a:t>
            </a:r>
            <a:r>
              <a:rPr lang="en" sz="3018"/>
              <a:t> at: </a:t>
            </a:r>
            <a:r>
              <a:rPr lang="en" sz="3018" u="sng">
                <a:solidFill>
                  <a:schemeClr val="hlink"/>
                </a:solidFill>
                <a:hlinkClick r:id="rId4"/>
              </a:rPr>
              <a:t>https://heymock.org/staticpages/index.php?page=20070213154151935</a:t>
            </a:r>
            <a:r>
              <a:rPr lang="en" sz="3018"/>
              <a:t> (Accessed: 03/01/2022)</a:t>
            </a:r>
            <a:endParaRPr sz="3018"/>
          </a:p>
          <a:p>
            <a:pPr indent="0" lvl="0" marL="0" rtl="0" algn="l">
              <a:spcBef>
                <a:spcPts val="1200"/>
              </a:spcBef>
              <a:spcAft>
                <a:spcPts val="0"/>
              </a:spcAft>
              <a:buNone/>
            </a:pPr>
            <a:r>
              <a:rPr lang="en" sz="3018"/>
              <a:t>NFYFC. (2021) </a:t>
            </a:r>
            <a:r>
              <a:rPr i="1" lang="en" sz="3018"/>
              <a:t>History </a:t>
            </a:r>
            <a:r>
              <a:rPr lang="en" sz="3018"/>
              <a:t>Available at: </a:t>
            </a:r>
            <a:r>
              <a:rPr lang="en" sz="3018" u="sng">
                <a:solidFill>
                  <a:schemeClr val="hlink"/>
                </a:solidFill>
                <a:hlinkClick r:id="rId5"/>
              </a:rPr>
              <a:t>www.nfyfc.org.uk/Ourhistory/history</a:t>
            </a:r>
            <a:r>
              <a:rPr lang="en" sz="3018"/>
              <a:t> (Accessed:04/01/2022)</a:t>
            </a:r>
            <a:endParaRPr sz="3018"/>
          </a:p>
          <a:p>
            <a:pPr indent="0" lvl="0" marL="0" rtl="0" algn="l">
              <a:spcBef>
                <a:spcPts val="1200"/>
              </a:spcBef>
              <a:spcAft>
                <a:spcPts val="0"/>
              </a:spcAft>
              <a:buNone/>
            </a:pPr>
            <a:r>
              <a:rPr lang="en" sz="3018"/>
              <a:t>Rose, J. (1997) </a:t>
            </a:r>
            <a:r>
              <a:rPr i="1" lang="en" sz="3018"/>
              <a:t>Milestones in the development of Youth Work </a:t>
            </a:r>
            <a:r>
              <a:rPr lang="en" sz="3018"/>
              <a:t>Available at: </a:t>
            </a:r>
            <a:r>
              <a:rPr lang="en" sz="3018" u="sng">
                <a:solidFill>
                  <a:schemeClr val="hlink"/>
                </a:solidFill>
                <a:hlinkClick r:id="rId6"/>
              </a:rPr>
              <a:t>www.youthworkwales.org.uk/wp-content/uploads/2017/11/Milestones-in-the-development-of-Youth-Work.pdf</a:t>
            </a:r>
            <a:r>
              <a:rPr lang="en" sz="3018"/>
              <a:t> (Accessed: 04/01/2022)</a:t>
            </a:r>
            <a:endParaRPr sz="3018"/>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6" name="Shape 106"/>
        <p:cNvGrpSpPr/>
        <p:nvPr/>
      </p:nvGrpSpPr>
      <p:grpSpPr>
        <a:xfrm>
          <a:off x="0" y="0"/>
          <a:ext cx="0" cy="0"/>
          <a:chOff x="0" y="0"/>
          <a:chExt cx="0" cy="0"/>
        </a:xfrm>
      </p:grpSpPr>
      <p:sp>
        <p:nvSpPr>
          <p:cNvPr id="107" name="Google Shape;107;p21"/>
          <p:cNvSpPr txBox="1"/>
          <p:nvPr>
            <p:ph type="title"/>
          </p:nvPr>
        </p:nvSpPr>
        <p:spPr>
          <a:xfrm>
            <a:off x="311700" y="391350"/>
            <a:ext cx="8520600" cy="6261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endParaRPr/>
          </a:p>
        </p:txBody>
      </p:sp>
      <p:sp>
        <p:nvSpPr>
          <p:cNvPr id="108" name="Google Shape;108;p21"/>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Treharris District. (2022) </a:t>
            </a:r>
            <a:r>
              <a:rPr i="1" lang="en"/>
              <a:t>Treharris Boys/girls club </a:t>
            </a:r>
            <a:r>
              <a:rPr lang="en"/>
              <a:t>Available at: </a:t>
            </a:r>
            <a:r>
              <a:rPr lang="en" u="sng">
                <a:solidFill>
                  <a:schemeClr val="hlink"/>
                </a:solidFill>
                <a:hlinkClick r:id="rId3"/>
              </a:rPr>
              <a:t>https://www.treharrisdistrict.co.uk/treharris-boys-girls-club/</a:t>
            </a:r>
            <a:r>
              <a:rPr lang="en"/>
              <a:t> (Accessed: 06/01/2022)</a:t>
            </a:r>
            <a:endParaRPr/>
          </a:p>
          <a:p>
            <a:pPr indent="0" lvl="0" marL="0" rtl="0" algn="l">
              <a:spcBef>
                <a:spcPts val="1200"/>
              </a:spcBef>
              <a:spcAft>
                <a:spcPts val="0"/>
              </a:spcAft>
              <a:buNone/>
            </a:pPr>
            <a:r>
              <a:rPr lang="en"/>
              <a:t>Urdd Gobaith Cymru. (2022) </a:t>
            </a:r>
            <a:r>
              <a:rPr i="1" lang="en"/>
              <a:t>Our History.</a:t>
            </a:r>
            <a:r>
              <a:rPr lang="en"/>
              <a:t> Available at: https//:</a:t>
            </a:r>
            <a:r>
              <a:rPr lang="en" u="sng">
                <a:solidFill>
                  <a:schemeClr val="hlink"/>
                </a:solidFill>
                <a:hlinkClick r:id="rId4"/>
              </a:rPr>
              <a:t>www.urdd.cymru/en/about-us/what-urdd/our-history/</a:t>
            </a:r>
            <a:r>
              <a:rPr lang="en"/>
              <a:t>  (Accessed: 06/01/2022) </a:t>
            </a:r>
            <a:endParaRPr/>
          </a:p>
          <a:p>
            <a:pPr indent="0" lvl="0" marL="0" rtl="0" algn="l">
              <a:spcBef>
                <a:spcPts val="1200"/>
              </a:spcBef>
              <a:spcAft>
                <a:spcPts val="1200"/>
              </a:spcAft>
              <a:buNone/>
            </a:pPr>
            <a:r>
              <a:rPr lang="en"/>
              <a:t>YHA. (2022) </a:t>
            </a:r>
            <a:r>
              <a:rPr i="1" lang="en"/>
              <a:t>A story 90 years in the making </a:t>
            </a:r>
            <a:r>
              <a:rPr lang="en"/>
              <a:t>Available at: </a:t>
            </a:r>
            <a:r>
              <a:rPr lang="en" u="sng">
                <a:solidFill>
                  <a:schemeClr val="hlink"/>
                </a:solidFill>
                <a:hlinkClick r:id="rId5"/>
              </a:rPr>
              <a:t>https://groups.yha.org.uk/about-yha/our-story/</a:t>
            </a:r>
            <a:r>
              <a:rPr lang="en"/>
              <a:t> (Accessed: 07/01/2022)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Coral">
  <a:themeElements>
    <a:clrScheme name="Coral">
      <a:dk1>
        <a:srgbClr val="F55E61"/>
      </a:dk1>
      <a:lt1>
        <a:srgbClr val="FFFFFF"/>
      </a:lt1>
      <a:dk2>
        <a:srgbClr val="5E696C"/>
      </a:dk2>
      <a:lt2>
        <a:srgbClr val="BFC7CA"/>
      </a:lt2>
      <a:accent1>
        <a:srgbClr val="1E2D31"/>
      </a:accent1>
      <a:accent2>
        <a:srgbClr val="273C42"/>
      </a:accent2>
      <a:accent3>
        <a:srgbClr val="83D061"/>
      </a:accent3>
      <a:accent4>
        <a:srgbClr val="F6CD4C"/>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