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5230"/>
  </p:normalViewPr>
  <p:slideViewPr>
    <p:cSldViewPr snapToGrid="0" snapToObjects="1">
      <p:cViewPr varScale="1">
        <p:scale>
          <a:sx n="97" d="100"/>
          <a:sy n="97" d="100"/>
        </p:scale>
        <p:origin x="624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svg"/><Relationship Id="rId2" Type="http://schemas.openxmlformats.org/officeDocument/2006/relationships/image" Target="../media/image2.svg"/><Relationship Id="rId16" Type="http://schemas.openxmlformats.org/officeDocument/2006/relationships/image" Target="../media/image16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Relationship Id="rId14" Type="http://schemas.openxmlformats.org/officeDocument/2006/relationships/image" Target="../media/image14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svg"/><Relationship Id="rId2" Type="http://schemas.openxmlformats.org/officeDocument/2006/relationships/image" Target="../media/image2.svg"/><Relationship Id="rId16" Type="http://schemas.openxmlformats.org/officeDocument/2006/relationships/image" Target="../media/image16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svg"/><Relationship Id="rId4" Type="http://schemas.openxmlformats.org/officeDocument/2006/relationships/image" Target="../media/image4.svg"/><Relationship Id="rId9" Type="http://schemas.openxmlformats.org/officeDocument/2006/relationships/image" Target="../media/image9.png"/><Relationship Id="rId14" Type="http://schemas.openxmlformats.org/officeDocument/2006/relationships/image" Target="../media/image1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C74DD72-0FBA-4BC1-AAAD-4AA9D6EB2583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E3557D84-2EDE-4711-8C04-93B2A6F4195F}">
      <dgm:prSet/>
      <dgm:spPr/>
      <dgm:t>
        <a:bodyPr/>
        <a:lstStyle/>
        <a:p>
          <a:r>
            <a:rPr lang="en-US"/>
            <a:t>The Studio Model</a:t>
          </a:r>
        </a:p>
      </dgm:t>
    </dgm:pt>
    <dgm:pt modelId="{C39FA0C4-E658-4346-A06B-4E93B6A2776E}" type="parTrans" cxnId="{9AE2512E-0C68-47AE-A52C-344A6B433135}">
      <dgm:prSet/>
      <dgm:spPr/>
      <dgm:t>
        <a:bodyPr/>
        <a:lstStyle/>
        <a:p>
          <a:endParaRPr lang="en-US"/>
        </a:p>
      </dgm:t>
    </dgm:pt>
    <dgm:pt modelId="{6CF27433-483B-4A95-93F8-9880721E8337}" type="sibTrans" cxnId="{9AE2512E-0C68-47AE-A52C-344A6B433135}">
      <dgm:prSet/>
      <dgm:spPr/>
      <dgm:t>
        <a:bodyPr/>
        <a:lstStyle/>
        <a:p>
          <a:endParaRPr lang="en-US"/>
        </a:p>
      </dgm:t>
    </dgm:pt>
    <dgm:pt modelId="{B59EFA47-37E0-4FCB-9FDC-1C30F054DED8}">
      <dgm:prSet/>
      <dgm:spPr/>
      <dgm:t>
        <a:bodyPr/>
        <a:lstStyle/>
        <a:p>
          <a:r>
            <a:rPr lang="en-US"/>
            <a:t>Private Investment</a:t>
          </a:r>
        </a:p>
      </dgm:t>
    </dgm:pt>
    <dgm:pt modelId="{BF7C0E6A-C40E-401E-A80D-FA582ED799E9}" type="parTrans" cxnId="{CA21539C-0B83-4E7E-AB8F-02823DCD7F90}">
      <dgm:prSet/>
      <dgm:spPr/>
      <dgm:t>
        <a:bodyPr/>
        <a:lstStyle/>
        <a:p>
          <a:endParaRPr lang="en-US"/>
        </a:p>
      </dgm:t>
    </dgm:pt>
    <dgm:pt modelId="{8C8816DF-6F48-470B-9ABF-1D1FED11A5E9}" type="sibTrans" cxnId="{CA21539C-0B83-4E7E-AB8F-02823DCD7F90}">
      <dgm:prSet/>
      <dgm:spPr/>
      <dgm:t>
        <a:bodyPr/>
        <a:lstStyle/>
        <a:p>
          <a:endParaRPr lang="en-US"/>
        </a:p>
      </dgm:t>
    </dgm:pt>
    <dgm:pt modelId="{61467E77-C0CD-452A-8BC1-03308C260FF7}">
      <dgm:prSet/>
      <dgm:spPr/>
      <dgm:t>
        <a:bodyPr/>
        <a:lstStyle/>
        <a:p>
          <a:r>
            <a:rPr lang="en-US"/>
            <a:t>Government funding/Public money funding</a:t>
          </a:r>
        </a:p>
      </dgm:t>
    </dgm:pt>
    <dgm:pt modelId="{B81F5E1E-4E39-4498-B063-FEC4DC4DA203}" type="parTrans" cxnId="{64D6FAD3-A713-44CF-B18D-EEA054F8277B}">
      <dgm:prSet/>
      <dgm:spPr/>
      <dgm:t>
        <a:bodyPr/>
        <a:lstStyle/>
        <a:p>
          <a:endParaRPr lang="en-US"/>
        </a:p>
      </dgm:t>
    </dgm:pt>
    <dgm:pt modelId="{5C879CFF-883E-429D-B85E-EAF7E31CBA1E}" type="sibTrans" cxnId="{64D6FAD3-A713-44CF-B18D-EEA054F8277B}">
      <dgm:prSet/>
      <dgm:spPr/>
      <dgm:t>
        <a:bodyPr/>
        <a:lstStyle/>
        <a:p>
          <a:endParaRPr lang="en-US"/>
        </a:p>
      </dgm:t>
    </dgm:pt>
    <dgm:pt modelId="{FD2F8CA5-5DE0-4D04-B1BA-4C446C83051D}">
      <dgm:prSet/>
      <dgm:spPr/>
      <dgm:t>
        <a:bodyPr/>
        <a:lstStyle/>
        <a:p>
          <a:r>
            <a:rPr lang="en-US"/>
            <a:t>Pre-Sales</a:t>
          </a:r>
        </a:p>
      </dgm:t>
    </dgm:pt>
    <dgm:pt modelId="{EDC4EE09-9FB6-4994-884B-EC6A59ED9D45}" type="parTrans" cxnId="{6E0036A6-790F-4E2C-AA05-A31E3763B018}">
      <dgm:prSet/>
      <dgm:spPr/>
      <dgm:t>
        <a:bodyPr/>
        <a:lstStyle/>
        <a:p>
          <a:endParaRPr lang="en-US"/>
        </a:p>
      </dgm:t>
    </dgm:pt>
    <dgm:pt modelId="{60E461FB-37CE-44F3-A753-B01C231FA3CD}" type="sibTrans" cxnId="{6E0036A6-790F-4E2C-AA05-A31E3763B018}">
      <dgm:prSet/>
      <dgm:spPr/>
      <dgm:t>
        <a:bodyPr/>
        <a:lstStyle/>
        <a:p>
          <a:endParaRPr lang="en-US"/>
        </a:p>
      </dgm:t>
    </dgm:pt>
    <dgm:pt modelId="{2FAD5493-AC23-4A19-967B-E69B4A27F943}">
      <dgm:prSet/>
      <dgm:spPr/>
      <dgm:t>
        <a:bodyPr/>
        <a:lstStyle/>
        <a:p>
          <a:r>
            <a:rPr lang="en-US"/>
            <a:t>Crowdfunding</a:t>
          </a:r>
        </a:p>
      </dgm:t>
    </dgm:pt>
    <dgm:pt modelId="{FA1754FA-2CE5-4DEE-BEEF-CE553D73254A}" type="parTrans" cxnId="{8E4777DD-5FE0-42F3-883D-BF6D438C9856}">
      <dgm:prSet/>
      <dgm:spPr/>
      <dgm:t>
        <a:bodyPr/>
        <a:lstStyle/>
        <a:p>
          <a:endParaRPr lang="en-US"/>
        </a:p>
      </dgm:t>
    </dgm:pt>
    <dgm:pt modelId="{03DCD82F-547B-468B-A677-940652F44525}" type="sibTrans" cxnId="{8E4777DD-5FE0-42F3-883D-BF6D438C9856}">
      <dgm:prSet/>
      <dgm:spPr/>
      <dgm:t>
        <a:bodyPr/>
        <a:lstStyle/>
        <a:p>
          <a:endParaRPr lang="en-US"/>
        </a:p>
      </dgm:t>
    </dgm:pt>
    <dgm:pt modelId="{4021B135-6891-4ECD-825D-3DBC4F5A39E2}">
      <dgm:prSet/>
      <dgm:spPr/>
      <dgm:t>
        <a:bodyPr/>
        <a:lstStyle/>
        <a:p>
          <a:r>
            <a:rPr lang="en-US"/>
            <a:t>Deferrals</a:t>
          </a:r>
        </a:p>
      </dgm:t>
    </dgm:pt>
    <dgm:pt modelId="{1E772FDE-13E7-4660-803C-FDFD0AF5105F}" type="parTrans" cxnId="{34639287-96C4-48ED-A8E0-34F19A355488}">
      <dgm:prSet/>
      <dgm:spPr/>
      <dgm:t>
        <a:bodyPr/>
        <a:lstStyle/>
        <a:p>
          <a:endParaRPr lang="en-US"/>
        </a:p>
      </dgm:t>
    </dgm:pt>
    <dgm:pt modelId="{22D977B0-CF93-42C3-9B19-164A1FDE686E}" type="sibTrans" cxnId="{34639287-96C4-48ED-A8E0-34F19A355488}">
      <dgm:prSet/>
      <dgm:spPr/>
      <dgm:t>
        <a:bodyPr/>
        <a:lstStyle/>
        <a:p>
          <a:endParaRPr lang="en-US"/>
        </a:p>
      </dgm:t>
    </dgm:pt>
    <dgm:pt modelId="{C8301DEA-F9B8-4CBE-99DC-9E3CD065FD2B}">
      <dgm:prSet/>
      <dgm:spPr/>
      <dgm:t>
        <a:bodyPr/>
        <a:lstStyle/>
        <a:p>
          <a:r>
            <a:rPr lang="en-US"/>
            <a:t>Self Financed</a:t>
          </a:r>
        </a:p>
      </dgm:t>
    </dgm:pt>
    <dgm:pt modelId="{9AF01242-AFF6-479F-B9A6-E25C8F444786}" type="parTrans" cxnId="{31C9E6FB-246C-40AC-B991-F881FB01AED0}">
      <dgm:prSet/>
      <dgm:spPr/>
      <dgm:t>
        <a:bodyPr/>
        <a:lstStyle/>
        <a:p>
          <a:endParaRPr lang="en-US"/>
        </a:p>
      </dgm:t>
    </dgm:pt>
    <dgm:pt modelId="{CC971EF6-7F01-48AA-9FDF-FFEEF8C5B629}" type="sibTrans" cxnId="{31C9E6FB-246C-40AC-B991-F881FB01AED0}">
      <dgm:prSet/>
      <dgm:spPr/>
      <dgm:t>
        <a:bodyPr/>
        <a:lstStyle/>
        <a:p>
          <a:endParaRPr lang="en-US"/>
        </a:p>
      </dgm:t>
    </dgm:pt>
    <dgm:pt modelId="{2309C637-A14E-400E-9BF1-B35CF70E41A0}">
      <dgm:prSet/>
      <dgm:spPr/>
      <dgm:t>
        <a:bodyPr/>
        <a:lstStyle/>
        <a:p>
          <a:r>
            <a:rPr lang="en-US"/>
            <a:t>Product placement </a:t>
          </a:r>
        </a:p>
      </dgm:t>
    </dgm:pt>
    <dgm:pt modelId="{8FC8B8CD-0334-4962-B3AD-FC15FA698B06}" type="parTrans" cxnId="{BB27AB1B-AC9A-4F31-AB42-E10EAA8AA511}">
      <dgm:prSet/>
      <dgm:spPr/>
      <dgm:t>
        <a:bodyPr/>
        <a:lstStyle/>
        <a:p>
          <a:endParaRPr lang="en-US"/>
        </a:p>
      </dgm:t>
    </dgm:pt>
    <dgm:pt modelId="{6F6DDB7B-139A-4220-A212-EF3794C98E3D}" type="sibTrans" cxnId="{BB27AB1B-AC9A-4F31-AB42-E10EAA8AA511}">
      <dgm:prSet/>
      <dgm:spPr/>
      <dgm:t>
        <a:bodyPr/>
        <a:lstStyle/>
        <a:p>
          <a:endParaRPr lang="en-US"/>
        </a:p>
      </dgm:t>
    </dgm:pt>
    <dgm:pt modelId="{9D90B8B3-CB3D-466D-B891-10B55BC854A4}" type="pres">
      <dgm:prSet presAssocID="{DC74DD72-0FBA-4BC1-AAAD-4AA9D6EB2583}" presName="root" presStyleCnt="0">
        <dgm:presLayoutVars>
          <dgm:dir/>
          <dgm:resizeHandles val="exact"/>
        </dgm:presLayoutVars>
      </dgm:prSet>
      <dgm:spPr/>
    </dgm:pt>
    <dgm:pt modelId="{2484F46A-8C0D-43DE-8477-EE3A1F4D08A9}" type="pres">
      <dgm:prSet presAssocID="{DC74DD72-0FBA-4BC1-AAAD-4AA9D6EB2583}" presName="container" presStyleCnt="0">
        <dgm:presLayoutVars>
          <dgm:dir/>
          <dgm:resizeHandles val="exact"/>
        </dgm:presLayoutVars>
      </dgm:prSet>
      <dgm:spPr/>
    </dgm:pt>
    <dgm:pt modelId="{A17197F1-88C1-4D5C-95D0-EB3EFF681BA4}" type="pres">
      <dgm:prSet presAssocID="{E3557D84-2EDE-4711-8C04-93B2A6F4195F}" presName="compNode" presStyleCnt="0"/>
      <dgm:spPr/>
    </dgm:pt>
    <dgm:pt modelId="{3B678DE5-FE08-44B4-96AB-98B3F0CD8A93}" type="pres">
      <dgm:prSet presAssocID="{E3557D84-2EDE-4711-8C04-93B2A6F4195F}" presName="iconBgRect" presStyleLbl="bgShp" presStyleIdx="0" presStyleCnt="8"/>
      <dgm:spPr/>
    </dgm:pt>
    <dgm:pt modelId="{C48576A3-46D6-45E5-8224-F24E4CF12AF7}" type="pres">
      <dgm:prSet presAssocID="{E3557D84-2EDE-4711-8C04-93B2A6F4195F}" presName="iconRect" presStyleLbl="node1" presStyleIdx="0" presStyleCnt="8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pper board"/>
        </a:ext>
      </dgm:extLst>
    </dgm:pt>
    <dgm:pt modelId="{8E58D55A-7C75-4952-9D85-0975FE57E14A}" type="pres">
      <dgm:prSet presAssocID="{E3557D84-2EDE-4711-8C04-93B2A6F4195F}" presName="spaceRect" presStyleCnt="0"/>
      <dgm:spPr/>
    </dgm:pt>
    <dgm:pt modelId="{FB1EE2B7-1107-41E1-AF64-B8D1C58EAA80}" type="pres">
      <dgm:prSet presAssocID="{E3557D84-2EDE-4711-8C04-93B2A6F4195F}" presName="textRect" presStyleLbl="revTx" presStyleIdx="0" presStyleCnt="8">
        <dgm:presLayoutVars>
          <dgm:chMax val="1"/>
          <dgm:chPref val="1"/>
        </dgm:presLayoutVars>
      </dgm:prSet>
      <dgm:spPr/>
    </dgm:pt>
    <dgm:pt modelId="{6FE8864E-767B-41BF-981F-398DD4077EF7}" type="pres">
      <dgm:prSet presAssocID="{6CF27433-483B-4A95-93F8-9880721E8337}" presName="sibTrans" presStyleLbl="sibTrans2D1" presStyleIdx="0" presStyleCnt="0"/>
      <dgm:spPr/>
    </dgm:pt>
    <dgm:pt modelId="{B6322ABC-1AF6-4115-A8E3-E59773C95EC9}" type="pres">
      <dgm:prSet presAssocID="{B59EFA47-37E0-4FCB-9FDC-1C30F054DED8}" presName="compNode" presStyleCnt="0"/>
      <dgm:spPr/>
    </dgm:pt>
    <dgm:pt modelId="{0517B7FD-59C8-4861-ABF6-9FB9291D5BCD}" type="pres">
      <dgm:prSet presAssocID="{B59EFA47-37E0-4FCB-9FDC-1C30F054DED8}" presName="iconBgRect" presStyleLbl="bgShp" presStyleIdx="1" presStyleCnt="8"/>
      <dgm:spPr/>
    </dgm:pt>
    <dgm:pt modelId="{15B0D3C5-EDB1-49BB-AB20-EB9DFE5AC55F}" type="pres">
      <dgm:prSet presAssocID="{B59EFA47-37E0-4FCB-9FDC-1C30F054DED8}" presName="iconRect" presStyleLbl="node1" presStyleIdx="1" presStyleCnt="8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24B1F1DF-4BAF-435E-8B0A-F35CC79D0FAD}" type="pres">
      <dgm:prSet presAssocID="{B59EFA47-37E0-4FCB-9FDC-1C30F054DED8}" presName="spaceRect" presStyleCnt="0"/>
      <dgm:spPr/>
    </dgm:pt>
    <dgm:pt modelId="{9433D291-102F-4370-8121-CC492C2971AC}" type="pres">
      <dgm:prSet presAssocID="{B59EFA47-37E0-4FCB-9FDC-1C30F054DED8}" presName="textRect" presStyleLbl="revTx" presStyleIdx="1" presStyleCnt="8">
        <dgm:presLayoutVars>
          <dgm:chMax val="1"/>
          <dgm:chPref val="1"/>
        </dgm:presLayoutVars>
      </dgm:prSet>
      <dgm:spPr/>
    </dgm:pt>
    <dgm:pt modelId="{8079E3C4-0CB5-4B30-9300-0E6AED67DC9D}" type="pres">
      <dgm:prSet presAssocID="{8C8816DF-6F48-470B-9ABF-1D1FED11A5E9}" presName="sibTrans" presStyleLbl="sibTrans2D1" presStyleIdx="0" presStyleCnt="0"/>
      <dgm:spPr/>
    </dgm:pt>
    <dgm:pt modelId="{4DE52D35-D200-413E-A52D-54783FDE3C43}" type="pres">
      <dgm:prSet presAssocID="{61467E77-C0CD-452A-8BC1-03308C260FF7}" presName="compNode" presStyleCnt="0"/>
      <dgm:spPr/>
    </dgm:pt>
    <dgm:pt modelId="{93DF7F44-BADC-4AAA-9E41-9CF43A43474A}" type="pres">
      <dgm:prSet presAssocID="{61467E77-C0CD-452A-8BC1-03308C260FF7}" presName="iconBgRect" presStyleLbl="bgShp" presStyleIdx="2" presStyleCnt="8"/>
      <dgm:spPr/>
    </dgm:pt>
    <dgm:pt modelId="{7F478699-7000-4117-A0D4-31485DF65909}" type="pres">
      <dgm:prSet presAssocID="{61467E77-C0CD-452A-8BC1-03308C260FF7}" presName="iconRect" presStyleLbl="node1" presStyleIdx="2" presStyleCnt="8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llar"/>
        </a:ext>
      </dgm:extLst>
    </dgm:pt>
    <dgm:pt modelId="{7F729CF4-E6D1-4391-9CFB-A2C6293ADA20}" type="pres">
      <dgm:prSet presAssocID="{61467E77-C0CD-452A-8BC1-03308C260FF7}" presName="spaceRect" presStyleCnt="0"/>
      <dgm:spPr/>
    </dgm:pt>
    <dgm:pt modelId="{91A9D835-2D09-4496-9171-39C5DC7F0A01}" type="pres">
      <dgm:prSet presAssocID="{61467E77-C0CD-452A-8BC1-03308C260FF7}" presName="textRect" presStyleLbl="revTx" presStyleIdx="2" presStyleCnt="8">
        <dgm:presLayoutVars>
          <dgm:chMax val="1"/>
          <dgm:chPref val="1"/>
        </dgm:presLayoutVars>
      </dgm:prSet>
      <dgm:spPr/>
    </dgm:pt>
    <dgm:pt modelId="{D476065E-411E-42DB-A141-11883AB9043E}" type="pres">
      <dgm:prSet presAssocID="{5C879CFF-883E-429D-B85E-EAF7E31CBA1E}" presName="sibTrans" presStyleLbl="sibTrans2D1" presStyleIdx="0" presStyleCnt="0"/>
      <dgm:spPr/>
    </dgm:pt>
    <dgm:pt modelId="{2392BFD2-BE7B-4D6E-8C98-33195EAF2F7E}" type="pres">
      <dgm:prSet presAssocID="{FD2F8CA5-5DE0-4D04-B1BA-4C446C83051D}" presName="compNode" presStyleCnt="0"/>
      <dgm:spPr/>
    </dgm:pt>
    <dgm:pt modelId="{4C267A48-D4D9-44AA-8B2B-E5D2EEC5AD35}" type="pres">
      <dgm:prSet presAssocID="{FD2F8CA5-5DE0-4D04-B1BA-4C446C83051D}" presName="iconBgRect" presStyleLbl="bgShp" presStyleIdx="3" presStyleCnt="8"/>
      <dgm:spPr/>
    </dgm:pt>
    <dgm:pt modelId="{9976A337-4B46-4B74-A166-E8007C4EB056}" type="pres">
      <dgm:prSet presAssocID="{FD2F8CA5-5DE0-4D04-B1BA-4C446C83051D}" presName="iconRect" presStyleLbl="node1" presStyleIdx="3" presStyleCnt="8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nion"/>
        </a:ext>
      </dgm:extLst>
    </dgm:pt>
    <dgm:pt modelId="{C54C34E3-7B85-49AA-9567-929109413E97}" type="pres">
      <dgm:prSet presAssocID="{FD2F8CA5-5DE0-4D04-B1BA-4C446C83051D}" presName="spaceRect" presStyleCnt="0"/>
      <dgm:spPr/>
    </dgm:pt>
    <dgm:pt modelId="{2DDAD962-26C9-4392-9FD1-85922A3D083E}" type="pres">
      <dgm:prSet presAssocID="{FD2F8CA5-5DE0-4D04-B1BA-4C446C83051D}" presName="textRect" presStyleLbl="revTx" presStyleIdx="3" presStyleCnt="8">
        <dgm:presLayoutVars>
          <dgm:chMax val="1"/>
          <dgm:chPref val="1"/>
        </dgm:presLayoutVars>
      </dgm:prSet>
      <dgm:spPr/>
    </dgm:pt>
    <dgm:pt modelId="{150B7020-585C-42D8-9A09-ACAC8616C035}" type="pres">
      <dgm:prSet presAssocID="{60E461FB-37CE-44F3-A753-B01C231FA3CD}" presName="sibTrans" presStyleLbl="sibTrans2D1" presStyleIdx="0" presStyleCnt="0"/>
      <dgm:spPr/>
    </dgm:pt>
    <dgm:pt modelId="{ABAEC033-3D2C-48DC-9460-C75BB1525F87}" type="pres">
      <dgm:prSet presAssocID="{2FAD5493-AC23-4A19-967B-E69B4A27F943}" presName="compNode" presStyleCnt="0"/>
      <dgm:spPr/>
    </dgm:pt>
    <dgm:pt modelId="{242FB332-11A7-4D76-B40E-37B925755881}" type="pres">
      <dgm:prSet presAssocID="{2FAD5493-AC23-4A19-967B-E69B4A27F943}" presName="iconBgRect" presStyleLbl="bgShp" presStyleIdx="4" presStyleCnt="8"/>
      <dgm:spPr/>
    </dgm:pt>
    <dgm:pt modelId="{34FE50AC-2C15-46CE-AFDF-A18991D51ECE}" type="pres">
      <dgm:prSet presAssocID="{2FAD5493-AC23-4A19-967B-E69B4A27F943}" presName="iconRect" presStyleLbl="node1" presStyleIdx="4" presStyleCnt="8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ins"/>
        </a:ext>
      </dgm:extLst>
    </dgm:pt>
    <dgm:pt modelId="{64396DC9-D70C-401E-B761-C9B010DBA7D9}" type="pres">
      <dgm:prSet presAssocID="{2FAD5493-AC23-4A19-967B-E69B4A27F943}" presName="spaceRect" presStyleCnt="0"/>
      <dgm:spPr/>
    </dgm:pt>
    <dgm:pt modelId="{2880FDEE-E7F6-46EE-BD1B-B27439654959}" type="pres">
      <dgm:prSet presAssocID="{2FAD5493-AC23-4A19-967B-E69B4A27F943}" presName="textRect" presStyleLbl="revTx" presStyleIdx="4" presStyleCnt="8">
        <dgm:presLayoutVars>
          <dgm:chMax val="1"/>
          <dgm:chPref val="1"/>
        </dgm:presLayoutVars>
      </dgm:prSet>
      <dgm:spPr/>
    </dgm:pt>
    <dgm:pt modelId="{C1620943-0765-4685-BC57-33D48ED7B50F}" type="pres">
      <dgm:prSet presAssocID="{03DCD82F-547B-468B-A677-940652F44525}" presName="sibTrans" presStyleLbl="sibTrans2D1" presStyleIdx="0" presStyleCnt="0"/>
      <dgm:spPr/>
    </dgm:pt>
    <dgm:pt modelId="{9A5AFAA7-67B8-4122-A707-06C61ADDCCBB}" type="pres">
      <dgm:prSet presAssocID="{4021B135-6891-4ECD-825D-3DBC4F5A39E2}" presName="compNode" presStyleCnt="0"/>
      <dgm:spPr/>
    </dgm:pt>
    <dgm:pt modelId="{3D2CD985-4F2F-4354-B534-C786E98E131E}" type="pres">
      <dgm:prSet presAssocID="{4021B135-6891-4ECD-825D-3DBC4F5A39E2}" presName="iconBgRect" presStyleLbl="bgShp" presStyleIdx="5" presStyleCnt="8"/>
      <dgm:spPr/>
    </dgm:pt>
    <dgm:pt modelId="{1021817D-594D-4A09-BC9A-046EFA9D78EB}" type="pres">
      <dgm:prSet presAssocID="{4021B135-6891-4ECD-825D-3DBC4F5A39E2}" presName="iconRect" presStyleLbl="node1" presStyleIdx="5" presStyleCnt="8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ind Chime"/>
        </a:ext>
      </dgm:extLst>
    </dgm:pt>
    <dgm:pt modelId="{3134F462-59F8-48FA-9F5B-F45BDF492CA6}" type="pres">
      <dgm:prSet presAssocID="{4021B135-6891-4ECD-825D-3DBC4F5A39E2}" presName="spaceRect" presStyleCnt="0"/>
      <dgm:spPr/>
    </dgm:pt>
    <dgm:pt modelId="{0D5AC0EE-618F-4E27-8600-C64BCD594780}" type="pres">
      <dgm:prSet presAssocID="{4021B135-6891-4ECD-825D-3DBC4F5A39E2}" presName="textRect" presStyleLbl="revTx" presStyleIdx="5" presStyleCnt="8">
        <dgm:presLayoutVars>
          <dgm:chMax val="1"/>
          <dgm:chPref val="1"/>
        </dgm:presLayoutVars>
      </dgm:prSet>
      <dgm:spPr/>
    </dgm:pt>
    <dgm:pt modelId="{A41D0C0E-9666-48B6-BF8B-983D36BFBFBE}" type="pres">
      <dgm:prSet presAssocID="{22D977B0-CF93-42C3-9B19-164A1FDE686E}" presName="sibTrans" presStyleLbl="sibTrans2D1" presStyleIdx="0" presStyleCnt="0"/>
      <dgm:spPr/>
    </dgm:pt>
    <dgm:pt modelId="{8480D53A-16B9-4E10-8790-B5BA1198F0A1}" type="pres">
      <dgm:prSet presAssocID="{C8301DEA-F9B8-4CBE-99DC-9E3CD065FD2B}" presName="compNode" presStyleCnt="0"/>
      <dgm:spPr/>
    </dgm:pt>
    <dgm:pt modelId="{D224B92B-AA5B-40C3-9662-9380C3E7D7FE}" type="pres">
      <dgm:prSet presAssocID="{C8301DEA-F9B8-4CBE-99DC-9E3CD065FD2B}" presName="iconBgRect" presStyleLbl="bgShp" presStyleIdx="6" presStyleCnt="8"/>
      <dgm:spPr/>
    </dgm:pt>
    <dgm:pt modelId="{C71D35E7-E640-4727-ACD7-3BC7B4A0BB29}" type="pres">
      <dgm:prSet presAssocID="{C8301DEA-F9B8-4CBE-99DC-9E3CD065FD2B}" presName="iconRect" presStyleLbl="node1" presStyleIdx="6" presStyleCnt="8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FE329691-7E10-4CF9-B8A1-3A610B2B054A}" type="pres">
      <dgm:prSet presAssocID="{C8301DEA-F9B8-4CBE-99DC-9E3CD065FD2B}" presName="spaceRect" presStyleCnt="0"/>
      <dgm:spPr/>
    </dgm:pt>
    <dgm:pt modelId="{E5BA290A-B444-4203-AC92-34D0F68B96EE}" type="pres">
      <dgm:prSet presAssocID="{C8301DEA-F9B8-4CBE-99DC-9E3CD065FD2B}" presName="textRect" presStyleLbl="revTx" presStyleIdx="6" presStyleCnt="8">
        <dgm:presLayoutVars>
          <dgm:chMax val="1"/>
          <dgm:chPref val="1"/>
        </dgm:presLayoutVars>
      </dgm:prSet>
      <dgm:spPr/>
    </dgm:pt>
    <dgm:pt modelId="{4380CF0A-8E35-4D0D-B072-C0120AA3402F}" type="pres">
      <dgm:prSet presAssocID="{CC971EF6-7F01-48AA-9FDF-FFEEF8C5B629}" presName="sibTrans" presStyleLbl="sibTrans2D1" presStyleIdx="0" presStyleCnt="0"/>
      <dgm:spPr/>
    </dgm:pt>
    <dgm:pt modelId="{FDD02DB1-DC2D-4D6B-9C26-88BE3D776E0C}" type="pres">
      <dgm:prSet presAssocID="{2309C637-A14E-400E-9BF1-B35CF70E41A0}" presName="compNode" presStyleCnt="0"/>
      <dgm:spPr/>
    </dgm:pt>
    <dgm:pt modelId="{D33DD4EC-240C-472D-AFFF-1476A7C2AC70}" type="pres">
      <dgm:prSet presAssocID="{2309C637-A14E-400E-9BF1-B35CF70E41A0}" presName="iconBgRect" presStyleLbl="bgShp" presStyleIdx="7" presStyleCnt="8"/>
      <dgm:spPr/>
    </dgm:pt>
    <dgm:pt modelId="{AA2B6CC9-9F2D-40D5-9F3C-3BF9FE0853ED}" type="pres">
      <dgm:prSet presAssocID="{2309C637-A14E-400E-9BF1-B35CF70E41A0}" presName="iconRect" presStyleLbl="node1" presStyleIdx="7" presStyleCnt="8"/>
      <dgm:spPr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47C76A44-3C35-4CE4-829D-F8C4DECCF69E}" type="pres">
      <dgm:prSet presAssocID="{2309C637-A14E-400E-9BF1-B35CF70E41A0}" presName="spaceRect" presStyleCnt="0"/>
      <dgm:spPr/>
    </dgm:pt>
    <dgm:pt modelId="{806A07A5-939B-44DF-9607-CF2F86104429}" type="pres">
      <dgm:prSet presAssocID="{2309C637-A14E-400E-9BF1-B35CF70E41A0}" presName="textRect" presStyleLbl="revTx" presStyleIdx="7" presStyleCnt="8">
        <dgm:presLayoutVars>
          <dgm:chMax val="1"/>
          <dgm:chPref val="1"/>
        </dgm:presLayoutVars>
      </dgm:prSet>
      <dgm:spPr/>
    </dgm:pt>
  </dgm:ptLst>
  <dgm:cxnLst>
    <dgm:cxn modelId="{16417100-F449-4BD4-852F-59ECB9594EAE}" type="presOf" srcId="{6CF27433-483B-4A95-93F8-9880721E8337}" destId="{6FE8864E-767B-41BF-981F-398DD4077EF7}" srcOrd="0" destOrd="0" presId="urn:microsoft.com/office/officeart/2018/2/layout/IconCircleList"/>
    <dgm:cxn modelId="{BB27AB1B-AC9A-4F31-AB42-E10EAA8AA511}" srcId="{DC74DD72-0FBA-4BC1-AAAD-4AA9D6EB2583}" destId="{2309C637-A14E-400E-9BF1-B35CF70E41A0}" srcOrd="7" destOrd="0" parTransId="{8FC8B8CD-0334-4962-B3AD-FC15FA698B06}" sibTransId="{6F6DDB7B-139A-4220-A212-EF3794C98E3D}"/>
    <dgm:cxn modelId="{9AE2512E-0C68-47AE-A52C-344A6B433135}" srcId="{DC74DD72-0FBA-4BC1-AAAD-4AA9D6EB2583}" destId="{E3557D84-2EDE-4711-8C04-93B2A6F4195F}" srcOrd="0" destOrd="0" parTransId="{C39FA0C4-E658-4346-A06B-4E93B6A2776E}" sibTransId="{6CF27433-483B-4A95-93F8-9880721E8337}"/>
    <dgm:cxn modelId="{B096A133-60FF-4E5F-9752-866719BB437A}" type="presOf" srcId="{2FAD5493-AC23-4A19-967B-E69B4A27F943}" destId="{2880FDEE-E7F6-46EE-BD1B-B27439654959}" srcOrd="0" destOrd="0" presId="urn:microsoft.com/office/officeart/2018/2/layout/IconCircleList"/>
    <dgm:cxn modelId="{8BEC8D43-6B4E-42BB-B53F-99D7FB0BBEF7}" type="presOf" srcId="{03DCD82F-547B-468B-A677-940652F44525}" destId="{C1620943-0765-4685-BC57-33D48ED7B50F}" srcOrd="0" destOrd="0" presId="urn:microsoft.com/office/officeart/2018/2/layout/IconCircleList"/>
    <dgm:cxn modelId="{274F7D44-93B3-430F-B1E3-BAFE9755DC4A}" type="presOf" srcId="{22D977B0-CF93-42C3-9B19-164A1FDE686E}" destId="{A41D0C0E-9666-48B6-BF8B-983D36BFBFBE}" srcOrd="0" destOrd="0" presId="urn:microsoft.com/office/officeart/2018/2/layout/IconCircleList"/>
    <dgm:cxn modelId="{98B4B445-4AD6-45B0-8AD8-349A6DDA3989}" type="presOf" srcId="{FD2F8CA5-5DE0-4D04-B1BA-4C446C83051D}" destId="{2DDAD962-26C9-4392-9FD1-85922A3D083E}" srcOrd="0" destOrd="0" presId="urn:microsoft.com/office/officeart/2018/2/layout/IconCircleList"/>
    <dgm:cxn modelId="{AAF0924C-416C-4915-A789-4B0D43B68585}" type="presOf" srcId="{DC74DD72-0FBA-4BC1-AAAD-4AA9D6EB2583}" destId="{9D90B8B3-CB3D-466D-B891-10B55BC854A4}" srcOrd="0" destOrd="0" presId="urn:microsoft.com/office/officeart/2018/2/layout/IconCircleList"/>
    <dgm:cxn modelId="{44E07A5A-99F7-4CF6-9D35-87F9703B474E}" type="presOf" srcId="{61467E77-C0CD-452A-8BC1-03308C260FF7}" destId="{91A9D835-2D09-4496-9171-39C5DC7F0A01}" srcOrd="0" destOrd="0" presId="urn:microsoft.com/office/officeart/2018/2/layout/IconCircleList"/>
    <dgm:cxn modelId="{BF65D665-3165-480C-8D80-0630AB24E09E}" type="presOf" srcId="{2309C637-A14E-400E-9BF1-B35CF70E41A0}" destId="{806A07A5-939B-44DF-9607-CF2F86104429}" srcOrd="0" destOrd="0" presId="urn:microsoft.com/office/officeart/2018/2/layout/IconCircleList"/>
    <dgm:cxn modelId="{F1E99378-AB6C-4533-811A-31B6FFD70042}" type="presOf" srcId="{CC971EF6-7F01-48AA-9FDF-FFEEF8C5B629}" destId="{4380CF0A-8E35-4D0D-B072-C0120AA3402F}" srcOrd="0" destOrd="0" presId="urn:microsoft.com/office/officeart/2018/2/layout/IconCircleList"/>
    <dgm:cxn modelId="{DA42447B-94E4-400E-8E72-98D2E96A844D}" type="presOf" srcId="{5C879CFF-883E-429D-B85E-EAF7E31CBA1E}" destId="{D476065E-411E-42DB-A141-11883AB9043E}" srcOrd="0" destOrd="0" presId="urn:microsoft.com/office/officeart/2018/2/layout/IconCircleList"/>
    <dgm:cxn modelId="{3F93847D-8019-4DDA-AD09-51971531580F}" type="presOf" srcId="{60E461FB-37CE-44F3-A753-B01C231FA3CD}" destId="{150B7020-585C-42D8-9A09-ACAC8616C035}" srcOrd="0" destOrd="0" presId="urn:microsoft.com/office/officeart/2018/2/layout/IconCircleList"/>
    <dgm:cxn modelId="{B1F90686-B410-4D32-87AB-FF1D90AE5A86}" type="presOf" srcId="{E3557D84-2EDE-4711-8C04-93B2A6F4195F}" destId="{FB1EE2B7-1107-41E1-AF64-B8D1C58EAA80}" srcOrd="0" destOrd="0" presId="urn:microsoft.com/office/officeart/2018/2/layout/IconCircleList"/>
    <dgm:cxn modelId="{34639287-96C4-48ED-A8E0-34F19A355488}" srcId="{DC74DD72-0FBA-4BC1-AAAD-4AA9D6EB2583}" destId="{4021B135-6891-4ECD-825D-3DBC4F5A39E2}" srcOrd="5" destOrd="0" parTransId="{1E772FDE-13E7-4660-803C-FDFD0AF5105F}" sibTransId="{22D977B0-CF93-42C3-9B19-164A1FDE686E}"/>
    <dgm:cxn modelId="{96B2BA94-1C5F-4F13-81A6-9BC6D54A8D9D}" type="presOf" srcId="{8C8816DF-6F48-470B-9ABF-1D1FED11A5E9}" destId="{8079E3C4-0CB5-4B30-9300-0E6AED67DC9D}" srcOrd="0" destOrd="0" presId="urn:microsoft.com/office/officeart/2018/2/layout/IconCircleList"/>
    <dgm:cxn modelId="{CA21539C-0B83-4E7E-AB8F-02823DCD7F90}" srcId="{DC74DD72-0FBA-4BC1-AAAD-4AA9D6EB2583}" destId="{B59EFA47-37E0-4FCB-9FDC-1C30F054DED8}" srcOrd="1" destOrd="0" parTransId="{BF7C0E6A-C40E-401E-A80D-FA582ED799E9}" sibTransId="{8C8816DF-6F48-470B-9ABF-1D1FED11A5E9}"/>
    <dgm:cxn modelId="{C7C2C1A1-F1FC-491B-A726-9533EC243E7A}" type="presOf" srcId="{C8301DEA-F9B8-4CBE-99DC-9E3CD065FD2B}" destId="{E5BA290A-B444-4203-AC92-34D0F68B96EE}" srcOrd="0" destOrd="0" presId="urn:microsoft.com/office/officeart/2018/2/layout/IconCircleList"/>
    <dgm:cxn modelId="{6E0036A6-790F-4E2C-AA05-A31E3763B018}" srcId="{DC74DD72-0FBA-4BC1-AAAD-4AA9D6EB2583}" destId="{FD2F8CA5-5DE0-4D04-B1BA-4C446C83051D}" srcOrd="3" destOrd="0" parTransId="{EDC4EE09-9FB6-4994-884B-EC6A59ED9D45}" sibTransId="{60E461FB-37CE-44F3-A753-B01C231FA3CD}"/>
    <dgm:cxn modelId="{859FE9C3-C35A-41E2-8CE5-0DEC4455BD2A}" type="presOf" srcId="{B59EFA47-37E0-4FCB-9FDC-1C30F054DED8}" destId="{9433D291-102F-4370-8121-CC492C2971AC}" srcOrd="0" destOrd="0" presId="urn:microsoft.com/office/officeart/2018/2/layout/IconCircleList"/>
    <dgm:cxn modelId="{64D6FAD3-A713-44CF-B18D-EEA054F8277B}" srcId="{DC74DD72-0FBA-4BC1-AAAD-4AA9D6EB2583}" destId="{61467E77-C0CD-452A-8BC1-03308C260FF7}" srcOrd="2" destOrd="0" parTransId="{B81F5E1E-4E39-4498-B063-FEC4DC4DA203}" sibTransId="{5C879CFF-883E-429D-B85E-EAF7E31CBA1E}"/>
    <dgm:cxn modelId="{8E4777DD-5FE0-42F3-883D-BF6D438C9856}" srcId="{DC74DD72-0FBA-4BC1-AAAD-4AA9D6EB2583}" destId="{2FAD5493-AC23-4A19-967B-E69B4A27F943}" srcOrd="4" destOrd="0" parTransId="{FA1754FA-2CE5-4DEE-BEEF-CE553D73254A}" sibTransId="{03DCD82F-547B-468B-A677-940652F44525}"/>
    <dgm:cxn modelId="{375F12F4-B0FF-4327-94CC-DFAED495BB56}" type="presOf" srcId="{4021B135-6891-4ECD-825D-3DBC4F5A39E2}" destId="{0D5AC0EE-618F-4E27-8600-C64BCD594780}" srcOrd="0" destOrd="0" presId="urn:microsoft.com/office/officeart/2018/2/layout/IconCircleList"/>
    <dgm:cxn modelId="{31C9E6FB-246C-40AC-B991-F881FB01AED0}" srcId="{DC74DD72-0FBA-4BC1-AAAD-4AA9D6EB2583}" destId="{C8301DEA-F9B8-4CBE-99DC-9E3CD065FD2B}" srcOrd="6" destOrd="0" parTransId="{9AF01242-AFF6-479F-B9A6-E25C8F444786}" sibTransId="{CC971EF6-7F01-48AA-9FDF-FFEEF8C5B629}"/>
    <dgm:cxn modelId="{79E49A46-07D2-4416-8B5D-6EC99103D52F}" type="presParOf" srcId="{9D90B8B3-CB3D-466D-B891-10B55BC854A4}" destId="{2484F46A-8C0D-43DE-8477-EE3A1F4D08A9}" srcOrd="0" destOrd="0" presId="urn:microsoft.com/office/officeart/2018/2/layout/IconCircleList"/>
    <dgm:cxn modelId="{61BC132D-EF5A-4BD7-AA98-AF2B7E396A89}" type="presParOf" srcId="{2484F46A-8C0D-43DE-8477-EE3A1F4D08A9}" destId="{A17197F1-88C1-4D5C-95D0-EB3EFF681BA4}" srcOrd="0" destOrd="0" presId="urn:microsoft.com/office/officeart/2018/2/layout/IconCircleList"/>
    <dgm:cxn modelId="{0833371A-6EB1-47A1-82AA-7348DC5C29B7}" type="presParOf" srcId="{A17197F1-88C1-4D5C-95D0-EB3EFF681BA4}" destId="{3B678DE5-FE08-44B4-96AB-98B3F0CD8A93}" srcOrd="0" destOrd="0" presId="urn:microsoft.com/office/officeart/2018/2/layout/IconCircleList"/>
    <dgm:cxn modelId="{73D38130-CEE9-4BD4-90C4-E178C9C9E200}" type="presParOf" srcId="{A17197F1-88C1-4D5C-95D0-EB3EFF681BA4}" destId="{C48576A3-46D6-45E5-8224-F24E4CF12AF7}" srcOrd="1" destOrd="0" presId="urn:microsoft.com/office/officeart/2018/2/layout/IconCircleList"/>
    <dgm:cxn modelId="{998ACE2A-1FEA-4213-ABEC-0279B4E934DF}" type="presParOf" srcId="{A17197F1-88C1-4D5C-95D0-EB3EFF681BA4}" destId="{8E58D55A-7C75-4952-9D85-0975FE57E14A}" srcOrd="2" destOrd="0" presId="urn:microsoft.com/office/officeart/2018/2/layout/IconCircleList"/>
    <dgm:cxn modelId="{C8598396-A529-482A-B2BB-52295F5EF144}" type="presParOf" srcId="{A17197F1-88C1-4D5C-95D0-EB3EFF681BA4}" destId="{FB1EE2B7-1107-41E1-AF64-B8D1C58EAA80}" srcOrd="3" destOrd="0" presId="urn:microsoft.com/office/officeart/2018/2/layout/IconCircleList"/>
    <dgm:cxn modelId="{50E3357F-CB4D-4F1A-89BF-42F5127B1646}" type="presParOf" srcId="{2484F46A-8C0D-43DE-8477-EE3A1F4D08A9}" destId="{6FE8864E-767B-41BF-981F-398DD4077EF7}" srcOrd="1" destOrd="0" presId="urn:microsoft.com/office/officeart/2018/2/layout/IconCircleList"/>
    <dgm:cxn modelId="{61575BA6-9ECB-44D4-9D3C-479DF115DD0F}" type="presParOf" srcId="{2484F46A-8C0D-43DE-8477-EE3A1F4D08A9}" destId="{B6322ABC-1AF6-4115-A8E3-E59773C95EC9}" srcOrd="2" destOrd="0" presId="urn:microsoft.com/office/officeart/2018/2/layout/IconCircleList"/>
    <dgm:cxn modelId="{87C687FD-20EC-4BB4-9ED8-1D2E6637A02C}" type="presParOf" srcId="{B6322ABC-1AF6-4115-A8E3-E59773C95EC9}" destId="{0517B7FD-59C8-4861-ABF6-9FB9291D5BCD}" srcOrd="0" destOrd="0" presId="urn:microsoft.com/office/officeart/2018/2/layout/IconCircleList"/>
    <dgm:cxn modelId="{881A219A-52C4-44A7-8A1D-00C9991506C1}" type="presParOf" srcId="{B6322ABC-1AF6-4115-A8E3-E59773C95EC9}" destId="{15B0D3C5-EDB1-49BB-AB20-EB9DFE5AC55F}" srcOrd="1" destOrd="0" presId="urn:microsoft.com/office/officeart/2018/2/layout/IconCircleList"/>
    <dgm:cxn modelId="{2B58DD2C-777E-4031-AD07-3296069ED081}" type="presParOf" srcId="{B6322ABC-1AF6-4115-A8E3-E59773C95EC9}" destId="{24B1F1DF-4BAF-435E-8B0A-F35CC79D0FAD}" srcOrd="2" destOrd="0" presId="urn:microsoft.com/office/officeart/2018/2/layout/IconCircleList"/>
    <dgm:cxn modelId="{5756C9A5-337A-48D5-B2FB-8321955ACAF1}" type="presParOf" srcId="{B6322ABC-1AF6-4115-A8E3-E59773C95EC9}" destId="{9433D291-102F-4370-8121-CC492C2971AC}" srcOrd="3" destOrd="0" presId="urn:microsoft.com/office/officeart/2018/2/layout/IconCircleList"/>
    <dgm:cxn modelId="{7C5C4E1A-E4BB-4F88-911F-1B16695CEAE3}" type="presParOf" srcId="{2484F46A-8C0D-43DE-8477-EE3A1F4D08A9}" destId="{8079E3C4-0CB5-4B30-9300-0E6AED67DC9D}" srcOrd="3" destOrd="0" presId="urn:microsoft.com/office/officeart/2018/2/layout/IconCircleList"/>
    <dgm:cxn modelId="{FD635A0F-C60C-494B-A134-A957788A5685}" type="presParOf" srcId="{2484F46A-8C0D-43DE-8477-EE3A1F4D08A9}" destId="{4DE52D35-D200-413E-A52D-54783FDE3C43}" srcOrd="4" destOrd="0" presId="urn:microsoft.com/office/officeart/2018/2/layout/IconCircleList"/>
    <dgm:cxn modelId="{49000555-B372-4512-85B3-25CF49805ED5}" type="presParOf" srcId="{4DE52D35-D200-413E-A52D-54783FDE3C43}" destId="{93DF7F44-BADC-4AAA-9E41-9CF43A43474A}" srcOrd="0" destOrd="0" presId="urn:microsoft.com/office/officeart/2018/2/layout/IconCircleList"/>
    <dgm:cxn modelId="{72BC5BA6-D3D6-4048-8DE5-D1D33456C0D4}" type="presParOf" srcId="{4DE52D35-D200-413E-A52D-54783FDE3C43}" destId="{7F478699-7000-4117-A0D4-31485DF65909}" srcOrd="1" destOrd="0" presId="urn:microsoft.com/office/officeart/2018/2/layout/IconCircleList"/>
    <dgm:cxn modelId="{4294070E-57B7-4781-A6D1-420819B301DF}" type="presParOf" srcId="{4DE52D35-D200-413E-A52D-54783FDE3C43}" destId="{7F729CF4-E6D1-4391-9CFB-A2C6293ADA20}" srcOrd="2" destOrd="0" presId="urn:microsoft.com/office/officeart/2018/2/layout/IconCircleList"/>
    <dgm:cxn modelId="{B129E000-4384-4E9C-A197-59BF210012F1}" type="presParOf" srcId="{4DE52D35-D200-413E-A52D-54783FDE3C43}" destId="{91A9D835-2D09-4496-9171-39C5DC7F0A01}" srcOrd="3" destOrd="0" presId="urn:microsoft.com/office/officeart/2018/2/layout/IconCircleList"/>
    <dgm:cxn modelId="{9D820BB6-E60F-4426-8884-2BA0E080551A}" type="presParOf" srcId="{2484F46A-8C0D-43DE-8477-EE3A1F4D08A9}" destId="{D476065E-411E-42DB-A141-11883AB9043E}" srcOrd="5" destOrd="0" presId="urn:microsoft.com/office/officeart/2018/2/layout/IconCircleList"/>
    <dgm:cxn modelId="{CB637BFC-254D-45E7-A50E-1D97D3A2D94A}" type="presParOf" srcId="{2484F46A-8C0D-43DE-8477-EE3A1F4D08A9}" destId="{2392BFD2-BE7B-4D6E-8C98-33195EAF2F7E}" srcOrd="6" destOrd="0" presId="urn:microsoft.com/office/officeart/2018/2/layout/IconCircleList"/>
    <dgm:cxn modelId="{39D82A5D-944C-446B-8B68-F2C3C86379D6}" type="presParOf" srcId="{2392BFD2-BE7B-4D6E-8C98-33195EAF2F7E}" destId="{4C267A48-D4D9-44AA-8B2B-E5D2EEC5AD35}" srcOrd="0" destOrd="0" presId="urn:microsoft.com/office/officeart/2018/2/layout/IconCircleList"/>
    <dgm:cxn modelId="{484EB65F-F110-432F-82B7-5E016D449995}" type="presParOf" srcId="{2392BFD2-BE7B-4D6E-8C98-33195EAF2F7E}" destId="{9976A337-4B46-4B74-A166-E8007C4EB056}" srcOrd="1" destOrd="0" presId="urn:microsoft.com/office/officeart/2018/2/layout/IconCircleList"/>
    <dgm:cxn modelId="{11B36ABB-08E0-4BAE-9C0E-5F28EEFDDB98}" type="presParOf" srcId="{2392BFD2-BE7B-4D6E-8C98-33195EAF2F7E}" destId="{C54C34E3-7B85-49AA-9567-929109413E97}" srcOrd="2" destOrd="0" presId="urn:microsoft.com/office/officeart/2018/2/layout/IconCircleList"/>
    <dgm:cxn modelId="{A3B0CA62-9878-4707-BAD3-301E5D71D726}" type="presParOf" srcId="{2392BFD2-BE7B-4D6E-8C98-33195EAF2F7E}" destId="{2DDAD962-26C9-4392-9FD1-85922A3D083E}" srcOrd="3" destOrd="0" presId="urn:microsoft.com/office/officeart/2018/2/layout/IconCircleList"/>
    <dgm:cxn modelId="{DDB3ED04-70BE-4075-A5A7-65E47E9F9615}" type="presParOf" srcId="{2484F46A-8C0D-43DE-8477-EE3A1F4D08A9}" destId="{150B7020-585C-42D8-9A09-ACAC8616C035}" srcOrd="7" destOrd="0" presId="urn:microsoft.com/office/officeart/2018/2/layout/IconCircleList"/>
    <dgm:cxn modelId="{7C827AAD-BBC6-4741-B8D4-DE88A5A43CCF}" type="presParOf" srcId="{2484F46A-8C0D-43DE-8477-EE3A1F4D08A9}" destId="{ABAEC033-3D2C-48DC-9460-C75BB1525F87}" srcOrd="8" destOrd="0" presId="urn:microsoft.com/office/officeart/2018/2/layout/IconCircleList"/>
    <dgm:cxn modelId="{DC245042-8586-4C42-B447-1BE54ABFEE5F}" type="presParOf" srcId="{ABAEC033-3D2C-48DC-9460-C75BB1525F87}" destId="{242FB332-11A7-4D76-B40E-37B925755881}" srcOrd="0" destOrd="0" presId="urn:microsoft.com/office/officeart/2018/2/layout/IconCircleList"/>
    <dgm:cxn modelId="{94E56EAA-60B5-4311-ADB4-202F0682C54A}" type="presParOf" srcId="{ABAEC033-3D2C-48DC-9460-C75BB1525F87}" destId="{34FE50AC-2C15-46CE-AFDF-A18991D51ECE}" srcOrd="1" destOrd="0" presId="urn:microsoft.com/office/officeart/2018/2/layout/IconCircleList"/>
    <dgm:cxn modelId="{230CBFA6-7F21-4A5D-B7DA-2CCC1D52D338}" type="presParOf" srcId="{ABAEC033-3D2C-48DC-9460-C75BB1525F87}" destId="{64396DC9-D70C-401E-B761-C9B010DBA7D9}" srcOrd="2" destOrd="0" presId="urn:microsoft.com/office/officeart/2018/2/layout/IconCircleList"/>
    <dgm:cxn modelId="{DAE86B13-7AF0-415B-8EFD-A753EF16D120}" type="presParOf" srcId="{ABAEC033-3D2C-48DC-9460-C75BB1525F87}" destId="{2880FDEE-E7F6-46EE-BD1B-B27439654959}" srcOrd="3" destOrd="0" presId="urn:microsoft.com/office/officeart/2018/2/layout/IconCircleList"/>
    <dgm:cxn modelId="{589B6080-7C22-46E3-AB7F-06C7A368DBCC}" type="presParOf" srcId="{2484F46A-8C0D-43DE-8477-EE3A1F4D08A9}" destId="{C1620943-0765-4685-BC57-33D48ED7B50F}" srcOrd="9" destOrd="0" presId="urn:microsoft.com/office/officeart/2018/2/layout/IconCircleList"/>
    <dgm:cxn modelId="{92FDB013-09D3-443C-8995-05522B4D1375}" type="presParOf" srcId="{2484F46A-8C0D-43DE-8477-EE3A1F4D08A9}" destId="{9A5AFAA7-67B8-4122-A707-06C61ADDCCBB}" srcOrd="10" destOrd="0" presId="urn:microsoft.com/office/officeart/2018/2/layout/IconCircleList"/>
    <dgm:cxn modelId="{02E60D71-1250-473F-BC2F-38D68A05F594}" type="presParOf" srcId="{9A5AFAA7-67B8-4122-A707-06C61ADDCCBB}" destId="{3D2CD985-4F2F-4354-B534-C786E98E131E}" srcOrd="0" destOrd="0" presId="urn:microsoft.com/office/officeart/2018/2/layout/IconCircleList"/>
    <dgm:cxn modelId="{800E113B-90F0-4FB6-970B-EC923D2EDEBF}" type="presParOf" srcId="{9A5AFAA7-67B8-4122-A707-06C61ADDCCBB}" destId="{1021817D-594D-4A09-BC9A-046EFA9D78EB}" srcOrd="1" destOrd="0" presId="urn:microsoft.com/office/officeart/2018/2/layout/IconCircleList"/>
    <dgm:cxn modelId="{AE826B7A-E419-420F-A0F9-B04469876F4D}" type="presParOf" srcId="{9A5AFAA7-67B8-4122-A707-06C61ADDCCBB}" destId="{3134F462-59F8-48FA-9F5B-F45BDF492CA6}" srcOrd="2" destOrd="0" presId="urn:microsoft.com/office/officeart/2018/2/layout/IconCircleList"/>
    <dgm:cxn modelId="{9E5C85B9-EDD2-4C99-8D4D-6DC07CBADB04}" type="presParOf" srcId="{9A5AFAA7-67B8-4122-A707-06C61ADDCCBB}" destId="{0D5AC0EE-618F-4E27-8600-C64BCD594780}" srcOrd="3" destOrd="0" presId="urn:microsoft.com/office/officeart/2018/2/layout/IconCircleList"/>
    <dgm:cxn modelId="{EC0E3F43-4D6D-475A-B3E2-9F6C807849D5}" type="presParOf" srcId="{2484F46A-8C0D-43DE-8477-EE3A1F4D08A9}" destId="{A41D0C0E-9666-48B6-BF8B-983D36BFBFBE}" srcOrd="11" destOrd="0" presId="urn:microsoft.com/office/officeart/2018/2/layout/IconCircleList"/>
    <dgm:cxn modelId="{762E5B01-B884-4613-B327-3D5A408DAFFC}" type="presParOf" srcId="{2484F46A-8C0D-43DE-8477-EE3A1F4D08A9}" destId="{8480D53A-16B9-4E10-8790-B5BA1198F0A1}" srcOrd="12" destOrd="0" presId="urn:microsoft.com/office/officeart/2018/2/layout/IconCircleList"/>
    <dgm:cxn modelId="{90F73877-5461-4D97-BDD7-9D51AAE470FB}" type="presParOf" srcId="{8480D53A-16B9-4E10-8790-B5BA1198F0A1}" destId="{D224B92B-AA5B-40C3-9662-9380C3E7D7FE}" srcOrd="0" destOrd="0" presId="urn:microsoft.com/office/officeart/2018/2/layout/IconCircleList"/>
    <dgm:cxn modelId="{0DD969FE-30D1-4495-A89E-B08921D68679}" type="presParOf" srcId="{8480D53A-16B9-4E10-8790-B5BA1198F0A1}" destId="{C71D35E7-E640-4727-ACD7-3BC7B4A0BB29}" srcOrd="1" destOrd="0" presId="urn:microsoft.com/office/officeart/2018/2/layout/IconCircleList"/>
    <dgm:cxn modelId="{759B549C-887C-4A4C-8797-D0577E45ED16}" type="presParOf" srcId="{8480D53A-16B9-4E10-8790-B5BA1198F0A1}" destId="{FE329691-7E10-4CF9-B8A1-3A610B2B054A}" srcOrd="2" destOrd="0" presId="urn:microsoft.com/office/officeart/2018/2/layout/IconCircleList"/>
    <dgm:cxn modelId="{6D4F0C0D-6E22-4475-B078-B43D91D548B8}" type="presParOf" srcId="{8480D53A-16B9-4E10-8790-B5BA1198F0A1}" destId="{E5BA290A-B444-4203-AC92-34D0F68B96EE}" srcOrd="3" destOrd="0" presId="urn:microsoft.com/office/officeart/2018/2/layout/IconCircleList"/>
    <dgm:cxn modelId="{10328B16-1829-4394-8F6D-F211AFF08B35}" type="presParOf" srcId="{2484F46A-8C0D-43DE-8477-EE3A1F4D08A9}" destId="{4380CF0A-8E35-4D0D-B072-C0120AA3402F}" srcOrd="13" destOrd="0" presId="urn:microsoft.com/office/officeart/2018/2/layout/IconCircleList"/>
    <dgm:cxn modelId="{3726B6CF-1A22-468B-8F39-0D6F4D39346F}" type="presParOf" srcId="{2484F46A-8C0D-43DE-8477-EE3A1F4D08A9}" destId="{FDD02DB1-DC2D-4D6B-9C26-88BE3D776E0C}" srcOrd="14" destOrd="0" presId="urn:microsoft.com/office/officeart/2018/2/layout/IconCircleList"/>
    <dgm:cxn modelId="{E2898C3B-DD56-4499-9E42-0603169DA563}" type="presParOf" srcId="{FDD02DB1-DC2D-4D6B-9C26-88BE3D776E0C}" destId="{D33DD4EC-240C-472D-AFFF-1476A7C2AC70}" srcOrd="0" destOrd="0" presId="urn:microsoft.com/office/officeart/2018/2/layout/IconCircleList"/>
    <dgm:cxn modelId="{68113653-271D-44F3-B946-8CE88EB2870C}" type="presParOf" srcId="{FDD02DB1-DC2D-4D6B-9C26-88BE3D776E0C}" destId="{AA2B6CC9-9F2D-40D5-9F3C-3BF9FE0853ED}" srcOrd="1" destOrd="0" presId="urn:microsoft.com/office/officeart/2018/2/layout/IconCircleList"/>
    <dgm:cxn modelId="{766DFA36-AAB1-4915-83C2-08B79F523FC1}" type="presParOf" srcId="{FDD02DB1-DC2D-4D6B-9C26-88BE3D776E0C}" destId="{47C76A44-3C35-4CE4-829D-F8C4DECCF69E}" srcOrd="2" destOrd="0" presId="urn:microsoft.com/office/officeart/2018/2/layout/IconCircleList"/>
    <dgm:cxn modelId="{3732CC00-9EBF-4297-BE82-E9B541313D23}" type="presParOf" srcId="{FDD02DB1-DC2D-4D6B-9C26-88BE3D776E0C}" destId="{806A07A5-939B-44DF-9607-CF2F86104429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678DE5-FE08-44B4-96AB-98B3F0CD8A93}">
      <dsp:nvSpPr>
        <dsp:cNvPr id="0" name=""/>
        <dsp:cNvSpPr/>
      </dsp:nvSpPr>
      <dsp:spPr>
        <a:xfrm>
          <a:off x="160090" y="204721"/>
          <a:ext cx="717435" cy="71743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8576A3-46D6-45E5-8224-F24E4CF12AF7}">
      <dsp:nvSpPr>
        <dsp:cNvPr id="0" name=""/>
        <dsp:cNvSpPr/>
      </dsp:nvSpPr>
      <dsp:spPr>
        <a:xfrm>
          <a:off x="310752" y="355382"/>
          <a:ext cx="416112" cy="41611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1EE2B7-1107-41E1-AF64-B8D1C58EAA80}">
      <dsp:nvSpPr>
        <dsp:cNvPr id="0" name=""/>
        <dsp:cNvSpPr/>
      </dsp:nvSpPr>
      <dsp:spPr>
        <a:xfrm>
          <a:off x="1031262" y="204721"/>
          <a:ext cx="1691097" cy="7174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The Studio Model</a:t>
          </a:r>
        </a:p>
      </dsp:txBody>
      <dsp:txXfrm>
        <a:off x="1031262" y="204721"/>
        <a:ext cx="1691097" cy="717435"/>
      </dsp:txXfrm>
    </dsp:sp>
    <dsp:sp modelId="{0517B7FD-59C8-4861-ABF6-9FB9291D5BCD}">
      <dsp:nvSpPr>
        <dsp:cNvPr id="0" name=""/>
        <dsp:cNvSpPr/>
      </dsp:nvSpPr>
      <dsp:spPr>
        <a:xfrm>
          <a:off x="3017021" y="204721"/>
          <a:ext cx="717435" cy="71743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B0D3C5-EDB1-49BB-AB20-EB9DFE5AC55F}">
      <dsp:nvSpPr>
        <dsp:cNvPr id="0" name=""/>
        <dsp:cNvSpPr/>
      </dsp:nvSpPr>
      <dsp:spPr>
        <a:xfrm>
          <a:off x="3167682" y="355382"/>
          <a:ext cx="416112" cy="41611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33D291-102F-4370-8121-CC492C2971AC}">
      <dsp:nvSpPr>
        <dsp:cNvPr id="0" name=""/>
        <dsp:cNvSpPr/>
      </dsp:nvSpPr>
      <dsp:spPr>
        <a:xfrm>
          <a:off x="3888192" y="204721"/>
          <a:ext cx="1691097" cy="7174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Private Investment</a:t>
          </a:r>
        </a:p>
      </dsp:txBody>
      <dsp:txXfrm>
        <a:off x="3888192" y="204721"/>
        <a:ext cx="1691097" cy="717435"/>
      </dsp:txXfrm>
    </dsp:sp>
    <dsp:sp modelId="{93DF7F44-BADC-4AAA-9E41-9CF43A43474A}">
      <dsp:nvSpPr>
        <dsp:cNvPr id="0" name=""/>
        <dsp:cNvSpPr/>
      </dsp:nvSpPr>
      <dsp:spPr>
        <a:xfrm>
          <a:off x="5873951" y="204721"/>
          <a:ext cx="717435" cy="71743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478699-7000-4117-A0D4-31485DF65909}">
      <dsp:nvSpPr>
        <dsp:cNvPr id="0" name=""/>
        <dsp:cNvSpPr/>
      </dsp:nvSpPr>
      <dsp:spPr>
        <a:xfrm>
          <a:off x="6024613" y="355382"/>
          <a:ext cx="416112" cy="41611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A9D835-2D09-4496-9171-39C5DC7F0A01}">
      <dsp:nvSpPr>
        <dsp:cNvPr id="0" name=""/>
        <dsp:cNvSpPr/>
      </dsp:nvSpPr>
      <dsp:spPr>
        <a:xfrm>
          <a:off x="6745123" y="204721"/>
          <a:ext cx="1691097" cy="7174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Government funding/Public money funding</a:t>
          </a:r>
        </a:p>
      </dsp:txBody>
      <dsp:txXfrm>
        <a:off x="6745123" y="204721"/>
        <a:ext cx="1691097" cy="717435"/>
      </dsp:txXfrm>
    </dsp:sp>
    <dsp:sp modelId="{4C267A48-D4D9-44AA-8B2B-E5D2EEC5AD35}">
      <dsp:nvSpPr>
        <dsp:cNvPr id="0" name=""/>
        <dsp:cNvSpPr/>
      </dsp:nvSpPr>
      <dsp:spPr>
        <a:xfrm>
          <a:off x="160090" y="1582000"/>
          <a:ext cx="717435" cy="71743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76A337-4B46-4B74-A166-E8007C4EB056}">
      <dsp:nvSpPr>
        <dsp:cNvPr id="0" name=""/>
        <dsp:cNvSpPr/>
      </dsp:nvSpPr>
      <dsp:spPr>
        <a:xfrm>
          <a:off x="310752" y="1732662"/>
          <a:ext cx="416112" cy="41611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DAD962-26C9-4392-9FD1-85922A3D083E}">
      <dsp:nvSpPr>
        <dsp:cNvPr id="0" name=""/>
        <dsp:cNvSpPr/>
      </dsp:nvSpPr>
      <dsp:spPr>
        <a:xfrm>
          <a:off x="1031262" y="1582000"/>
          <a:ext cx="1691097" cy="7174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Pre-Sales</a:t>
          </a:r>
        </a:p>
      </dsp:txBody>
      <dsp:txXfrm>
        <a:off x="1031262" y="1582000"/>
        <a:ext cx="1691097" cy="717435"/>
      </dsp:txXfrm>
    </dsp:sp>
    <dsp:sp modelId="{242FB332-11A7-4D76-B40E-37B925755881}">
      <dsp:nvSpPr>
        <dsp:cNvPr id="0" name=""/>
        <dsp:cNvSpPr/>
      </dsp:nvSpPr>
      <dsp:spPr>
        <a:xfrm>
          <a:off x="3017021" y="1582000"/>
          <a:ext cx="717435" cy="717435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FE50AC-2C15-46CE-AFDF-A18991D51ECE}">
      <dsp:nvSpPr>
        <dsp:cNvPr id="0" name=""/>
        <dsp:cNvSpPr/>
      </dsp:nvSpPr>
      <dsp:spPr>
        <a:xfrm>
          <a:off x="3167682" y="1732662"/>
          <a:ext cx="416112" cy="416112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80FDEE-E7F6-46EE-BD1B-B27439654959}">
      <dsp:nvSpPr>
        <dsp:cNvPr id="0" name=""/>
        <dsp:cNvSpPr/>
      </dsp:nvSpPr>
      <dsp:spPr>
        <a:xfrm>
          <a:off x="3888192" y="1582000"/>
          <a:ext cx="1691097" cy="7174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Crowdfunding</a:t>
          </a:r>
        </a:p>
      </dsp:txBody>
      <dsp:txXfrm>
        <a:off x="3888192" y="1582000"/>
        <a:ext cx="1691097" cy="717435"/>
      </dsp:txXfrm>
    </dsp:sp>
    <dsp:sp modelId="{3D2CD985-4F2F-4354-B534-C786E98E131E}">
      <dsp:nvSpPr>
        <dsp:cNvPr id="0" name=""/>
        <dsp:cNvSpPr/>
      </dsp:nvSpPr>
      <dsp:spPr>
        <a:xfrm>
          <a:off x="5873951" y="1582000"/>
          <a:ext cx="717435" cy="71743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21817D-594D-4A09-BC9A-046EFA9D78EB}">
      <dsp:nvSpPr>
        <dsp:cNvPr id="0" name=""/>
        <dsp:cNvSpPr/>
      </dsp:nvSpPr>
      <dsp:spPr>
        <a:xfrm>
          <a:off x="6024613" y="1732662"/>
          <a:ext cx="416112" cy="416112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5AC0EE-618F-4E27-8600-C64BCD594780}">
      <dsp:nvSpPr>
        <dsp:cNvPr id="0" name=""/>
        <dsp:cNvSpPr/>
      </dsp:nvSpPr>
      <dsp:spPr>
        <a:xfrm>
          <a:off x="6745123" y="1582000"/>
          <a:ext cx="1691097" cy="7174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Deferrals</a:t>
          </a:r>
        </a:p>
      </dsp:txBody>
      <dsp:txXfrm>
        <a:off x="6745123" y="1582000"/>
        <a:ext cx="1691097" cy="717435"/>
      </dsp:txXfrm>
    </dsp:sp>
    <dsp:sp modelId="{D224B92B-AA5B-40C3-9662-9380C3E7D7FE}">
      <dsp:nvSpPr>
        <dsp:cNvPr id="0" name=""/>
        <dsp:cNvSpPr/>
      </dsp:nvSpPr>
      <dsp:spPr>
        <a:xfrm>
          <a:off x="160090" y="2959280"/>
          <a:ext cx="717435" cy="71743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1D35E7-E640-4727-ACD7-3BC7B4A0BB29}">
      <dsp:nvSpPr>
        <dsp:cNvPr id="0" name=""/>
        <dsp:cNvSpPr/>
      </dsp:nvSpPr>
      <dsp:spPr>
        <a:xfrm>
          <a:off x="310752" y="3109941"/>
          <a:ext cx="416112" cy="416112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BA290A-B444-4203-AC92-34D0F68B96EE}">
      <dsp:nvSpPr>
        <dsp:cNvPr id="0" name=""/>
        <dsp:cNvSpPr/>
      </dsp:nvSpPr>
      <dsp:spPr>
        <a:xfrm>
          <a:off x="1031262" y="2959280"/>
          <a:ext cx="1691097" cy="7174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Self Financed</a:t>
          </a:r>
        </a:p>
      </dsp:txBody>
      <dsp:txXfrm>
        <a:off x="1031262" y="2959280"/>
        <a:ext cx="1691097" cy="717435"/>
      </dsp:txXfrm>
    </dsp:sp>
    <dsp:sp modelId="{D33DD4EC-240C-472D-AFFF-1476A7C2AC70}">
      <dsp:nvSpPr>
        <dsp:cNvPr id="0" name=""/>
        <dsp:cNvSpPr/>
      </dsp:nvSpPr>
      <dsp:spPr>
        <a:xfrm>
          <a:off x="3017021" y="2959280"/>
          <a:ext cx="717435" cy="71743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A2B6CC9-9F2D-40D5-9F3C-3BF9FE0853ED}">
      <dsp:nvSpPr>
        <dsp:cNvPr id="0" name=""/>
        <dsp:cNvSpPr/>
      </dsp:nvSpPr>
      <dsp:spPr>
        <a:xfrm>
          <a:off x="3167682" y="3109941"/>
          <a:ext cx="416112" cy="416112"/>
        </a:xfrm>
        <a:prstGeom prst="rect">
          <a:avLst/>
        </a:prstGeom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6A07A5-939B-44DF-9607-CF2F86104429}">
      <dsp:nvSpPr>
        <dsp:cNvPr id="0" name=""/>
        <dsp:cNvSpPr/>
      </dsp:nvSpPr>
      <dsp:spPr>
        <a:xfrm>
          <a:off x="3888192" y="2959280"/>
          <a:ext cx="1691097" cy="7174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Product placement </a:t>
          </a:r>
        </a:p>
      </dsp:txBody>
      <dsp:txXfrm>
        <a:off x="3888192" y="2959280"/>
        <a:ext cx="1691097" cy="7174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3/26/20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3/26/20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3/26/20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3/26/20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3/26/20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3/26/20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3/26/20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3/26/20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4" name="Rectangle 6">
            <a:extLst>
              <a:ext uri="{FF2B5EF4-FFF2-40B4-BE49-F238E27FC236}">
                <a16:creationId xmlns:a16="http://schemas.microsoft.com/office/drawing/2014/main" id="{0ADFFC45-3DC9-4433-926F-043E879D9D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5" name="Group 8">
            <a:extLst>
              <a:ext uri="{FF2B5EF4-FFF2-40B4-BE49-F238E27FC236}">
                <a16:creationId xmlns:a16="http://schemas.microsoft.com/office/drawing/2014/main" id="{B5F26A87-0610-435F-AA13-BD658385C9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267230" y="-8468"/>
            <a:ext cx="4763558" cy="6866467"/>
            <a:chOff x="67175" y="-8467"/>
            <a:chExt cx="4763558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6321436-5AAD-4FB6-BB0D-316D4540E8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448300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94B0BD33-3D46-4F43-947A-825DFEF610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67175" y="3681413"/>
              <a:ext cx="4763558" cy="3176587"/>
            </a:xfrm>
            <a:prstGeom prst="line">
              <a:avLst/>
            </a:prstGeom>
            <a:ln w="9525">
              <a:solidFill>
                <a:schemeClr val="tx1">
                  <a:lumMod val="50000"/>
                  <a:lumOff val="50000"/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92E26C27-E1F5-47DC-9F83-469D196C55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58764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95F944E7-2B4E-4AE2-B4DB-846FF8AE0B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80730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FF14952D-390F-46CC-B302-73DDD9C416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9621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867CDE55-B22A-40D0-882A-9452919EEC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411788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8C409231-C942-4808-B529-DAC32A7DB0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448954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4C0FF6A-C41A-8E43-94B3-8E43C4586E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7335" y="1282701"/>
            <a:ext cx="5096060" cy="4307148"/>
          </a:xfrm>
        </p:spPr>
        <p:txBody>
          <a:bodyPr anchor="ctr">
            <a:normAutofit/>
          </a:bodyPr>
          <a:lstStyle/>
          <a:p>
            <a:r>
              <a:rPr lang="en-US"/>
              <a:t>Funding &amp; Marketing Your Film</a:t>
            </a: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69370F01-B8C9-4CE4-824C-92B2792E6E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36497" y="-8468"/>
            <a:ext cx="5074930" cy="6866468"/>
          </a:xfrm>
          <a:custGeom>
            <a:avLst/>
            <a:gdLst>
              <a:gd name="connsiteX0" fmla="*/ 0 w 5074930"/>
              <a:gd name="connsiteY0" fmla="*/ 0 h 6858000"/>
              <a:gd name="connsiteX1" fmla="*/ 1249825 w 5074930"/>
              <a:gd name="connsiteY1" fmla="*/ 0 h 6858000"/>
              <a:gd name="connsiteX2" fmla="*/ 1249825 w 5074930"/>
              <a:gd name="connsiteY2" fmla="*/ 8457 h 6858000"/>
              <a:gd name="connsiteX3" fmla="*/ 5074930 w 5074930"/>
              <a:gd name="connsiteY3" fmla="*/ 8457 h 6858000"/>
              <a:gd name="connsiteX4" fmla="*/ 5074930 w 5074930"/>
              <a:gd name="connsiteY4" fmla="*/ 6858000 h 6858000"/>
              <a:gd name="connsiteX5" fmla="*/ 1249825 w 5074930"/>
              <a:gd name="connsiteY5" fmla="*/ 6858000 h 6858000"/>
              <a:gd name="connsiteX6" fmla="*/ 1109383 w 507493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074930" h="6858000">
                <a:moveTo>
                  <a:pt x="0" y="0"/>
                </a:moveTo>
                <a:lnTo>
                  <a:pt x="1249825" y="0"/>
                </a:lnTo>
                <a:lnTo>
                  <a:pt x="1249825" y="8457"/>
                </a:lnTo>
                <a:lnTo>
                  <a:pt x="5074930" y="8457"/>
                </a:lnTo>
                <a:lnTo>
                  <a:pt x="5074930" y="6858000"/>
                </a:lnTo>
                <a:lnTo>
                  <a:pt x="1249825" y="6858000"/>
                </a:lnTo>
                <a:lnTo>
                  <a:pt x="1109383" y="6858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5993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5D7E96-F848-BA49-817A-F00C781CA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>
            <a:normAutofit/>
          </a:bodyPr>
          <a:lstStyle/>
          <a:p>
            <a:r>
              <a:rPr lang="en-US"/>
              <a:t>Different Ways to Fund Your Film</a:t>
            </a:r>
          </a:p>
        </p:txBody>
      </p:sp>
      <p:graphicFrame>
        <p:nvGraphicFramePr>
          <p:cNvPr id="25" name="Content Placeholder 2">
            <a:extLst>
              <a:ext uri="{FF2B5EF4-FFF2-40B4-BE49-F238E27FC236}">
                <a16:creationId xmlns:a16="http://schemas.microsoft.com/office/drawing/2014/main" id="{0F6D5A18-8041-4F17-8881-54CB34906D9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26984974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639545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sitting, star, dark, blue&#10;&#10;Description automatically generated">
            <a:extLst>
              <a:ext uri="{FF2B5EF4-FFF2-40B4-BE49-F238E27FC236}">
                <a16:creationId xmlns:a16="http://schemas.microsoft.com/office/drawing/2014/main" id="{BA1482AC-F5C0-E943-9968-4D326B5DB0B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921" r="18101"/>
          <a:stretch/>
        </p:blipFill>
        <p:spPr>
          <a:xfrm>
            <a:off x="5321808" y="-1"/>
            <a:ext cx="6870192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2BF8874-2646-4047-AD7B-31834B26B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609600"/>
            <a:ext cx="3851123" cy="1320800"/>
          </a:xfrm>
        </p:spPr>
        <p:txBody>
          <a:bodyPr>
            <a:normAutofit/>
          </a:bodyPr>
          <a:lstStyle/>
          <a:p>
            <a:r>
              <a:rPr lang="en-US" dirty="0"/>
              <a:t>1. The Studio 	Model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2783876A-47DC-45A6-B00C-8F51DA9A4A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5418666" cy="3880773"/>
          </a:xfrm>
        </p:spPr>
        <p:txBody>
          <a:bodyPr>
            <a:normAutofit/>
          </a:bodyPr>
          <a:lstStyle/>
          <a:p>
            <a:r>
              <a:rPr lang="en-US" dirty="0"/>
              <a:t>This is usually the top end of Funding, and usually involves Millions of Pounds. We can all have Dreams!</a:t>
            </a:r>
          </a:p>
          <a:p>
            <a:r>
              <a:rPr lang="en-US" dirty="0"/>
              <a:t>Disney, Paramount, Universal, 20</a:t>
            </a:r>
            <a:r>
              <a:rPr lang="en-US" baseline="30000" dirty="0"/>
              <a:t>th</a:t>
            </a:r>
            <a:r>
              <a:rPr lang="en-US" dirty="0"/>
              <a:t> Century Fox and DreamWorks are all examples of studios.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4FA5DFF-7FE6-4855-84E6-DFA78EE978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AFD8CBA-54A3-4363-991B-B9C631BBFA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Rectangle 23">
            <a:extLst>
              <a:ext uri="{FF2B5EF4-FFF2-40B4-BE49-F238E27FC236}">
                <a16:creationId xmlns:a16="http://schemas.microsoft.com/office/drawing/2014/main" id="{3F088236-D655-4F88-B238-E16762358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Rectangle 25">
            <a:extLst>
              <a:ext uri="{FF2B5EF4-FFF2-40B4-BE49-F238E27FC236}">
                <a16:creationId xmlns:a16="http://schemas.microsoft.com/office/drawing/2014/main" id="{3DAC0C92-199E-475C-9390-119A9B027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Isosceles Triangle 24">
            <a:extLst>
              <a:ext uri="{FF2B5EF4-FFF2-40B4-BE49-F238E27FC236}">
                <a16:creationId xmlns:a16="http://schemas.microsoft.com/office/drawing/2014/main" id="{C4CFB339-0ED8-4FE2-9EF1-6D1375B849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Rectangle 27">
            <a:extLst>
              <a:ext uri="{FF2B5EF4-FFF2-40B4-BE49-F238E27FC236}">
                <a16:creationId xmlns:a16="http://schemas.microsoft.com/office/drawing/2014/main" id="{31896C80-2069-4431-9C19-83B913734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Rectangle 28">
            <a:extLst>
              <a:ext uri="{FF2B5EF4-FFF2-40B4-BE49-F238E27FC236}">
                <a16:creationId xmlns:a16="http://schemas.microsoft.com/office/drawing/2014/main" id="{BF120A21-0841-4823-B0C4-28AEBCEF9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Rectangle 29">
            <a:extLst>
              <a:ext uri="{FF2B5EF4-FFF2-40B4-BE49-F238E27FC236}">
                <a16:creationId xmlns:a16="http://schemas.microsoft.com/office/drawing/2014/main" id="{DBB05BAE-BBD3-4289-899F-A6851503C6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8" name="Isosceles Triangle 29">
            <a:extLst>
              <a:ext uri="{FF2B5EF4-FFF2-40B4-BE49-F238E27FC236}">
                <a16:creationId xmlns:a16="http://schemas.microsoft.com/office/drawing/2014/main" id="{9874D11C-36F5-4BBE-A490-019A54E953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8020029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toy, room&#10;&#10;Description automatically generated">
            <a:extLst>
              <a:ext uri="{FF2B5EF4-FFF2-40B4-BE49-F238E27FC236}">
                <a16:creationId xmlns:a16="http://schemas.microsoft.com/office/drawing/2014/main" id="{4E13FCE6-B320-6E4E-81CD-183F2BD85A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208" r="-2" b="2223"/>
          <a:stretch/>
        </p:blipFill>
        <p:spPr>
          <a:xfrm>
            <a:off x="5300132" y="8466"/>
            <a:ext cx="7150469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0EE52D5-2F5C-1846-B444-25282FCDB1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609600"/>
            <a:ext cx="3851123" cy="1320800"/>
          </a:xfrm>
        </p:spPr>
        <p:txBody>
          <a:bodyPr>
            <a:normAutofit/>
          </a:bodyPr>
          <a:lstStyle/>
          <a:p>
            <a:r>
              <a:rPr lang="en-US" dirty="0"/>
              <a:t>2. Private Investment</a:t>
            </a:r>
            <a:endParaRPr lang="en-US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2F64029-340A-4CD2-B1C5-12EE0C604D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2160589"/>
            <a:ext cx="5147733" cy="3880773"/>
          </a:xfrm>
        </p:spPr>
        <p:txBody>
          <a:bodyPr>
            <a:normAutofit/>
          </a:bodyPr>
          <a:lstStyle/>
          <a:p>
            <a:r>
              <a:rPr lang="en-US" dirty="0"/>
              <a:t>Private Investors are usually an individual, or a group of individuals investing into your film.</a:t>
            </a:r>
          </a:p>
          <a:p>
            <a:r>
              <a:rPr lang="en-US" dirty="0"/>
              <a:t>Private Investors will own a percentage of your film and will receive that percentage when the film makes profit.</a:t>
            </a:r>
          </a:p>
          <a:p>
            <a:r>
              <a:rPr lang="en-US" dirty="0"/>
              <a:t>It can be very stressful to make sure you produce a good film as they investors want to make their money back with profit.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4FA5DFF-7FE6-4855-84E6-DFA78EE978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AFD8CBA-54A3-4363-991B-B9C631BBFA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Rectangle 23">
            <a:extLst>
              <a:ext uri="{FF2B5EF4-FFF2-40B4-BE49-F238E27FC236}">
                <a16:creationId xmlns:a16="http://schemas.microsoft.com/office/drawing/2014/main" id="{3F088236-D655-4F88-B238-E16762358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Rectangle 25">
            <a:extLst>
              <a:ext uri="{FF2B5EF4-FFF2-40B4-BE49-F238E27FC236}">
                <a16:creationId xmlns:a16="http://schemas.microsoft.com/office/drawing/2014/main" id="{3DAC0C92-199E-475C-9390-119A9B027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Isosceles Triangle 24">
            <a:extLst>
              <a:ext uri="{FF2B5EF4-FFF2-40B4-BE49-F238E27FC236}">
                <a16:creationId xmlns:a16="http://schemas.microsoft.com/office/drawing/2014/main" id="{C4CFB339-0ED8-4FE2-9EF1-6D1375B849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Rectangle 27">
            <a:extLst>
              <a:ext uri="{FF2B5EF4-FFF2-40B4-BE49-F238E27FC236}">
                <a16:creationId xmlns:a16="http://schemas.microsoft.com/office/drawing/2014/main" id="{31896C80-2069-4431-9C19-83B913734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Rectangle 28">
            <a:extLst>
              <a:ext uri="{FF2B5EF4-FFF2-40B4-BE49-F238E27FC236}">
                <a16:creationId xmlns:a16="http://schemas.microsoft.com/office/drawing/2014/main" id="{BF120A21-0841-4823-B0C4-28AEBCEF9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Rectangle 29">
            <a:extLst>
              <a:ext uri="{FF2B5EF4-FFF2-40B4-BE49-F238E27FC236}">
                <a16:creationId xmlns:a16="http://schemas.microsoft.com/office/drawing/2014/main" id="{DBB05BAE-BBD3-4289-899F-A6851503C6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8" name="Isosceles Triangle 29">
            <a:extLst>
              <a:ext uri="{FF2B5EF4-FFF2-40B4-BE49-F238E27FC236}">
                <a16:creationId xmlns:a16="http://schemas.microsoft.com/office/drawing/2014/main" id="{9874D11C-36F5-4BBE-A490-019A54E953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0588916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close up of a ball&#10;&#10;Description automatically generated">
            <a:extLst>
              <a:ext uri="{FF2B5EF4-FFF2-40B4-BE49-F238E27FC236}">
                <a16:creationId xmlns:a16="http://schemas.microsoft.com/office/drawing/2014/main" id="{0A63C1D5-B210-E64D-ACCE-EA837CE5A8E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2" b="8875"/>
          <a:stretch/>
        </p:blipFill>
        <p:spPr>
          <a:xfrm>
            <a:off x="4842932" y="-1"/>
            <a:ext cx="7349067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77FE47A-CD60-1A42-A86B-9C9D53209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609600"/>
            <a:ext cx="3851123" cy="13208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/>
              <a:t>3. Government Funding/Public Money Funding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2EEC64D1-7B2F-45ED-A9D1-1A56F7D88D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2160589"/>
            <a:ext cx="5130800" cy="3880773"/>
          </a:xfrm>
        </p:spPr>
        <p:txBody>
          <a:bodyPr>
            <a:normAutofit/>
          </a:bodyPr>
          <a:lstStyle/>
          <a:p>
            <a:r>
              <a:rPr lang="en-US" dirty="0"/>
              <a:t>Government funding can be offered as grants or bursaries.</a:t>
            </a:r>
          </a:p>
          <a:p>
            <a:r>
              <a:rPr lang="en-US" dirty="0"/>
              <a:t>Public Money Funding Organization's such as the BFI, </a:t>
            </a:r>
            <a:r>
              <a:rPr lang="en-US" dirty="0" err="1"/>
              <a:t>Ffilm</a:t>
            </a:r>
            <a:r>
              <a:rPr lang="en-US" dirty="0"/>
              <a:t> Cymru Wales &amp; Screen Scotland.</a:t>
            </a:r>
          </a:p>
          <a:p>
            <a:r>
              <a:rPr lang="en-US" dirty="0"/>
              <a:t>These organization's will invest money into your film if they like your application and you meet their criteria. </a:t>
            </a:r>
          </a:p>
          <a:p>
            <a:r>
              <a:rPr lang="en-US" dirty="0"/>
              <a:t>This money does not need to be repaid.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4FA5DFF-7FE6-4855-84E6-DFA78EE978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AFD8CBA-54A3-4363-991B-B9C631BBFA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Rectangle 23">
            <a:extLst>
              <a:ext uri="{FF2B5EF4-FFF2-40B4-BE49-F238E27FC236}">
                <a16:creationId xmlns:a16="http://schemas.microsoft.com/office/drawing/2014/main" id="{3F088236-D655-4F88-B238-E16762358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Rectangle 25">
            <a:extLst>
              <a:ext uri="{FF2B5EF4-FFF2-40B4-BE49-F238E27FC236}">
                <a16:creationId xmlns:a16="http://schemas.microsoft.com/office/drawing/2014/main" id="{3DAC0C92-199E-475C-9390-119A9B027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Isosceles Triangle 24">
            <a:extLst>
              <a:ext uri="{FF2B5EF4-FFF2-40B4-BE49-F238E27FC236}">
                <a16:creationId xmlns:a16="http://schemas.microsoft.com/office/drawing/2014/main" id="{C4CFB339-0ED8-4FE2-9EF1-6D1375B849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0" name="Rectangle 27">
            <a:extLst>
              <a:ext uri="{FF2B5EF4-FFF2-40B4-BE49-F238E27FC236}">
                <a16:creationId xmlns:a16="http://schemas.microsoft.com/office/drawing/2014/main" id="{31896C80-2069-4431-9C19-83B913734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1" name="Rectangle 28">
            <a:extLst>
              <a:ext uri="{FF2B5EF4-FFF2-40B4-BE49-F238E27FC236}">
                <a16:creationId xmlns:a16="http://schemas.microsoft.com/office/drawing/2014/main" id="{BF120A21-0841-4823-B0C4-28AEBCEF9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2" name="Rectangle 29">
            <a:extLst>
              <a:ext uri="{FF2B5EF4-FFF2-40B4-BE49-F238E27FC236}">
                <a16:creationId xmlns:a16="http://schemas.microsoft.com/office/drawing/2014/main" id="{DBB05BAE-BBD3-4289-899F-A6851503C6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3" name="Isosceles Triangle 29">
            <a:extLst>
              <a:ext uri="{FF2B5EF4-FFF2-40B4-BE49-F238E27FC236}">
                <a16:creationId xmlns:a16="http://schemas.microsoft.com/office/drawing/2014/main" id="{9874D11C-36F5-4BBE-A490-019A54E953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7961251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A picture containing food, drawing&#10;&#10;Description automatically generated">
            <a:extLst>
              <a:ext uri="{FF2B5EF4-FFF2-40B4-BE49-F238E27FC236}">
                <a16:creationId xmlns:a16="http://schemas.microsoft.com/office/drawing/2014/main" id="{697FCFD1-E4FA-194E-A8E3-831BF057446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168" r="7854"/>
          <a:stretch/>
        </p:blipFill>
        <p:spPr>
          <a:xfrm>
            <a:off x="5482628" y="272520"/>
            <a:ext cx="6709372" cy="5808133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6A2B57E-D966-C54B-AD41-14CA596F5A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609600"/>
            <a:ext cx="3851123" cy="1320800"/>
          </a:xfrm>
        </p:spPr>
        <p:txBody>
          <a:bodyPr>
            <a:normAutofit/>
          </a:bodyPr>
          <a:lstStyle/>
          <a:p>
            <a:r>
              <a:rPr lang="en-US" dirty="0"/>
              <a:t>4. Pre-Sales</a:t>
            </a:r>
            <a:endParaRPr lang="en-US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0495E792-30AC-4CEB-9EF0-D2A33C21E0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727201"/>
            <a:ext cx="5740399" cy="4314162"/>
          </a:xfrm>
        </p:spPr>
        <p:txBody>
          <a:bodyPr>
            <a:normAutofit/>
          </a:bodyPr>
          <a:lstStyle/>
          <a:p>
            <a:r>
              <a:rPr lang="en-US" dirty="0"/>
              <a:t>This is getting your film bought by an independent production company or distributor.</a:t>
            </a:r>
          </a:p>
          <a:p>
            <a:r>
              <a:rPr lang="en-US" dirty="0"/>
              <a:t>This process can take a long time, especially if you don’t get spotted straight away. </a:t>
            </a:r>
          </a:p>
          <a:p>
            <a:r>
              <a:rPr lang="en-US" dirty="0"/>
              <a:t>If you are lucky enough to get a deal, you may have to compromise on your idea, however you are most certainly going to have your film created with out any financial hassle.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4FA5DFF-7FE6-4855-84E6-DFA78EE978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2AFD8CBA-54A3-4363-991B-B9C631BBFA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Rectangle 23">
            <a:extLst>
              <a:ext uri="{FF2B5EF4-FFF2-40B4-BE49-F238E27FC236}">
                <a16:creationId xmlns:a16="http://schemas.microsoft.com/office/drawing/2014/main" id="{3F088236-D655-4F88-B238-E16762358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Rectangle 25">
            <a:extLst>
              <a:ext uri="{FF2B5EF4-FFF2-40B4-BE49-F238E27FC236}">
                <a16:creationId xmlns:a16="http://schemas.microsoft.com/office/drawing/2014/main" id="{3DAC0C92-199E-475C-9390-119A9B027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Isosceles Triangle 24">
            <a:extLst>
              <a:ext uri="{FF2B5EF4-FFF2-40B4-BE49-F238E27FC236}">
                <a16:creationId xmlns:a16="http://schemas.microsoft.com/office/drawing/2014/main" id="{C4CFB339-0ED8-4FE2-9EF1-6D1375B849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Rectangle 27">
            <a:extLst>
              <a:ext uri="{FF2B5EF4-FFF2-40B4-BE49-F238E27FC236}">
                <a16:creationId xmlns:a16="http://schemas.microsoft.com/office/drawing/2014/main" id="{31896C80-2069-4431-9C19-83B913734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8" name="Rectangle 28">
            <a:extLst>
              <a:ext uri="{FF2B5EF4-FFF2-40B4-BE49-F238E27FC236}">
                <a16:creationId xmlns:a16="http://schemas.microsoft.com/office/drawing/2014/main" id="{BF120A21-0841-4823-B0C4-28AEBCEF9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DBB05BAE-BBD3-4289-899F-A6851503C6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2" name="Isosceles Triangle 29">
            <a:extLst>
              <a:ext uri="{FF2B5EF4-FFF2-40B4-BE49-F238E27FC236}">
                <a16:creationId xmlns:a16="http://schemas.microsoft.com/office/drawing/2014/main" id="{9874D11C-36F5-4BBE-A490-019A54E953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8296143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9" descr="A picture containing drawing&#10;&#10;Description automatically generated">
            <a:extLst>
              <a:ext uri="{FF2B5EF4-FFF2-40B4-BE49-F238E27FC236}">
                <a16:creationId xmlns:a16="http://schemas.microsoft.com/office/drawing/2014/main" id="{84FF424A-3C36-CB48-9813-7167D2C4FCB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716" r="-2" b="6715"/>
          <a:stretch/>
        </p:blipFill>
        <p:spPr>
          <a:xfrm>
            <a:off x="4269854" y="-1"/>
            <a:ext cx="7922146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FCAA1BC-109E-CD41-888E-387A24D72B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609600"/>
            <a:ext cx="3851123" cy="1320800"/>
          </a:xfrm>
        </p:spPr>
        <p:txBody>
          <a:bodyPr>
            <a:normAutofit/>
          </a:bodyPr>
          <a:lstStyle/>
          <a:p>
            <a:r>
              <a:rPr lang="en-US"/>
              <a:t>5. Crowdfunding</a:t>
            </a:r>
          </a:p>
        </p:txBody>
      </p:sp>
      <p:sp>
        <p:nvSpPr>
          <p:cNvPr id="32" name="Content Placeholder 31">
            <a:extLst>
              <a:ext uri="{FF2B5EF4-FFF2-40B4-BE49-F238E27FC236}">
                <a16:creationId xmlns:a16="http://schemas.microsoft.com/office/drawing/2014/main" id="{93B8353A-7757-400D-9349-793E0441D9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625600"/>
            <a:ext cx="4763557" cy="4415762"/>
          </a:xfrm>
        </p:spPr>
        <p:txBody>
          <a:bodyPr>
            <a:normAutofit/>
          </a:bodyPr>
          <a:lstStyle/>
          <a:p>
            <a:r>
              <a:rPr lang="en-US" dirty="0"/>
              <a:t>Crowdfunding is one of the most accessible ways of funding.</a:t>
            </a:r>
          </a:p>
          <a:p>
            <a:r>
              <a:rPr lang="en-US" dirty="0"/>
              <a:t>Only 37% of all Kickstarter Campaigns are successful.</a:t>
            </a:r>
          </a:p>
          <a:p>
            <a:r>
              <a:rPr lang="en-US" dirty="0"/>
              <a:t>Make sure you do as much research as you can if you are to do this option, it does take a lot of hard work to be successful.</a:t>
            </a: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64FA5DFF-7FE6-4855-84E6-DFA78EE978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2AFD8CBA-54A3-4363-991B-B9C631BBFA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Rectangle 23">
            <a:extLst>
              <a:ext uri="{FF2B5EF4-FFF2-40B4-BE49-F238E27FC236}">
                <a16:creationId xmlns:a16="http://schemas.microsoft.com/office/drawing/2014/main" id="{3F088236-D655-4F88-B238-E16762358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1" name="Rectangle 25">
            <a:extLst>
              <a:ext uri="{FF2B5EF4-FFF2-40B4-BE49-F238E27FC236}">
                <a16:creationId xmlns:a16="http://schemas.microsoft.com/office/drawing/2014/main" id="{3DAC0C92-199E-475C-9390-119A9B027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3" name="Isosceles Triangle 24">
            <a:extLst>
              <a:ext uri="{FF2B5EF4-FFF2-40B4-BE49-F238E27FC236}">
                <a16:creationId xmlns:a16="http://schemas.microsoft.com/office/drawing/2014/main" id="{C4CFB339-0ED8-4FE2-9EF1-6D1375B849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3" name="Rectangle 27">
            <a:extLst>
              <a:ext uri="{FF2B5EF4-FFF2-40B4-BE49-F238E27FC236}">
                <a16:creationId xmlns:a16="http://schemas.microsoft.com/office/drawing/2014/main" id="{31896C80-2069-4431-9C19-83B913734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4" name="Rectangle 28">
            <a:extLst>
              <a:ext uri="{FF2B5EF4-FFF2-40B4-BE49-F238E27FC236}">
                <a16:creationId xmlns:a16="http://schemas.microsoft.com/office/drawing/2014/main" id="{BF120A21-0841-4823-B0C4-28AEBCEF9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5" name="Rectangle 29">
            <a:extLst>
              <a:ext uri="{FF2B5EF4-FFF2-40B4-BE49-F238E27FC236}">
                <a16:creationId xmlns:a16="http://schemas.microsoft.com/office/drawing/2014/main" id="{DBB05BAE-BBD3-4289-899F-A6851503C6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6" name="Isosceles Triangle 29">
            <a:extLst>
              <a:ext uri="{FF2B5EF4-FFF2-40B4-BE49-F238E27FC236}">
                <a16:creationId xmlns:a16="http://schemas.microsoft.com/office/drawing/2014/main" id="{9874D11C-36F5-4BBE-A490-019A54E953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2304941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7E99A3-2D76-A14F-B0FD-0F06992B3B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6746" y="609600"/>
            <a:ext cx="3729076" cy="1320800"/>
          </a:xfrm>
        </p:spPr>
        <p:txBody>
          <a:bodyPr anchor="ctr">
            <a:normAutofit/>
          </a:bodyPr>
          <a:lstStyle/>
          <a:p>
            <a:r>
              <a:rPr lang="en-US" dirty="0"/>
              <a:t>6. Deferrals</a:t>
            </a:r>
            <a:endParaRPr lang="en-US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44DDB73B-6070-45C2-8BDE-B25B08D6C5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166" y="1930401"/>
            <a:ext cx="4529369" cy="3790922"/>
          </a:xfrm>
        </p:spPr>
        <p:txBody>
          <a:bodyPr>
            <a:normAutofit/>
          </a:bodyPr>
          <a:lstStyle/>
          <a:p>
            <a:r>
              <a:rPr lang="en-US" dirty="0"/>
              <a:t>If you don’t have the money up front, you can offer your Cast &amp; Crew their payment only if the film makes any money.</a:t>
            </a:r>
          </a:p>
          <a:p>
            <a:r>
              <a:rPr lang="en-US" dirty="0"/>
              <a:t>You can get Pre-Sales which buy your film but will only pay you half the money up front. The rest of the money will be paid at a later date. This does mean you can reassure your employees that they will eventually get paid.</a:t>
            </a:r>
          </a:p>
        </p:txBody>
      </p:sp>
      <p:pic>
        <p:nvPicPr>
          <p:cNvPr id="5" name="Content Placeholder 4" descr="A close up of a sign&#10;&#10;Description automatically generated">
            <a:extLst>
              <a:ext uri="{FF2B5EF4-FFF2-40B4-BE49-F238E27FC236}">
                <a16:creationId xmlns:a16="http://schemas.microsoft.com/office/drawing/2014/main" id="{4B0FF25D-E312-A94B-8A2A-871B1569D2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6302" y="691411"/>
            <a:ext cx="4529368" cy="5089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8750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A picture containing map, drawing, sign&#10;&#10;Description automatically generated">
            <a:extLst>
              <a:ext uri="{FF2B5EF4-FFF2-40B4-BE49-F238E27FC236}">
                <a16:creationId xmlns:a16="http://schemas.microsoft.com/office/drawing/2014/main" id="{8B393FBC-FAE7-CB4C-9F3F-5BD736A3624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417" r="22867"/>
          <a:stretch/>
        </p:blipFill>
        <p:spPr>
          <a:xfrm>
            <a:off x="4269854" y="-1"/>
            <a:ext cx="7922146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1AFECC0-DDFB-594B-B3B6-543710389C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609600"/>
            <a:ext cx="3851123" cy="1320800"/>
          </a:xfrm>
        </p:spPr>
        <p:txBody>
          <a:bodyPr>
            <a:normAutofit/>
          </a:bodyPr>
          <a:lstStyle/>
          <a:p>
            <a:r>
              <a:rPr lang="en-US" dirty="0"/>
              <a:t>7. Self Financed </a:t>
            </a:r>
            <a:endParaRPr lang="en-US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A40C4A5A-B2FE-4F18-AAE9-98EA143FCE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221" y="1524000"/>
            <a:ext cx="4619346" cy="4724400"/>
          </a:xfrm>
        </p:spPr>
        <p:txBody>
          <a:bodyPr>
            <a:normAutofit/>
          </a:bodyPr>
          <a:lstStyle/>
          <a:p>
            <a:r>
              <a:rPr lang="en-US" dirty="0"/>
              <a:t>If you have the resources to fund your film yourself, or have access to financial support, it can be a lot easier to use this option.</a:t>
            </a:r>
          </a:p>
          <a:p>
            <a:r>
              <a:rPr lang="en-US" dirty="0"/>
              <a:t>You must be ready to loose this money, as your film may not make as much as you put in.</a:t>
            </a:r>
          </a:p>
          <a:p>
            <a:r>
              <a:rPr lang="en-US" dirty="0"/>
              <a:t>This doesn’t apply to everyone as not everyone has this option available.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4FA5DFF-7FE6-4855-84E6-DFA78EE978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AFD8CBA-54A3-4363-991B-B9C631BBFA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Rectangle 23">
            <a:extLst>
              <a:ext uri="{FF2B5EF4-FFF2-40B4-BE49-F238E27FC236}">
                <a16:creationId xmlns:a16="http://schemas.microsoft.com/office/drawing/2014/main" id="{3F088236-D655-4F88-B238-E16762358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Rectangle 25">
            <a:extLst>
              <a:ext uri="{FF2B5EF4-FFF2-40B4-BE49-F238E27FC236}">
                <a16:creationId xmlns:a16="http://schemas.microsoft.com/office/drawing/2014/main" id="{3DAC0C92-199E-475C-9390-119A9B027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Isosceles Triangle 24">
            <a:extLst>
              <a:ext uri="{FF2B5EF4-FFF2-40B4-BE49-F238E27FC236}">
                <a16:creationId xmlns:a16="http://schemas.microsoft.com/office/drawing/2014/main" id="{C4CFB339-0ED8-4FE2-9EF1-6D1375B849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Rectangle 27">
            <a:extLst>
              <a:ext uri="{FF2B5EF4-FFF2-40B4-BE49-F238E27FC236}">
                <a16:creationId xmlns:a16="http://schemas.microsoft.com/office/drawing/2014/main" id="{31896C80-2069-4431-9C19-83B913734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Rectangle 28">
            <a:extLst>
              <a:ext uri="{FF2B5EF4-FFF2-40B4-BE49-F238E27FC236}">
                <a16:creationId xmlns:a16="http://schemas.microsoft.com/office/drawing/2014/main" id="{BF120A21-0841-4823-B0C4-28AEBCEF9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8" name="Rectangle 29">
            <a:extLst>
              <a:ext uri="{FF2B5EF4-FFF2-40B4-BE49-F238E27FC236}">
                <a16:creationId xmlns:a16="http://schemas.microsoft.com/office/drawing/2014/main" id="{DBB05BAE-BBD3-4289-899F-A6851503C6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" name="Isosceles Triangle 29">
            <a:extLst>
              <a:ext uri="{FF2B5EF4-FFF2-40B4-BE49-F238E27FC236}">
                <a16:creationId xmlns:a16="http://schemas.microsoft.com/office/drawing/2014/main" id="{9874D11C-36F5-4BBE-A490-019A54E953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570943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 descr="A person holding a sign&#10;&#10;Description automatically generated">
            <a:extLst>
              <a:ext uri="{FF2B5EF4-FFF2-40B4-BE49-F238E27FC236}">
                <a16:creationId xmlns:a16="http://schemas.microsoft.com/office/drawing/2014/main" id="{D64D0BDA-85CE-8E46-BFA7-136AD6F6125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072" r="4820" b="-2"/>
          <a:stretch/>
        </p:blipFill>
        <p:spPr>
          <a:xfrm>
            <a:off x="4893732" y="-1"/>
            <a:ext cx="7298267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779C5EC-226A-7746-9A62-684BDF99E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609600"/>
            <a:ext cx="3851123" cy="1320800"/>
          </a:xfrm>
        </p:spPr>
        <p:txBody>
          <a:bodyPr>
            <a:normAutofit/>
          </a:bodyPr>
          <a:lstStyle/>
          <a:p>
            <a:r>
              <a:rPr lang="en-US" dirty="0"/>
              <a:t>8. Product Placement </a:t>
            </a:r>
            <a:endParaRPr lang="en-US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124F35E4-C14A-4D7D-AECF-80524B1AC1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2160589"/>
            <a:ext cx="4763557" cy="3880773"/>
          </a:xfrm>
        </p:spPr>
        <p:txBody>
          <a:bodyPr>
            <a:normAutofit/>
          </a:bodyPr>
          <a:lstStyle/>
          <a:p>
            <a:r>
              <a:rPr lang="en-US" dirty="0"/>
              <a:t>Product Placement is every where! Especially in Film.</a:t>
            </a:r>
          </a:p>
          <a:p>
            <a:r>
              <a:rPr lang="en-US" dirty="0"/>
              <a:t>The big companies want to be in the big films, but where does that leave the smaller companies? Smaller Films!</a:t>
            </a:r>
          </a:p>
          <a:p>
            <a:r>
              <a:rPr lang="en-US" dirty="0"/>
              <a:t>A company will pay a certain amount of money to have their product featured in the film.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4FA5DFF-7FE6-4855-84E6-DFA78EE978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2AFD8CBA-54A3-4363-991B-B9C631BBFA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Rectangle 23">
            <a:extLst>
              <a:ext uri="{FF2B5EF4-FFF2-40B4-BE49-F238E27FC236}">
                <a16:creationId xmlns:a16="http://schemas.microsoft.com/office/drawing/2014/main" id="{3F088236-D655-4F88-B238-E16762358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Rectangle 25">
            <a:extLst>
              <a:ext uri="{FF2B5EF4-FFF2-40B4-BE49-F238E27FC236}">
                <a16:creationId xmlns:a16="http://schemas.microsoft.com/office/drawing/2014/main" id="{3DAC0C92-199E-475C-9390-119A9B0272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Isosceles Triangle 24">
            <a:extLst>
              <a:ext uri="{FF2B5EF4-FFF2-40B4-BE49-F238E27FC236}">
                <a16:creationId xmlns:a16="http://schemas.microsoft.com/office/drawing/2014/main" id="{C4CFB339-0ED8-4FE2-9EF1-6D1375B849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Rectangle 27">
            <a:extLst>
              <a:ext uri="{FF2B5EF4-FFF2-40B4-BE49-F238E27FC236}">
                <a16:creationId xmlns:a16="http://schemas.microsoft.com/office/drawing/2014/main" id="{31896C80-2069-4431-9C19-83B913734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8" name="Rectangle 28">
            <a:extLst>
              <a:ext uri="{FF2B5EF4-FFF2-40B4-BE49-F238E27FC236}">
                <a16:creationId xmlns:a16="http://schemas.microsoft.com/office/drawing/2014/main" id="{BF120A21-0841-4823-B0C4-28AEBCEF9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DBB05BAE-BBD3-4289-899F-A6851503C6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2" name="Isosceles Triangle 29">
            <a:extLst>
              <a:ext uri="{FF2B5EF4-FFF2-40B4-BE49-F238E27FC236}">
                <a16:creationId xmlns:a16="http://schemas.microsoft.com/office/drawing/2014/main" id="{9874D11C-36F5-4BBE-A490-019A54E953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2326634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3676BE-C1CF-A047-92E7-CC31963C87F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/>
              <a:t>Production Pack</a:t>
            </a:r>
          </a:p>
        </p:txBody>
      </p:sp>
    </p:spTree>
    <p:extLst>
      <p:ext uri="{BB962C8B-B14F-4D97-AF65-F5344CB8AC3E}">
        <p14:creationId xmlns:p14="http://schemas.microsoft.com/office/powerpoint/2010/main" val="36262377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2A827A-D4B6-434E-B466-AE1C0D4788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Creating a Production Pack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A460DF-CB87-3E42-8314-ECB2C0A473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Production Pack is something which includes everything that a potential investor needs to know about your film. </a:t>
            </a:r>
          </a:p>
          <a:p>
            <a:r>
              <a:rPr lang="en-US" dirty="0"/>
              <a:t>This pack </a:t>
            </a:r>
            <a:r>
              <a:rPr lang="en-US"/>
              <a:t>is essentially </a:t>
            </a:r>
            <a:r>
              <a:rPr lang="en-US" dirty="0"/>
              <a:t>the difference between you getting funded or not. </a:t>
            </a:r>
          </a:p>
          <a:p>
            <a:r>
              <a:rPr lang="en-US" dirty="0"/>
              <a:t>It must be to the point, eye catching, not too long and very informative. A bit of personality wouldn’t go a miss, the investor is also looking to invest in you as a filmmaker, and a person.</a:t>
            </a:r>
          </a:p>
          <a:p>
            <a:r>
              <a:rPr lang="en-US" dirty="0"/>
              <a:t>I have included links to examples in the notes.</a:t>
            </a:r>
          </a:p>
        </p:txBody>
      </p:sp>
    </p:spTree>
    <p:extLst>
      <p:ext uri="{BB962C8B-B14F-4D97-AF65-F5344CB8AC3E}">
        <p14:creationId xmlns:p14="http://schemas.microsoft.com/office/powerpoint/2010/main" val="31109665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CD70AF-6F77-F84F-9325-968215BD078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/>
              <a:t>Marketing</a:t>
            </a:r>
          </a:p>
        </p:txBody>
      </p:sp>
    </p:spTree>
    <p:extLst>
      <p:ext uri="{BB962C8B-B14F-4D97-AF65-F5344CB8AC3E}">
        <p14:creationId xmlns:p14="http://schemas.microsoft.com/office/powerpoint/2010/main" val="28465076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837347-C219-B048-A9AA-768FDE5F79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How to Market Your Film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304685-379A-F74D-A160-EB491E1F03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Marketing is super important! You could have made the next ’Shawshank Redemption’, but if nobody see’s it, how will they know?</a:t>
            </a:r>
          </a:p>
          <a:p>
            <a:r>
              <a:rPr lang="en-US" dirty="0"/>
              <a:t>With a budget there are lots of options such as adverts, interviews and even cinema release.</a:t>
            </a:r>
          </a:p>
          <a:p>
            <a:r>
              <a:rPr lang="en-US" dirty="0"/>
              <a:t>Without a budget you need to think outside the box: Social Media, Screenings and Festivals.</a:t>
            </a:r>
          </a:p>
          <a:p>
            <a:r>
              <a:rPr lang="en-US" dirty="0"/>
              <a:t>Make sure you stand out on these platforms as you are not the only one trying to get your film seen.</a:t>
            </a:r>
          </a:p>
        </p:txBody>
      </p:sp>
    </p:spTree>
    <p:extLst>
      <p:ext uri="{BB962C8B-B14F-4D97-AF65-F5344CB8AC3E}">
        <p14:creationId xmlns:p14="http://schemas.microsoft.com/office/powerpoint/2010/main" val="241761534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705</Words>
  <Application>Microsoft Macintosh PowerPoint</Application>
  <PresentationFormat>Widescreen</PresentationFormat>
  <Paragraphs>53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Trebuchet MS</vt:lpstr>
      <vt:lpstr>Wingdings 3</vt:lpstr>
      <vt:lpstr>Facet</vt:lpstr>
      <vt:lpstr>Funding &amp; Marketing Your Film</vt:lpstr>
      <vt:lpstr>Different Ways to Fund Your Film</vt:lpstr>
      <vt:lpstr>1. The Studio  Model</vt:lpstr>
      <vt:lpstr>2. Private Investment</vt:lpstr>
      <vt:lpstr>3. Government Funding/Public Money Funding</vt:lpstr>
      <vt:lpstr>4. Pre-Sales</vt:lpstr>
      <vt:lpstr>5. Crowdfunding</vt:lpstr>
      <vt:lpstr>6. Deferrals</vt:lpstr>
      <vt:lpstr>7. Self Financed </vt:lpstr>
      <vt:lpstr>8. Product Placement </vt:lpstr>
      <vt:lpstr>Production Pack</vt:lpstr>
      <vt:lpstr>Creating a Production Pack</vt:lpstr>
      <vt:lpstr>Marketing</vt:lpstr>
      <vt:lpstr>How to Market Your Film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Funding &amp; Marketing Your Film</dc:title>
  <dc:creator>Daniel Bailey</dc:creator>
  <cp:lastModifiedBy>Daniel Bailey</cp:lastModifiedBy>
  <cp:revision>4</cp:revision>
  <dcterms:created xsi:type="dcterms:W3CDTF">2020-03-26T14:44:54Z</dcterms:created>
  <dcterms:modified xsi:type="dcterms:W3CDTF">2020-03-26T15:02:31Z</dcterms:modified>
</cp:coreProperties>
</file>