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321" r:id="rId2"/>
    <p:sldId id="309" r:id="rId3"/>
    <p:sldId id="340" r:id="rId4"/>
    <p:sldId id="302" r:id="rId5"/>
    <p:sldId id="338" r:id="rId6"/>
    <p:sldId id="301" r:id="rId7"/>
    <p:sldId id="310" r:id="rId8"/>
    <p:sldId id="311" r:id="rId9"/>
    <p:sldId id="303" r:id="rId10"/>
    <p:sldId id="322" r:id="rId11"/>
    <p:sldId id="330" r:id="rId12"/>
    <p:sldId id="331" r:id="rId13"/>
    <p:sldId id="332" r:id="rId14"/>
    <p:sldId id="335" r:id="rId15"/>
    <p:sldId id="333" r:id="rId16"/>
    <p:sldId id="336" r:id="rId17"/>
    <p:sldId id="33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0B4779A7-D7F3-4E1D-86AA-384CE6B9C779}"/>
    <pc:docChg chg="delSld">
      <pc:chgData name="Bettina Schmidt" userId="32f9f094-ca9c-4781-adf1-b860fa553cc7" providerId="ADAL" clId="{0B4779A7-D7F3-4E1D-86AA-384CE6B9C779}" dt="2024-10-03T11:08:19.160" v="0" actId="47"/>
      <pc:docMkLst>
        <pc:docMk/>
      </pc:docMkLst>
      <pc:sldChg chg="del">
        <pc:chgData name="Bettina Schmidt" userId="32f9f094-ca9c-4781-adf1-b860fa553cc7" providerId="ADAL" clId="{0B4779A7-D7F3-4E1D-86AA-384CE6B9C779}" dt="2024-10-03T11:08:19.160" v="0" actId="47"/>
        <pc:sldMkLst>
          <pc:docMk/>
          <pc:sldMk cId="3059098702" sldId="3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C79104-C0E9-485D-B54C-FA03E20E9989}" type="datetimeFigureOut">
              <a:rPr lang="en-GB" smtClean="0"/>
              <a:t>03/10/2024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2AF65-A657-4CFC-9362-9FB22CFAEDE5}" type="slidenum">
              <a:rPr lang="en-GB" smtClean="0"/>
              <a:t>‹#›</a:t>
            </a:fld>
            <a:endParaRPr lang="en-GB"/>
          </a:p>
        </p:txBody>
      </p:sp>
    </p:spTree>
    <p:extLst>
      <p:ext uri="{BB962C8B-B14F-4D97-AF65-F5344CB8AC3E}">
        <p14:creationId xmlns:p14="http://schemas.microsoft.com/office/powerpoint/2010/main" val="291048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sense, it [</a:t>
            </a:r>
            <a:r>
              <a:rPr lang="en-US" dirty="0" err="1"/>
              <a:t>intersectionality</a:t>
            </a:r>
            <a:r>
              <a:rPr lang="en-US" dirty="0"/>
              <a:t>] is a working solution that makes visible the social and material consequences of the power systems relating to gender/race/class, but does so by employing methodologies compatible with the poststructuralist project of deconstructing categories, unmasking universalism, and exploring the dynamic and contradictory workings of power (</a:t>
            </a:r>
            <a:r>
              <a:rPr lang="en-US" dirty="0" err="1"/>
              <a:t>Brah</a:t>
            </a:r>
            <a:r>
              <a:rPr lang="en-US" dirty="0"/>
              <a:t> &amp; Phoenix, 2004)’.(ibid:</a:t>
            </a:r>
            <a:r>
              <a:rPr lang="en-US" baseline="0" dirty="0"/>
              <a:t> 21)</a:t>
            </a:r>
            <a:endParaRPr lang="en-US" dirty="0"/>
          </a:p>
          <a:p>
            <a:r>
              <a:rPr lang="en-US" dirty="0"/>
              <a:t>Because ‘categorical analysis cannot sufficiently reflect the heterogeneity of lived experience’ (ibid: 22).</a:t>
            </a:r>
          </a:p>
          <a:p>
            <a:endParaRPr lang="en-US" dirty="0"/>
          </a:p>
          <a:p>
            <a:pPr marL="0" marR="0" indent="0" algn="l" defTabSz="457200" rtl="0" eaLnBrk="1" fontAlgn="auto" latinLnBrk="0" hangingPunct="1">
              <a:lnSpc>
                <a:spcPct val="100000"/>
              </a:lnSpc>
              <a:spcBef>
                <a:spcPts val="0"/>
              </a:spcBef>
              <a:spcAft>
                <a:spcPts val="0"/>
              </a:spcAft>
              <a:buClrTx/>
              <a:buSzTx/>
              <a:buFontTx/>
              <a:buNone/>
              <a:tabLst/>
              <a:defRPr/>
            </a:pPr>
            <a:r>
              <a:rPr lang="en-US" dirty="0"/>
              <a:t>‘Single person or single group narratives </a:t>
            </a:r>
            <a:r>
              <a:rPr lang="mr-IN" dirty="0"/>
              <a:t>…</a:t>
            </a:r>
            <a:r>
              <a:rPr lang="en-US" dirty="0"/>
              <a:t>commonly focus on one aspect of social life in order to minimize the complexity of the research process. If, for example, the identity of the group or person under analysis is that of lesbian, woman, middle class, only one respective dimension of the categories (or axes of analysis) sexuality, gender, class are reflected in the study’ (ibid 22). </a:t>
            </a:r>
          </a:p>
          <a:p>
            <a:endParaRPr lang="en-US" dirty="0"/>
          </a:p>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8</a:t>
            </a:fld>
            <a:endParaRPr lang="en-US"/>
          </a:p>
        </p:txBody>
      </p:sp>
    </p:spTree>
    <p:extLst>
      <p:ext uri="{BB962C8B-B14F-4D97-AF65-F5344CB8AC3E}">
        <p14:creationId xmlns:p14="http://schemas.microsoft.com/office/powerpoint/2010/main" val="867529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EB27013-5FB7-434E-BB34-254F56233D94}" type="slidenum">
              <a:rPr lang="en-US" smtClean="0"/>
              <a:t>14</a:t>
            </a:fld>
            <a:endParaRPr lang="en-US"/>
          </a:p>
        </p:txBody>
      </p:sp>
    </p:spTree>
    <p:extLst>
      <p:ext uri="{BB962C8B-B14F-4D97-AF65-F5344CB8AC3E}">
        <p14:creationId xmlns:p14="http://schemas.microsoft.com/office/powerpoint/2010/main" val="1822518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0991C-059A-1A05-12FC-75C93CCCDD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C83707-610B-1560-6491-66A49473AF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82AF3-3BB4-3871-BB91-F5943E2759B5}"/>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5" name="Footer Placeholder 4">
            <a:extLst>
              <a:ext uri="{FF2B5EF4-FFF2-40B4-BE49-F238E27FC236}">
                <a16:creationId xmlns:a16="http://schemas.microsoft.com/office/drawing/2014/main" id="{7E97FA8F-20DF-7E18-CE14-40ED1AEBFB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E68466-F89A-505E-68AE-416A7AD238CB}"/>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2320142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72FA-9F87-A996-5192-7BF3D7D7AD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6B42C1-195D-749B-D396-EC6C792524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461227-DCDF-245B-F989-CDEF1F419F09}"/>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5" name="Footer Placeholder 4">
            <a:extLst>
              <a:ext uri="{FF2B5EF4-FFF2-40B4-BE49-F238E27FC236}">
                <a16:creationId xmlns:a16="http://schemas.microsoft.com/office/drawing/2014/main" id="{3C654CBE-C541-8911-E398-C80752330B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94150-41D5-C069-B10E-77A1BEE4E2E6}"/>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644462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09501-1CE1-01CA-4B4B-CF5BB52744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E9EA12-CD3C-4C80-B106-0FCC032CC9F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9E60FB-3AB9-49FC-FC9A-13AC54596435}"/>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5" name="Footer Placeholder 4">
            <a:extLst>
              <a:ext uri="{FF2B5EF4-FFF2-40B4-BE49-F238E27FC236}">
                <a16:creationId xmlns:a16="http://schemas.microsoft.com/office/drawing/2014/main" id="{C8CE911E-8A66-7DDC-8B09-CFDC743A88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BAD5E8-D6C9-BEE7-CECC-69C974B6FA94}"/>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3740067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B8A5A-2995-91C6-CBA7-308342E883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B6773-4F0B-4AAD-DEED-76E7D47A29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BB390-CA54-F215-6A0B-3AF0486D30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7992BC-0AE4-854F-99D7-62291BD87F25}"/>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6" name="Footer Placeholder 5">
            <a:extLst>
              <a:ext uri="{FF2B5EF4-FFF2-40B4-BE49-F238E27FC236}">
                <a16:creationId xmlns:a16="http://schemas.microsoft.com/office/drawing/2014/main" id="{FEBD8481-AB14-94EC-D235-E11AA17EE8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9B15A-F8B0-D6B8-E80F-181C22872C82}"/>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2684416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8B987-C2D6-2A55-C43D-A1D277B46B2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75E169-3467-0644-CDF9-087B30FA36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5FD3DF-A063-311B-14D1-C84CA74336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689D07-3693-8EEF-C6CF-F3140F42C9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A1BDA8-DEC6-1B82-B822-F71C5497F3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5D6B79-F58B-7CFF-A09E-7C6AB9935124}"/>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8" name="Footer Placeholder 7">
            <a:extLst>
              <a:ext uri="{FF2B5EF4-FFF2-40B4-BE49-F238E27FC236}">
                <a16:creationId xmlns:a16="http://schemas.microsoft.com/office/drawing/2014/main" id="{F0C424E2-AC53-DD46-FAAD-7DEB2408AE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8CB2D1-63EF-A6AB-5E34-80BEC8EB4E1E}"/>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3835569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C744-CC8C-E336-7D1D-B18CE05E38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16F99F-6223-FBCA-296D-6CDF73CC39E2}"/>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4" name="Footer Placeholder 3">
            <a:extLst>
              <a:ext uri="{FF2B5EF4-FFF2-40B4-BE49-F238E27FC236}">
                <a16:creationId xmlns:a16="http://schemas.microsoft.com/office/drawing/2014/main" id="{D20420E5-4E78-011D-980A-AEF883A338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08D375-652C-1859-55BE-6B3B9467206F}"/>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1431456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0EA45F-F381-687B-6F7E-874D345CA0AA}"/>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3" name="Footer Placeholder 2">
            <a:extLst>
              <a:ext uri="{FF2B5EF4-FFF2-40B4-BE49-F238E27FC236}">
                <a16:creationId xmlns:a16="http://schemas.microsoft.com/office/drawing/2014/main" id="{9CA8B6BB-61C1-DB4C-D560-40C901D531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390432-7CAD-2793-BAEF-2F157AE7336A}"/>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3529655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05A2-9BCA-DCA3-1C8F-FC41B6F6EA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EF44E7-39E7-9E81-15C4-2D0FF088E6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12AFCC-2D35-64DE-8772-968752659C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FBCC50-6709-28CA-5FE2-73918789FE87}"/>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6" name="Footer Placeholder 5">
            <a:extLst>
              <a:ext uri="{FF2B5EF4-FFF2-40B4-BE49-F238E27FC236}">
                <a16:creationId xmlns:a16="http://schemas.microsoft.com/office/drawing/2014/main" id="{D5305046-D603-9756-7311-FFAE7F1787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91E255-C286-F345-9170-9DDE82220E3C}"/>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116778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0626E-84D7-3523-42B1-D064DBAF9F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F35716-71AE-633B-6104-51478D865D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4E97BF-E099-E3D8-AC93-6DA91AC5EC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6158AA-401E-C8BC-3E39-CBB2E2B07D54}"/>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6" name="Footer Placeholder 5">
            <a:extLst>
              <a:ext uri="{FF2B5EF4-FFF2-40B4-BE49-F238E27FC236}">
                <a16:creationId xmlns:a16="http://schemas.microsoft.com/office/drawing/2014/main" id="{45DA2844-0F26-C461-E1AA-C804E78477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6B60E7-E7B5-6E9A-1209-8EED7002FDD0}"/>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2726344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92150-D2BE-846C-39FB-47215CD83A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075B77-B27D-8C15-F918-35D6F0E5E7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370F2A-631F-E280-205F-B5DB643136AE}"/>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5" name="Footer Placeholder 4">
            <a:extLst>
              <a:ext uri="{FF2B5EF4-FFF2-40B4-BE49-F238E27FC236}">
                <a16:creationId xmlns:a16="http://schemas.microsoft.com/office/drawing/2014/main" id="{F492FBF8-3069-ECBC-3EA4-29CF409EFB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D134C-6571-1D35-5371-DDE73ADDD7B1}"/>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4197372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6222D7-9A43-E5AD-42AE-64EC9C9681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CACEFE-5125-A280-8106-2299C62F1E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66A8C5-BD23-F9AC-6E2E-B7A6A3BE72E2}"/>
              </a:ext>
            </a:extLst>
          </p:cNvPr>
          <p:cNvSpPr>
            <a:spLocks noGrp="1"/>
          </p:cNvSpPr>
          <p:nvPr>
            <p:ph type="dt" sz="half" idx="10"/>
          </p:nvPr>
        </p:nvSpPr>
        <p:spPr/>
        <p:txBody>
          <a:bodyPr/>
          <a:lstStyle/>
          <a:p>
            <a:fld id="{9CF34A43-7543-4003-9BA8-255B3C85593B}" type="datetimeFigureOut">
              <a:rPr lang="en-GB" smtClean="0"/>
              <a:t>03/10/2024</a:t>
            </a:fld>
            <a:endParaRPr lang="en-GB"/>
          </a:p>
        </p:txBody>
      </p:sp>
      <p:sp>
        <p:nvSpPr>
          <p:cNvPr id="5" name="Footer Placeholder 4">
            <a:extLst>
              <a:ext uri="{FF2B5EF4-FFF2-40B4-BE49-F238E27FC236}">
                <a16:creationId xmlns:a16="http://schemas.microsoft.com/office/drawing/2014/main" id="{29D1F0EE-2423-D145-2D04-80070CB2C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C83899-014E-AE12-1207-DEE51FB8C913}"/>
              </a:ext>
            </a:extLst>
          </p:cNvPr>
          <p:cNvSpPr>
            <a:spLocks noGrp="1"/>
          </p:cNvSpPr>
          <p:nvPr>
            <p:ph type="sldNum" sz="quarter" idx="12"/>
          </p:nvPr>
        </p:nvSpPr>
        <p:spPr/>
        <p:txBody>
          <a:bodyPr/>
          <a:lstStyle/>
          <a:p>
            <a:fld id="{A7176B48-CFA4-49A2-8326-7A2F034ED33F}" type="slidenum">
              <a:rPr lang="en-GB" smtClean="0"/>
              <a:t>‹#›</a:t>
            </a:fld>
            <a:endParaRPr lang="en-GB"/>
          </a:p>
        </p:txBody>
      </p:sp>
    </p:spTree>
    <p:extLst>
      <p:ext uri="{BB962C8B-B14F-4D97-AF65-F5344CB8AC3E}">
        <p14:creationId xmlns:p14="http://schemas.microsoft.com/office/powerpoint/2010/main" val="2893006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D62FED-6535-1664-C584-8231DBF92C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CA2509-D33A-B15F-39DC-EBDF93F491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CEDA5-C415-9CBB-2EF5-FEFC7B9E85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CF34A43-7543-4003-9BA8-255B3C85593B}" type="datetimeFigureOut">
              <a:rPr lang="en-GB" smtClean="0"/>
              <a:t>03/10/2024</a:t>
            </a:fld>
            <a:endParaRPr lang="en-GB"/>
          </a:p>
        </p:txBody>
      </p:sp>
      <p:sp>
        <p:nvSpPr>
          <p:cNvPr id="5" name="Footer Placeholder 4">
            <a:extLst>
              <a:ext uri="{FF2B5EF4-FFF2-40B4-BE49-F238E27FC236}">
                <a16:creationId xmlns:a16="http://schemas.microsoft.com/office/drawing/2014/main" id="{2FC6869F-5E62-B7F1-98CC-59FFE7E036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658D65-719D-F6CE-FE9C-2835FBA1C4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7176B48-CFA4-49A2-8326-7A2F034ED33F}" type="slidenum">
              <a:rPr lang="en-GB" smtClean="0"/>
              <a:t>‹#›</a:t>
            </a:fld>
            <a:endParaRPr lang="en-GB"/>
          </a:p>
        </p:txBody>
      </p:sp>
    </p:spTree>
    <p:extLst>
      <p:ext uri="{BB962C8B-B14F-4D97-AF65-F5344CB8AC3E}">
        <p14:creationId xmlns:p14="http://schemas.microsoft.com/office/powerpoint/2010/main" val="7824354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4.xml"/><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time_continue=3&amp;v=PTprZwmb9hY"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ted.com/talks/neil_harbisson_i_listen_to_color%23t-14231"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err="1"/>
              <a:t>Intersectionality</a:t>
            </a:r>
            <a:r>
              <a:rPr lang="en-US" dirty="0"/>
              <a:t> and Queer Research</a:t>
            </a:r>
          </a:p>
        </p:txBody>
      </p:sp>
      <p:sp>
        <p:nvSpPr>
          <p:cNvPr id="6" name="Subtitle 5"/>
          <p:cNvSpPr>
            <a:spLocks noGrp="1"/>
          </p:cNvSpPr>
          <p:nvPr>
            <p:ph type="subTitle" idx="1"/>
          </p:nvPr>
        </p:nvSpPr>
        <p:spPr/>
        <p:txBody>
          <a:bodyPr/>
          <a:lstStyle/>
          <a:p>
            <a:endParaRPr lang="en-US"/>
          </a:p>
        </p:txBody>
      </p:sp>
    </p:spTree>
    <p:extLst>
      <p:ext uri="{BB962C8B-B14F-4D97-AF65-F5344CB8AC3E}">
        <p14:creationId xmlns:p14="http://schemas.microsoft.com/office/powerpoint/2010/main" val="335620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Research ‘methodologies’</a:t>
            </a:r>
          </a:p>
        </p:txBody>
      </p:sp>
      <p:sp>
        <p:nvSpPr>
          <p:cNvPr id="5" name="Content Placeholder 4"/>
          <p:cNvSpPr>
            <a:spLocks noGrp="1"/>
          </p:cNvSpPr>
          <p:nvPr>
            <p:ph sz="half" idx="1"/>
          </p:nvPr>
        </p:nvSpPr>
        <p:spPr/>
        <p:txBody>
          <a:bodyPr>
            <a:normAutofit/>
          </a:bodyPr>
          <a:lstStyle/>
          <a:p>
            <a:r>
              <a:rPr lang="en-US" dirty="0" err="1"/>
              <a:t>Poststructuralism</a:t>
            </a:r>
            <a:r>
              <a:rPr lang="en-US" dirty="0"/>
              <a:t> and postmodernist ideas have inspired new methods of approaching knowledge and knowledge making.</a:t>
            </a:r>
          </a:p>
          <a:p>
            <a:r>
              <a:rPr lang="en-US" dirty="0"/>
              <a:t>Gender theory aided in pushing  this on by producing </a:t>
            </a:r>
            <a:r>
              <a:rPr lang="en-US" dirty="0" err="1"/>
              <a:t>posthumanism</a:t>
            </a:r>
            <a:r>
              <a:rPr lang="en-US" dirty="0"/>
              <a:t> and methods such as: queering and </a:t>
            </a:r>
            <a:r>
              <a:rPr lang="en-US" dirty="0" err="1"/>
              <a:t>intersectionality</a:t>
            </a:r>
            <a:endParaRPr lang="en-US" dirty="0"/>
          </a:p>
        </p:txBody>
      </p:sp>
      <p:pic>
        <p:nvPicPr>
          <p:cNvPr id="9" name="Content Placeholder 8" descr="porticocolours.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503257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Queering, queer theory</a:t>
            </a:r>
          </a:p>
        </p:txBody>
      </p:sp>
      <p:sp>
        <p:nvSpPr>
          <p:cNvPr id="3" name="Content Placeholder 2"/>
          <p:cNvSpPr>
            <a:spLocks noGrp="1"/>
          </p:cNvSpPr>
          <p:nvPr>
            <p:ph sz="half" idx="1"/>
          </p:nvPr>
        </p:nvSpPr>
        <p:spPr/>
        <p:txBody>
          <a:bodyPr>
            <a:normAutofit fontScale="70000" lnSpcReduction="20000"/>
          </a:bodyPr>
          <a:lstStyle/>
          <a:p>
            <a:r>
              <a:rPr lang="en-US" dirty="0"/>
              <a:t>Definition:</a:t>
            </a:r>
          </a:p>
          <a:p>
            <a:r>
              <a:rPr lang="en-US" dirty="0"/>
              <a:t>‘At its simplest queer theory is a critical enquiry into the alignments of sex, gender and desire that are in the service of normative forms of heterosexuality</a:t>
            </a:r>
            <a:r>
              <a:rPr lang="mr-IN" dirty="0"/>
              <a:t>…</a:t>
            </a:r>
            <a:r>
              <a:rPr lang="en-GB" dirty="0"/>
              <a:t>that saturates social and cultural order’ (Graham 2016: 6).</a:t>
            </a:r>
          </a:p>
          <a:p>
            <a:r>
              <a:rPr lang="en-GB" dirty="0"/>
              <a:t>It explores and interrogates how sex, gender and desire (s, g and d) are woven together and into the fabric of social life. It reveals even those things seemingly distant from s, g and d are interconnected.</a:t>
            </a:r>
          </a:p>
          <a:p>
            <a:r>
              <a:rPr lang="en-GB" dirty="0"/>
              <a:t>It comes on the coattails of scholars such as Foucault and Butler and recognises ideas are constructs and performativity.</a:t>
            </a:r>
            <a:endParaRPr lang="en-US" dirty="0"/>
          </a:p>
        </p:txBody>
      </p:sp>
      <p:pic>
        <p:nvPicPr>
          <p:cNvPr id="5" name="Content Placeholder 4" descr="photo-series-reinas-highlights-queer-performers-in-miami-body-image-1472443356-size_100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88344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‘Queer’ </a:t>
            </a:r>
            <a:r>
              <a:rPr lang="mr-IN" dirty="0"/>
              <a:t>–</a:t>
            </a:r>
            <a:r>
              <a:rPr lang="en-US" dirty="0"/>
              <a:t> the word</a:t>
            </a:r>
          </a:p>
        </p:txBody>
      </p:sp>
      <p:sp>
        <p:nvSpPr>
          <p:cNvPr id="3" name="Content Placeholder 2"/>
          <p:cNvSpPr>
            <a:spLocks noGrp="1"/>
          </p:cNvSpPr>
          <p:nvPr>
            <p:ph sz="half" idx="1"/>
          </p:nvPr>
        </p:nvSpPr>
        <p:spPr/>
        <p:txBody>
          <a:bodyPr>
            <a:normAutofit fontScale="92500"/>
          </a:bodyPr>
          <a:lstStyle/>
          <a:p>
            <a:r>
              <a:rPr lang="en-US" dirty="0"/>
              <a:t>Once used to describe homosexuals</a:t>
            </a:r>
          </a:p>
          <a:p>
            <a:r>
              <a:rPr lang="en-US" dirty="0"/>
              <a:t>Meant: odd, strange, unusual</a:t>
            </a:r>
          </a:p>
          <a:p>
            <a:r>
              <a:rPr lang="en-US" dirty="0"/>
              <a:t>It was an insult as much as a description</a:t>
            </a:r>
          </a:p>
          <a:p>
            <a:r>
              <a:rPr lang="en-US" dirty="0"/>
              <a:t>Its meaning relied on normativity within the social order</a:t>
            </a:r>
          </a:p>
          <a:p>
            <a:r>
              <a:rPr lang="en-US" dirty="0"/>
              <a:t>It was re-appropriated in the 1990s along with the use of the word ‘gay’.</a:t>
            </a:r>
          </a:p>
        </p:txBody>
      </p:sp>
      <p:pic>
        <p:nvPicPr>
          <p:cNvPr id="5" name="Content Placeholder 4" descr="queerx75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6197600" y="1587990"/>
            <a:ext cx="5384800" cy="4525963"/>
          </a:xfrm>
        </p:spPr>
      </p:pic>
    </p:spTree>
    <p:extLst>
      <p:ext uri="{BB962C8B-B14F-4D97-AF65-F5344CB8AC3E}">
        <p14:creationId xmlns:p14="http://schemas.microsoft.com/office/powerpoint/2010/main" val="3942219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r>
              <a:rPr lang="en-US" dirty="0" err="1"/>
              <a:t>Anth</a:t>
            </a:r>
            <a:r>
              <a:rPr lang="en-US" dirty="0"/>
              <a:t> approaches to Queer Theory: </a:t>
            </a:r>
            <a:br>
              <a:rPr lang="en-US" dirty="0"/>
            </a:br>
            <a:endParaRPr lang="en-US" dirty="0"/>
          </a:p>
        </p:txBody>
      </p:sp>
      <p:sp>
        <p:nvSpPr>
          <p:cNvPr id="3" name="Content Placeholder 2"/>
          <p:cNvSpPr>
            <a:spLocks noGrp="1"/>
          </p:cNvSpPr>
          <p:nvPr>
            <p:ph sz="half" idx="1"/>
          </p:nvPr>
        </p:nvSpPr>
        <p:spPr/>
        <p:txBody>
          <a:bodyPr>
            <a:normAutofit fontScale="85000" lnSpcReduction="20000"/>
          </a:bodyPr>
          <a:lstStyle/>
          <a:p>
            <a:r>
              <a:rPr lang="en-US" dirty="0"/>
              <a:t>Chiming with Foucault, it says categories are modern constructs. Using an Anthropological lens it shows that same-sex practices are not equitable with Euro-Americas ideas of homosexuality/bi/gayness. (</a:t>
            </a:r>
            <a:r>
              <a:rPr lang="en-US" dirty="0" err="1"/>
              <a:t>Sambia</a:t>
            </a:r>
            <a:r>
              <a:rPr lang="en-US" dirty="0"/>
              <a:t>?). </a:t>
            </a:r>
          </a:p>
          <a:p>
            <a:r>
              <a:rPr lang="en-US" dirty="0"/>
              <a:t>It tends to critically focus on Euro-American societies but does use ‘other kinds of commonsense’ (Graham 2016: 15) as counter examples. </a:t>
            </a:r>
          </a:p>
          <a:p>
            <a:r>
              <a:rPr lang="en-US" dirty="0"/>
              <a:t>It has been hugely influential, provoking social changes.</a:t>
            </a:r>
          </a:p>
          <a:p>
            <a:endParaRPr lang="en-US" dirty="0"/>
          </a:p>
        </p:txBody>
      </p:sp>
      <p:pic>
        <p:nvPicPr>
          <p:cNvPr id="5" name="Content Placeholder 4" descr="IMG_517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7430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dirty="0"/>
            </a:br>
            <a:r>
              <a:rPr lang="en-US" dirty="0" err="1"/>
              <a:t>Anth</a:t>
            </a:r>
            <a:r>
              <a:rPr lang="en-US" dirty="0"/>
              <a:t> approaches to Queer Theory: </a:t>
            </a:r>
            <a:br>
              <a:rPr lang="en-US" dirty="0"/>
            </a:br>
            <a:endParaRPr lang="en-US" dirty="0"/>
          </a:p>
        </p:txBody>
      </p:sp>
      <p:sp>
        <p:nvSpPr>
          <p:cNvPr id="3" name="Content Placeholder 2"/>
          <p:cNvSpPr>
            <a:spLocks noGrp="1"/>
          </p:cNvSpPr>
          <p:nvPr>
            <p:ph sz="half" idx="1"/>
          </p:nvPr>
        </p:nvSpPr>
        <p:spPr/>
        <p:txBody>
          <a:bodyPr>
            <a:normAutofit fontScale="85000" lnSpcReduction="20000"/>
          </a:bodyPr>
          <a:lstStyle/>
          <a:p>
            <a:r>
              <a:rPr lang="en-US" dirty="0"/>
              <a:t>Chiming with Foucault, it says categories are modern constructs. Using an Anthropological lens it shows that same-sex practices are not equitable with Euro-Americas ideas of homosexuality/bi/gayness. (</a:t>
            </a:r>
            <a:r>
              <a:rPr lang="en-US" dirty="0" err="1"/>
              <a:t>Sambia</a:t>
            </a:r>
            <a:r>
              <a:rPr lang="en-US" dirty="0"/>
              <a:t>?). </a:t>
            </a:r>
          </a:p>
          <a:p>
            <a:r>
              <a:rPr lang="en-US" dirty="0"/>
              <a:t>It tends to critically focus on Euro-American societies but does use ‘other kinds of commonsense’ (Graham 2016: 15) as counter examples. </a:t>
            </a:r>
          </a:p>
          <a:p>
            <a:r>
              <a:rPr lang="en-US" dirty="0"/>
              <a:t>It has been hugely influential, provoking social changes.</a:t>
            </a:r>
          </a:p>
          <a:p>
            <a:endParaRPr lang="en-US" dirty="0"/>
          </a:p>
        </p:txBody>
      </p:sp>
      <p:pic>
        <p:nvPicPr>
          <p:cNvPr id="5" name="Content Placeholder 4" descr="IMG_517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372868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According to </a:t>
            </a:r>
            <a:r>
              <a:rPr lang="en-US" dirty="0" err="1"/>
              <a:t>Fotopoulou</a:t>
            </a:r>
            <a:r>
              <a:rPr lang="en-US" dirty="0"/>
              <a:t> (2012: 19) </a:t>
            </a:r>
            <a:r>
              <a:rPr lang="en-US" dirty="0" err="1"/>
              <a:t>Intersectionality</a:t>
            </a:r>
            <a:r>
              <a:rPr lang="en-US" dirty="0"/>
              <a:t> is </a:t>
            </a:r>
          </a:p>
        </p:txBody>
      </p:sp>
      <p:sp>
        <p:nvSpPr>
          <p:cNvPr id="3" name="Content Placeholder 2"/>
          <p:cNvSpPr>
            <a:spLocks noGrp="1"/>
          </p:cNvSpPr>
          <p:nvPr>
            <p:ph sz="half" idx="1"/>
          </p:nvPr>
        </p:nvSpPr>
        <p:spPr/>
        <p:txBody>
          <a:bodyPr/>
          <a:lstStyle/>
          <a:p>
            <a:r>
              <a:rPr lang="en-US" dirty="0"/>
              <a:t>‘the systematic study of the ways in which differences such as race, gender, sexuality, class, ethnicity and other sociopolitical and cultural categories interrelate’. </a:t>
            </a:r>
          </a:p>
          <a:p>
            <a:endParaRPr lang="en-US" dirty="0"/>
          </a:p>
        </p:txBody>
      </p:sp>
      <p:sp>
        <p:nvSpPr>
          <p:cNvPr id="4" name="Content Placeholder 3"/>
          <p:cNvSpPr>
            <a:spLocks noGrp="1"/>
          </p:cNvSpPr>
          <p:nvPr>
            <p:ph sz="half" idx="2"/>
          </p:nvPr>
        </p:nvSpPr>
        <p:spPr/>
        <p:txBody>
          <a:bodyPr/>
          <a:lstStyle/>
          <a:p>
            <a:r>
              <a:rPr lang="en-US" dirty="0" err="1"/>
              <a:t>Fotopoulou</a:t>
            </a:r>
            <a:r>
              <a:rPr lang="en-US" dirty="0"/>
              <a:t>, A. 2012 </a:t>
            </a:r>
            <a:r>
              <a:rPr lang="en-US" dirty="0" err="1"/>
              <a:t>Intersectionality</a:t>
            </a:r>
            <a:r>
              <a:rPr lang="en-US" dirty="0"/>
              <a:t> Queer Studies and Hybridity: Methodological Frameworks for Social Research. </a:t>
            </a:r>
            <a:r>
              <a:rPr lang="en-US" i="1" dirty="0"/>
              <a:t>Journal of International Women's Studies, </a:t>
            </a:r>
            <a:r>
              <a:rPr lang="en-US" dirty="0"/>
              <a:t>13(2), pp.19-32.</a:t>
            </a:r>
          </a:p>
        </p:txBody>
      </p:sp>
      <p:pic>
        <p:nvPicPr>
          <p:cNvPr id="6" name="Picture 5" descr="Balt-justice-intersectionality-1080x675.jpg"/>
          <p:cNvPicPr>
            <a:picLocks noChangeAspect="1"/>
          </p:cNvPicPr>
          <p:nvPr/>
        </p:nvPicPr>
        <p:blipFill>
          <a:blip r:embed="rId2">
            <a:extLst>
              <a:ext uri="{BEBA8EAE-BF5A-486C-A8C5-ECC9F3942E4B}">
                <a14:imgProps xmlns:a14="http://schemas.microsoft.com/office/drawing/2010/main">
                  <a14:imgLayer r:embed="rId3">
                    <a14:imgEffect>
                      <a14:backgroundRemoval t="9926" b="89926" l="1204" r="96019"/>
                    </a14:imgEffect>
                  </a14:imgLayer>
                </a14:imgProps>
              </a:ext>
              <a:ext uri="{28A0092B-C50C-407E-A947-70E740481C1C}">
                <a14:useLocalDpi xmlns:a14="http://schemas.microsoft.com/office/drawing/2010/main"/>
              </a:ext>
            </a:extLst>
          </a:blip>
          <a:stretch>
            <a:fillRect/>
          </a:stretch>
        </p:blipFill>
        <p:spPr>
          <a:xfrm>
            <a:off x="-85483" y="3553399"/>
            <a:ext cx="6679879" cy="3674933"/>
          </a:xfrm>
          <a:prstGeom prst="rect">
            <a:avLst/>
          </a:prstGeom>
        </p:spPr>
      </p:pic>
      <p:pic>
        <p:nvPicPr>
          <p:cNvPr id="7" name="Picture 6" descr="Balt-justice-intersectionality-1080x675.jpg"/>
          <p:cNvPicPr>
            <a:picLocks noChangeAspect="1"/>
          </p:cNvPicPr>
          <p:nvPr/>
        </p:nvPicPr>
        <p:blipFill>
          <a:blip r:embed="rId2" cstate="screen">
            <a:extLst>
              <a:ext uri="{BEBA8EAE-BF5A-486C-A8C5-ECC9F3942E4B}">
                <a14:imgProps xmlns:a14="http://schemas.microsoft.com/office/drawing/2010/main">
                  <a14:imgLayer r:embed="rId4">
                    <a14:imgEffect>
                      <a14:backgroundRemoval t="9926" b="89926" l="1204" r="96019"/>
                    </a14:imgEffect>
                  </a14:imgLayer>
                </a14:imgProps>
              </a:ext>
              <a:ext uri="{28A0092B-C50C-407E-A947-70E740481C1C}">
                <a14:useLocalDpi xmlns:a14="http://schemas.microsoft.com/office/drawing/2010/main"/>
              </a:ext>
            </a:extLst>
          </a:blip>
          <a:stretch>
            <a:fillRect/>
          </a:stretch>
        </p:blipFill>
        <p:spPr>
          <a:xfrm>
            <a:off x="5902901" y="3730221"/>
            <a:ext cx="6528756" cy="3674933"/>
          </a:xfrm>
          <a:prstGeom prst="rect">
            <a:avLst/>
          </a:prstGeom>
        </p:spPr>
      </p:pic>
    </p:spTree>
    <p:extLst>
      <p:ext uri="{BB962C8B-B14F-4D97-AF65-F5344CB8AC3E}">
        <p14:creationId xmlns:p14="http://schemas.microsoft.com/office/powerpoint/2010/main" val="2212945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err="1"/>
              <a:t>Intersectionality</a:t>
            </a:r>
            <a:endParaRPr lang="en-US" dirty="0"/>
          </a:p>
        </p:txBody>
      </p:sp>
      <p:sp>
        <p:nvSpPr>
          <p:cNvPr id="3" name="Content Placeholder 2"/>
          <p:cNvSpPr>
            <a:spLocks noGrp="1"/>
          </p:cNvSpPr>
          <p:nvPr>
            <p:ph sz="half" idx="1"/>
          </p:nvPr>
        </p:nvSpPr>
        <p:spPr>
          <a:xfrm>
            <a:off x="353151" y="1636834"/>
            <a:ext cx="5384800" cy="4737305"/>
          </a:xfrm>
        </p:spPr>
        <p:txBody>
          <a:bodyPr>
            <a:normAutofit lnSpcReduction="10000"/>
          </a:bodyPr>
          <a:lstStyle/>
          <a:p>
            <a:r>
              <a:rPr lang="en-US" dirty="0"/>
              <a:t>Not a method as much as a focus that aims to demonstrate the multiplicity of factors impact oppressively on different lives.</a:t>
            </a:r>
          </a:p>
          <a:p>
            <a:r>
              <a:rPr lang="en-US" dirty="0"/>
              <a:t>It takes the deconstructive method of postmodernism and the challenge to categories of </a:t>
            </a:r>
            <a:r>
              <a:rPr lang="en-US" dirty="0" err="1"/>
              <a:t>poststructuralism</a:t>
            </a:r>
            <a:r>
              <a:rPr lang="en-US" dirty="0"/>
              <a:t> to demonstrate how life is lived as an 'inter-categorical complexity' (McCall 2005, cited in </a:t>
            </a:r>
            <a:r>
              <a:rPr lang="en-US" dirty="0" err="1"/>
              <a:t>Fotopoulou</a:t>
            </a:r>
            <a:r>
              <a:rPr lang="en-US" dirty="0"/>
              <a:t> 2012: 21)</a:t>
            </a:r>
          </a:p>
          <a:p>
            <a:endParaRPr lang="en-US" dirty="0"/>
          </a:p>
        </p:txBody>
      </p:sp>
      <p:sp>
        <p:nvSpPr>
          <p:cNvPr id="4" name="Content Placeholder 3"/>
          <p:cNvSpPr>
            <a:spLocks noGrp="1"/>
          </p:cNvSpPr>
          <p:nvPr>
            <p:ph sz="half" idx="2"/>
          </p:nvPr>
        </p:nvSpPr>
        <p:spPr/>
        <p:txBody>
          <a:bodyPr>
            <a:normAutofit lnSpcReduction="10000"/>
          </a:bodyPr>
          <a:lstStyle/>
          <a:p>
            <a:endParaRPr lang="en-US"/>
          </a:p>
        </p:txBody>
      </p:sp>
      <p:pic>
        <p:nvPicPr>
          <p:cNvPr id="5" name="Picture 4" descr="DH2Gkn9VoAA3pA2.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54769" y="586128"/>
            <a:ext cx="5812838" cy="6020020"/>
          </a:xfrm>
          <a:prstGeom prst="rect">
            <a:avLst/>
          </a:prstGeom>
        </p:spPr>
      </p:pic>
    </p:spTree>
    <p:extLst>
      <p:ext uri="{BB962C8B-B14F-4D97-AF65-F5344CB8AC3E}">
        <p14:creationId xmlns:p14="http://schemas.microsoft.com/office/powerpoint/2010/main" val="691230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Weiss 2016 </a:t>
            </a:r>
            <a:r>
              <a:rPr lang="mr-IN" dirty="0"/>
              <a:t>–</a:t>
            </a:r>
            <a:r>
              <a:rPr lang="en-US" dirty="0"/>
              <a:t> What Queer Research is For</a:t>
            </a:r>
          </a:p>
        </p:txBody>
      </p:sp>
      <p:sp>
        <p:nvSpPr>
          <p:cNvPr id="3" name="Content Placeholder 2"/>
          <p:cNvSpPr>
            <a:spLocks noGrp="1"/>
          </p:cNvSpPr>
          <p:nvPr>
            <p:ph sz="half" idx="1"/>
          </p:nvPr>
        </p:nvSpPr>
        <p:spPr/>
        <p:txBody>
          <a:bodyPr>
            <a:normAutofit fontScale="92500" lnSpcReduction="10000"/>
          </a:bodyPr>
          <a:lstStyle/>
          <a:p>
            <a:r>
              <a:rPr lang="en-US" dirty="0"/>
              <a:t>Weiss opens with a quote from </a:t>
            </a:r>
            <a:r>
              <a:rPr lang="en-US" dirty="0" err="1"/>
              <a:t>Ingold</a:t>
            </a:r>
            <a:r>
              <a:rPr lang="en-US" dirty="0"/>
              <a:t> about being a humanities scholar. He says:</a:t>
            </a:r>
          </a:p>
          <a:p>
            <a:endParaRPr lang="en-US" dirty="0"/>
          </a:p>
        </p:txBody>
      </p:sp>
      <p:sp>
        <p:nvSpPr>
          <p:cNvPr id="4" name="Content Placeholder 3"/>
          <p:cNvSpPr>
            <a:spLocks noGrp="1"/>
          </p:cNvSpPr>
          <p:nvPr>
            <p:ph sz="half" idx="2"/>
          </p:nvPr>
        </p:nvSpPr>
        <p:spPr/>
        <p:txBody>
          <a:bodyPr>
            <a:normAutofit fontScale="92500" lnSpcReduction="10000"/>
          </a:bodyPr>
          <a:lstStyle/>
          <a:p>
            <a:r>
              <a:rPr lang="en-US" dirty="0"/>
              <a:t>To do anthropology, I venture, is to dream like an Ojibwa. As in a dream, it is continually to open up the world, rather than to seek closure. . . . It is the constant awareness of alternative ways of being. . . . Wherever we are, and whatever we may be doing, we are always aware that things might be done differently. It is as though there were a stranger at our heels, who turns out to be none other than ourselves. </a:t>
            </a:r>
          </a:p>
          <a:p>
            <a:endParaRPr lang="en-US" dirty="0"/>
          </a:p>
        </p:txBody>
      </p:sp>
      <p:pic>
        <p:nvPicPr>
          <p:cNvPr id="5" name="Picture 4" descr="when-pigs-fly-leah-saulnier-the-painting-maniac.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52364" y="2966440"/>
            <a:ext cx="4470549" cy="3581406"/>
          </a:xfrm>
          <a:prstGeom prst="rect">
            <a:avLst/>
          </a:prstGeom>
        </p:spPr>
      </p:pic>
    </p:spTree>
    <p:extLst>
      <p:ext uri="{BB962C8B-B14F-4D97-AF65-F5344CB8AC3E}">
        <p14:creationId xmlns:p14="http://schemas.microsoft.com/office/powerpoint/2010/main" val="1428375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Weiss calls for</a:t>
            </a:r>
          </a:p>
        </p:txBody>
      </p:sp>
      <p:sp>
        <p:nvSpPr>
          <p:cNvPr id="3" name="Content Placeholder 2"/>
          <p:cNvSpPr>
            <a:spLocks noGrp="1"/>
          </p:cNvSpPr>
          <p:nvPr>
            <p:ph sz="half" idx="1"/>
          </p:nvPr>
        </p:nvSpPr>
        <p:spPr/>
        <p:txBody>
          <a:bodyPr>
            <a:normAutofit/>
          </a:bodyPr>
          <a:lstStyle/>
          <a:p>
            <a:r>
              <a:rPr lang="en-US" dirty="0"/>
              <a:t>A continued move away from identities and towards possibilities.</a:t>
            </a:r>
          </a:p>
          <a:p>
            <a:r>
              <a:rPr lang="en-US" dirty="0"/>
              <a:t>She sees an opening for a ‘politics of desire’ (what do you want) and a reduction in the politics of privilege (or identity)</a:t>
            </a:r>
          </a:p>
          <a:p>
            <a:r>
              <a:rPr lang="en-US" dirty="0"/>
              <a:t>Queering asks us to consider what it is we are making of this world.</a:t>
            </a:r>
          </a:p>
          <a:p>
            <a:endParaRPr lang="en-US" dirty="0"/>
          </a:p>
        </p:txBody>
      </p:sp>
      <p:pic>
        <p:nvPicPr>
          <p:cNvPr id="5" name="Content Placeholder 4" descr="Vinny-Ohh-1.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Box 5"/>
          <p:cNvSpPr txBox="1"/>
          <p:nvPr/>
        </p:nvSpPr>
        <p:spPr>
          <a:xfrm>
            <a:off x="6186376" y="6211967"/>
            <a:ext cx="3865248" cy="369332"/>
          </a:xfrm>
          <a:prstGeom prst="rect">
            <a:avLst/>
          </a:prstGeom>
          <a:noFill/>
        </p:spPr>
        <p:txBody>
          <a:bodyPr wrap="none" rtlCol="0">
            <a:spAutoFit/>
          </a:bodyPr>
          <a:lstStyle/>
          <a:p>
            <a:r>
              <a:rPr lang="en-US" dirty="0" err="1"/>
              <a:t>Vinny</a:t>
            </a:r>
            <a:r>
              <a:rPr lang="en-US" dirty="0"/>
              <a:t> </a:t>
            </a:r>
            <a:r>
              <a:rPr lang="mr-IN" dirty="0"/>
              <a:t>–</a:t>
            </a:r>
            <a:r>
              <a:rPr lang="en-US" dirty="0"/>
              <a:t> genderless (androgynous) alien</a:t>
            </a:r>
          </a:p>
        </p:txBody>
      </p:sp>
    </p:spTree>
    <p:extLst>
      <p:ext uri="{BB962C8B-B14F-4D97-AF65-F5344CB8AC3E}">
        <p14:creationId xmlns:p14="http://schemas.microsoft.com/office/powerpoint/2010/main" val="1209419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eroines-of-overwatch.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200438" y="1208155"/>
            <a:ext cx="7818160" cy="4400221"/>
          </a:xfrm>
          <a:prstGeom prst="rect">
            <a:avLst/>
          </a:prstGeom>
        </p:spPr>
      </p:pic>
      <p:sp>
        <p:nvSpPr>
          <p:cNvPr id="5" name="Subtitle 4"/>
          <p:cNvSpPr>
            <a:spLocks noGrp="1"/>
          </p:cNvSpPr>
          <p:nvPr>
            <p:ph type="subTitle" idx="1"/>
          </p:nvPr>
        </p:nvSpPr>
        <p:spPr>
          <a:xfrm>
            <a:off x="201184" y="5582667"/>
            <a:ext cx="11769200" cy="1275333"/>
          </a:xfrm>
        </p:spPr>
        <p:txBody>
          <a:bodyPr/>
          <a:lstStyle/>
          <a:p>
            <a:r>
              <a:rPr lang="en-US" dirty="0"/>
              <a:t>Cyborgs, hybridity and modifications:</a:t>
            </a:r>
          </a:p>
          <a:p>
            <a:r>
              <a:rPr lang="en-US" dirty="0"/>
              <a:t>transforming humans (</a:t>
            </a:r>
            <a:r>
              <a:rPr lang="en-US" dirty="0" err="1"/>
              <a:t>transhumanism</a:t>
            </a:r>
            <a:r>
              <a:rPr lang="en-US" dirty="0"/>
              <a:t>) by using technology</a:t>
            </a:r>
          </a:p>
        </p:txBody>
      </p:sp>
      <p:sp>
        <p:nvSpPr>
          <p:cNvPr id="4" name="Title 3"/>
          <p:cNvSpPr>
            <a:spLocks noGrp="1"/>
          </p:cNvSpPr>
          <p:nvPr>
            <p:ph type="ctrTitle"/>
          </p:nvPr>
        </p:nvSpPr>
        <p:spPr>
          <a:xfrm>
            <a:off x="1002417" y="0"/>
            <a:ext cx="10363200" cy="1470025"/>
          </a:xfrm>
        </p:spPr>
        <p:txBody>
          <a:bodyPr/>
          <a:lstStyle/>
          <a:p>
            <a:r>
              <a:rPr lang="en-US" dirty="0"/>
              <a:t>The cyborg post gender human</a:t>
            </a:r>
          </a:p>
        </p:txBody>
      </p:sp>
    </p:spTree>
    <p:extLst>
      <p:ext uri="{BB962C8B-B14F-4D97-AF65-F5344CB8AC3E}">
        <p14:creationId xmlns:p14="http://schemas.microsoft.com/office/powerpoint/2010/main" val="2381742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Cyborgs </a:t>
            </a:r>
          </a:p>
        </p:txBody>
      </p:sp>
      <p:sp>
        <p:nvSpPr>
          <p:cNvPr id="3" name="Content Placeholder 2"/>
          <p:cNvSpPr>
            <a:spLocks noGrp="1"/>
          </p:cNvSpPr>
          <p:nvPr>
            <p:ph sz="half" idx="1"/>
          </p:nvPr>
        </p:nvSpPr>
        <p:spPr/>
        <p:txBody>
          <a:bodyPr>
            <a:normAutofit/>
          </a:bodyPr>
          <a:lstStyle/>
          <a:p>
            <a:r>
              <a:rPr lang="en-US" dirty="0"/>
              <a:t>‘A cyborg is a cybernetic organism, a hybrid of machine and  organism’ (</a:t>
            </a:r>
            <a:r>
              <a:rPr lang="en-US" dirty="0" err="1"/>
              <a:t>Haraway</a:t>
            </a:r>
            <a:r>
              <a:rPr lang="en-US" dirty="0"/>
              <a:t> 2016: 291)</a:t>
            </a:r>
          </a:p>
          <a:p>
            <a:r>
              <a:rPr lang="en-US" dirty="0"/>
              <a:t>‘A creature of the post-gender world’ (ibid: 292) that is both the future and the apocalypse.</a:t>
            </a:r>
          </a:p>
          <a:p>
            <a:r>
              <a:rPr lang="en-US" dirty="0"/>
              <a:t>People who want to trans-form (and improve) their bodies using technologies</a:t>
            </a:r>
          </a:p>
        </p:txBody>
      </p:sp>
      <p:pic>
        <p:nvPicPr>
          <p:cNvPr id="5" name="Content Placeholder 4" descr="cnetcyborgstattoogun.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652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Bodies and machines - </a:t>
            </a:r>
            <a:r>
              <a:rPr lang="en-US" dirty="0" err="1"/>
              <a:t>Haraway</a:t>
            </a:r>
            <a:endParaRPr lang="en-US" dirty="0"/>
          </a:p>
        </p:txBody>
      </p:sp>
      <p:sp>
        <p:nvSpPr>
          <p:cNvPr id="3" name="Content Placeholder 2"/>
          <p:cNvSpPr>
            <a:spLocks noGrp="1"/>
          </p:cNvSpPr>
          <p:nvPr>
            <p:ph sz="half" idx="1"/>
          </p:nvPr>
        </p:nvSpPr>
        <p:spPr/>
        <p:txBody>
          <a:bodyPr>
            <a:normAutofit fontScale="92500"/>
          </a:bodyPr>
          <a:lstStyle/>
          <a:p>
            <a:r>
              <a:rPr lang="en-US" dirty="0"/>
              <a:t>We are tangled with machines in medicine and war.</a:t>
            </a:r>
          </a:p>
          <a:p>
            <a:r>
              <a:rPr lang="en-US" dirty="0"/>
              <a:t>This confuses boundaries. (</a:t>
            </a:r>
            <a:r>
              <a:rPr lang="en-US" dirty="0" err="1"/>
              <a:t>Haraway</a:t>
            </a:r>
            <a:r>
              <a:rPr lang="en-US" dirty="0"/>
              <a:t> wants this confusion to be responsibly and pleasurably achieved (2016: 292).</a:t>
            </a:r>
          </a:p>
          <a:p>
            <a:r>
              <a:rPr lang="en-US" dirty="0"/>
              <a:t>She argues that gender categories have been part of the discourse of individuation. Cyborgs blend </a:t>
            </a:r>
            <a:r>
              <a:rPr lang="en-US" dirty="0" err="1"/>
              <a:t>materialities</a:t>
            </a:r>
            <a:r>
              <a:rPr lang="en-US" dirty="0"/>
              <a:t> and therefore challenge gender</a:t>
            </a:r>
          </a:p>
        </p:txBody>
      </p:sp>
      <p:pic>
        <p:nvPicPr>
          <p:cNvPr id="5" name="Content Placeholder 4" descr="17085258_401.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Box 5"/>
          <p:cNvSpPr txBox="1"/>
          <p:nvPr/>
        </p:nvSpPr>
        <p:spPr>
          <a:xfrm>
            <a:off x="8753784" y="5669540"/>
            <a:ext cx="2783334" cy="369332"/>
          </a:xfrm>
          <a:prstGeom prst="rect">
            <a:avLst/>
          </a:prstGeom>
          <a:noFill/>
        </p:spPr>
        <p:txBody>
          <a:bodyPr wrap="none" rtlCol="0">
            <a:spAutoFit/>
          </a:bodyPr>
          <a:lstStyle/>
          <a:p>
            <a:r>
              <a:rPr lang="en-US" dirty="0"/>
              <a:t>Pacemaker before insertion</a:t>
            </a:r>
          </a:p>
        </p:txBody>
      </p:sp>
    </p:spTree>
    <p:extLst>
      <p:ext uri="{BB962C8B-B14F-4D97-AF65-F5344CB8AC3E}">
        <p14:creationId xmlns:p14="http://schemas.microsoft.com/office/powerpoint/2010/main" val="4210786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Cyborg pride: </a:t>
            </a:r>
            <a:br>
              <a:rPr lang="en-US" dirty="0"/>
            </a:br>
            <a:r>
              <a:rPr lang="en-US" dirty="0"/>
              <a:t>hacking bodies to become who you want to be</a:t>
            </a:r>
          </a:p>
        </p:txBody>
      </p:sp>
      <p:sp>
        <p:nvSpPr>
          <p:cNvPr id="3" name="Content Placeholder 2"/>
          <p:cNvSpPr>
            <a:spLocks noGrp="1"/>
          </p:cNvSpPr>
          <p:nvPr>
            <p:ph sz="half" idx="1"/>
          </p:nvPr>
        </p:nvSpPr>
        <p:spPr/>
        <p:txBody>
          <a:bodyPr>
            <a:normAutofit lnSpcReduction="10000"/>
          </a:bodyPr>
          <a:lstStyle/>
          <a:p>
            <a:r>
              <a:rPr lang="en-US" dirty="0"/>
              <a:t>Fights for the rights of cyborgs</a:t>
            </a:r>
          </a:p>
          <a:p>
            <a:r>
              <a:rPr lang="en-US" dirty="0"/>
              <a:t>Uses the term ‘</a:t>
            </a:r>
            <a:r>
              <a:rPr lang="en-US" dirty="0" err="1"/>
              <a:t>bodyhacking</a:t>
            </a:r>
            <a:r>
              <a:rPr lang="en-US" dirty="0"/>
              <a:t>’</a:t>
            </a:r>
          </a:p>
          <a:p>
            <a:r>
              <a:rPr lang="en-US" dirty="0"/>
              <a:t>Works to have control over your own identity (and body) by using technology</a:t>
            </a:r>
          </a:p>
          <a:p>
            <a:pPr lvl="1"/>
            <a:r>
              <a:rPr lang="en-US" dirty="0"/>
              <a:t>Example: Fertility is technologically controlled</a:t>
            </a:r>
            <a:r>
              <a:rPr lang="mr-IN" dirty="0"/>
              <a:t>–</a:t>
            </a:r>
            <a:r>
              <a:rPr lang="en-US" dirty="0"/>
              <a:t>other medical methods function similarly</a:t>
            </a:r>
          </a:p>
          <a:p>
            <a:r>
              <a:rPr lang="en-US" dirty="0"/>
              <a:t>Contests ‘nature’ as the best method of being</a:t>
            </a:r>
          </a:p>
        </p:txBody>
      </p:sp>
      <p:sp>
        <p:nvSpPr>
          <p:cNvPr id="4" name="Content Placeholder 3"/>
          <p:cNvSpPr>
            <a:spLocks noGrp="1"/>
          </p:cNvSpPr>
          <p:nvPr>
            <p:ph sz="half" idx="2"/>
          </p:nvPr>
        </p:nvSpPr>
        <p:spPr/>
        <p:txBody>
          <a:bodyPr>
            <a:normAutofit lnSpcReduction="10000"/>
          </a:bodyPr>
          <a:lstStyle/>
          <a:p>
            <a:r>
              <a:rPr lang="en-US" dirty="0"/>
              <a:t>People who have grown up with technology ‘feel’ cyborg and find ways to make that materially real. (</a:t>
            </a:r>
            <a:r>
              <a:rPr lang="en-US" dirty="0" err="1"/>
              <a:t>Cyborgism</a:t>
            </a:r>
            <a:r>
              <a:rPr lang="en-US" dirty="0"/>
              <a:t>)</a:t>
            </a:r>
          </a:p>
        </p:txBody>
      </p:sp>
      <p:pic>
        <p:nvPicPr>
          <p:cNvPr id="5" name="Picture 4" descr="Todays-Cyborgs-1100x619.jpg">
            <a:hlinkClick r:id="rId3"/>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35548" y="3577822"/>
            <a:ext cx="5121120" cy="2881794"/>
          </a:xfrm>
          <a:prstGeom prst="rect">
            <a:avLst/>
          </a:prstGeom>
        </p:spPr>
      </p:pic>
      <p:sp>
        <p:nvSpPr>
          <p:cNvPr id="6" name="TextBox 5"/>
          <p:cNvSpPr txBox="1"/>
          <p:nvPr/>
        </p:nvSpPr>
        <p:spPr>
          <a:xfrm>
            <a:off x="7267733" y="6488668"/>
            <a:ext cx="2569859" cy="369332"/>
          </a:xfrm>
          <a:prstGeom prst="rect">
            <a:avLst/>
          </a:prstGeom>
          <a:noFill/>
        </p:spPr>
        <p:txBody>
          <a:bodyPr wrap="none" rtlCol="0">
            <a:spAutoFit/>
          </a:bodyPr>
          <a:lstStyle/>
          <a:p>
            <a:r>
              <a:rPr lang="en-US" dirty="0" err="1"/>
              <a:t>BdyHax</a:t>
            </a:r>
            <a:r>
              <a:rPr lang="en-US" dirty="0"/>
              <a:t> 2018 conference</a:t>
            </a:r>
          </a:p>
        </p:txBody>
      </p:sp>
    </p:spTree>
    <p:extLst>
      <p:ext uri="{BB962C8B-B14F-4D97-AF65-F5344CB8AC3E}">
        <p14:creationId xmlns:p14="http://schemas.microsoft.com/office/powerpoint/2010/main" val="4002057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paralympics</a:t>
            </a:r>
            <a:endParaRPr lang="en-US" dirty="0"/>
          </a:p>
        </p:txBody>
      </p:sp>
      <p:pic>
        <p:nvPicPr>
          <p:cNvPr id="5" name="Content Placeholder 4" descr="003.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8" name="Content Placeholder 7" descr="Bob-Martin-Paralympics-003-BB1_1364-copy_Red.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56856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Plastics, modification, surgery</a:t>
            </a:r>
          </a:p>
        </p:txBody>
      </p:sp>
      <p:pic>
        <p:nvPicPr>
          <p:cNvPr id="5" name="Content Placeholder 4" descr="c1e6383b423551eafe529824a144ee7f.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modif-1.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
        <p:nvSpPr>
          <p:cNvPr id="7" name="TextBox 6"/>
          <p:cNvSpPr txBox="1"/>
          <p:nvPr/>
        </p:nvSpPr>
        <p:spPr>
          <a:xfrm>
            <a:off x="402366" y="6325141"/>
            <a:ext cx="3073791" cy="369332"/>
          </a:xfrm>
          <a:prstGeom prst="rect">
            <a:avLst/>
          </a:prstGeom>
          <a:noFill/>
        </p:spPr>
        <p:txBody>
          <a:bodyPr wrap="none" rtlCol="0">
            <a:spAutoFit/>
          </a:bodyPr>
          <a:lstStyle/>
          <a:p>
            <a:r>
              <a:rPr lang="en-US" dirty="0"/>
              <a:t>Amputee with cybernetic arms</a:t>
            </a:r>
          </a:p>
        </p:txBody>
      </p:sp>
      <p:sp>
        <p:nvSpPr>
          <p:cNvPr id="8" name="TextBox 7"/>
          <p:cNvSpPr txBox="1"/>
          <p:nvPr/>
        </p:nvSpPr>
        <p:spPr>
          <a:xfrm>
            <a:off x="5997766" y="6199393"/>
            <a:ext cx="6085320" cy="369332"/>
          </a:xfrm>
          <a:prstGeom prst="rect">
            <a:avLst/>
          </a:prstGeom>
          <a:noFill/>
        </p:spPr>
        <p:txBody>
          <a:bodyPr wrap="none" rtlCol="0">
            <a:spAutoFit/>
          </a:bodyPr>
          <a:lstStyle/>
          <a:p>
            <a:r>
              <a:rPr lang="en-US" dirty="0"/>
              <a:t>https://ellelawsondigc335.wordpress.com/tag/plastic-surgery/</a:t>
            </a:r>
          </a:p>
        </p:txBody>
      </p:sp>
    </p:spTree>
    <p:extLst>
      <p:ext uri="{BB962C8B-B14F-4D97-AF65-F5344CB8AC3E}">
        <p14:creationId xmlns:p14="http://schemas.microsoft.com/office/powerpoint/2010/main" val="2406078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Neil </a:t>
            </a:r>
            <a:r>
              <a:rPr lang="en-US" dirty="0" err="1"/>
              <a:t>Harbisson</a:t>
            </a:r>
            <a:r>
              <a:rPr lang="en-US" dirty="0"/>
              <a:t>: a cybernetic organism</a:t>
            </a:r>
          </a:p>
        </p:txBody>
      </p:sp>
      <p:pic>
        <p:nvPicPr>
          <p:cNvPr id="5" name="Content Placeholder 4" descr="d06593f2820b67dbb5abfceaa20aa8240d779850_1600x1200.jpg">
            <a:hlinkClick r:id="rId2"/>
          </p:cNvPr>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p:pic>
      <p:sp>
        <p:nvSpPr>
          <p:cNvPr id="4" name="Content Placeholder 3"/>
          <p:cNvSpPr>
            <a:spLocks noGrp="1"/>
          </p:cNvSpPr>
          <p:nvPr>
            <p:ph sz="half" idx="2"/>
          </p:nvPr>
        </p:nvSpPr>
        <p:spPr>
          <a:xfrm>
            <a:off x="6197600" y="1600201"/>
            <a:ext cx="5384800" cy="4699791"/>
          </a:xfrm>
        </p:spPr>
        <p:txBody>
          <a:bodyPr>
            <a:normAutofit fontScale="92500" lnSpcReduction="20000"/>
          </a:bodyPr>
          <a:lstStyle/>
          <a:p>
            <a:r>
              <a:rPr lang="en-US" dirty="0"/>
              <a:t>Identifies as an organism.</a:t>
            </a:r>
          </a:p>
          <a:p>
            <a:r>
              <a:rPr lang="en-US" dirty="0"/>
              <a:t>Has an antenna that augments his senses and connects to the Internet; the antenna is described as an organ (part of his body).</a:t>
            </a:r>
          </a:p>
          <a:p>
            <a:r>
              <a:rPr lang="en-US" dirty="0"/>
              <a:t>Neil listens to </a:t>
            </a:r>
            <a:r>
              <a:rPr lang="en-US" dirty="0" err="1"/>
              <a:t>colours</a:t>
            </a:r>
            <a:r>
              <a:rPr lang="en-US" dirty="0"/>
              <a:t> using the technology. Neil was born totally </a:t>
            </a:r>
            <a:r>
              <a:rPr lang="en-US" dirty="0" err="1"/>
              <a:t>colour</a:t>
            </a:r>
            <a:r>
              <a:rPr lang="en-US" dirty="0"/>
              <a:t> blind </a:t>
            </a:r>
            <a:r>
              <a:rPr lang="en-US"/>
              <a:t>(monochrome).</a:t>
            </a:r>
            <a:endParaRPr lang="en-US" dirty="0"/>
          </a:p>
          <a:p>
            <a:r>
              <a:rPr lang="en-US" dirty="0"/>
              <a:t>Created the Cyborg Foundation in 2010 with Moon </a:t>
            </a:r>
            <a:r>
              <a:rPr lang="en-US" dirty="0" err="1"/>
              <a:t>Ribas</a:t>
            </a:r>
            <a:r>
              <a:rPr lang="en-US" dirty="0"/>
              <a:t> (a cyborg who has sensors in her skin that enable her to sense earthquakes. She claims to be connected to the planet) to help people become cyborg.</a:t>
            </a:r>
          </a:p>
        </p:txBody>
      </p:sp>
      <p:sp>
        <p:nvSpPr>
          <p:cNvPr id="6" name="TextBox 5"/>
          <p:cNvSpPr txBox="1"/>
          <p:nvPr/>
        </p:nvSpPr>
        <p:spPr>
          <a:xfrm>
            <a:off x="1106506" y="6262267"/>
            <a:ext cx="2365965" cy="369332"/>
          </a:xfrm>
          <a:prstGeom prst="rect">
            <a:avLst/>
          </a:prstGeom>
          <a:noFill/>
        </p:spPr>
        <p:txBody>
          <a:bodyPr wrap="none" rtlCol="0">
            <a:spAutoFit/>
          </a:bodyPr>
          <a:lstStyle/>
          <a:p>
            <a:r>
              <a:rPr lang="en-US" dirty="0"/>
              <a:t>Video of TED talk, 2012</a:t>
            </a:r>
          </a:p>
        </p:txBody>
      </p:sp>
    </p:spTree>
    <p:extLst>
      <p:ext uri="{BB962C8B-B14F-4D97-AF65-F5344CB8AC3E}">
        <p14:creationId xmlns:p14="http://schemas.microsoft.com/office/powerpoint/2010/main" val="936391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1194</Words>
  <Application>Microsoft Office PowerPoint</Application>
  <PresentationFormat>Widescreen</PresentationFormat>
  <Paragraphs>73</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Intersectionality and Queer Research</vt:lpstr>
      <vt:lpstr>Research ‘methodologies’</vt:lpstr>
      <vt:lpstr>Queering, queer theory</vt:lpstr>
      <vt:lpstr>‘Queer’ – the word</vt:lpstr>
      <vt:lpstr> Anth approaches to Queer Theory:  </vt:lpstr>
      <vt:lpstr> Anth approaches to Queer Theory:  </vt:lpstr>
      <vt:lpstr>According to Fotopoulou (2012: 19) Intersectionality is </vt:lpstr>
      <vt:lpstr>Intersectionality</vt:lpstr>
      <vt:lpstr>Weiss 2016 – What Queer Research is For</vt:lpstr>
      <vt:lpstr>Weiss calls for</vt:lpstr>
      <vt:lpstr>The cyborg post gender human</vt:lpstr>
      <vt:lpstr>Defining Cyborgs </vt:lpstr>
      <vt:lpstr>Bodies and machines - Haraway</vt:lpstr>
      <vt:lpstr>Cyborg pride:  hacking bodies to become who you want to be</vt:lpstr>
      <vt:lpstr>paralympics</vt:lpstr>
      <vt:lpstr>Plastics, modification, surgery</vt:lpstr>
      <vt:lpstr>Neil Harbisson: a cybernetic organism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Bettina Schmidt</dc:creator>
  <cp:lastModifiedBy>Bettina Schmidt</cp:lastModifiedBy>
  <cp:revision>1</cp:revision>
  <dcterms:created xsi:type="dcterms:W3CDTF">2024-10-03T11:04:21Z</dcterms:created>
  <dcterms:modified xsi:type="dcterms:W3CDTF">2024-10-03T11:08:21Z</dcterms:modified>
</cp:coreProperties>
</file>