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47" r:id="rId1"/>
  </p:sldMasterIdLst>
  <p:sldIdLst>
    <p:sldId id="259" r:id="rId2"/>
    <p:sldId id="260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MOU" lastIdx="2" clrIdx="0">
    <p:extLst>
      <p:ext uri="{19B8F6BF-5375-455C-9EA6-DF929625EA0E}">
        <p15:presenceInfo xmlns:p15="http://schemas.microsoft.com/office/powerpoint/2012/main" userId="Microsoft Office 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36"/>
    <p:restoredTop sz="94643"/>
  </p:normalViewPr>
  <p:slideViewPr>
    <p:cSldViewPr snapToGrid="0" snapToObjects="1">
      <p:cViewPr varScale="1">
        <p:scale>
          <a:sx n="91" d="100"/>
          <a:sy n="91" d="100"/>
        </p:scale>
        <p:origin x="7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58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798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271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6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81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71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811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063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121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714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385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3724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1743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8672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03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6605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10/25/18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672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3212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8" r:id="rId1"/>
    <p:sldLayoutId id="2147484049" r:id="rId2"/>
    <p:sldLayoutId id="2147484050" r:id="rId3"/>
    <p:sldLayoutId id="2147484051" r:id="rId4"/>
    <p:sldLayoutId id="2147484052" r:id="rId5"/>
    <p:sldLayoutId id="2147484053" r:id="rId6"/>
    <p:sldLayoutId id="2147484054" r:id="rId7"/>
    <p:sldLayoutId id="2147484055" r:id="rId8"/>
    <p:sldLayoutId id="2147484056" r:id="rId9"/>
    <p:sldLayoutId id="2147484057" r:id="rId10"/>
    <p:sldLayoutId id="2147484058" r:id="rId11"/>
    <p:sldLayoutId id="2147484059" r:id="rId12"/>
    <p:sldLayoutId id="2147484060" r:id="rId13"/>
    <p:sldLayoutId id="2147484061" r:id="rId14"/>
    <p:sldLayoutId id="2147484062" r:id="rId15"/>
    <p:sldLayoutId id="2147484063" r:id="rId16"/>
    <p:sldLayoutId id="214748406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Relationship Id="rId9" Type="http://schemas.openxmlformats.org/officeDocument/2006/relationships/image" Target="file:////var/folders/jn/mmflmmj54zd7xch2klw7gpt40000gn/T/com.microsoft.Word/WebArchiveCopyPasteTempFiles/3a0888bea39ab277c08de14b00b195fa.png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i.pinimg.com/originals/9b/d4/62/9bd4621f59fe88d3d115b56507d6281e.jpg" TargetMode="External"/><Relationship Id="rId3" Type="http://schemas.openxmlformats.org/officeDocument/2006/relationships/hyperlink" Target="http://www.gettingsmart.com/wp-content/uploads/2016/12/Mindset.jpg" TargetMode="External"/><Relationship Id="rId7" Type="http://schemas.openxmlformats.org/officeDocument/2006/relationships/hyperlink" Target="http://files.eric.ed.gov/fulltext/ED457185.pdf" TargetMode="External"/><Relationship Id="rId2" Type="http://schemas.openxmlformats.org/officeDocument/2006/relationships/hyperlink" Target="http://greatperformersacademy.com/images/images/Articles_images/improve-your-critical-thinking-skill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ynnleasephd.com/author/lynnleasephd/" TargetMode="External"/><Relationship Id="rId11" Type="http://schemas.openxmlformats.org/officeDocument/2006/relationships/hyperlink" Target="https://www.sheffield.ac.uk/polopoly_fs/1.753751!/image/Bloom.jpg" TargetMode="External"/><Relationship Id="rId5" Type="http://schemas.openxmlformats.org/officeDocument/2006/relationships/hyperlink" Target="https://lynnleasephd.com/2016/06/20/blooms-taxonomy/" TargetMode="External"/><Relationship Id="rId10" Type="http://schemas.openxmlformats.org/officeDocument/2006/relationships/hyperlink" Target="https://www.scientificamerican.com/author/john-horgan7/" TargetMode="External"/><Relationship Id="rId4" Type="http://schemas.openxmlformats.org/officeDocument/2006/relationships/hyperlink" Target="https://lynnleasephd.com/" TargetMode="External"/><Relationship Id="rId9" Type="http://schemas.openxmlformats.org/officeDocument/2006/relationships/hyperlink" Target="https://static.scientificamerican.com/blogs/cache/file/0DD82A2F-C0DB-41B1-AECBB5481D8A5522_source.jpg?w=590&amp;h=800&amp;2F1332A8-67D5-43D3-B01D6036DD90F39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xplosion 2 4">
            <a:extLst>
              <a:ext uri="{FF2B5EF4-FFF2-40B4-BE49-F238E27FC236}">
                <a16:creationId xmlns:a16="http://schemas.microsoft.com/office/drawing/2014/main" id="{43D3E0E2-C9EB-1D4A-B884-9CB59D46D082}"/>
              </a:ext>
            </a:extLst>
          </p:cNvPr>
          <p:cNvSpPr/>
          <p:nvPr/>
        </p:nvSpPr>
        <p:spPr>
          <a:xfrm rot="2270193">
            <a:off x="9606377" y="564777"/>
            <a:ext cx="2558958" cy="2106083"/>
          </a:xfrm>
          <a:prstGeom prst="irregularSeal2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DF831-FD50-E149-8950-CC89840D2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8508" y="0"/>
            <a:ext cx="9782908" cy="1433704"/>
          </a:xfrm>
        </p:spPr>
        <p:txBody>
          <a:bodyPr>
            <a:noAutofit/>
          </a:bodyPr>
          <a:lstStyle/>
          <a:p>
            <a:pPr algn="ctr"/>
            <a:r>
              <a:rPr lang="cy-GB" sz="7200" dirty="0">
                <a:latin typeface="Arial Rounded MT Bold" panose="020F0704030504030204" pitchFamily="34" charset="77"/>
              </a:rPr>
              <a:t>Critical Thinking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B4C753-46D5-5243-8F8D-066E761782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2657" y="1206444"/>
            <a:ext cx="3574660" cy="30751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54B1AA-D67B-924F-86CF-EDD930B2B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0151" y="2625527"/>
            <a:ext cx="1879557" cy="1068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3A7190-724B-0043-8355-7EB9966896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907" y="4443889"/>
            <a:ext cx="2267770" cy="2267770"/>
          </a:xfrm>
          <a:prstGeom prst="rect">
            <a:avLst/>
          </a:prstGeom>
          <a:noFill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C1C7AC-69E4-0843-AC83-369F1B101F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35260" y="2291361"/>
            <a:ext cx="2215200" cy="1949376"/>
          </a:xfrm>
          <a:prstGeom prst="rect">
            <a:avLst/>
          </a:prstGeom>
        </p:spPr>
      </p:pic>
      <p:sp>
        <p:nvSpPr>
          <p:cNvPr id="10" name="Vertical Scroll 9">
            <a:extLst>
              <a:ext uri="{FF2B5EF4-FFF2-40B4-BE49-F238E27FC236}">
                <a16:creationId xmlns:a16="http://schemas.microsoft.com/office/drawing/2014/main" id="{753338AF-6CF5-CD42-BFB0-CEB4D1B0E29C}"/>
              </a:ext>
            </a:extLst>
          </p:cNvPr>
          <p:cNvSpPr/>
          <p:nvPr/>
        </p:nvSpPr>
        <p:spPr>
          <a:xfrm rot="309076">
            <a:off x="8156404" y="3849048"/>
            <a:ext cx="3593741" cy="2743637"/>
          </a:xfrm>
          <a:prstGeom prst="vertic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“We </a:t>
            </a:r>
            <a:r>
              <a:rPr lang="en-GB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cannot</a:t>
            </a:r>
            <a:r>
              <a:rPr lang="en-GB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solve our problems with the same thinking we used when creating something!”</a:t>
            </a:r>
          </a:p>
          <a:p>
            <a:pPr algn="ctr"/>
            <a:r>
              <a:rPr lang="en-GB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 Albert Einstein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9B4DD57-F879-3E4E-BE96-80D375290F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7492" y="5397766"/>
            <a:ext cx="2584939" cy="1350711"/>
          </a:xfrm>
          <a:prstGeom prst="rect">
            <a:avLst/>
          </a:prstGeom>
        </p:spPr>
      </p:pic>
      <p:sp>
        <p:nvSpPr>
          <p:cNvPr id="18" name="Cloud Callout 17">
            <a:extLst>
              <a:ext uri="{FF2B5EF4-FFF2-40B4-BE49-F238E27FC236}">
                <a16:creationId xmlns:a16="http://schemas.microsoft.com/office/drawing/2014/main" id="{2C159D66-CD45-F34D-8D33-5AD72D7A90E8}"/>
              </a:ext>
            </a:extLst>
          </p:cNvPr>
          <p:cNvSpPr/>
          <p:nvPr/>
        </p:nvSpPr>
        <p:spPr>
          <a:xfrm>
            <a:off x="3431249" y="1442233"/>
            <a:ext cx="2004646" cy="93927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Curosity</a:t>
            </a:r>
          </a:p>
        </p:txBody>
      </p:sp>
      <p:sp>
        <p:nvSpPr>
          <p:cNvPr id="19" name="Cloud Callout 18">
            <a:extLst>
              <a:ext uri="{FF2B5EF4-FFF2-40B4-BE49-F238E27FC236}">
                <a16:creationId xmlns:a16="http://schemas.microsoft.com/office/drawing/2014/main" id="{48368316-5835-8E4F-B937-529AF3C05218}"/>
              </a:ext>
            </a:extLst>
          </p:cNvPr>
          <p:cNvSpPr/>
          <p:nvPr/>
        </p:nvSpPr>
        <p:spPr>
          <a:xfrm>
            <a:off x="6858000" y="1455328"/>
            <a:ext cx="2229309" cy="93927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Skeptasism</a:t>
            </a:r>
          </a:p>
        </p:txBody>
      </p:sp>
      <p:sp>
        <p:nvSpPr>
          <p:cNvPr id="20" name="Cloud Callout 19">
            <a:extLst>
              <a:ext uri="{FF2B5EF4-FFF2-40B4-BE49-F238E27FC236}">
                <a16:creationId xmlns:a16="http://schemas.microsoft.com/office/drawing/2014/main" id="{7B0116B7-E30E-1B44-A7D7-3EB71AAA3EA2}"/>
              </a:ext>
            </a:extLst>
          </p:cNvPr>
          <p:cNvSpPr/>
          <p:nvPr/>
        </p:nvSpPr>
        <p:spPr>
          <a:xfrm>
            <a:off x="5017899" y="4281588"/>
            <a:ext cx="2004646" cy="93927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Humility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46E6C47-B51A-D045-B471-358007ADDA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7786" y="2610651"/>
            <a:ext cx="1746926" cy="11296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14DCD81-D846-E545-9E1C-CFEAF639DB8D}"/>
              </a:ext>
            </a:extLst>
          </p:cNvPr>
          <p:cNvSpPr txBox="1"/>
          <p:nvPr/>
        </p:nvSpPr>
        <p:spPr>
          <a:xfrm rot="628042">
            <a:off x="9895019" y="1230229"/>
            <a:ext cx="1981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7030A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What was </a:t>
            </a:r>
          </a:p>
          <a:p>
            <a:r>
              <a:rPr lang="cy-GB" sz="2400" dirty="0">
                <a:solidFill>
                  <a:srgbClr val="7030A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 thinking?!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AB68BD-15E8-BE46-9A79-51A3131F6729}"/>
              </a:ext>
            </a:extLst>
          </p:cNvPr>
          <p:cNvSpPr txBox="1"/>
          <p:nvPr/>
        </p:nvSpPr>
        <p:spPr>
          <a:xfrm>
            <a:off x="104129" y="1057907"/>
            <a:ext cx="277594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i="1" u="sng" dirty="0"/>
              <a:t>Critical thinking skills</a:t>
            </a:r>
            <a:r>
              <a:rPr lang="cy-GB" dirty="0"/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Reflecting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Questioning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Reasoning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Evaluating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Arguing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Sumarising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Persistance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Reading between the 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Cutting down problems.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D94E86EC-BF9D-CF41-A471-3E80AD93FEA8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8010614" y="1891927"/>
            <a:ext cx="5028883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pic>
        <p:nvPicPr>
          <p:cNvPr id="1025" name="Picture 8" descr="Image result for Critical thinking poster for students">
            <a:extLst>
              <a:ext uri="{FF2B5EF4-FFF2-40B4-BE49-F238E27FC236}">
                <a16:creationId xmlns:a16="http://schemas.microsoft.com/office/drawing/2014/main" id="{90B89A16-F6DA-BD43-9A79-C201E6B6A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786" y="4001025"/>
            <a:ext cx="1746926" cy="256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082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086F-9566-F54E-96DC-8AB315C2B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0666" y="0"/>
            <a:ext cx="3290668" cy="1293028"/>
          </a:xfrm>
        </p:spPr>
        <p:txBody>
          <a:bodyPr/>
          <a:lstStyle/>
          <a:p>
            <a:pPr algn="ctr"/>
            <a:r>
              <a:rPr lang="cy-GB" dirty="0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C266-B990-4C43-B5BA-9CA072262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12874"/>
            <a:ext cx="10820400" cy="5205811"/>
          </a:xfrm>
        </p:spPr>
        <p:txBody>
          <a:bodyPr>
            <a:normAutofit/>
          </a:bodyPr>
          <a:lstStyle/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http://greatperformersacademy.com/images/images/Articles_images/improve-your-critical-thinking-skills.jpg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 Last accessed: 22/10/2018 (Images in the bottom left corner of the two minds)</a:t>
            </a:r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http://www.gettingsmart.com/wp-content/uploads/2016/12/Mindset.jpg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Last accessed: 22/10/2018 (Picture of two heads thinking0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Newton: The Life of Isaac Newton, by Richard Westfall, NY: Cambridge University Press,1993;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The Autobiography of Charles Darwin, by Francis Darwin, NY: Dover Publications, 1958;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A. Einstein: The Life and Times, by Ronald Clark, NY: Avon Books, 1984;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lynnleasephd.com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Teaching, Learning, &amp; Everything In Between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Bloom’s Taxonomy,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June 20, 2016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Lynn Lease, PhD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Last accessed: 22/10/2018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Guskey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T. R. (2001, April). Benjamin S. Bloom’s contributions to curriculum, instruction, and school learning. Paper presented at the annual meeting of the American Educational Research Association, Seattle, WA. Retrieved from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http://files.eric.ed.gov/fulltext/ED457185.pdf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Last accessed: 22/10/2018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Critical Thinking: The Art of Argument, by George W.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Rainbolt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Sandra L. Dwyer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https://i.pinimg.com/originals/9b/d4/62/9bd4621f59fe88d3d115b56507d6281e.jpg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Critical thinking questions. Last accessed: 22/10/2018</a:t>
            </a:r>
          </a:p>
          <a:p>
            <a:pPr fontAlgn="base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https://static.scientificamerican.com/blogs/cache/file/0DD82A2F-C0DB-41B1-AECBB5481D8A5522_source.jpg?w=590&amp;h=800&amp;2F1332A8-67D5-43D3-B01D6036DD90F39D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When Teaching Critical Thinking Backfires By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John Horgan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on December 14, 2015 (Critical thinking skills, analysing reasoning, circles.) Last accessed: 22/10/2018</a:t>
            </a:r>
          </a:p>
          <a:p>
            <a:pPr fontAlgn="base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https://www.sheffield.ac.uk/polopoly_fs/1.753751!/image/Bloom.jpg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Last accessed: 22/10/2018</a:t>
            </a:r>
          </a:p>
          <a:p>
            <a:pPr fontAlgn="base"/>
            <a:endParaRPr lang="en-GB" dirty="0"/>
          </a:p>
          <a:p>
            <a:pPr fontAlgn="base"/>
            <a:endParaRPr lang="en-GB" dirty="0"/>
          </a:p>
          <a:p>
            <a:endParaRPr lang="cy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220061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{F86B49C4-74BA-A345-BB85-8E32F3C70525}tf10001079</Template>
  <TotalTime>2702</TotalTime>
  <Words>130</Words>
  <Application>Microsoft Macintosh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Arial Rounded MT Bold</vt:lpstr>
      <vt:lpstr>Century Gothic</vt:lpstr>
      <vt:lpstr>Times New Roman</vt:lpstr>
      <vt:lpstr>Vapor Trail</vt:lpstr>
      <vt:lpstr>Critical Thinking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creator>Microsoft Office User</dc:creator>
  <cp:lastModifiedBy>Microsoft Office User</cp:lastModifiedBy>
  <cp:revision>22</cp:revision>
  <dcterms:created xsi:type="dcterms:W3CDTF">2018-10-19T21:12:02Z</dcterms:created>
  <dcterms:modified xsi:type="dcterms:W3CDTF">2018-10-25T20:26:18Z</dcterms:modified>
</cp:coreProperties>
</file>