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Раздел оглавления" id="{99C6C110-086C-40E9-8B0A-B125E382AFA5}">
          <p14:sldIdLst/>
        </p14:section>
        <p14:section name="COVER" id="{9F282171-567F-4F44-8362-78C3628C67B1}">
          <p14:sldIdLst>
            <p14:sldId id="256"/>
          </p14:sldIdLst>
        </p14:section>
        <p14:section name="Table of Contents" id="{1E59A41D-78AB-40C2-B7FA-A3AD7BB65A90}">
          <p14:sldIdLst>
            <p14:sldId id="257"/>
          </p14:sldIdLst>
        </p14:section>
        <p14:section name="Company Introduction" id="{851A2EF9-61EF-41ED-A0D1-FE90669946BA}">
          <p14:sldIdLst>
            <p14:sldId id="258"/>
          </p14:sldIdLst>
        </p14:section>
        <p14:section name="Recruitment Process Overview" id="{A8713328-5EBE-4E6E-BAF6-508E9D2D5DC2}">
          <p14:sldIdLst>
            <p14:sldId id="259"/>
          </p14:sldIdLst>
        </p14:section>
        <p14:section name="Job Analysis, Job Description &amp; Person Specification" id="{24E791C5-4136-4333-8FA1-986A6EA72501}">
          <p14:sldIdLst>
            <p14:sldId id="260"/>
          </p14:sldIdLst>
        </p14:section>
        <p14:section name="Steps in Recruiting the Right Candidate" id="{CE5A2CB9-17C1-453F-AEA1-75BEA55A12EC}">
          <p14:sldIdLst>
            <p14:sldId id="261"/>
          </p14:sldIdLst>
        </p14:section>
        <p14:section name="Interview Type 1: Structured Interview" id="{45ABB3B2-D6FF-4963-A805-AEF8ECDCCD35}">
          <p14:sldIdLst>
            <p14:sldId id="262"/>
          </p14:sldIdLst>
        </p14:section>
        <p14:section name="Interview Type 2: Panel Interview" id="{A5952223-F518-42CF-8E97-D8F815177DEC}">
          <p14:sldIdLst>
            <p14:sldId id="263"/>
          </p14:sldIdLst>
        </p14:section>
        <p14:section name="Competency-Based Interview" id="{77A1A9CA-48B7-4704-81C6-5D5964A36EEA}">
          <p14:sldIdLst>
            <p14:sldId id="264"/>
          </p14:sldIdLst>
        </p14:section>
        <p14:section name="Appropriate Questioning Techniques" id="{8611F819-32D2-44B8-8B14-2EB0D287E511}">
          <p14:sldIdLst>
            <p14:sldId id="265"/>
          </p14:sldIdLst>
        </p14:section>
        <p14:section name="Face-to-Face vs Online" id="{3EE530A3-0B5D-4F7D-BC83-C1CF3E6BD531}">
          <p14:sldIdLst>
            <p14:sldId id="266"/>
          </p14:sldIdLst>
        </p14:section>
        <p14:section name="Conclusion" id="{96C57331-0FD1-47A3-BB54-AE3AC0B29A7E}">
          <p14:sldIdLst>
            <p14:sldId id="267"/>
          </p14:sldIdLst>
        </p14:section>
        <p14:section name="References " id="{EF2B70B6-2547-4727-9F5A-5852D6F4F8CB}">
          <p14:sldIdLst>
            <p14:sldId id="26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7312E"/>
    <a:srgbClr val="535258"/>
    <a:srgbClr val="3B3531"/>
    <a:srgbClr val="1F70C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2" d="100"/>
          <a:sy n="112" d="100"/>
        </p:scale>
        <p:origin x="120" y="6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743A0A-EF50-4F1D-AD8A-6B800BE49C2B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GB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DEDD7E-8052-4A5D-BF51-E6DF4CD649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285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21841C2-77C6-59F3-E38D-AA0CE7FF0B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  <a:endParaRPr lang="en-GB"/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B52FAA7D-1897-E568-1E9E-5A98338033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  <a:endParaRPr lang="en-GB"/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31882FD1-FA9E-A567-6173-4644899852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FD2E-03E4-461F-983B-B0FA223CD375}" type="datetime1">
              <a:rPr lang="en-GB" smtClean="0"/>
              <a:t>09/11/2025</a:t>
            </a:fld>
            <a:endParaRPr lang="en-GB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492DC1C0-8621-B3F2-E3C8-47469EAA22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58F8CBC4-2F3A-71C4-BC45-0933B6F499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A67F0-0EB6-4AE8-A87E-64253ADF07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3990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B6011A0-EBF9-818C-BEC1-BA7228EAD3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GB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D7DC6255-7DF7-FCF1-D473-4574058A4E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GB"/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65B9BD4E-F098-4D9B-D792-9BFC91009E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73447-7795-4AD0-B432-DE1CBCC76866}" type="datetime1">
              <a:rPr lang="en-GB" smtClean="0"/>
              <a:t>09/11/2025</a:t>
            </a:fld>
            <a:endParaRPr lang="en-GB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7A7137E5-0DBE-5512-29ED-411D11708A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86C7903E-B577-92C1-6B68-7DBF514B1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A67F0-0EB6-4AE8-A87E-64253ADF07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6020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6A6D4CE-0FEC-7612-EEDF-396FAEF13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  <a:endParaRPr lang="en-GB"/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9E0EF39B-9AB0-146E-1010-66805EFD53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E83E35CE-AB03-21B5-8DD3-A4C154B325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1E84-58F4-4C82-B67E-AB0F67CBC817}" type="datetime1">
              <a:rPr lang="en-GB" smtClean="0"/>
              <a:t>09/11/2025</a:t>
            </a:fld>
            <a:endParaRPr lang="en-GB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21D79989-6319-1AE7-D833-5E8AB8490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2E863DEA-5645-454C-AC80-EA2B9B5FB7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A67F0-0EB6-4AE8-A87E-64253ADF07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65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D2C3D89C-56AF-8369-0F6B-E7D86E19FE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GB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830B1EA2-A01B-253A-55A5-99B6AD3FFB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GB"/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F9C156D0-6207-D99E-E8E4-36205E4A81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GB"/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7A6A4507-0D5E-C181-FDBF-5A782F3199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EE8AA-369B-4691-A237-25485032240F}" type="datetime1">
              <a:rPr lang="en-GB" smtClean="0"/>
              <a:t>09/11/2025</a:t>
            </a:fld>
            <a:endParaRPr lang="en-GB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528E2C7F-EB4E-BBD3-619D-EE532CB670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0F6A2467-2959-60D8-6337-1E7BB34A37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A67F0-0EB6-4AE8-A87E-64253ADF07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5198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F0542D6-A94C-9627-3C1B-DAD776C1C5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GB"/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D4236FF1-B078-96A8-F958-1DCD300753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F4B74412-76E2-A7B2-33A7-BC7ED62801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GB"/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id="{1126CFB2-C6C1-2B56-958D-47043DE52D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>
            <a:extLst>
              <a:ext uri="{FF2B5EF4-FFF2-40B4-BE49-F238E27FC236}">
                <a16:creationId xmlns:a16="http://schemas.microsoft.com/office/drawing/2014/main" id="{570C82D4-8A43-B936-0A80-D1EA7E207E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GB"/>
          </a:p>
        </p:txBody>
      </p:sp>
      <p:sp>
        <p:nvSpPr>
          <p:cNvPr id="7" name="Дата 6">
            <a:extLst>
              <a:ext uri="{FF2B5EF4-FFF2-40B4-BE49-F238E27FC236}">
                <a16:creationId xmlns:a16="http://schemas.microsoft.com/office/drawing/2014/main" id="{1ED58C89-B639-2B9F-C08E-281ACD69F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5BF15-84DB-41D0-B4BA-0A5D198C18CB}" type="datetime1">
              <a:rPr lang="en-GB" smtClean="0"/>
              <a:t>09/11/2025</a:t>
            </a:fld>
            <a:endParaRPr lang="en-GB"/>
          </a:p>
        </p:txBody>
      </p:sp>
      <p:sp>
        <p:nvSpPr>
          <p:cNvPr id="8" name="Нижний колонтитул 7">
            <a:extLst>
              <a:ext uri="{FF2B5EF4-FFF2-40B4-BE49-F238E27FC236}">
                <a16:creationId xmlns:a16="http://schemas.microsoft.com/office/drawing/2014/main" id="{3EB7113E-E10D-88AE-B218-F5996A45C0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Номер слайда 8">
            <a:extLst>
              <a:ext uri="{FF2B5EF4-FFF2-40B4-BE49-F238E27FC236}">
                <a16:creationId xmlns:a16="http://schemas.microsoft.com/office/drawing/2014/main" id="{0D877521-E53E-7787-EEE5-F532F1817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A67F0-0EB6-4AE8-A87E-64253ADF07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51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C0A080F1-124C-5CF7-C573-9F2F508DB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GB"/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id="{819019CB-9E48-C7EB-5B75-8EBBF8D072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7061A-21BA-4B1B-99A5-C9095A44F790}" type="datetime1">
              <a:rPr lang="en-GB" smtClean="0"/>
              <a:t>09/11/2025</a:t>
            </a:fld>
            <a:endParaRPr lang="en-GB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id="{3F9DAF52-FDEA-481C-9384-1A9BCF491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57C559D5-6AA9-A700-C940-811EA0DBCB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A67F0-0EB6-4AE8-A87E-64253ADF07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92843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>
            <a:extLst>
              <a:ext uri="{FF2B5EF4-FFF2-40B4-BE49-F238E27FC236}">
                <a16:creationId xmlns:a16="http://schemas.microsoft.com/office/drawing/2014/main" id="{A5F80588-8D3A-0711-1FEF-93207A2E89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0E5CA-51CF-442F-A4C1-73D1435CAA64}" type="datetime1">
              <a:rPr lang="en-GB" smtClean="0"/>
              <a:t>09/11/2025</a:t>
            </a:fld>
            <a:endParaRPr lang="en-GB"/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id="{195B725F-7F44-39BD-CD88-EDA2C351F9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AA8902AB-CB70-C45C-EC1B-EFEA8FEAF3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A67F0-0EB6-4AE8-A87E-64253ADF07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323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1EAFC16-50E0-228E-68B3-BD37D1679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GB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E319783E-9388-EAD3-BB6E-C3A117F316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GB"/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3EB8B8B2-9253-B3EA-C4B9-CB56D3981C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23E05D60-EAB6-F063-455E-7020F0FBF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5DFD9-2E1D-45D3-A4E9-54055D04D555}" type="datetime1">
              <a:rPr lang="en-GB" smtClean="0"/>
              <a:t>09/11/2025</a:t>
            </a:fld>
            <a:endParaRPr lang="en-GB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5D4776D6-C2B4-E87D-BF2C-49EF841AC2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487B65E0-1A9B-6929-ADE0-07DDC304C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A67F0-0EB6-4AE8-A87E-64253ADF07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3961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AA302F8F-B05C-C219-9D01-6A02C0386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GB"/>
          </a:p>
        </p:txBody>
      </p:sp>
      <p:sp>
        <p:nvSpPr>
          <p:cNvPr id="3" name="Рисунок 2">
            <a:extLst>
              <a:ext uri="{FF2B5EF4-FFF2-40B4-BE49-F238E27FC236}">
                <a16:creationId xmlns:a16="http://schemas.microsoft.com/office/drawing/2014/main" id="{FA610D99-EBF4-3994-C286-0991B5813F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B9C37B40-D665-3430-C9E9-4FD68FC53F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F7400FA1-4E68-EA5E-44A2-D94F1493B4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D8B70-76CF-492A-AA45-69A5B8AE098C}" type="datetime1">
              <a:rPr lang="en-GB" smtClean="0"/>
              <a:t>09/11/2025</a:t>
            </a:fld>
            <a:endParaRPr lang="en-GB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B2847F98-4F81-7A67-8C40-9228E3F703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A989D11D-2FF4-89ED-82B1-CA711B307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A67F0-0EB6-4AE8-A87E-64253ADF07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586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C09ED18-E741-433A-5ED7-8C04BAB5EB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GB"/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5752AB58-C079-A315-23CD-5F5EBC9F64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GB"/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D9562484-5C47-3639-DCFC-13D3FF0B62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3C6E9-7E13-4FD3-98D9-9AF19A3FF29A}" type="datetime1">
              <a:rPr lang="en-GB" smtClean="0"/>
              <a:t>09/11/2025</a:t>
            </a:fld>
            <a:endParaRPr lang="en-GB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8DD8002C-83F9-8AEA-9128-2F449C15AC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4DA36EE7-D814-5C25-198F-327CE41CF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A67F0-0EB6-4AE8-A87E-64253ADF07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491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>
            <a:extLst>
              <a:ext uri="{FF2B5EF4-FFF2-40B4-BE49-F238E27FC236}">
                <a16:creationId xmlns:a16="http://schemas.microsoft.com/office/drawing/2014/main" id="{4E0EE30B-4D1E-09A5-8D25-1C6A25F2EEB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  <a:endParaRPr lang="en-GB"/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50CD9529-5BD0-7B4E-6088-7A35D32087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GB"/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9551F9D8-4B21-2658-FE0E-BAC45373D2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92587-80F4-429B-A8A2-ECE685A31DE8}" type="datetime1">
              <a:rPr lang="en-GB" smtClean="0"/>
              <a:t>09/11/2025</a:t>
            </a:fld>
            <a:endParaRPr lang="en-GB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C2AC8425-09C0-B4FA-8BE4-F618A2BFC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85C839B5-949B-BE79-12DD-DA64F1E431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A67F0-0EB6-4AE8-A87E-64253ADF07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0619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5000"/>
            <a:lum/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9CD22CB-E7EA-DFFB-3CF8-F57A27849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  <a:endParaRPr lang="en-GB"/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83392A33-FEE3-7406-889C-A10A553AB2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GB"/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943C7F6C-77BA-E625-36BE-59CBF8C6691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76C067A-E3A1-4C00-A36A-5982FF8EA499}" type="datetime1">
              <a:rPr lang="en-GB" smtClean="0"/>
              <a:t>09/11/2025</a:t>
            </a:fld>
            <a:endParaRPr lang="en-GB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04129678-B06A-A061-18BC-0DC895667D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1191D620-962D-551A-878D-397F236EEE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7A67F0-0EB6-4AE8-A87E-64253ADF07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650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bm.com/uk-en" TargetMode="External"/><Relationship Id="rId2" Type="http://schemas.openxmlformats.org/officeDocument/2006/relationships/hyperlink" Target="https://www.cipd.co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indeed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CE0A68D-28EF-49D9-B84B-5DAB38714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Рисунок 4" descr="Изображение выглядит как Шрифт, логотип, Графика, снимок экрана&#10;&#10;Автоматически созданное описание">
            <a:extLst>
              <a:ext uri="{FF2B5EF4-FFF2-40B4-BE49-F238E27FC236}">
                <a16:creationId xmlns:a16="http://schemas.microsoft.com/office/drawing/2014/main" id="{DF7BFC93-0F11-E374-7C2D-35BAAD94BB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0209" y="495547"/>
            <a:ext cx="4775791" cy="29764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FA0C3DC-24DE-44E3-9D41-CAA5F3B2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16208" y="0"/>
            <a:ext cx="4775791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53BF898E-823D-7431-E6BE-0B2CA8067F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01231" y="497727"/>
            <a:ext cx="4028303" cy="56319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000" b="1" dirty="0">
                <a:solidFill>
                  <a:srgbClr val="37312E"/>
                </a:solidFill>
              </a:rPr>
              <a:t>Recruiting the Right Talent for a Business Transformation Project</a:t>
            </a:r>
          </a:p>
          <a:p>
            <a:pPr algn="l"/>
            <a:br>
              <a:rPr lang="en-US" sz="2000" dirty="0">
                <a:solidFill>
                  <a:srgbClr val="37312E"/>
                </a:solidFill>
              </a:rPr>
            </a:br>
            <a:r>
              <a:rPr lang="en-US" sz="2000" dirty="0">
                <a:solidFill>
                  <a:srgbClr val="37312E"/>
                </a:solidFill>
              </a:rPr>
              <a:t>Developing and Managing Individuals and teams LCLM5002_LON</a:t>
            </a:r>
          </a:p>
          <a:p>
            <a:pPr algn="l"/>
            <a:r>
              <a:rPr lang="en-US" sz="2000" dirty="0">
                <a:solidFill>
                  <a:srgbClr val="37312E"/>
                </a:solidFill>
              </a:rPr>
              <a:t>Student : Yehor Kulikov (2417098)</a:t>
            </a:r>
            <a:endParaRPr lang="ru-RU" sz="2000" dirty="0">
              <a:solidFill>
                <a:srgbClr val="37312E"/>
              </a:solidFill>
            </a:endParaRPr>
          </a:p>
          <a:p>
            <a:pPr algn="l"/>
            <a:r>
              <a:rPr lang="en-US" sz="2000" dirty="0">
                <a:solidFill>
                  <a:srgbClr val="37312E"/>
                </a:solidFill>
              </a:rPr>
              <a:t>Lecturer: </a:t>
            </a:r>
            <a:r>
              <a:rPr lang="en-US" sz="2000" dirty="0" err="1">
                <a:solidFill>
                  <a:srgbClr val="37312E"/>
                </a:solidFill>
              </a:rPr>
              <a:t>Faizu</a:t>
            </a:r>
            <a:r>
              <a:rPr lang="en-US" sz="2000" dirty="0">
                <a:solidFill>
                  <a:srgbClr val="37312E"/>
                </a:solidFill>
              </a:rPr>
              <a:t> Edu</a:t>
            </a:r>
          </a:p>
        </p:txBody>
      </p:sp>
      <p:pic>
        <p:nvPicPr>
          <p:cNvPr id="7" name="Рисунок 6" descr="Изображение выглядит как мультфильм, Вымышленный персонаж, фантастика, игрушка&#10;&#10;Автоматически созданное описание">
            <a:extLst>
              <a:ext uri="{FF2B5EF4-FFF2-40B4-BE49-F238E27FC236}">
                <a16:creationId xmlns:a16="http://schemas.microsoft.com/office/drawing/2014/main" id="{B5B0434C-D715-CFFC-E609-442D4F31FA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9354" y="3429000"/>
            <a:ext cx="2496439" cy="2771047"/>
          </a:xfrm>
          <a:prstGeom prst="rect">
            <a:avLst/>
          </a:prstGeom>
        </p:spPr>
      </p:pic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2BC7F93C-783F-C28C-9A4B-6B8FBCAAA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A67F0-0EB6-4AE8-A87E-64253ADF07B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0492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4CD5D01-5BA8-DF9B-5F8E-35D5D7CC22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Table of Contents</a:t>
            </a:r>
            <a:endParaRPr lang="en-GB" dirty="0">
              <a:solidFill>
                <a:srgbClr val="37312E"/>
              </a:solidFill>
            </a:endParaRP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84B3755C-5684-A320-FB3F-11E092A6FB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900" i="1" kern="100" dirty="0" err="1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Intr</a:t>
            </a:r>
            <a:r>
              <a:rPr lang="ru-RU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о</a:t>
            </a:r>
            <a:r>
              <a:rPr lang="en-GB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duction t</a:t>
            </a:r>
            <a:r>
              <a:rPr lang="ru-RU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о</a:t>
            </a:r>
            <a:r>
              <a:rPr lang="en-GB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the C</a:t>
            </a:r>
            <a:r>
              <a:rPr lang="ru-RU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о</a:t>
            </a:r>
            <a:r>
              <a:rPr lang="en-GB" sz="1900" i="1" kern="100" dirty="0" err="1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mp</a:t>
            </a:r>
            <a:r>
              <a:rPr lang="ru-RU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а</a:t>
            </a:r>
            <a:r>
              <a:rPr lang="en-GB" sz="1900" i="1" kern="100" dirty="0" err="1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ny</a:t>
            </a:r>
            <a:r>
              <a:rPr lang="en-US" sz="1900" i="1" kern="100" dirty="0">
                <a:solidFill>
                  <a:srgbClr val="37312E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___________________________________________</a:t>
            </a:r>
            <a:r>
              <a:rPr lang="en-US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Slide </a:t>
            </a:r>
            <a:r>
              <a:rPr lang="ru-RU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</a:t>
            </a:r>
            <a:endParaRPr lang="en-GB" sz="1900" i="1" kern="100" dirty="0">
              <a:solidFill>
                <a:srgbClr val="37312E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Recruitment Process </a:t>
            </a:r>
            <a:r>
              <a:rPr lang="ru-RU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О</a:t>
            </a:r>
            <a:r>
              <a:rPr lang="en-GB" sz="1900" i="1" kern="100" dirty="0" err="1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verview</a:t>
            </a:r>
            <a:r>
              <a:rPr lang="en-US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_________________________________________Slide </a:t>
            </a:r>
            <a:r>
              <a:rPr lang="ru-RU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4</a:t>
            </a:r>
            <a:endParaRPr lang="en-GB" sz="1900" i="1" kern="100" dirty="0">
              <a:solidFill>
                <a:srgbClr val="37312E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</a:t>
            </a:r>
            <a:r>
              <a:rPr lang="ru-RU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о</a:t>
            </a:r>
            <a:r>
              <a:rPr lang="en-GB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 </a:t>
            </a:r>
            <a:r>
              <a:rPr lang="ru-RU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А</a:t>
            </a:r>
            <a:r>
              <a:rPr lang="en-GB" sz="1900" i="1" kern="100" dirty="0" err="1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nalysis</a:t>
            </a:r>
            <a:r>
              <a:rPr lang="en-GB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J</a:t>
            </a:r>
            <a:r>
              <a:rPr lang="ru-RU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о</a:t>
            </a:r>
            <a:r>
              <a:rPr lang="en-GB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 </a:t>
            </a:r>
            <a:r>
              <a:rPr lang="en-GB" sz="1900" i="1" kern="100" dirty="0" err="1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Descripti</a:t>
            </a:r>
            <a:r>
              <a:rPr lang="ru-RU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о</a:t>
            </a:r>
            <a:r>
              <a:rPr lang="en-GB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 &amp; </a:t>
            </a:r>
            <a:r>
              <a:rPr lang="en-GB" sz="1900" i="1" kern="100" dirty="0" err="1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Pers</a:t>
            </a:r>
            <a:r>
              <a:rPr lang="ru-RU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о</a:t>
            </a:r>
            <a:r>
              <a:rPr lang="en-GB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 Specific</a:t>
            </a:r>
            <a:r>
              <a:rPr lang="ru-RU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а</a:t>
            </a:r>
            <a:r>
              <a:rPr lang="en-GB" sz="1900" i="1" kern="100" dirty="0" err="1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ti</a:t>
            </a:r>
            <a:r>
              <a:rPr lang="ru-RU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о</a:t>
            </a:r>
            <a:r>
              <a:rPr lang="en-GB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</a:t>
            </a:r>
            <a:r>
              <a:rPr lang="en-US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________________________Slide </a:t>
            </a:r>
            <a:r>
              <a:rPr lang="ru-RU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5</a:t>
            </a:r>
            <a:endParaRPr lang="en-GB" sz="1900" i="1" kern="100" dirty="0">
              <a:solidFill>
                <a:srgbClr val="37312E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Steps in the Recruitment </a:t>
            </a:r>
            <a:r>
              <a:rPr lang="en-GB" sz="1900" i="1" kern="100" dirty="0" err="1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</a:t>
            </a:r>
            <a:r>
              <a:rPr lang="ru-RU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о</a:t>
            </a:r>
            <a:r>
              <a:rPr lang="en-GB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cess</a:t>
            </a:r>
            <a:r>
              <a:rPr lang="en-US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________________________________________Slide </a:t>
            </a:r>
            <a:r>
              <a:rPr lang="ru-RU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6</a:t>
            </a:r>
            <a:endParaRPr lang="en-GB" sz="1900" i="1" kern="100" dirty="0">
              <a:solidFill>
                <a:srgbClr val="37312E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Types </a:t>
            </a:r>
            <a:r>
              <a:rPr lang="ru-RU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о</a:t>
            </a:r>
            <a:r>
              <a:rPr lang="en-GB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 Interviews___________________________________________________</a:t>
            </a:r>
            <a:r>
              <a:rPr lang="en-US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Slide </a:t>
            </a:r>
            <a:r>
              <a:rPr lang="ru-RU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7- 9</a:t>
            </a:r>
            <a:endParaRPr lang="en-GB" sz="1900" i="1" kern="100" dirty="0">
              <a:solidFill>
                <a:srgbClr val="37312E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Questioning Techniques</a:t>
            </a:r>
            <a:r>
              <a:rPr lang="en-US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_______________________________________________Slide </a:t>
            </a:r>
            <a:r>
              <a:rPr lang="ru-RU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10</a:t>
            </a:r>
            <a:endParaRPr lang="en-GB" sz="1900" i="1" kern="100" dirty="0">
              <a:solidFill>
                <a:srgbClr val="37312E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</a:t>
            </a:r>
            <a:r>
              <a:rPr lang="ru-RU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а</a:t>
            </a:r>
            <a:r>
              <a:rPr lang="en-GB" sz="1900" i="1" kern="100" dirty="0" err="1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ce</a:t>
            </a:r>
            <a:r>
              <a:rPr lang="en-GB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-t</a:t>
            </a:r>
            <a:r>
              <a:rPr lang="ru-RU" sz="1900" i="1" kern="100" dirty="0">
                <a:solidFill>
                  <a:srgbClr val="37312E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о</a:t>
            </a:r>
            <a:r>
              <a:rPr lang="en-GB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-F</a:t>
            </a:r>
            <a:r>
              <a:rPr lang="ru-RU" sz="1900" i="1" kern="10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а</a:t>
            </a:r>
            <a:r>
              <a:rPr lang="en-GB" sz="1900" i="1" kern="10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ce</a:t>
            </a:r>
            <a:r>
              <a:rPr lang="en-GB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vs </a:t>
            </a:r>
            <a:r>
              <a:rPr lang="ru-RU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О</a:t>
            </a:r>
            <a:r>
              <a:rPr lang="en-GB" sz="1900" i="1" kern="100" dirty="0" err="1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nline</a:t>
            </a:r>
            <a:r>
              <a:rPr lang="en-GB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Interviews</a:t>
            </a:r>
            <a:r>
              <a:rPr lang="en-US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_______________________________________Slide  </a:t>
            </a:r>
            <a:r>
              <a:rPr lang="ru-RU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11</a:t>
            </a:r>
            <a:endParaRPr lang="en-GB" sz="1900" i="1" kern="100" dirty="0">
              <a:solidFill>
                <a:srgbClr val="37312E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</a:t>
            </a:r>
            <a:r>
              <a:rPr lang="ru-RU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о</a:t>
            </a:r>
            <a:r>
              <a:rPr lang="en-GB" sz="1900" i="1" kern="100" dirty="0" err="1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nclusi</a:t>
            </a:r>
            <a:r>
              <a:rPr lang="ru-RU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о</a:t>
            </a:r>
            <a:r>
              <a:rPr lang="en-GB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</a:t>
            </a:r>
            <a:r>
              <a:rPr lang="en-US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_________________________________________________________Slide </a:t>
            </a:r>
            <a:r>
              <a:rPr lang="ru-RU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12</a:t>
            </a:r>
            <a:endParaRPr lang="en-GB" sz="1900" i="1" kern="100" dirty="0">
              <a:solidFill>
                <a:srgbClr val="37312E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References</a:t>
            </a:r>
            <a:r>
              <a:rPr lang="en-US" sz="1900" i="1" kern="100" dirty="0">
                <a:solidFill>
                  <a:srgbClr val="37312E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_________________________________________________________</a:t>
            </a:r>
            <a:r>
              <a:rPr lang="en-US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Slide </a:t>
            </a:r>
            <a:r>
              <a:rPr lang="ru-RU" sz="19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13</a:t>
            </a:r>
            <a:endParaRPr lang="en-GB" sz="1900" i="1" kern="100" dirty="0">
              <a:solidFill>
                <a:srgbClr val="37312E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rgbClr val="3731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BE5E76B3-824F-9BC6-A64B-6CAC97F6F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A67F0-0EB6-4AE8-A87E-64253ADF07B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9308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674C8F4-B86A-5CE6-30B2-E76AD1049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rgbClr val="37312E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Company Introduction</a:t>
            </a:r>
            <a:endParaRPr lang="en-GB" sz="4000" dirty="0">
              <a:solidFill>
                <a:srgbClr val="37312E"/>
              </a:solidFill>
            </a:endParaRP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4FD18F6C-CD9D-9171-35C0-61939ACDD6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20526"/>
            <a:ext cx="10515600" cy="4351338"/>
          </a:xfrm>
        </p:spPr>
        <p:txBody>
          <a:bodyPr/>
          <a:lstStyle/>
          <a:p>
            <a:r>
              <a:rPr lang="en-GB" sz="1800" b="1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IBM UK Overview:</a:t>
            </a:r>
            <a:endParaRPr lang="en-GB" sz="1800" dirty="0">
              <a:solidFill>
                <a:srgbClr val="3731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technology and consulting company with headquarters in Southbank, London.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>
              <a:solidFill>
                <a:srgbClr val="3731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Specialises in </a:t>
            </a:r>
            <a:r>
              <a:rPr lang="en-GB" sz="1800" b="1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cloud, AI, and digital transformation</a:t>
            </a:r>
            <a:r>
              <a:rPr lang="en-GB" sz="1800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solutions.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>
              <a:solidFill>
                <a:srgbClr val="3731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Currently recruiting for a </a:t>
            </a:r>
            <a:r>
              <a:rPr lang="en-GB" sz="1800" i="1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 Manager</a:t>
            </a:r>
            <a:r>
              <a:rPr lang="en-GB" sz="1800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lead an internal </a:t>
            </a:r>
            <a:r>
              <a:rPr lang="en-GB" sz="1800" b="1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Transformation Project</a:t>
            </a:r>
            <a:r>
              <a:rPr lang="en-GB" sz="1800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improving operational efficiency.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>
              <a:solidFill>
                <a:srgbClr val="3731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IBM’s recruitment emphasises </a:t>
            </a:r>
            <a:r>
              <a:rPr lang="en-GB" sz="1800" b="1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innovation, diversity, and cultural fit</a:t>
            </a:r>
            <a:r>
              <a:rPr lang="en-GB" sz="1800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>
              <a:solidFill>
                <a:srgbClr val="3731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Citation:</a:t>
            </a:r>
            <a:r>
              <a:rPr lang="en-GB" sz="1800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(IBM UK, 2025; CIPD, 2023)</a:t>
            </a: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C039DA43-8C64-1B9C-93AB-E51862F64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A67F0-0EB6-4AE8-A87E-64253ADF07B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7683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A08BFEA-9F86-23C8-DD12-662156EE1F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Recruitment Process Overview</a:t>
            </a:r>
            <a:endParaRPr lang="en-GB" sz="4000" dirty="0">
              <a:solidFill>
                <a:srgbClr val="3731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5D0C79BC-FE24-9BA7-0D15-4C9B369E96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Definition:</a:t>
            </a:r>
            <a:r>
              <a:rPr lang="en-GB" sz="18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Recruitment is the process of attracting, shortlisting, selecting, and appointing suitable candidates (Armstrong, 2020).</a:t>
            </a:r>
            <a:br>
              <a:rPr lang="en-GB" sz="18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800" b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Steps Overview:</a:t>
            </a:r>
            <a:endParaRPr lang="en-GB" sz="1800" kern="100" dirty="0">
              <a:solidFill>
                <a:srgbClr val="37312E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Job Analysis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Job Description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Person Specification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Advertising the Vacancy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Shortlisting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Interviewing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i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Selection &amp; Job Offer</a:t>
            </a:r>
          </a:p>
          <a:p>
            <a:endParaRPr lang="en-GB" dirty="0">
              <a:solidFill>
                <a:srgbClr val="3731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E0DD3781-EB19-CE30-B4DD-EB101A38D1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A67F0-0EB6-4AE8-A87E-64253ADF07B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2943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0A82AA7-FDF9-EFD2-7B58-22B66812B8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2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Job Analysis, Job Description &amp; Person Specification</a:t>
            </a:r>
            <a:endParaRPr lang="en-GB" sz="3200" dirty="0">
              <a:solidFill>
                <a:srgbClr val="3731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F01EE95A-7CE1-926A-A1A2-5F6D8CF8C3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b="1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Description Example:</a:t>
            </a:r>
            <a:endParaRPr lang="en-GB" sz="1800" dirty="0">
              <a:solidFill>
                <a:srgbClr val="3731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 AI-driven business transformation initiatives.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Coordinate project milestones, budgets, and teams.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Collaborate with technology consultants and stakeholders.</a:t>
            </a:r>
          </a:p>
          <a:p>
            <a:r>
              <a:rPr lang="en-GB" sz="1800" b="1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 Specification:</a:t>
            </a:r>
            <a:endParaRPr lang="en-GB" sz="1800" dirty="0">
              <a:solidFill>
                <a:srgbClr val="3731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Degree in IT or Business Management.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leadership and communication skills.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Experience in Agile or Digital Transformation projects.</a:t>
            </a:r>
          </a:p>
          <a:p>
            <a:endParaRPr lang="en-GB" sz="1800" dirty="0">
              <a:solidFill>
                <a:srgbClr val="3731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2C0C3176-0394-D87A-829C-692316B29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A67F0-0EB6-4AE8-A87E-64253ADF07B9}" type="slidenum">
              <a:rPr lang="en-GB" smtClean="0">
                <a:solidFill>
                  <a:srgbClr val="37312E"/>
                </a:solidFill>
              </a:rPr>
              <a:t>5</a:t>
            </a:fld>
            <a:endParaRPr lang="en-GB">
              <a:solidFill>
                <a:srgbClr val="37312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46293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F9E17F8-F0BA-548E-E5F4-BEB2497E3C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Steps in Recruiting the Right Candidate</a:t>
            </a:r>
            <a:endParaRPr lang="en-GB" sz="4000" dirty="0">
              <a:solidFill>
                <a:srgbClr val="3731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6E1B7FAB-58A9-0FC0-9D74-87490EDF0B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Right Candidate – Right Time – Right Job</a:t>
            </a:r>
            <a:endParaRPr lang="en-GB" sz="1800" kern="100" dirty="0">
              <a:solidFill>
                <a:srgbClr val="37312E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Step 1:</a:t>
            </a:r>
            <a:r>
              <a:rPr lang="en-GB" sz="18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Identify workforce needs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Step 2:</a:t>
            </a:r>
            <a:r>
              <a:rPr lang="en-GB" sz="18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Prepare accurate job details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Step 3:</a:t>
            </a:r>
            <a:r>
              <a:rPr lang="en-GB" sz="18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Choose suitable recruitment channels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Step 4:</a:t>
            </a:r>
            <a:r>
              <a:rPr lang="en-GB" sz="18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Conduct fair and consistent interviews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Step 5:</a:t>
            </a:r>
            <a:r>
              <a:rPr lang="en-GB" sz="18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Evaluate &amp; select based on merit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Step 6:</a:t>
            </a:r>
            <a:r>
              <a:rPr lang="en-GB" sz="18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Offer, onboard, and evaluate performance</a:t>
            </a:r>
          </a:p>
          <a:p>
            <a:endParaRPr lang="en-GB" dirty="0">
              <a:solidFill>
                <a:srgbClr val="3731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3CF0C33D-4CE2-F241-1595-6841DA5B0C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A67F0-0EB6-4AE8-A87E-64253ADF07B9}" type="slidenum">
              <a:rPr lang="en-GB" smtClean="0">
                <a:solidFill>
                  <a:srgbClr val="37312E"/>
                </a:solidFill>
              </a:rPr>
              <a:t>6</a:t>
            </a:fld>
            <a:endParaRPr lang="en-GB">
              <a:solidFill>
                <a:srgbClr val="37312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3870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EC57149-8420-0286-52B3-4877E77AFB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Interview Type 1: Structured Interview</a:t>
            </a:r>
            <a:endParaRPr lang="en-GB" sz="4000" dirty="0">
              <a:solidFill>
                <a:srgbClr val="3731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7D10C9EA-1391-6985-F415-02F4F71D0A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Pre-determined questions, consistent for all candidates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Ensures fairness and comparison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Effective for assessing competencies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Example question: “Describe a time you managed change successfully.”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Advantages:</a:t>
            </a:r>
            <a:r>
              <a:rPr lang="en-GB" sz="18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Objectivity, reliability</a:t>
            </a:r>
            <a:br>
              <a:rPr lang="en-GB" sz="18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800" b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Disadvantages:</a:t>
            </a:r>
            <a:r>
              <a:rPr lang="en-GB" sz="18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May limit flexibility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Citation:</a:t>
            </a:r>
            <a:r>
              <a:rPr lang="en-GB" sz="18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(Armstrong, 2020)</a:t>
            </a:r>
          </a:p>
          <a:p>
            <a:endParaRPr lang="en-GB" dirty="0">
              <a:solidFill>
                <a:srgbClr val="3731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85AEFB55-ECD1-72F8-2A92-522369E69E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A67F0-0EB6-4AE8-A87E-64253ADF07B9}" type="slidenum">
              <a:rPr lang="en-GB" smtClean="0">
                <a:solidFill>
                  <a:srgbClr val="37312E"/>
                </a:solidFill>
              </a:rPr>
              <a:t>7</a:t>
            </a:fld>
            <a:endParaRPr lang="en-GB">
              <a:solidFill>
                <a:srgbClr val="37312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62453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EC6F0C2-5A68-60C4-252F-83FFDAA869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Interview Type 2: Panel Interview</a:t>
            </a:r>
            <a:endParaRPr lang="en-GB" sz="4000" dirty="0">
              <a:solidFill>
                <a:srgbClr val="3731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12DDD933-2ADE-D9DF-EA97-54285A1F46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Conducted by multiple interviewers (HR + Line Manager + Project Lead)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800" kern="100" dirty="0">
              <a:solidFill>
                <a:srgbClr val="37312E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Useful for high-level roles like Change Manager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800" kern="100" dirty="0">
              <a:solidFill>
                <a:srgbClr val="37312E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Reduces bias, offers multiple perspectives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800" kern="100" dirty="0">
              <a:solidFill>
                <a:srgbClr val="37312E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Citation:</a:t>
            </a:r>
            <a:r>
              <a:rPr lang="en-GB" sz="18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(CIPD, 2023)</a:t>
            </a:r>
          </a:p>
          <a:p>
            <a:endParaRPr lang="en-GB" dirty="0">
              <a:solidFill>
                <a:srgbClr val="3731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BB7D623C-9EDF-5F42-5129-E9743A3D15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A67F0-0EB6-4AE8-A87E-64253ADF07B9}" type="slidenum">
              <a:rPr lang="en-GB" smtClean="0">
                <a:solidFill>
                  <a:srgbClr val="37312E"/>
                </a:solidFill>
              </a:rPr>
              <a:t>8</a:t>
            </a:fld>
            <a:endParaRPr lang="en-GB">
              <a:solidFill>
                <a:srgbClr val="37312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63976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B095F34-0E09-DB25-6113-3E184D35F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10749897" cy="1325563"/>
          </a:xfrm>
        </p:spPr>
        <p:txBody>
          <a:bodyPr>
            <a:normAutofit/>
          </a:bodyPr>
          <a:lstStyle/>
          <a:p>
            <a:r>
              <a:rPr lang="en-GB" sz="40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Interview Type </a:t>
            </a:r>
            <a:r>
              <a:rPr lang="ru-RU" sz="40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 </a:t>
            </a:r>
            <a:r>
              <a:rPr lang="en-GB" sz="4000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Competency-Based Interview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8064CA36-EF88-4146-D37D-87434431D0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1800" dirty="0">
              <a:solidFill>
                <a:srgbClr val="3731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IBM applies STAR (Situation–Task–Action–Result) questioning to evaluate leadership competencies.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>
              <a:solidFill>
                <a:srgbClr val="3731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 “Describe a project where you introduced a new digital tool or process.”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>
              <a:solidFill>
                <a:srgbClr val="3731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Ensures fairness and alignment with IBM’s leadership framework.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>
              <a:solidFill>
                <a:srgbClr val="3731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Citation:</a:t>
            </a:r>
            <a:r>
              <a:rPr lang="en-GB" sz="1800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(IBM Careers, 2024; </a:t>
            </a:r>
            <a:r>
              <a:rPr lang="en-GB" sz="1800" dirty="0" err="1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Dessler</a:t>
            </a:r>
            <a:r>
              <a:rPr lang="en-GB" sz="1800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2020)</a:t>
            </a:r>
          </a:p>
          <a:p>
            <a:endParaRPr lang="en-GB" sz="1800" dirty="0">
              <a:solidFill>
                <a:srgbClr val="3731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02FC6B5C-A0BE-7E40-6279-EB3B4EE877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A67F0-0EB6-4AE8-A87E-64253ADF07B9}" type="slidenum">
              <a:rPr lang="en-GB" smtClean="0">
                <a:solidFill>
                  <a:srgbClr val="37312E"/>
                </a:solidFill>
              </a:rPr>
              <a:t>9</a:t>
            </a:fld>
            <a:endParaRPr lang="en-GB">
              <a:solidFill>
                <a:srgbClr val="37312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23318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BF179C6-22B1-1CB0-9A12-A0F24961D6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6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Appropriate Questioning Techniques</a:t>
            </a:r>
            <a:endParaRPr lang="en-GB" sz="3600" dirty="0">
              <a:solidFill>
                <a:srgbClr val="3731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83072083-9E95-7C7B-25B6-137AE4069E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Techniques:</a:t>
            </a:r>
            <a:endParaRPr lang="en-GB" sz="1800" kern="100" dirty="0">
              <a:solidFill>
                <a:srgbClr val="37312E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Probing Questions:</a:t>
            </a:r>
            <a:r>
              <a:rPr lang="en-GB" sz="18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Encourage detailed answers (e.g., “Can you tell me more about that situation?”)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Socratic Questions:</a:t>
            </a:r>
            <a:r>
              <a:rPr lang="en-GB" sz="18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Stimulate reflection and reasoning (e.g., “Why did you choose that approach?”)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Behavioural Questions:</a:t>
            </a:r>
            <a:r>
              <a:rPr lang="en-GB" sz="18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Assess real experiences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Avoid Leading Questions</a:t>
            </a:r>
            <a:r>
              <a:rPr lang="en-GB" sz="18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to prevent bias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Most Suitable for Project Roles:</a:t>
            </a:r>
            <a:r>
              <a:rPr lang="en-GB" sz="18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Probing &amp; Behavioural Questions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Citation:</a:t>
            </a:r>
            <a:r>
              <a:rPr lang="en-GB" sz="18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</a:t>
            </a:r>
            <a:r>
              <a:rPr lang="en-GB" sz="1800" kern="100" dirty="0" err="1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Dessler</a:t>
            </a:r>
            <a:r>
              <a:rPr lang="en-GB" sz="1800" kern="100" dirty="0">
                <a:solidFill>
                  <a:srgbClr val="37312E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2020)</a:t>
            </a:r>
          </a:p>
          <a:p>
            <a:endParaRPr lang="en-GB" dirty="0">
              <a:solidFill>
                <a:srgbClr val="3731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1CAE8989-FE2D-475A-7C83-3895605A7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A67F0-0EB6-4AE8-A87E-64253ADF07B9}" type="slidenum">
              <a:rPr lang="en-GB" smtClean="0">
                <a:solidFill>
                  <a:srgbClr val="37312E"/>
                </a:solidFill>
              </a:rPr>
              <a:t>10</a:t>
            </a:fld>
            <a:endParaRPr lang="en-GB">
              <a:solidFill>
                <a:srgbClr val="37312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70040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D2264AA-52B0-B0C2-0F70-20AB76C74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37282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Face-to-Face vs Online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57408765-F4DE-F8B5-37FA-CC3276058C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0749" y="1357060"/>
            <a:ext cx="10515600" cy="435133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Initial </a:t>
            </a:r>
            <a:r>
              <a:rPr lang="en-GB" sz="1800" b="1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interviews</a:t>
            </a:r>
            <a:r>
              <a:rPr lang="en-GB" sz="1800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using AI screening tools (e.g., IBM Watson).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Final face-to-face interviews</a:t>
            </a:r>
            <a:r>
              <a:rPr lang="en-GB" sz="1800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London HQ for shortlisted candidates.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hybrid method saves costs and ensures human connection</a:t>
            </a:r>
          </a:p>
          <a:p>
            <a:r>
              <a:rPr lang="en-GB" sz="1800" b="1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Citation:</a:t>
            </a:r>
            <a:r>
              <a:rPr lang="en-GB" sz="1800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(IBM HR Report, 2023; CIPD, 2023)</a:t>
            </a:r>
          </a:p>
          <a:p>
            <a:pPr marL="0" indent="0">
              <a:buNone/>
            </a:pPr>
            <a:endParaRPr lang="en-GB" sz="1800" dirty="0">
              <a:solidFill>
                <a:srgbClr val="3731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4C8D9113-B0CA-C861-3353-D8EC26A14E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A67F0-0EB6-4AE8-A87E-64253ADF07B9}" type="slidenum">
              <a:rPr lang="en-GB" smtClean="0">
                <a:solidFill>
                  <a:srgbClr val="37312E"/>
                </a:solidFill>
              </a:rPr>
              <a:t>11</a:t>
            </a:fld>
            <a:endParaRPr lang="en-GB">
              <a:solidFill>
                <a:srgbClr val="37312E"/>
              </a:solidFill>
            </a:endParaRPr>
          </a:p>
        </p:txBody>
      </p:sp>
      <p:graphicFrame>
        <p:nvGraphicFramePr>
          <p:cNvPr id="4" name="Таблица 3">
            <a:extLst>
              <a:ext uri="{FF2B5EF4-FFF2-40B4-BE49-F238E27FC236}">
                <a16:creationId xmlns:a16="http://schemas.microsoft.com/office/drawing/2014/main" id="{4F9F7B91-2EC2-2987-F98F-C694102D4D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1716429"/>
              </p:ext>
            </p:extLst>
          </p:nvPr>
        </p:nvGraphicFramePr>
        <p:xfrm>
          <a:off x="957129" y="3095927"/>
          <a:ext cx="9596928" cy="3005771"/>
        </p:xfrm>
        <a:graphic>
          <a:graphicData uri="http://schemas.openxmlformats.org/drawingml/2006/table">
            <a:tbl>
              <a:tblPr/>
              <a:tblGrid>
                <a:gridCol w="3188056">
                  <a:extLst>
                    <a:ext uri="{9D8B030D-6E8A-4147-A177-3AD203B41FA5}">
                      <a16:colId xmlns:a16="http://schemas.microsoft.com/office/drawing/2014/main" val="2719099140"/>
                    </a:ext>
                  </a:extLst>
                </a:gridCol>
                <a:gridCol w="3204436">
                  <a:extLst>
                    <a:ext uri="{9D8B030D-6E8A-4147-A177-3AD203B41FA5}">
                      <a16:colId xmlns:a16="http://schemas.microsoft.com/office/drawing/2014/main" val="2190868983"/>
                    </a:ext>
                  </a:extLst>
                </a:gridCol>
                <a:gridCol w="3204436">
                  <a:extLst>
                    <a:ext uri="{9D8B030D-6E8A-4147-A177-3AD203B41FA5}">
                      <a16:colId xmlns:a16="http://schemas.microsoft.com/office/drawing/2014/main" val="1352992188"/>
                    </a:ext>
                  </a:extLst>
                </a:gridCol>
              </a:tblGrid>
              <a:tr h="522743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Criteria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Face-to-Face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6995043"/>
                  </a:ext>
                </a:extLst>
              </a:tr>
              <a:tr h="914799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Interaction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Builds rapport, observes body language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Convenient but limited cues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7328102"/>
                  </a:ext>
                </a:extLst>
              </a:tr>
              <a:tr h="522743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8208429"/>
                  </a:ext>
                </a:extLst>
              </a:tr>
              <a:tr h="522743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Accessibility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Geographically limited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Global reach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190415"/>
                  </a:ext>
                </a:extLst>
              </a:tr>
              <a:tr h="522743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Reliability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Fewer tech issues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Dependent on internet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959548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248792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299230B-4A2B-0AC5-399F-24F81BFB0C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3125A9A8-676E-262B-AFCC-8DA4FB1732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Summarise key points: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Strategic recruitment ensures the right talent at the right time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Use structured and competency-based interviews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Apply effective questioning for deeper insights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Choose interview mode based on project needs</a:t>
            </a:r>
          </a:p>
          <a:p>
            <a:pPr>
              <a:buFont typeface="Arial" panose="020B0604020202020204" pitchFamily="34" charset="0"/>
              <a:buChar char="•"/>
            </a:pPr>
            <a:endParaRPr lang="ru-RU" sz="1800" dirty="0">
              <a:solidFill>
                <a:srgbClr val="3731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IBM UK’s structured, competency-based recruitment process ensures fairness and cultural alignment.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Combining technology (AI screening) with human interviews enhances decision accuracy.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3731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right recruitment strategy supports business transformation success.</a:t>
            </a:r>
          </a:p>
          <a:p>
            <a:endParaRPr lang="en-GB" sz="1800" dirty="0">
              <a:solidFill>
                <a:srgbClr val="3731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D08DF85B-21D4-564A-2D01-364C51116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A67F0-0EB6-4AE8-A87E-64253ADF07B9}" type="slidenum">
              <a:rPr lang="en-GB" smtClean="0">
                <a:solidFill>
                  <a:srgbClr val="37312E"/>
                </a:solidFill>
              </a:rPr>
              <a:t>12</a:t>
            </a:fld>
            <a:endParaRPr lang="en-GB">
              <a:solidFill>
                <a:srgbClr val="37312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51950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E45EC0D-47F5-987F-9691-4C76299B7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References</a:t>
            </a:r>
            <a:r>
              <a:rPr lang="en-GB" sz="40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A603C738-9C18-944B-8998-2C76741014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Armstrong, M. (2020)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Armstrong’s Handbook of Human Resource Management Practice.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15th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Bratton, J. and Gold, J. (2019)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Management: Theory and Practice.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6th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Palgrave Macmillan.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Chartered Institute of Personnel and Development (CIPD)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Recruitment and Selection.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https://www.cipd.co.uk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5 November 2025).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Dessler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G. (2020)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16th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Harlow: Pearson Education.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IBM Careers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Recruitment and Hiring at IBM UK.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Available at: https://www.ibm.com/uk-en/employment/ (Accessed: 5 November 2025).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IBM HR Report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AI and Recruitment Transformation.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London: IBM UK.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IBM UK (2025)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About IBM UK.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https://www.ibm.com/uk-en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5 November 2025).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Indeed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Types of Job Interviews.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https://www.indeed.com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5 November 2025).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Rees, G. and Smith, P. (2021)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Strategic Human Resource Management: An International Perspective.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3rd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Sage.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CEF84D08-E0A9-BE15-720C-A118A1193B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A67F0-0EB6-4AE8-A87E-64253ADF07B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29132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Стандартная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Стандартная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284</TotalTime>
  <Words>982</Words>
  <Application>Microsoft Office PowerPoint</Application>
  <PresentationFormat>Широкоэкранный</PresentationFormat>
  <Paragraphs>136</Paragraphs>
  <Slides>13</Slides>
  <Notes>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Symbol</vt:lpstr>
      <vt:lpstr>Тема Office</vt:lpstr>
      <vt:lpstr>Презентация PowerPoint</vt:lpstr>
      <vt:lpstr>Table of Contents</vt:lpstr>
      <vt:lpstr>Company Introduction</vt:lpstr>
      <vt:lpstr>Recruitment Process Overview</vt:lpstr>
      <vt:lpstr>Job Analysis, Job Description &amp; Person Specification</vt:lpstr>
      <vt:lpstr>Steps in Recruiting the Right Candidate</vt:lpstr>
      <vt:lpstr>Interview Type 1: Structured Interview</vt:lpstr>
      <vt:lpstr>Interview Type 2: Panel Interview</vt:lpstr>
      <vt:lpstr>Interview Type 3 Competency-Based Interview</vt:lpstr>
      <vt:lpstr>Appropriate Questioning Techniques</vt:lpstr>
      <vt:lpstr>Face-to-Face vs Online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Yehor Kulikov (2417098)</dc:creator>
  <cp:lastModifiedBy>Yehor Kulikov (2417098)</cp:lastModifiedBy>
  <cp:revision>13</cp:revision>
  <dcterms:created xsi:type="dcterms:W3CDTF">2025-11-08T01:06:27Z</dcterms:created>
  <dcterms:modified xsi:type="dcterms:W3CDTF">2025-11-09T23:55:49Z</dcterms:modified>
</cp:coreProperties>
</file>