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4" r:id="rId9"/>
    <p:sldId id="263"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716" autoAdjust="0"/>
  </p:normalViewPr>
  <p:slideViewPr>
    <p:cSldViewPr>
      <p:cViewPr>
        <p:scale>
          <a:sx n="63" d="100"/>
          <a:sy n="63" d="100"/>
        </p:scale>
        <p:origin x="1152" y="77"/>
      </p:cViewPr>
      <p:guideLst>
        <p:guide orient="horz" pos="2160"/>
        <p:guide pos="288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66DA8-F73C-4ABB-8D8C-B4B79BC387D9}" type="doc">
      <dgm:prSet loTypeId="urn:microsoft.com/office/officeart/2005/8/layout/hList3" loCatId="list" qsTypeId="urn:microsoft.com/office/officeart/2005/8/quickstyle/simple1" qsCatId="simple" csTypeId="urn:microsoft.com/office/officeart/2005/8/colors/colorful3" csCatId="colorful" phldr="1"/>
      <dgm:spPr/>
      <dgm:t>
        <a:bodyPr/>
        <a:lstStyle/>
        <a:p>
          <a:endParaRPr lang="en-US"/>
        </a:p>
      </dgm:t>
    </dgm:pt>
    <dgm:pt modelId="{EE3F68B8-96FA-4B1F-B158-FF557F517C5D}">
      <dgm:prSet phldrT="[Text]"/>
      <dgm:spPr/>
      <dgm:t>
        <a:bodyPr/>
        <a:lstStyle/>
        <a:p>
          <a:r>
            <a:rPr lang="en-IN" b="1" i="1" dirty="0" err="1"/>
            <a:t>Hofstede’s</a:t>
          </a:r>
          <a:r>
            <a:rPr lang="en-IN" b="1" i="1" dirty="0"/>
            <a:t> cultural dimension theory </a:t>
          </a:r>
          <a:endParaRPr lang="en-US" dirty="0"/>
        </a:p>
      </dgm:t>
    </dgm:pt>
    <dgm:pt modelId="{F723C071-96F2-4F2C-8230-4A3AF6DC5CBC}" type="parTrans" cxnId="{4455182E-8334-4577-9059-B6F7BCF2F472}">
      <dgm:prSet/>
      <dgm:spPr/>
      <dgm:t>
        <a:bodyPr/>
        <a:lstStyle/>
        <a:p>
          <a:endParaRPr lang="en-US"/>
        </a:p>
      </dgm:t>
    </dgm:pt>
    <dgm:pt modelId="{7D087FAE-BC54-4095-B955-C2720F795BD5}" type="sibTrans" cxnId="{4455182E-8334-4577-9059-B6F7BCF2F472}">
      <dgm:prSet/>
      <dgm:spPr/>
      <dgm:t>
        <a:bodyPr/>
        <a:lstStyle/>
        <a:p>
          <a:endParaRPr lang="en-US"/>
        </a:p>
      </dgm:t>
    </dgm:pt>
    <dgm:pt modelId="{A73C99C6-6AB6-451E-8C38-2B00582BD526}">
      <dgm:prSet phldrT="[Text]"/>
      <dgm:spPr/>
      <dgm:t>
        <a:bodyPr/>
        <a:lstStyle/>
        <a:p>
          <a:r>
            <a:rPr lang="en-IN" b="1" dirty="0"/>
            <a:t>Power distance index</a:t>
          </a:r>
          <a:endParaRPr lang="en-US" dirty="0"/>
        </a:p>
      </dgm:t>
    </dgm:pt>
    <dgm:pt modelId="{A10BDB0D-099B-4EB4-B2C0-EAC282DE2DE3}" type="parTrans" cxnId="{FA568244-38A8-4DAF-86A5-3DC336956709}">
      <dgm:prSet/>
      <dgm:spPr/>
      <dgm:t>
        <a:bodyPr/>
        <a:lstStyle/>
        <a:p>
          <a:endParaRPr lang="en-US"/>
        </a:p>
      </dgm:t>
    </dgm:pt>
    <dgm:pt modelId="{31393FE0-391B-4F70-85FC-51A0E6C57E73}" type="sibTrans" cxnId="{FA568244-38A8-4DAF-86A5-3DC336956709}">
      <dgm:prSet/>
      <dgm:spPr/>
      <dgm:t>
        <a:bodyPr/>
        <a:lstStyle/>
        <a:p>
          <a:endParaRPr lang="en-US"/>
        </a:p>
      </dgm:t>
    </dgm:pt>
    <dgm:pt modelId="{49317DA9-B561-4C27-B5F1-12DC4C118795}">
      <dgm:prSet phldrT="[Text]"/>
      <dgm:spPr/>
      <dgm:t>
        <a:bodyPr/>
        <a:lstStyle/>
        <a:p>
          <a:r>
            <a:rPr lang="en-IN" b="1" dirty="0"/>
            <a:t>Individualism vs. Collectivism</a:t>
          </a:r>
          <a:endParaRPr lang="en-US" dirty="0"/>
        </a:p>
      </dgm:t>
    </dgm:pt>
    <dgm:pt modelId="{FA49B1C4-02A3-40E4-9B36-5A9414427FEF}" type="parTrans" cxnId="{5C057D59-632B-495D-9474-EA6D2AF9D8D0}">
      <dgm:prSet/>
      <dgm:spPr/>
      <dgm:t>
        <a:bodyPr/>
        <a:lstStyle/>
        <a:p>
          <a:endParaRPr lang="en-US"/>
        </a:p>
      </dgm:t>
    </dgm:pt>
    <dgm:pt modelId="{1D79E08F-882B-45C7-B77D-BC66DDCB7B9A}" type="sibTrans" cxnId="{5C057D59-632B-495D-9474-EA6D2AF9D8D0}">
      <dgm:prSet/>
      <dgm:spPr/>
      <dgm:t>
        <a:bodyPr/>
        <a:lstStyle/>
        <a:p>
          <a:endParaRPr lang="en-US"/>
        </a:p>
      </dgm:t>
    </dgm:pt>
    <dgm:pt modelId="{678B35DE-1227-42BC-838E-B56339C1E2AF}">
      <dgm:prSet phldrT="[Text]"/>
      <dgm:spPr/>
      <dgm:t>
        <a:bodyPr/>
        <a:lstStyle/>
        <a:p>
          <a:r>
            <a:rPr lang="en-IN" b="1" dirty="0"/>
            <a:t>Masculinity vs. Femininity</a:t>
          </a:r>
          <a:endParaRPr lang="en-US" dirty="0"/>
        </a:p>
      </dgm:t>
    </dgm:pt>
    <dgm:pt modelId="{210E64E5-ABF0-4FA0-AD1B-B55EDE4ACCF1}" type="parTrans" cxnId="{5F050AD8-30B5-4ED9-8EE8-516B00D5AD25}">
      <dgm:prSet/>
      <dgm:spPr/>
      <dgm:t>
        <a:bodyPr/>
        <a:lstStyle/>
        <a:p>
          <a:endParaRPr lang="en-US"/>
        </a:p>
      </dgm:t>
    </dgm:pt>
    <dgm:pt modelId="{4A8EEB3A-3CCE-4ACA-A471-6E1C1C4E495E}" type="sibTrans" cxnId="{5F050AD8-30B5-4ED9-8EE8-516B00D5AD25}">
      <dgm:prSet/>
      <dgm:spPr/>
      <dgm:t>
        <a:bodyPr/>
        <a:lstStyle/>
        <a:p>
          <a:endParaRPr lang="en-US"/>
        </a:p>
      </dgm:t>
    </dgm:pt>
    <dgm:pt modelId="{E8D6449F-7A81-4193-9932-CE49AE4705DB}">
      <dgm:prSet phldrT="[Text]"/>
      <dgm:spPr/>
      <dgm:t>
        <a:bodyPr/>
        <a:lstStyle/>
        <a:p>
          <a:r>
            <a:rPr lang="en-IN" b="1" dirty="0"/>
            <a:t>Uncertainty avoidance index</a:t>
          </a:r>
          <a:endParaRPr lang="en-US" dirty="0"/>
        </a:p>
      </dgm:t>
    </dgm:pt>
    <dgm:pt modelId="{A5ADA582-0F4A-4352-80CF-CDAE75B94856}" type="parTrans" cxnId="{EC7A565D-59FF-4215-9946-451C2C57E657}">
      <dgm:prSet/>
      <dgm:spPr/>
      <dgm:t>
        <a:bodyPr/>
        <a:lstStyle/>
        <a:p>
          <a:endParaRPr lang="en-US"/>
        </a:p>
      </dgm:t>
    </dgm:pt>
    <dgm:pt modelId="{CB70E7C5-A25E-4A7C-85F0-D88B367C7989}" type="sibTrans" cxnId="{EC7A565D-59FF-4215-9946-451C2C57E657}">
      <dgm:prSet/>
      <dgm:spPr/>
      <dgm:t>
        <a:bodyPr/>
        <a:lstStyle/>
        <a:p>
          <a:endParaRPr lang="en-US"/>
        </a:p>
      </dgm:t>
    </dgm:pt>
    <dgm:pt modelId="{58600DB8-6B24-403A-8E13-7CB6110FC704}">
      <dgm:prSet phldrT="[Text]"/>
      <dgm:spPr/>
      <dgm:t>
        <a:bodyPr/>
        <a:lstStyle/>
        <a:p>
          <a:r>
            <a:rPr lang="en-IN" b="1"/>
            <a:t>Long vs. short-term orientation</a:t>
          </a:r>
          <a:endParaRPr lang="en-US" dirty="0"/>
        </a:p>
      </dgm:t>
    </dgm:pt>
    <dgm:pt modelId="{58F02698-AB02-4D2B-AFA0-082505C33495}" type="parTrans" cxnId="{C9DEC065-E0B9-4396-965F-E09A5C0A4F6F}">
      <dgm:prSet/>
      <dgm:spPr/>
      <dgm:t>
        <a:bodyPr/>
        <a:lstStyle/>
        <a:p>
          <a:endParaRPr lang="en-US"/>
        </a:p>
      </dgm:t>
    </dgm:pt>
    <dgm:pt modelId="{EF88F9E5-9978-4DD7-A2FC-E85617A2FD50}" type="sibTrans" cxnId="{C9DEC065-E0B9-4396-965F-E09A5C0A4F6F}">
      <dgm:prSet/>
      <dgm:spPr/>
      <dgm:t>
        <a:bodyPr/>
        <a:lstStyle/>
        <a:p>
          <a:endParaRPr lang="en-US"/>
        </a:p>
      </dgm:t>
    </dgm:pt>
    <dgm:pt modelId="{8C46DB52-23E4-409A-A9C8-8659AEEAAB06}">
      <dgm:prSet phldrT="[Text]"/>
      <dgm:spPr/>
      <dgm:t>
        <a:bodyPr/>
        <a:lstStyle/>
        <a:p>
          <a:r>
            <a:rPr lang="en-IN" b="1"/>
            <a:t>Indulgence vs. restraint</a:t>
          </a:r>
          <a:endParaRPr lang="en-US" dirty="0"/>
        </a:p>
      </dgm:t>
    </dgm:pt>
    <dgm:pt modelId="{7FEFD97F-3181-43F9-8EA1-DDAF4ADF5D54}" type="parTrans" cxnId="{DC177730-EE2A-48CF-AFCA-4306FF4E355C}">
      <dgm:prSet/>
      <dgm:spPr/>
      <dgm:t>
        <a:bodyPr/>
        <a:lstStyle/>
        <a:p>
          <a:endParaRPr lang="en-US"/>
        </a:p>
      </dgm:t>
    </dgm:pt>
    <dgm:pt modelId="{7B7ADF06-7FDE-4187-8BD2-1B8211A0E2BE}" type="sibTrans" cxnId="{DC177730-EE2A-48CF-AFCA-4306FF4E355C}">
      <dgm:prSet/>
      <dgm:spPr/>
      <dgm:t>
        <a:bodyPr/>
        <a:lstStyle/>
        <a:p>
          <a:endParaRPr lang="en-US"/>
        </a:p>
      </dgm:t>
    </dgm:pt>
    <dgm:pt modelId="{B1EC89B2-DD9B-4167-884B-5B6395DD092B}" type="pres">
      <dgm:prSet presAssocID="{0A766DA8-F73C-4ABB-8D8C-B4B79BC387D9}" presName="composite" presStyleCnt="0">
        <dgm:presLayoutVars>
          <dgm:chMax val="1"/>
          <dgm:dir/>
          <dgm:resizeHandles val="exact"/>
        </dgm:presLayoutVars>
      </dgm:prSet>
      <dgm:spPr/>
    </dgm:pt>
    <dgm:pt modelId="{4636938D-2900-4E2A-8E0C-E41EE5919A86}" type="pres">
      <dgm:prSet presAssocID="{EE3F68B8-96FA-4B1F-B158-FF557F517C5D}" presName="roof" presStyleLbl="dkBgShp" presStyleIdx="0" presStyleCnt="2"/>
      <dgm:spPr/>
    </dgm:pt>
    <dgm:pt modelId="{6DF799AC-5529-4B0E-9B01-7D3F9280314C}" type="pres">
      <dgm:prSet presAssocID="{EE3F68B8-96FA-4B1F-B158-FF557F517C5D}" presName="pillars" presStyleCnt="0"/>
      <dgm:spPr/>
    </dgm:pt>
    <dgm:pt modelId="{11D67493-8061-48A6-924C-3E18E766FD64}" type="pres">
      <dgm:prSet presAssocID="{EE3F68B8-96FA-4B1F-B158-FF557F517C5D}" presName="pillar1" presStyleLbl="node1" presStyleIdx="0" presStyleCnt="6">
        <dgm:presLayoutVars>
          <dgm:bulletEnabled val="1"/>
        </dgm:presLayoutVars>
      </dgm:prSet>
      <dgm:spPr/>
    </dgm:pt>
    <dgm:pt modelId="{CFF0F220-0A80-4B83-8BE3-0C450C593513}" type="pres">
      <dgm:prSet presAssocID="{49317DA9-B561-4C27-B5F1-12DC4C118795}" presName="pillarX" presStyleLbl="node1" presStyleIdx="1" presStyleCnt="6">
        <dgm:presLayoutVars>
          <dgm:bulletEnabled val="1"/>
        </dgm:presLayoutVars>
      </dgm:prSet>
      <dgm:spPr/>
    </dgm:pt>
    <dgm:pt modelId="{3B12273D-D5E0-414B-A465-900129FB4CB7}" type="pres">
      <dgm:prSet presAssocID="{678B35DE-1227-42BC-838E-B56339C1E2AF}" presName="pillarX" presStyleLbl="node1" presStyleIdx="2" presStyleCnt="6">
        <dgm:presLayoutVars>
          <dgm:bulletEnabled val="1"/>
        </dgm:presLayoutVars>
      </dgm:prSet>
      <dgm:spPr/>
    </dgm:pt>
    <dgm:pt modelId="{1BDEC508-8123-4E8B-A93C-745655F3FB9A}" type="pres">
      <dgm:prSet presAssocID="{E8D6449F-7A81-4193-9932-CE49AE4705DB}" presName="pillarX" presStyleLbl="node1" presStyleIdx="3" presStyleCnt="6">
        <dgm:presLayoutVars>
          <dgm:bulletEnabled val="1"/>
        </dgm:presLayoutVars>
      </dgm:prSet>
      <dgm:spPr/>
    </dgm:pt>
    <dgm:pt modelId="{D984A860-5495-4E1C-AAB0-79051987B76B}" type="pres">
      <dgm:prSet presAssocID="{58600DB8-6B24-403A-8E13-7CB6110FC704}" presName="pillarX" presStyleLbl="node1" presStyleIdx="4" presStyleCnt="6">
        <dgm:presLayoutVars>
          <dgm:bulletEnabled val="1"/>
        </dgm:presLayoutVars>
      </dgm:prSet>
      <dgm:spPr/>
    </dgm:pt>
    <dgm:pt modelId="{D50A6343-BCF5-45D8-BAC0-3EFC391BE783}" type="pres">
      <dgm:prSet presAssocID="{8C46DB52-23E4-409A-A9C8-8659AEEAAB06}" presName="pillarX" presStyleLbl="node1" presStyleIdx="5" presStyleCnt="6">
        <dgm:presLayoutVars>
          <dgm:bulletEnabled val="1"/>
        </dgm:presLayoutVars>
      </dgm:prSet>
      <dgm:spPr/>
    </dgm:pt>
    <dgm:pt modelId="{3303AB04-EE7C-47DD-8255-DC20F1DC9BBE}" type="pres">
      <dgm:prSet presAssocID="{EE3F68B8-96FA-4B1F-B158-FF557F517C5D}" presName="base" presStyleLbl="dkBgShp" presStyleIdx="1" presStyleCnt="2"/>
      <dgm:spPr/>
    </dgm:pt>
  </dgm:ptLst>
  <dgm:cxnLst>
    <dgm:cxn modelId="{ED79210D-BBAD-4883-B4BF-2741CE48BDF0}" type="presOf" srcId="{49317DA9-B561-4C27-B5F1-12DC4C118795}" destId="{CFF0F220-0A80-4B83-8BE3-0C450C593513}" srcOrd="0" destOrd="0" presId="urn:microsoft.com/office/officeart/2005/8/layout/hList3"/>
    <dgm:cxn modelId="{5239DC28-064E-450B-BA48-9BBF4DF9D469}" type="presOf" srcId="{A73C99C6-6AB6-451E-8C38-2B00582BD526}" destId="{11D67493-8061-48A6-924C-3E18E766FD64}" srcOrd="0" destOrd="0" presId="urn:microsoft.com/office/officeart/2005/8/layout/hList3"/>
    <dgm:cxn modelId="{4455182E-8334-4577-9059-B6F7BCF2F472}" srcId="{0A766DA8-F73C-4ABB-8D8C-B4B79BC387D9}" destId="{EE3F68B8-96FA-4B1F-B158-FF557F517C5D}" srcOrd="0" destOrd="0" parTransId="{F723C071-96F2-4F2C-8230-4A3AF6DC5CBC}" sibTransId="{7D087FAE-BC54-4095-B955-C2720F795BD5}"/>
    <dgm:cxn modelId="{DC177730-EE2A-48CF-AFCA-4306FF4E355C}" srcId="{EE3F68B8-96FA-4B1F-B158-FF557F517C5D}" destId="{8C46DB52-23E4-409A-A9C8-8659AEEAAB06}" srcOrd="5" destOrd="0" parTransId="{7FEFD97F-3181-43F9-8EA1-DDAF4ADF5D54}" sibTransId="{7B7ADF06-7FDE-4187-8BD2-1B8211A0E2BE}"/>
    <dgm:cxn modelId="{8CB19737-C260-484C-A5A5-705413BCCEC8}" type="presOf" srcId="{0A766DA8-F73C-4ABB-8D8C-B4B79BC387D9}" destId="{B1EC89B2-DD9B-4167-884B-5B6395DD092B}" srcOrd="0" destOrd="0" presId="urn:microsoft.com/office/officeart/2005/8/layout/hList3"/>
    <dgm:cxn modelId="{EC7A565D-59FF-4215-9946-451C2C57E657}" srcId="{EE3F68B8-96FA-4B1F-B158-FF557F517C5D}" destId="{E8D6449F-7A81-4193-9932-CE49AE4705DB}" srcOrd="3" destOrd="0" parTransId="{A5ADA582-0F4A-4352-80CF-CDAE75B94856}" sibTransId="{CB70E7C5-A25E-4A7C-85F0-D88B367C7989}"/>
    <dgm:cxn modelId="{3DA45E44-2DD0-4AD1-861B-1AFAFB07B408}" type="presOf" srcId="{678B35DE-1227-42BC-838E-B56339C1E2AF}" destId="{3B12273D-D5E0-414B-A465-900129FB4CB7}" srcOrd="0" destOrd="0" presId="urn:microsoft.com/office/officeart/2005/8/layout/hList3"/>
    <dgm:cxn modelId="{FA568244-38A8-4DAF-86A5-3DC336956709}" srcId="{EE3F68B8-96FA-4B1F-B158-FF557F517C5D}" destId="{A73C99C6-6AB6-451E-8C38-2B00582BD526}" srcOrd="0" destOrd="0" parTransId="{A10BDB0D-099B-4EB4-B2C0-EAC282DE2DE3}" sibTransId="{31393FE0-391B-4F70-85FC-51A0E6C57E73}"/>
    <dgm:cxn modelId="{C9DEC065-E0B9-4396-965F-E09A5C0A4F6F}" srcId="{EE3F68B8-96FA-4B1F-B158-FF557F517C5D}" destId="{58600DB8-6B24-403A-8E13-7CB6110FC704}" srcOrd="4" destOrd="0" parTransId="{58F02698-AB02-4D2B-AFA0-082505C33495}" sibTransId="{EF88F9E5-9978-4DD7-A2FC-E85617A2FD50}"/>
    <dgm:cxn modelId="{AC9A7D51-66DB-4A0E-8F56-61BDBACDB697}" type="presOf" srcId="{E8D6449F-7A81-4193-9932-CE49AE4705DB}" destId="{1BDEC508-8123-4E8B-A93C-745655F3FB9A}" srcOrd="0" destOrd="0" presId="urn:microsoft.com/office/officeart/2005/8/layout/hList3"/>
    <dgm:cxn modelId="{050CAD72-23EC-479D-B8FC-4192422A43AF}" type="presOf" srcId="{8C46DB52-23E4-409A-A9C8-8659AEEAAB06}" destId="{D50A6343-BCF5-45D8-BAC0-3EFC391BE783}" srcOrd="0" destOrd="0" presId="urn:microsoft.com/office/officeart/2005/8/layout/hList3"/>
    <dgm:cxn modelId="{5C057D59-632B-495D-9474-EA6D2AF9D8D0}" srcId="{EE3F68B8-96FA-4B1F-B158-FF557F517C5D}" destId="{49317DA9-B561-4C27-B5F1-12DC4C118795}" srcOrd="1" destOrd="0" parTransId="{FA49B1C4-02A3-40E4-9B36-5A9414427FEF}" sibTransId="{1D79E08F-882B-45C7-B77D-BC66DDCB7B9A}"/>
    <dgm:cxn modelId="{5B2E9E8B-34A2-4451-A5B7-8440457C0F19}" type="presOf" srcId="{58600DB8-6B24-403A-8E13-7CB6110FC704}" destId="{D984A860-5495-4E1C-AAB0-79051987B76B}" srcOrd="0" destOrd="0" presId="urn:microsoft.com/office/officeart/2005/8/layout/hList3"/>
    <dgm:cxn modelId="{02E158B6-128D-41AE-83AB-E11AD0ACCA2E}" type="presOf" srcId="{EE3F68B8-96FA-4B1F-B158-FF557F517C5D}" destId="{4636938D-2900-4E2A-8E0C-E41EE5919A86}" srcOrd="0" destOrd="0" presId="urn:microsoft.com/office/officeart/2005/8/layout/hList3"/>
    <dgm:cxn modelId="{5F050AD8-30B5-4ED9-8EE8-516B00D5AD25}" srcId="{EE3F68B8-96FA-4B1F-B158-FF557F517C5D}" destId="{678B35DE-1227-42BC-838E-B56339C1E2AF}" srcOrd="2" destOrd="0" parTransId="{210E64E5-ABF0-4FA0-AD1B-B55EDE4ACCF1}" sibTransId="{4A8EEB3A-3CCE-4ACA-A471-6E1C1C4E495E}"/>
    <dgm:cxn modelId="{79402BA6-5A79-4EDC-A1C9-BB83FE051500}" type="presParOf" srcId="{B1EC89B2-DD9B-4167-884B-5B6395DD092B}" destId="{4636938D-2900-4E2A-8E0C-E41EE5919A86}" srcOrd="0" destOrd="0" presId="urn:microsoft.com/office/officeart/2005/8/layout/hList3"/>
    <dgm:cxn modelId="{50AFD222-7FF0-462B-A5AA-81272826A2F5}" type="presParOf" srcId="{B1EC89B2-DD9B-4167-884B-5B6395DD092B}" destId="{6DF799AC-5529-4B0E-9B01-7D3F9280314C}" srcOrd="1" destOrd="0" presId="urn:microsoft.com/office/officeart/2005/8/layout/hList3"/>
    <dgm:cxn modelId="{7230452D-77AA-47F5-8C90-F23220D8CD2C}" type="presParOf" srcId="{6DF799AC-5529-4B0E-9B01-7D3F9280314C}" destId="{11D67493-8061-48A6-924C-3E18E766FD64}" srcOrd="0" destOrd="0" presId="urn:microsoft.com/office/officeart/2005/8/layout/hList3"/>
    <dgm:cxn modelId="{CE63CB0F-8ACC-46C8-A47C-0C40D5C29EF8}" type="presParOf" srcId="{6DF799AC-5529-4B0E-9B01-7D3F9280314C}" destId="{CFF0F220-0A80-4B83-8BE3-0C450C593513}" srcOrd="1" destOrd="0" presId="urn:microsoft.com/office/officeart/2005/8/layout/hList3"/>
    <dgm:cxn modelId="{7D820349-9781-44DF-93C8-0EC3D777AD05}" type="presParOf" srcId="{6DF799AC-5529-4B0E-9B01-7D3F9280314C}" destId="{3B12273D-D5E0-414B-A465-900129FB4CB7}" srcOrd="2" destOrd="0" presId="urn:microsoft.com/office/officeart/2005/8/layout/hList3"/>
    <dgm:cxn modelId="{3B24F506-4A9D-4BC7-99F5-5343F270CE94}" type="presParOf" srcId="{6DF799AC-5529-4B0E-9B01-7D3F9280314C}" destId="{1BDEC508-8123-4E8B-A93C-745655F3FB9A}" srcOrd="3" destOrd="0" presId="urn:microsoft.com/office/officeart/2005/8/layout/hList3"/>
    <dgm:cxn modelId="{9BCB75F0-9C01-4CC9-9AEC-1059D32E5C2A}" type="presParOf" srcId="{6DF799AC-5529-4B0E-9B01-7D3F9280314C}" destId="{D984A860-5495-4E1C-AAB0-79051987B76B}" srcOrd="4" destOrd="0" presId="urn:microsoft.com/office/officeart/2005/8/layout/hList3"/>
    <dgm:cxn modelId="{912C8C11-A208-4A8D-AFF2-8AA8C7215319}" type="presParOf" srcId="{6DF799AC-5529-4B0E-9B01-7D3F9280314C}" destId="{D50A6343-BCF5-45D8-BAC0-3EFC391BE783}" srcOrd="5" destOrd="0" presId="urn:microsoft.com/office/officeart/2005/8/layout/hList3"/>
    <dgm:cxn modelId="{3EF5A175-876D-448A-9020-23A0B2BFBEC7}" type="presParOf" srcId="{B1EC89B2-DD9B-4167-884B-5B6395DD092B}" destId="{3303AB04-EE7C-47DD-8255-DC20F1DC9BBE}" srcOrd="2" destOrd="0" presId="urn:microsoft.com/office/officeart/2005/8/layout/h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6938D-2900-4E2A-8E0C-E41EE5919A86}">
      <dsp:nvSpPr>
        <dsp:cNvPr id="0" name=""/>
        <dsp:cNvSpPr/>
      </dsp:nvSpPr>
      <dsp:spPr>
        <a:xfrm>
          <a:off x="0" y="0"/>
          <a:ext cx="7615262" cy="1363506"/>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IN" sz="3800" b="1" i="1" kern="1200" dirty="0" err="1"/>
            <a:t>Hofstede’s</a:t>
          </a:r>
          <a:r>
            <a:rPr lang="en-IN" sz="3800" b="1" i="1" kern="1200" dirty="0"/>
            <a:t> cultural dimension theory </a:t>
          </a:r>
          <a:endParaRPr lang="en-US" sz="3800" kern="1200" dirty="0"/>
        </a:p>
      </dsp:txBody>
      <dsp:txXfrm>
        <a:off x="0" y="0"/>
        <a:ext cx="7615262" cy="1363506"/>
      </dsp:txXfrm>
    </dsp:sp>
    <dsp:sp modelId="{11D67493-8061-48A6-924C-3E18E766FD64}">
      <dsp:nvSpPr>
        <dsp:cNvPr id="0" name=""/>
        <dsp:cNvSpPr/>
      </dsp:nvSpPr>
      <dsp:spPr>
        <a:xfrm>
          <a:off x="3718" y="1363506"/>
          <a:ext cx="1267970" cy="286336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t>Power distance index</a:t>
          </a:r>
          <a:endParaRPr lang="en-US" sz="1200" kern="1200" dirty="0"/>
        </a:p>
      </dsp:txBody>
      <dsp:txXfrm>
        <a:off x="3718" y="1363506"/>
        <a:ext cx="1267970" cy="2863364"/>
      </dsp:txXfrm>
    </dsp:sp>
    <dsp:sp modelId="{CFF0F220-0A80-4B83-8BE3-0C450C593513}">
      <dsp:nvSpPr>
        <dsp:cNvPr id="0" name=""/>
        <dsp:cNvSpPr/>
      </dsp:nvSpPr>
      <dsp:spPr>
        <a:xfrm>
          <a:off x="1271689" y="1363506"/>
          <a:ext cx="1267970" cy="2863364"/>
        </a:xfrm>
        <a:prstGeom prst="rect">
          <a:avLst/>
        </a:prstGeom>
        <a:solidFill>
          <a:schemeClr val="accent3">
            <a:hueOff val="475074"/>
            <a:satOff val="2559"/>
            <a:lumOff val="3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t>Individualism vs. Collectivism</a:t>
          </a:r>
          <a:endParaRPr lang="en-US" sz="1200" kern="1200" dirty="0"/>
        </a:p>
      </dsp:txBody>
      <dsp:txXfrm>
        <a:off x="1271689" y="1363506"/>
        <a:ext cx="1267970" cy="2863364"/>
      </dsp:txXfrm>
    </dsp:sp>
    <dsp:sp modelId="{3B12273D-D5E0-414B-A465-900129FB4CB7}">
      <dsp:nvSpPr>
        <dsp:cNvPr id="0" name=""/>
        <dsp:cNvSpPr/>
      </dsp:nvSpPr>
      <dsp:spPr>
        <a:xfrm>
          <a:off x="2539660" y="1363506"/>
          <a:ext cx="1267970" cy="2863364"/>
        </a:xfrm>
        <a:prstGeom prst="rect">
          <a:avLst/>
        </a:prstGeom>
        <a:solidFill>
          <a:schemeClr val="accent3">
            <a:hueOff val="950148"/>
            <a:satOff val="5118"/>
            <a:lumOff val="69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t>Masculinity vs. Femininity</a:t>
          </a:r>
          <a:endParaRPr lang="en-US" sz="1200" kern="1200" dirty="0"/>
        </a:p>
      </dsp:txBody>
      <dsp:txXfrm>
        <a:off x="2539660" y="1363506"/>
        <a:ext cx="1267970" cy="2863364"/>
      </dsp:txXfrm>
    </dsp:sp>
    <dsp:sp modelId="{1BDEC508-8123-4E8B-A93C-745655F3FB9A}">
      <dsp:nvSpPr>
        <dsp:cNvPr id="0" name=""/>
        <dsp:cNvSpPr/>
      </dsp:nvSpPr>
      <dsp:spPr>
        <a:xfrm>
          <a:off x="3807631" y="1363506"/>
          <a:ext cx="1267970" cy="2863364"/>
        </a:xfrm>
        <a:prstGeom prst="rect">
          <a:avLst/>
        </a:prstGeom>
        <a:solidFill>
          <a:schemeClr val="accent3">
            <a:hueOff val="1425223"/>
            <a:satOff val="7676"/>
            <a:lumOff val="10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t>Uncertainty avoidance index</a:t>
          </a:r>
          <a:endParaRPr lang="en-US" sz="1200" kern="1200" dirty="0"/>
        </a:p>
      </dsp:txBody>
      <dsp:txXfrm>
        <a:off x="3807631" y="1363506"/>
        <a:ext cx="1267970" cy="2863364"/>
      </dsp:txXfrm>
    </dsp:sp>
    <dsp:sp modelId="{D984A860-5495-4E1C-AAB0-79051987B76B}">
      <dsp:nvSpPr>
        <dsp:cNvPr id="0" name=""/>
        <dsp:cNvSpPr/>
      </dsp:nvSpPr>
      <dsp:spPr>
        <a:xfrm>
          <a:off x="5075601" y="1363506"/>
          <a:ext cx="1267970" cy="2863364"/>
        </a:xfrm>
        <a:prstGeom prst="rect">
          <a:avLst/>
        </a:prstGeom>
        <a:solidFill>
          <a:schemeClr val="accent3">
            <a:hueOff val="1900297"/>
            <a:satOff val="10235"/>
            <a:lumOff val="139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a:t>Long vs. short-term orientation</a:t>
          </a:r>
          <a:endParaRPr lang="en-US" sz="1200" kern="1200" dirty="0"/>
        </a:p>
      </dsp:txBody>
      <dsp:txXfrm>
        <a:off x="5075601" y="1363506"/>
        <a:ext cx="1267970" cy="2863364"/>
      </dsp:txXfrm>
    </dsp:sp>
    <dsp:sp modelId="{D50A6343-BCF5-45D8-BAC0-3EFC391BE783}">
      <dsp:nvSpPr>
        <dsp:cNvPr id="0" name=""/>
        <dsp:cNvSpPr/>
      </dsp:nvSpPr>
      <dsp:spPr>
        <a:xfrm>
          <a:off x="6343572" y="1363506"/>
          <a:ext cx="1267970" cy="2863364"/>
        </a:xfrm>
        <a:prstGeom prst="rect">
          <a:avLst/>
        </a:prstGeom>
        <a:solidFill>
          <a:schemeClr val="accent3">
            <a:hueOff val="2375371"/>
            <a:satOff val="12794"/>
            <a:lumOff val="174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a:t>Indulgence vs. restraint</a:t>
          </a:r>
          <a:endParaRPr lang="en-US" sz="1200" kern="1200" dirty="0"/>
        </a:p>
      </dsp:txBody>
      <dsp:txXfrm>
        <a:off x="6343572" y="1363506"/>
        <a:ext cx="1267970" cy="2863364"/>
      </dsp:txXfrm>
    </dsp:sp>
    <dsp:sp modelId="{3303AB04-EE7C-47DD-8255-DC20F1DC9BBE}">
      <dsp:nvSpPr>
        <dsp:cNvPr id="0" name=""/>
        <dsp:cNvSpPr/>
      </dsp:nvSpPr>
      <dsp:spPr>
        <a:xfrm>
          <a:off x="0" y="4226871"/>
          <a:ext cx="7615262" cy="318151"/>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3C2D4D-BB00-42F2-9F6B-4155E78749D4}" type="datetimeFigureOut">
              <a:rPr lang="en-US" smtClean="0"/>
              <a:t>12/3/2024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F01CF5-C5AC-4EA6-BDC3-8AD704922A6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When employee's values are aligned with the organizational values employees feel motivated and their commitment to achieving organizational goals increases. A </a:t>
            </a:r>
            <a:r>
              <a:rPr lang="en-GB" sz="1200" kern="1200" dirty="0">
                <a:solidFill>
                  <a:schemeClr val="tx1"/>
                </a:solidFill>
                <a:latin typeface="+mn-lt"/>
                <a:ea typeface="+mn-ea"/>
                <a:cs typeface="+mn-cs"/>
              </a:rPr>
              <a:t>positive and strong working culture helps improve brand reputation and customer satisfaction which helps achieve long-term goals and objectives (</a:t>
            </a:r>
            <a:r>
              <a:rPr lang="en-GB" sz="1200" kern="1200" dirty="0" err="1">
                <a:solidFill>
                  <a:schemeClr val="tx1"/>
                </a:solidFill>
                <a:latin typeface="+mn-lt"/>
                <a:ea typeface="+mn-ea"/>
                <a:cs typeface="+mn-cs"/>
              </a:rPr>
              <a:t>Almerri</a:t>
            </a:r>
            <a:r>
              <a:rPr lang="en-GB" sz="1200" kern="1200" dirty="0">
                <a:solidFill>
                  <a:schemeClr val="tx1"/>
                </a:solidFill>
                <a:latin typeface="+mn-lt"/>
                <a:ea typeface="+mn-ea"/>
                <a:cs typeface="+mn-cs"/>
              </a:rPr>
              <a:t>, 2023). </a:t>
            </a:r>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A company's culture is made up of formal and informal systems that impact employees' and customers experience and satisfaction. An effective organizational culture helps examine how employees communicate, how decisions are made, the working environment, performance management practices, and many more. </a:t>
            </a:r>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IN" sz="1200" kern="1200" dirty="0">
                <a:solidFill>
                  <a:schemeClr val="tx1"/>
                </a:solidFill>
                <a:latin typeface="+mn-lt"/>
                <a:ea typeface="+mn-ea"/>
                <a:cs typeface="+mn-cs"/>
              </a:rPr>
              <a:t>Company culture has a significant impact on employees and the organization.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Employee retention rate</a:t>
            </a:r>
            <a:r>
              <a:rPr lang="en-IN" sz="1200" kern="1200" dirty="0">
                <a:solidFill>
                  <a:schemeClr val="tx1"/>
                </a:solidFill>
                <a:latin typeface="+mn-lt"/>
                <a:ea typeface="+mn-ea"/>
                <a:cs typeface="+mn-cs"/>
              </a:rPr>
              <a:t>: Businesses with strong and positive work cultures have higher employee retention rates. Employee retention rate reduces employee turnover rate which has a positive impact on brand reputation.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Employee engagement</a:t>
            </a:r>
            <a:r>
              <a:rPr lang="en-IN" sz="1200" kern="1200" dirty="0">
                <a:solidFill>
                  <a:schemeClr val="tx1"/>
                </a:solidFill>
                <a:latin typeface="+mn-lt"/>
                <a:ea typeface="+mn-ea"/>
                <a:cs typeface="+mn-cs"/>
              </a:rPr>
              <a:t>: a positive and inclusive work culture improves employee engagement whereas a rigid culture leads to </a:t>
            </a:r>
            <a:r>
              <a:rPr lang="en-GB" sz="1200" kern="1200" dirty="0">
                <a:solidFill>
                  <a:schemeClr val="tx1"/>
                </a:solidFill>
                <a:latin typeface="+mn-lt"/>
                <a:ea typeface="+mn-ea"/>
                <a:cs typeface="+mn-cs"/>
              </a:rPr>
              <a:t>a reduction in employee engagement. When employees feel engaged they feel motivated and present innovative ideas and suggestions that contribute to organizational growth and development (</a:t>
            </a:r>
            <a:r>
              <a:rPr lang="en-GB" sz="1200" kern="1200" dirty="0" err="1">
                <a:solidFill>
                  <a:schemeClr val="tx1"/>
                </a:solidFill>
                <a:latin typeface="+mn-lt"/>
                <a:ea typeface="+mn-ea"/>
                <a:cs typeface="+mn-cs"/>
              </a:rPr>
              <a:t>Fidyah</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Setiawati</a:t>
            </a:r>
            <a:r>
              <a:rPr lang="en-GB" sz="1200" kern="1200" dirty="0">
                <a:solidFill>
                  <a:schemeClr val="tx1"/>
                </a:solidFill>
                <a:latin typeface="+mn-lt"/>
                <a:ea typeface="+mn-ea"/>
                <a:cs typeface="+mn-cs"/>
              </a:rPr>
              <a:t>, 2020).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Brand reputation</a:t>
            </a:r>
            <a:r>
              <a:rPr lang="en-IN" sz="1200" kern="1200" dirty="0">
                <a:solidFill>
                  <a:schemeClr val="tx1"/>
                </a:solidFill>
                <a:latin typeface="+mn-lt"/>
                <a:ea typeface="+mn-ea"/>
                <a:cs typeface="+mn-cs"/>
              </a:rPr>
              <a:t>: a positive brand reputation also helps create an inclusive environment where a diverse workforce feels valued and has equal growth opportunities. A positive brand reputation acts as an appealing factor for investors and a competent workforce.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Flexibility at the workplace</a:t>
            </a:r>
            <a:r>
              <a:rPr lang="en-IN" sz="1200" kern="1200" dirty="0">
                <a:solidFill>
                  <a:schemeClr val="tx1"/>
                </a:solidFill>
                <a:latin typeface="+mn-lt"/>
                <a:ea typeface="+mn-ea"/>
                <a:cs typeface="+mn-cs"/>
              </a:rPr>
              <a:t>: Flexibility helps business firms adapt essential changes that help them compete in a continuously evolving business environment. Flexible work culture helps employees amend essential changes in </a:t>
            </a:r>
            <a:r>
              <a:rPr lang="en-IN" sz="1200" kern="1200" dirty="0" err="1">
                <a:solidFill>
                  <a:schemeClr val="tx1"/>
                </a:solidFill>
                <a:latin typeface="+mn-lt"/>
                <a:ea typeface="+mn-ea"/>
                <a:cs typeface="+mn-cs"/>
              </a:rPr>
              <a:t>favor</a:t>
            </a:r>
            <a:r>
              <a:rPr lang="en-IN" sz="1200" kern="1200" dirty="0">
                <a:solidFill>
                  <a:schemeClr val="tx1"/>
                </a:solidFill>
                <a:latin typeface="+mn-lt"/>
                <a:ea typeface="+mn-ea"/>
                <a:cs typeface="+mn-cs"/>
              </a:rPr>
              <a:t> of the organization.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Impact employees and customers experience</a:t>
            </a:r>
            <a:r>
              <a:rPr lang="en-IN" sz="1200" kern="1200" dirty="0">
                <a:solidFill>
                  <a:schemeClr val="tx1"/>
                </a:solidFill>
                <a:latin typeface="+mn-lt"/>
                <a:ea typeface="+mn-ea"/>
                <a:cs typeface="+mn-cs"/>
              </a:rPr>
              <a:t>: A positive work culture helps employees </a:t>
            </a:r>
            <a:r>
              <a:rPr lang="en-GB" sz="1200" kern="1200" dirty="0">
                <a:solidFill>
                  <a:schemeClr val="tx1"/>
                </a:solidFill>
                <a:latin typeface="+mn-lt"/>
                <a:ea typeface="+mn-ea"/>
                <a:cs typeface="+mn-cs"/>
              </a:rPr>
              <a:t>understand customer requirements that help deliver services accordingly. A satisfied workforce emphasizes fostering positive interaction with team members that helps build long-lasting relationships (Morgan, 2017).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Innovation at the workplace</a:t>
            </a:r>
            <a:r>
              <a:rPr lang="en-IN" sz="1200" kern="1200" dirty="0">
                <a:solidFill>
                  <a:schemeClr val="tx1"/>
                </a:solidFill>
                <a:latin typeface="+mn-lt"/>
                <a:ea typeface="+mn-ea"/>
                <a:cs typeface="+mn-cs"/>
              </a:rPr>
              <a:t>: business firms operating at large scale have open communication channels that allow employees to present innovative and creative ideas that drive business growth and development.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Positive company culture helps business firms achieve desired goals and objectives that enhance customer satisfaction and increase employee retention rate. A strong company culture helps business firms achieve a competitive edge and enhance brand value and reputation. </a:t>
            </a:r>
            <a:endParaRPr lang="en-US" sz="1200" kern="1200" dirty="0">
              <a:solidFill>
                <a:schemeClr val="tx1"/>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CAF01CF5-C5AC-4EA6-BDC3-8AD704922A6A}"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is a rapidly growing organization however the organization is facing several challenges that influence employees' and organisations' performance. Rapid organizational growth influences a company's work culture resulting in creating an informal structure.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faces difficulty in managing the workforce as they feel disconnected.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culture has also raised difficulty in recruiting and retaining a talented workforce that impacts employees' and organizations' performance. The increasing employee turnover rate highlights that employees 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are attracted to organizations with positive work cultures that help attract team members. Employees working for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experience that it does not offer better career growth opportunities compared to its competitors. </a:t>
            </a:r>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IN" sz="1200" b="1" i="1" kern="1200" dirty="0" err="1">
                <a:solidFill>
                  <a:schemeClr val="tx1"/>
                </a:solidFill>
                <a:latin typeface="+mn-lt"/>
                <a:ea typeface="+mn-ea"/>
                <a:cs typeface="+mn-cs"/>
              </a:rPr>
              <a:t>Hofstede’s</a:t>
            </a:r>
            <a:r>
              <a:rPr lang="en-IN" sz="1200" b="1" i="1" kern="1200" dirty="0">
                <a:solidFill>
                  <a:schemeClr val="tx1"/>
                </a:solidFill>
                <a:latin typeface="+mn-lt"/>
                <a:ea typeface="+mn-ea"/>
                <a:cs typeface="+mn-cs"/>
              </a:rPr>
              <a:t> cultural dimension theory </a:t>
            </a:r>
            <a:endParaRPr lang="en-US" sz="1200" kern="1200" dirty="0">
              <a:solidFill>
                <a:schemeClr val="tx1"/>
              </a:solidFill>
              <a:latin typeface="+mn-lt"/>
              <a:ea typeface="+mn-ea"/>
              <a:cs typeface="+mn-cs"/>
            </a:endParaRPr>
          </a:p>
          <a:p>
            <a:r>
              <a:rPr lang="en-IN" sz="1200" kern="1200" dirty="0" err="1">
                <a:solidFill>
                  <a:schemeClr val="tx1"/>
                </a:solidFill>
                <a:latin typeface="+mn-lt"/>
                <a:ea typeface="+mn-ea"/>
                <a:cs typeface="+mn-cs"/>
              </a:rPr>
              <a:t>Hofstede</a:t>
            </a:r>
            <a:r>
              <a:rPr lang="en-IN" sz="1200" kern="1200" dirty="0">
                <a:solidFill>
                  <a:schemeClr val="tx1"/>
                </a:solidFill>
                <a:latin typeface="+mn-lt"/>
                <a:ea typeface="+mn-ea"/>
                <a:cs typeface="+mn-cs"/>
              </a:rPr>
              <a:t> highlights different dimensions that help understand and examine cultural differences that directly impact employees' and organizations' performance.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Power distance index</a:t>
            </a:r>
            <a:r>
              <a:rPr lang="en-IN" sz="1200" kern="1200" dirty="0">
                <a:solidFill>
                  <a:schemeClr val="tx1"/>
                </a:solidFill>
                <a:latin typeface="+mn-lt"/>
                <a:ea typeface="+mn-ea"/>
                <a:cs typeface="+mn-cs"/>
              </a:rPr>
              <a:t>: A high PDI indicates a hierarchical structure whereas a low PDI highlights an inclusive environment where employees in different positions are actively involved in the decision-making process. Hierarchical structure is considered </a:t>
            </a:r>
            <a:r>
              <a:rPr lang="en-GB" sz="1200" kern="1200" dirty="0">
                <a:solidFill>
                  <a:schemeClr val="tx1"/>
                </a:solidFill>
                <a:latin typeface="+mn-lt"/>
                <a:ea typeface="+mn-ea"/>
                <a:cs typeface="+mn-cs"/>
              </a:rPr>
              <a:t>more effective in a rapidly growing business where communication flows downwards (</a:t>
            </a:r>
            <a:r>
              <a:rPr lang="en-GB" sz="1200" kern="1200" dirty="0" err="1">
                <a:solidFill>
                  <a:schemeClr val="tx1"/>
                </a:solidFill>
                <a:latin typeface="+mn-lt"/>
                <a:ea typeface="+mn-ea"/>
                <a:cs typeface="+mn-cs"/>
              </a:rPr>
              <a:t>Żemojtel-Piotrowska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Piotrowski</a:t>
            </a:r>
            <a:r>
              <a:rPr lang="en-GB" sz="1200" kern="1200" dirty="0">
                <a:solidFill>
                  <a:schemeClr val="tx1"/>
                </a:solidFill>
                <a:latin typeface="+mn-lt"/>
                <a:ea typeface="+mn-ea"/>
                <a:cs typeface="+mn-cs"/>
              </a:rPr>
              <a:t>, 2023).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Individualism vs. Collectivism</a:t>
            </a:r>
            <a:r>
              <a:rPr lang="en-IN" sz="1200" kern="1200" dirty="0">
                <a:solidFill>
                  <a:schemeClr val="tx1"/>
                </a:solidFill>
                <a:latin typeface="+mn-lt"/>
                <a:ea typeface="+mn-ea"/>
                <a:cs typeface="+mn-cs"/>
              </a:rPr>
              <a:t>: it highlights what individuals prefer such as achieving personal goals rather than common goals. Individualistic values personal achievements whereas collectivism presents interconnectedness.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Masculinity vs. Femininity</a:t>
            </a:r>
            <a:r>
              <a:rPr lang="en-IN" sz="1200" kern="1200" dirty="0">
                <a:solidFill>
                  <a:schemeClr val="tx1"/>
                </a:solidFill>
                <a:latin typeface="+mn-lt"/>
                <a:ea typeface="+mn-ea"/>
                <a:cs typeface="+mn-cs"/>
              </a:rPr>
              <a:t>: Femininity culture values building strong and positive relationships whereas masculinity culture values fair competition and achievements that influence business performance.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Uncertainty avoidance index</a:t>
            </a:r>
            <a:r>
              <a:rPr lang="en-IN" sz="1200" kern="1200" dirty="0">
                <a:solidFill>
                  <a:schemeClr val="tx1"/>
                </a:solidFill>
                <a:latin typeface="+mn-lt"/>
                <a:ea typeface="+mn-ea"/>
                <a:cs typeface="+mn-cs"/>
              </a:rPr>
              <a:t>: business firms with high UAI generally resist change and perform as per strict rules and regulations. Whereas a lower uncertainty index fosters flexibility that helps introduce innovative solutions and achieve a competitive edge.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Long vs. short-term orientation</a:t>
            </a:r>
            <a:r>
              <a:rPr lang="en-IN" sz="1200" kern="1200" dirty="0">
                <a:solidFill>
                  <a:schemeClr val="tx1"/>
                </a:solidFill>
                <a:latin typeface="+mn-lt"/>
                <a:ea typeface="+mn-ea"/>
                <a:cs typeface="+mn-cs"/>
              </a:rPr>
              <a:t>: it helps examine that the company mainly focuses on achieving small or large organizational goals that help design a reward system.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Indulgence vs. restraint</a:t>
            </a:r>
            <a:r>
              <a:rPr lang="en-IN" sz="1200" kern="1200" dirty="0">
                <a:solidFill>
                  <a:schemeClr val="tx1"/>
                </a:solidFill>
                <a:latin typeface="+mn-lt"/>
                <a:ea typeface="+mn-ea"/>
                <a:cs typeface="+mn-cs"/>
              </a:rPr>
              <a:t>: it helps examine how society handles or refers to the desire </a:t>
            </a:r>
            <a:r>
              <a:rPr lang="en-IN" sz="1200" kern="1200" dirty="0" err="1">
                <a:solidFill>
                  <a:schemeClr val="tx1"/>
                </a:solidFill>
                <a:latin typeface="+mn-lt"/>
                <a:ea typeface="+mn-ea"/>
                <a:cs typeface="+mn-cs"/>
              </a:rPr>
              <a:t>fulfillment</a:t>
            </a:r>
            <a:r>
              <a:rPr lang="en-IN" sz="1200" kern="1200" dirty="0">
                <a:solidFill>
                  <a:schemeClr val="tx1"/>
                </a:solidFill>
                <a:latin typeface="+mn-lt"/>
                <a:ea typeface="+mn-ea"/>
                <a:cs typeface="+mn-cs"/>
              </a:rPr>
              <a:t> process. Individuals have diverse requirements and people who </a:t>
            </a:r>
            <a:r>
              <a:rPr lang="en-GB" sz="1200" kern="1200" dirty="0">
                <a:solidFill>
                  <a:schemeClr val="tx1"/>
                </a:solidFill>
                <a:latin typeface="+mn-lt"/>
                <a:ea typeface="+mn-ea"/>
                <a:cs typeface="+mn-cs"/>
              </a:rPr>
              <a:t>enjoy and spend on leisure activities are considered </a:t>
            </a:r>
            <a:r>
              <a:rPr lang="en-GB" sz="1200" kern="1200" dirty="0" err="1">
                <a:solidFill>
                  <a:schemeClr val="tx1"/>
                </a:solidFill>
                <a:latin typeface="+mn-lt"/>
                <a:ea typeface="+mn-ea"/>
                <a:cs typeface="+mn-cs"/>
              </a:rPr>
              <a:t>underindulgence</a:t>
            </a:r>
            <a:r>
              <a:rPr lang="en-GB" sz="1200" kern="1200" dirty="0">
                <a:solidFill>
                  <a:schemeClr val="tx1"/>
                </a:solidFill>
                <a:latin typeface="+mn-lt"/>
                <a:ea typeface="+mn-ea"/>
                <a:cs typeface="+mn-cs"/>
              </a:rPr>
              <a:t>. Whereas individuals who prefer saving money and only spend on fulfilling practical needs come under the restraint category (Sun et al., 2019).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kern="1200" dirty="0">
                <a:solidFill>
                  <a:schemeClr val="tx1"/>
                </a:solidFill>
                <a:latin typeface="+mn-lt"/>
                <a:ea typeface="+mn-ea"/>
                <a:cs typeface="+mn-cs"/>
              </a:rPr>
              <a:t>Improve company culture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Effective performance management</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should set clear expectations for employees that will help manage employees' performance with the actual outcome. Regular feedback and review sessions can also foster collaboration among team members.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Strengthen employee </a:t>
            </a:r>
            <a:r>
              <a:rPr lang="en-IN" sz="1200" b="1" kern="1200" dirty="0" err="1">
                <a:solidFill>
                  <a:schemeClr val="tx1"/>
                </a:solidFill>
                <a:latin typeface="+mn-lt"/>
                <a:ea typeface="+mn-ea"/>
                <a:cs typeface="+mn-cs"/>
              </a:rPr>
              <a:t>onboarding</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should invest in training and learning programs for team members that make employees aware of specific needs and requirements. This helps foster collaboration and improve employee job satisfaction and experience. </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Management training program</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Foster open communication at the workplace</a:t>
            </a:r>
            <a:r>
              <a:rPr lang="en-IN" sz="1200" kern="1200" dirty="0">
                <a:solidFill>
                  <a:schemeClr val="tx1"/>
                </a:solidFill>
                <a:latin typeface="+mn-lt"/>
                <a:ea typeface="+mn-ea"/>
                <a:cs typeface="+mn-cs"/>
              </a:rPr>
              <a:t>: An open culture will allow team members to present opinions and suggestions that foster transparency in the workplace. Transparency also helps build trust that </a:t>
            </a:r>
            <a:r>
              <a:rPr lang="en-GB" sz="1200" kern="1200" dirty="0">
                <a:solidFill>
                  <a:schemeClr val="tx1"/>
                </a:solidFill>
                <a:latin typeface="+mn-lt"/>
                <a:ea typeface="+mn-ea"/>
                <a:cs typeface="+mn-cs"/>
              </a:rPr>
              <a:t>empowers employees to contribute to organizational growth and development (</a:t>
            </a:r>
            <a:r>
              <a:rPr lang="en-GB" sz="1200" kern="1200" dirty="0" err="1">
                <a:solidFill>
                  <a:schemeClr val="tx1"/>
                </a:solidFill>
                <a:latin typeface="+mn-lt"/>
                <a:ea typeface="+mn-ea"/>
                <a:cs typeface="+mn-cs"/>
              </a:rPr>
              <a:t>Trittin</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Schoeneborn</a:t>
            </a:r>
            <a:r>
              <a:rPr lang="en-GB" sz="1200" kern="1200" dirty="0">
                <a:solidFill>
                  <a:schemeClr val="tx1"/>
                </a:solidFill>
                <a:latin typeface="+mn-lt"/>
                <a:ea typeface="+mn-ea"/>
                <a:cs typeface="+mn-cs"/>
              </a:rPr>
              <a:t>, 2017).</a:t>
            </a:r>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Investment in the management training program</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should invest in organizing a training program for employees that helps develop competent skills and knowledge and compete in a dynamic business environment. Training programs at the workplace will help address the diverse challenges and requirements of team members.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kern="1200" dirty="0">
                <a:solidFill>
                  <a:schemeClr val="tx1"/>
                </a:solidFill>
                <a:latin typeface="+mn-lt"/>
                <a:ea typeface="+mn-ea"/>
                <a:cs typeface="+mn-cs"/>
              </a:rPr>
              <a:t>Promote diversity and inclusivity.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Create inclusive work culture</a:t>
            </a:r>
            <a:r>
              <a:rPr lang="en-IN" sz="1200" kern="1200" dirty="0">
                <a:solidFill>
                  <a:schemeClr val="tx1"/>
                </a:solidFill>
                <a:latin typeface="+mn-lt"/>
                <a:ea typeface="+mn-ea"/>
                <a:cs typeface="+mn-cs"/>
              </a:rPr>
              <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should focus on promoting diversity in the workplace through recruiting a diverse workforce that helps build an inclusive working environment. Companies can also invest in training programs that promote cultural diversity.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Undertake diversity initiative</a:t>
            </a:r>
            <a:r>
              <a:rPr lang="en-IN" sz="1200" kern="1200" dirty="0">
                <a:solidFill>
                  <a:schemeClr val="tx1"/>
                </a:solidFill>
                <a:latin typeface="+mn-lt"/>
                <a:ea typeface="+mn-ea"/>
                <a:cs typeface="+mn-cs"/>
              </a:rPr>
              <a:t>: to promote diversity at the workplace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should focus on encouraging individuals to engage in partnership programs that help expand the network. Collaborative </a:t>
            </a:r>
            <a:r>
              <a:rPr lang="en-GB" sz="1200" kern="1200" dirty="0">
                <a:solidFill>
                  <a:schemeClr val="tx1"/>
                </a:solidFill>
                <a:latin typeface="+mn-lt"/>
                <a:ea typeface="+mn-ea"/>
                <a:cs typeface="+mn-cs"/>
              </a:rPr>
              <a:t>working can also encourage a diverse workforce to compete in a dynamic business environment (Grissom, 2018). </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Promote collaboration and teamwork.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Organize employee recognition program</a:t>
            </a:r>
            <a:r>
              <a:rPr lang="en-IN" sz="1200" kern="1200" dirty="0">
                <a:solidFill>
                  <a:schemeClr val="tx1"/>
                </a:solidFill>
                <a:latin typeface="+mn-lt"/>
                <a:ea typeface="+mn-ea"/>
                <a:cs typeface="+mn-cs"/>
              </a:rPr>
              <a:t>: Recognition of employee's efforts and contributions to organization growth help motivate team members to perform effectively in a dynamic business environment. A collaborative and inclusive work culture emphasizes recognizing the efforts of team members that help develop a sense of belongingness and feel valued. </a:t>
            </a:r>
            <a:endParaRPr lang="en-US" sz="1200" kern="1200" dirty="0">
              <a:solidFill>
                <a:schemeClr val="tx1"/>
              </a:solidFill>
              <a:latin typeface="+mn-lt"/>
              <a:ea typeface="+mn-ea"/>
              <a:cs typeface="+mn-cs"/>
            </a:endParaRPr>
          </a:p>
          <a:p>
            <a:r>
              <a:rPr lang="en-IN" sz="1200" b="1" kern="1200" dirty="0">
                <a:solidFill>
                  <a:schemeClr val="tx1"/>
                </a:solidFill>
                <a:latin typeface="+mn-lt"/>
                <a:ea typeface="+mn-ea"/>
                <a:cs typeface="+mn-cs"/>
              </a:rPr>
              <a:t>Incorporate team building activities</a:t>
            </a:r>
            <a:r>
              <a:rPr lang="en-IN" sz="1200" kern="1200" dirty="0">
                <a:solidFill>
                  <a:schemeClr val="tx1"/>
                </a:solidFill>
                <a:latin typeface="+mn-lt"/>
                <a:ea typeface="+mn-ea"/>
                <a:cs typeface="+mn-cs"/>
              </a:rPr>
              <a:t>: Investment in team building activity will help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to organize in-person interactions that help develop trust and teamwork. Team building activities should be organized for both in-office and </a:t>
            </a:r>
            <a:r>
              <a:rPr lang="en-GB" sz="1200" kern="1200" dirty="0">
                <a:solidFill>
                  <a:schemeClr val="tx1"/>
                </a:solidFill>
                <a:latin typeface="+mn-lt"/>
                <a:ea typeface="+mn-ea"/>
                <a:cs typeface="+mn-cs"/>
              </a:rPr>
              <a:t>remote workers that improve employee engagement in the decision-making process (</a:t>
            </a:r>
            <a:r>
              <a:rPr lang="en-GB" sz="1200" kern="1200" dirty="0" err="1">
                <a:solidFill>
                  <a:schemeClr val="tx1"/>
                </a:solidFill>
                <a:latin typeface="+mn-lt"/>
                <a:ea typeface="+mn-ea"/>
                <a:cs typeface="+mn-cs"/>
              </a:rPr>
              <a:t>Ramdhani</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Ramdhani</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Ainisyifa</a:t>
            </a:r>
            <a:r>
              <a:rPr lang="en-GB" sz="1200" kern="1200" dirty="0">
                <a:solidFill>
                  <a:schemeClr val="tx1"/>
                </a:solidFill>
                <a:latin typeface="+mn-lt"/>
                <a:ea typeface="+mn-ea"/>
                <a:cs typeface="+mn-cs"/>
              </a:rPr>
              <a:t>, 2017).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Overall it is concluded that </a:t>
            </a:r>
            <a:r>
              <a:rPr lang="en-IN" sz="1200" kern="1200" dirty="0" err="1">
                <a:solidFill>
                  <a:schemeClr val="tx1"/>
                </a:solidFill>
                <a:latin typeface="+mn-lt"/>
                <a:ea typeface="+mn-ea"/>
                <a:cs typeface="+mn-cs"/>
              </a:rPr>
              <a:t>TechInnovate</a:t>
            </a:r>
            <a:r>
              <a:rPr lang="en-IN" sz="1200" kern="1200" dirty="0">
                <a:solidFill>
                  <a:schemeClr val="tx1"/>
                </a:solidFill>
                <a:latin typeface="+mn-lt"/>
                <a:ea typeface="+mn-ea"/>
                <a:cs typeface="+mn-cs"/>
              </a:rPr>
              <a:t> can easily achieve competitive advantage through considering recommendations. For example, enhancing company culture, organizing training programs, and fostering collaboration and inclusivity at the workplace that allow diverse team members to perform effectively in a dynamic business environment.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err="1">
                <a:solidFill>
                  <a:schemeClr val="tx1"/>
                </a:solidFill>
                <a:latin typeface="+mn-lt"/>
                <a:ea typeface="+mn-ea"/>
                <a:cs typeface="+mn-cs"/>
              </a:rPr>
              <a:t>Ramdhani</a:t>
            </a:r>
            <a:r>
              <a:rPr lang="en-GB" sz="1200" kern="1200" dirty="0">
                <a:solidFill>
                  <a:schemeClr val="tx1"/>
                </a:solidFill>
                <a:latin typeface="+mn-lt"/>
                <a:ea typeface="+mn-ea"/>
                <a:cs typeface="+mn-cs"/>
              </a:rPr>
              <a:t>, A., </a:t>
            </a:r>
            <a:r>
              <a:rPr lang="en-GB" sz="1200" kern="1200" dirty="0" err="1">
                <a:solidFill>
                  <a:schemeClr val="tx1"/>
                </a:solidFill>
                <a:latin typeface="+mn-lt"/>
                <a:ea typeface="+mn-ea"/>
                <a:cs typeface="+mn-cs"/>
              </a:rPr>
              <a:t>Ramdhani</a:t>
            </a:r>
            <a:r>
              <a:rPr lang="en-GB" sz="1200" kern="1200" dirty="0">
                <a:solidFill>
                  <a:schemeClr val="tx1"/>
                </a:solidFill>
                <a:latin typeface="+mn-lt"/>
                <a:ea typeface="+mn-ea"/>
                <a:cs typeface="+mn-cs"/>
              </a:rPr>
              <a:t>, M.A. and </a:t>
            </a:r>
            <a:r>
              <a:rPr lang="en-GB" sz="1200" kern="1200" dirty="0" err="1">
                <a:solidFill>
                  <a:schemeClr val="tx1"/>
                </a:solidFill>
                <a:latin typeface="+mn-lt"/>
                <a:ea typeface="+mn-ea"/>
                <a:cs typeface="+mn-cs"/>
              </a:rPr>
              <a:t>Ainisyifa</a:t>
            </a:r>
            <a:r>
              <a:rPr lang="en-GB" sz="1200" kern="1200" dirty="0">
                <a:solidFill>
                  <a:schemeClr val="tx1"/>
                </a:solidFill>
                <a:latin typeface="+mn-lt"/>
                <a:ea typeface="+mn-ea"/>
                <a:cs typeface="+mn-cs"/>
              </a:rPr>
              <a:t>, H., 2017. Conceptual framework of corporate culture influenced on employees commitment to organization. International business management, 11(3), pp.826-830.</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Schleicher</a:t>
            </a:r>
            <a:r>
              <a:rPr lang="en-GB" sz="1200" kern="1200" dirty="0">
                <a:solidFill>
                  <a:schemeClr val="tx1"/>
                </a:solidFill>
                <a:latin typeface="+mn-lt"/>
                <a:ea typeface="+mn-ea"/>
                <a:cs typeface="+mn-cs"/>
              </a:rPr>
              <a:t>, D.J., Baumann, H.M., Sullivan, D.W., Levy, P.E., Hargrove, D.C. and Barros-Rivera, B.A., 2018. Putting the system into performance management systems: A review and agenda for performance management research. Journal of management, 44(6), pp.2209-2245.</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Sun, J., </a:t>
            </a:r>
            <a:r>
              <a:rPr lang="en-GB" sz="1200" kern="1200" dirty="0" err="1">
                <a:solidFill>
                  <a:schemeClr val="tx1"/>
                </a:solidFill>
                <a:latin typeface="+mn-lt"/>
                <a:ea typeface="+mn-ea"/>
                <a:cs typeface="+mn-cs"/>
              </a:rPr>
              <a:t>Yoo</a:t>
            </a:r>
            <a:r>
              <a:rPr lang="en-GB" sz="1200" kern="1200" dirty="0">
                <a:solidFill>
                  <a:schemeClr val="tx1"/>
                </a:solidFill>
                <a:latin typeface="+mn-lt"/>
                <a:ea typeface="+mn-ea"/>
                <a:cs typeface="+mn-cs"/>
              </a:rPr>
              <a:t>, S., Park, J. and </a:t>
            </a:r>
            <a:r>
              <a:rPr lang="en-GB" sz="1200" kern="1200" dirty="0" err="1">
                <a:solidFill>
                  <a:schemeClr val="tx1"/>
                </a:solidFill>
                <a:latin typeface="+mn-lt"/>
                <a:ea typeface="+mn-ea"/>
                <a:cs typeface="+mn-cs"/>
              </a:rPr>
              <a:t>Hayati</a:t>
            </a:r>
            <a:r>
              <a:rPr lang="en-GB" sz="1200" kern="1200" dirty="0">
                <a:solidFill>
                  <a:schemeClr val="tx1"/>
                </a:solidFill>
                <a:latin typeface="+mn-lt"/>
                <a:ea typeface="+mn-ea"/>
                <a:cs typeface="+mn-cs"/>
              </a:rPr>
              <a:t>, B., 2019. Indulgence versus restraint: The moderating role of cultural differences on the relationship between corporate social performance and corporate financial performance. Journal of Global Marketing, 32(2), pp.83-92.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Trittin</a:t>
            </a:r>
            <a:r>
              <a:rPr lang="en-GB" sz="1200" kern="1200" dirty="0">
                <a:solidFill>
                  <a:schemeClr val="tx1"/>
                </a:solidFill>
                <a:latin typeface="+mn-lt"/>
                <a:ea typeface="+mn-ea"/>
                <a:cs typeface="+mn-cs"/>
              </a:rPr>
              <a:t>, H. and </a:t>
            </a:r>
            <a:r>
              <a:rPr lang="en-GB" sz="1200" kern="1200" dirty="0" err="1">
                <a:solidFill>
                  <a:schemeClr val="tx1"/>
                </a:solidFill>
                <a:latin typeface="+mn-lt"/>
                <a:ea typeface="+mn-ea"/>
                <a:cs typeface="+mn-cs"/>
              </a:rPr>
              <a:t>Schoeneborn</a:t>
            </a:r>
            <a:r>
              <a:rPr lang="en-GB" sz="1200" kern="1200" dirty="0">
                <a:solidFill>
                  <a:schemeClr val="tx1"/>
                </a:solidFill>
                <a:latin typeface="+mn-lt"/>
                <a:ea typeface="+mn-ea"/>
                <a:cs typeface="+mn-cs"/>
              </a:rPr>
              <a:t>, D., 2017. Diversity as polyphony: </a:t>
            </a:r>
            <a:r>
              <a:rPr lang="en-GB" sz="1200" kern="1200" dirty="0" err="1">
                <a:solidFill>
                  <a:schemeClr val="tx1"/>
                </a:solidFill>
                <a:latin typeface="+mn-lt"/>
                <a:ea typeface="+mn-ea"/>
                <a:cs typeface="+mn-cs"/>
              </a:rPr>
              <a:t>Reconceptualizing</a:t>
            </a:r>
            <a:r>
              <a:rPr lang="en-GB" sz="1200" kern="1200" dirty="0">
                <a:solidFill>
                  <a:schemeClr val="tx1"/>
                </a:solidFill>
                <a:latin typeface="+mn-lt"/>
                <a:ea typeface="+mn-ea"/>
                <a:cs typeface="+mn-cs"/>
              </a:rPr>
              <a:t> diversity management from a communication-</a:t>
            </a:r>
            <a:r>
              <a:rPr lang="en-GB" sz="1200" kern="1200" dirty="0" err="1">
                <a:solidFill>
                  <a:schemeClr val="tx1"/>
                </a:solidFill>
                <a:latin typeface="+mn-lt"/>
                <a:ea typeface="+mn-ea"/>
                <a:cs typeface="+mn-cs"/>
              </a:rPr>
              <a:t>centered</a:t>
            </a:r>
            <a:r>
              <a:rPr lang="en-GB" sz="1200" kern="1200" dirty="0">
                <a:solidFill>
                  <a:schemeClr val="tx1"/>
                </a:solidFill>
                <a:latin typeface="+mn-lt"/>
                <a:ea typeface="+mn-ea"/>
                <a:cs typeface="+mn-cs"/>
              </a:rPr>
              <a:t> perspective. Journal of Business Ethics, 144, pp.305-322.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Żemojtel-Piotrowska</a:t>
            </a:r>
            <a:r>
              <a:rPr lang="en-GB" sz="1200" kern="1200" dirty="0">
                <a:solidFill>
                  <a:schemeClr val="tx1"/>
                </a:solidFill>
                <a:latin typeface="+mn-lt"/>
                <a:ea typeface="+mn-ea"/>
                <a:cs typeface="+mn-cs"/>
              </a:rPr>
              <a:t>, M. and </a:t>
            </a:r>
            <a:r>
              <a:rPr lang="en-GB" sz="1200" kern="1200" dirty="0" err="1">
                <a:solidFill>
                  <a:schemeClr val="tx1"/>
                </a:solidFill>
                <a:latin typeface="+mn-lt"/>
                <a:ea typeface="+mn-ea"/>
                <a:cs typeface="+mn-cs"/>
              </a:rPr>
              <a:t>Piotrowski</a:t>
            </a:r>
            <a:r>
              <a:rPr lang="en-GB" sz="1200" kern="1200" dirty="0">
                <a:solidFill>
                  <a:schemeClr val="tx1"/>
                </a:solidFill>
                <a:latin typeface="+mn-lt"/>
                <a:ea typeface="+mn-ea"/>
                <a:cs typeface="+mn-cs"/>
              </a:rPr>
              <a:t>, J., 2023. </a:t>
            </a:r>
            <a:r>
              <a:rPr lang="en-GB" sz="1200" kern="1200" dirty="0" err="1">
                <a:solidFill>
                  <a:schemeClr val="tx1"/>
                </a:solidFill>
                <a:latin typeface="+mn-lt"/>
                <a:ea typeface="+mn-ea"/>
                <a:cs typeface="+mn-cs"/>
              </a:rPr>
              <a:t>Hofstede’s</a:t>
            </a:r>
            <a:r>
              <a:rPr lang="en-GB" sz="1200" kern="1200" dirty="0">
                <a:solidFill>
                  <a:schemeClr val="tx1"/>
                </a:solidFill>
                <a:latin typeface="+mn-lt"/>
                <a:ea typeface="+mn-ea"/>
                <a:cs typeface="+mn-cs"/>
              </a:rPr>
              <a:t> cultural dimensions theory. In </a:t>
            </a:r>
            <a:r>
              <a:rPr lang="en-GB" sz="1200" kern="1200" dirty="0" err="1">
                <a:solidFill>
                  <a:schemeClr val="tx1"/>
                </a:solidFill>
                <a:latin typeface="+mn-lt"/>
                <a:ea typeface="+mn-ea"/>
                <a:cs typeface="+mn-cs"/>
              </a:rPr>
              <a:t>Encyclopedia</a:t>
            </a:r>
            <a:r>
              <a:rPr lang="en-GB" sz="1200" kern="1200" dirty="0">
                <a:solidFill>
                  <a:schemeClr val="tx1"/>
                </a:solidFill>
                <a:latin typeface="+mn-lt"/>
                <a:ea typeface="+mn-ea"/>
                <a:cs typeface="+mn-cs"/>
              </a:rPr>
              <a:t> of Sexual Psychology and </a:t>
            </a:r>
            <a:r>
              <a:rPr lang="en-GB" sz="1200" kern="1200" dirty="0" err="1">
                <a:solidFill>
                  <a:schemeClr val="tx1"/>
                </a:solidFill>
                <a:latin typeface="+mn-lt"/>
                <a:ea typeface="+mn-ea"/>
                <a:cs typeface="+mn-cs"/>
              </a:rPr>
              <a:t>Behavior</a:t>
            </a:r>
            <a:r>
              <a:rPr lang="en-GB" sz="1200" kern="1200" dirty="0">
                <a:solidFill>
                  <a:schemeClr val="tx1"/>
                </a:solidFill>
                <a:latin typeface="+mn-lt"/>
                <a:ea typeface="+mn-ea"/>
                <a:cs typeface="+mn-cs"/>
              </a:rPr>
              <a:t> (pp. 1-4). Cham: Springer International Publishing.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AF01CF5-C5AC-4EA6-BDC3-8AD704922A6A}"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6B072D44-7F85-407B-8590-6C015705BCCE}" type="datetimeFigureOut">
              <a:rPr lang="en-US" smtClean="0"/>
              <a:t>12/3/2024</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1EA0067-AEEB-4E15-8E8C-16C3C9D4B7A4}"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6B072D44-7F85-407B-8590-6C015705BCCE}" type="datetimeFigureOut">
              <a:rPr lang="en-US" smtClean="0"/>
              <a:t>12/3/2024</a:t>
            </a:fld>
            <a:endParaRPr lang="en-US"/>
          </a:p>
        </p:txBody>
      </p:sp>
      <p:sp>
        <p:nvSpPr>
          <p:cNvPr id="9" name="Slide Number Placeholder 8"/>
          <p:cNvSpPr>
            <a:spLocks noGrp="1"/>
          </p:cNvSpPr>
          <p:nvPr>
            <p:ph type="sldNum" sz="quarter" idx="15"/>
          </p:nvPr>
        </p:nvSpPr>
        <p:spPr/>
        <p:txBody>
          <a:bodyPr rtlCol="0"/>
          <a:lstStyle/>
          <a:p>
            <a:fld id="{81EA0067-AEEB-4E15-8E8C-16C3C9D4B7A4}"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6B072D44-7F85-407B-8590-6C015705BCCE}" type="datetimeFigureOut">
              <a:rPr lang="en-US" smtClean="0"/>
              <a:t>12/3/2024</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1EA0067-AEEB-4E15-8E8C-16C3C9D4B7A4}"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B072D44-7F85-407B-8590-6C015705BCCE}" type="datetimeFigureOut">
              <a:rPr lang="en-US" smtClean="0"/>
              <a:t>12/3/2024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EA0067-AEEB-4E15-8E8C-16C3C9D4B7A4}" type="slidenum">
              <a:rPr lang="en-US" smtClean="0"/>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6B072D44-7F85-407B-8590-6C015705BCCE}" type="datetimeFigureOut">
              <a:rPr lang="en-US" smtClean="0"/>
              <a:t>12/3/2024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EA0067-AEEB-4E15-8E8C-16C3C9D4B7A4}" type="slidenum">
              <a:rPr lang="en-US" smtClean="0"/>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6B072D44-7F85-407B-8590-6C015705BCCE}" type="datetimeFigureOut">
              <a:rPr lang="en-US" smtClean="0"/>
              <a:t>12/3/2024</a:t>
            </a:fld>
            <a:endParaRPr lang="en-US"/>
          </a:p>
        </p:txBody>
      </p:sp>
      <p:sp>
        <p:nvSpPr>
          <p:cNvPr id="7" name="Slide Number Placeholder 6"/>
          <p:cNvSpPr>
            <a:spLocks noGrp="1"/>
          </p:cNvSpPr>
          <p:nvPr>
            <p:ph type="sldNum" sz="quarter" idx="11"/>
          </p:nvPr>
        </p:nvSpPr>
        <p:spPr/>
        <p:txBody>
          <a:bodyPr rtlCol="0"/>
          <a:lstStyle/>
          <a:p>
            <a:fld id="{81EA0067-AEEB-4E15-8E8C-16C3C9D4B7A4}"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072D44-7F85-407B-8590-6C015705BCCE}" type="datetimeFigureOut">
              <a:rPr lang="en-US" smtClean="0"/>
              <a:t>12/3/2024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EA0067-AEEB-4E15-8E8C-16C3C9D4B7A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6B072D44-7F85-407B-8590-6C015705BCCE}" type="datetimeFigureOut">
              <a:rPr lang="en-US" smtClean="0"/>
              <a:t>12/3/2024</a:t>
            </a:fld>
            <a:endParaRPr lang="en-US"/>
          </a:p>
        </p:txBody>
      </p:sp>
      <p:sp>
        <p:nvSpPr>
          <p:cNvPr id="22" name="Slide Number Placeholder 21"/>
          <p:cNvSpPr>
            <a:spLocks noGrp="1"/>
          </p:cNvSpPr>
          <p:nvPr>
            <p:ph type="sldNum" sz="quarter" idx="15"/>
          </p:nvPr>
        </p:nvSpPr>
        <p:spPr/>
        <p:txBody>
          <a:bodyPr rtlCol="0"/>
          <a:lstStyle/>
          <a:p>
            <a:fld id="{81EA0067-AEEB-4E15-8E8C-16C3C9D4B7A4}"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6B072D44-7F85-407B-8590-6C015705BCCE}" type="datetimeFigureOut">
              <a:rPr lang="en-US" smtClean="0"/>
              <a:t>12/3/2024</a:t>
            </a:fld>
            <a:endParaRPr lang="en-US"/>
          </a:p>
        </p:txBody>
      </p:sp>
      <p:sp>
        <p:nvSpPr>
          <p:cNvPr id="18" name="Slide Number Placeholder 17"/>
          <p:cNvSpPr>
            <a:spLocks noGrp="1"/>
          </p:cNvSpPr>
          <p:nvPr>
            <p:ph type="sldNum" sz="quarter" idx="11"/>
          </p:nvPr>
        </p:nvSpPr>
        <p:spPr/>
        <p:txBody>
          <a:bodyPr rtlCol="0"/>
          <a:lstStyle/>
          <a:p>
            <a:fld id="{81EA0067-AEEB-4E15-8E8C-16C3C9D4B7A4}"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B072D44-7F85-407B-8590-6C015705BCCE}"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EA0067-AEEB-4E15-8E8C-16C3C9D4B7A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B072D44-7F85-407B-8590-6C015705BCCE}" type="datetimeFigureOut">
              <a:rPr lang="en-US" smtClean="0"/>
              <a:t>12/3/2024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EA0067-AEEB-4E15-8E8C-16C3C9D4B7A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6B072D44-7F85-407B-8590-6C015705BCCE}" type="datetimeFigureOut">
              <a:rPr lang="en-US" smtClean="0"/>
              <a:t>12/3/2024</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1EA0067-AEEB-4E15-8E8C-16C3C9D4B7A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1.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17.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785794"/>
            <a:ext cx="6172200" cy="1857388"/>
          </a:xfrm>
        </p:spPr>
        <p:txBody>
          <a:bodyPr/>
          <a:lstStyle/>
          <a:p>
            <a:pPr algn="ctr"/>
            <a:r>
              <a:rPr lang="en-IN" dirty="0"/>
              <a:t>People Management</a:t>
            </a:r>
            <a:br>
              <a:rPr lang="en-IN" dirty="0"/>
            </a:br>
            <a:r>
              <a:rPr lang="en-IN" dirty="0"/>
              <a:t>BMSW5010</a:t>
            </a:r>
            <a:endParaRPr lang="en-US" dirty="0"/>
          </a:p>
        </p:txBody>
      </p:sp>
      <p:sp>
        <p:nvSpPr>
          <p:cNvPr id="3" name="Subtitle 2"/>
          <p:cNvSpPr>
            <a:spLocks noGrp="1"/>
          </p:cNvSpPr>
          <p:nvPr>
            <p:ph type="subTitle" idx="1"/>
          </p:nvPr>
        </p:nvSpPr>
        <p:spPr>
          <a:xfrm>
            <a:off x="2286000" y="2643182"/>
            <a:ext cx="6172200" cy="3731740"/>
          </a:xfrm>
        </p:spPr>
        <p:txBody>
          <a:bodyPr/>
          <a:lstStyle/>
          <a:p>
            <a:r>
              <a:rPr lang="en-IN" dirty="0"/>
              <a:t>Significance of company culture to business success</a:t>
            </a:r>
            <a:endParaRPr lang="en-US" dirty="0"/>
          </a:p>
          <a:p>
            <a:r>
              <a:rPr lang="en-US" dirty="0"/>
              <a:t>Student Name : Silvia Mita</a:t>
            </a:r>
          </a:p>
          <a:p>
            <a:r>
              <a:rPr lang="en-US" dirty="0"/>
              <a:t>Id Student : 2310673</a:t>
            </a:r>
          </a:p>
        </p:txBody>
      </p:sp>
      <p:pic>
        <p:nvPicPr>
          <p:cNvPr id="1026" name="Picture 2"/>
          <p:cNvPicPr>
            <a:picLocks noChangeAspect="1" noChangeArrowheads="1"/>
          </p:cNvPicPr>
          <p:nvPr/>
        </p:nvPicPr>
        <p:blipFill>
          <a:blip r:embed="rId4"/>
          <a:srcRect/>
          <a:stretch>
            <a:fillRect/>
          </a:stretch>
        </p:blipFill>
        <p:spPr bwMode="auto">
          <a:xfrm>
            <a:off x="2555776" y="4221088"/>
            <a:ext cx="3286148" cy="1708169"/>
          </a:xfrm>
          <a:prstGeom prst="rect">
            <a:avLst/>
          </a:prstGeom>
          <a:noFill/>
          <a:ln w="9525">
            <a:noFill/>
            <a:miter lim="800000"/>
            <a:headEnd/>
            <a:tailEnd/>
          </a:ln>
          <a:effectLst/>
        </p:spPr>
      </p:pic>
      <p:pic>
        <p:nvPicPr>
          <p:cNvPr id="34" name="Video 33">
            <a:hlinkClick r:id="" action="ppaction://media"/>
            <a:extLst>
              <a:ext uri="{FF2B5EF4-FFF2-40B4-BE49-F238E27FC236}">
                <a16:creationId xmlns:a16="http://schemas.microsoft.com/office/drawing/2014/main" id="{753A5C4C-F414-8F8E-93E2-CF27CF22C8C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45"/>
    </mc:Choice>
    <mc:Fallback>
      <p:transition spd="slow" advTm="8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Outline </a:t>
            </a:r>
            <a:endParaRPr lang="en-US" dirty="0"/>
          </a:p>
        </p:txBody>
      </p:sp>
      <p:sp>
        <p:nvSpPr>
          <p:cNvPr id="3" name="Content Placeholder 2"/>
          <p:cNvSpPr>
            <a:spLocks noGrp="1"/>
          </p:cNvSpPr>
          <p:nvPr>
            <p:ph sz="quarter" idx="1"/>
          </p:nvPr>
        </p:nvSpPr>
        <p:spPr/>
        <p:txBody>
          <a:bodyPr/>
          <a:lstStyle/>
          <a:p>
            <a:r>
              <a:rPr lang="en-IN" b="1" dirty="0"/>
              <a:t>Introduction</a:t>
            </a:r>
          </a:p>
          <a:p>
            <a:r>
              <a:rPr lang="en-IN" b="1" dirty="0"/>
              <a:t>Company culture </a:t>
            </a:r>
            <a:endParaRPr lang="en-US" b="1" dirty="0"/>
          </a:p>
          <a:p>
            <a:r>
              <a:rPr lang="en-IN" b="1" dirty="0"/>
              <a:t> Impact of culture on business </a:t>
            </a:r>
            <a:endParaRPr lang="en-US" b="1" dirty="0"/>
          </a:p>
          <a:p>
            <a:r>
              <a:rPr lang="en-IN" b="1" dirty="0"/>
              <a:t>Challenges at </a:t>
            </a:r>
            <a:r>
              <a:rPr lang="en-IN" b="1" dirty="0" err="1"/>
              <a:t>TechInnovate</a:t>
            </a:r>
            <a:r>
              <a:rPr lang="en-IN" b="1" dirty="0"/>
              <a:t> </a:t>
            </a:r>
          </a:p>
          <a:p>
            <a:r>
              <a:rPr lang="en-IN" b="1" dirty="0"/>
              <a:t>Cultural model </a:t>
            </a:r>
            <a:endParaRPr lang="en-US" b="1" dirty="0"/>
          </a:p>
          <a:p>
            <a:r>
              <a:rPr lang="en-IN" b="1" dirty="0"/>
              <a:t>Recommendations </a:t>
            </a:r>
          </a:p>
          <a:p>
            <a:r>
              <a:rPr lang="en-IN" b="1" dirty="0"/>
              <a:t>Conclusion </a:t>
            </a:r>
          </a:p>
          <a:p>
            <a:r>
              <a:rPr lang="en-IN" b="1" dirty="0"/>
              <a:t>References </a:t>
            </a:r>
            <a:endParaRPr lang="en-US" b="1" dirty="0"/>
          </a:p>
          <a:p>
            <a:endParaRPr lang="en-US" b="1" dirty="0"/>
          </a:p>
          <a:p>
            <a:endParaRPr lang="en-US" dirty="0"/>
          </a:p>
        </p:txBody>
      </p:sp>
      <p:pic>
        <p:nvPicPr>
          <p:cNvPr id="36" name="Video 35">
            <a:hlinkClick r:id="" action="ppaction://media"/>
            <a:extLst>
              <a:ext uri="{FF2B5EF4-FFF2-40B4-BE49-F238E27FC236}">
                <a16:creationId xmlns:a16="http://schemas.microsoft.com/office/drawing/2014/main" id="{612A00A8-1817-F353-4AA0-42D6FF35D3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736"/>
    </mc:Choice>
    <mc:Fallback>
      <p:transition spd="slow" advTm="13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a:t>
            </a:r>
            <a:endParaRPr lang="en-US" dirty="0"/>
          </a:p>
        </p:txBody>
      </p:sp>
      <p:sp>
        <p:nvSpPr>
          <p:cNvPr id="3" name="Content Placeholder 2"/>
          <p:cNvSpPr>
            <a:spLocks noGrp="1"/>
          </p:cNvSpPr>
          <p:nvPr>
            <p:ph sz="quarter" idx="1"/>
          </p:nvPr>
        </p:nvSpPr>
        <p:spPr>
          <a:xfrm>
            <a:off x="457200" y="1600200"/>
            <a:ext cx="5114932" cy="4873752"/>
          </a:xfrm>
        </p:spPr>
        <p:txBody>
          <a:bodyPr>
            <a:normAutofit fontScale="85000" lnSpcReduction="10000"/>
          </a:bodyPr>
          <a:lstStyle/>
          <a:p>
            <a:r>
              <a:rPr lang="en-IN" dirty="0"/>
              <a:t>Organizational culture plays a significant role in shaping employee engagement and motivation at the workplace which influences employees' performance and productivity. </a:t>
            </a:r>
          </a:p>
          <a:p>
            <a:r>
              <a:rPr lang="en-GB" dirty="0"/>
              <a:t>The presentation will highlight the significance of company culture</a:t>
            </a:r>
            <a:r>
              <a:rPr lang="en-IN" dirty="0"/>
              <a:t> in achieving success. </a:t>
            </a:r>
          </a:p>
          <a:p>
            <a:r>
              <a:rPr lang="en-IN" dirty="0"/>
              <a:t>The presentation will highlight challenges faced by </a:t>
            </a:r>
            <a:r>
              <a:rPr lang="en-IN" dirty="0" err="1"/>
              <a:t>TechInnovate</a:t>
            </a:r>
            <a:r>
              <a:rPr lang="en-IN" dirty="0"/>
              <a:t> due to cultural shifts. </a:t>
            </a:r>
          </a:p>
          <a:p>
            <a:r>
              <a:rPr lang="en-IN" dirty="0"/>
              <a:t>Lastly, the presentation will highlight several recommendations that can help </a:t>
            </a:r>
            <a:r>
              <a:rPr lang="en-IN" dirty="0" err="1"/>
              <a:t>TechInnovate</a:t>
            </a:r>
            <a:r>
              <a:rPr lang="en-IN" dirty="0"/>
              <a:t> perform effectively and efficiently and achieve a competitive advantage. </a:t>
            </a:r>
            <a:endParaRPr lang="en-US" dirty="0"/>
          </a:p>
          <a:p>
            <a:endParaRPr lang="en-US" dirty="0"/>
          </a:p>
        </p:txBody>
      </p:sp>
      <p:pic>
        <p:nvPicPr>
          <p:cNvPr id="16385" name="Picture 1"/>
          <p:cNvPicPr>
            <a:picLocks noChangeAspect="1" noChangeArrowheads="1"/>
          </p:cNvPicPr>
          <p:nvPr/>
        </p:nvPicPr>
        <p:blipFill>
          <a:blip r:embed="rId5"/>
          <a:srcRect/>
          <a:stretch>
            <a:fillRect/>
          </a:stretch>
        </p:blipFill>
        <p:spPr bwMode="auto">
          <a:xfrm>
            <a:off x="5715008" y="2000240"/>
            <a:ext cx="2928958" cy="2428892"/>
          </a:xfrm>
          <a:prstGeom prst="rect">
            <a:avLst/>
          </a:prstGeom>
          <a:noFill/>
          <a:ln w="9525">
            <a:noFill/>
            <a:miter lim="800000"/>
            <a:headEnd/>
            <a:tailEnd/>
          </a:ln>
          <a:effectLst/>
        </p:spPr>
      </p:pic>
      <p:pic>
        <p:nvPicPr>
          <p:cNvPr id="18" name="Video 17">
            <a:hlinkClick r:id="" action="ppaction://media"/>
            <a:extLst>
              <a:ext uri="{FF2B5EF4-FFF2-40B4-BE49-F238E27FC236}">
                <a16:creationId xmlns:a16="http://schemas.microsoft.com/office/drawing/2014/main" id="{E9E876B9-6E41-420D-8E04-A812B9F7CC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286"/>
    </mc:Choice>
    <mc:Fallback>
      <p:transition spd="slow" advTm="42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Company culture </a:t>
            </a:r>
            <a:endParaRPr lang="en-US" dirty="0"/>
          </a:p>
        </p:txBody>
      </p:sp>
      <p:sp>
        <p:nvSpPr>
          <p:cNvPr id="3" name="Content Placeholder 2"/>
          <p:cNvSpPr>
            <a:spLocks noGrp="1"/>
          </p:cNvSpPr>
          <p:nvPr>
            <p:ph sz="quarter" idx="1"/>
          </p:nvPr>
        </p:nvSpPr>
        <p:spPr>
          <a:xfrm>
            <a:off x="457200" y="1600200"/>
            <a:ext cx="5257808" cy="4873752"/>
          </a:xfrm>
        </p:spPr>
        <p:txBody>
          <a:bodyPr>
            <a:normAutofit fontScale="85000" lnSpcReduction="10000"/>
          </a:bodyPr>
          <a:lstStyle/>
          <a:p>
            <a:r>
              <a:rPr lang="en-IN" dirty="0"/>
              <a:t>Company culture outlines the values and beliefs of an organization that help the organization achieve success. </a:t>
            </a:r>
          </a:p>
          <a:p>
            <a:r>
              <a:rPr lang="en-GB" dirty="0"/>
              <a:t>A positive company culture helps align business strategy with employees' requirements that fosters innovation and collaboration in the workplace. </a:t>
            </a:r>
          </a:p>
          <a:p>
            <a:r>
              <a:rPr lang="en-GB" dirty="0"/>
              <a:t>A well-defined organizational culture guides team members toward the successful achievement of common organizational goals and objectives. </a:t>
            </a:r>
          </a:p>
          <a:p>
            <a:r>
              <a:rPr lang="en-GB" dirty="0"/>
              <a:t>Company culture also influences organizational performance which helps achieve a competitive edge (</a:t>
            </a:r>
            <a:r>
              <a:rPr lang="en-GB" dirty="0" err="1"/>
              <a:t>Azeem</a:t>
            </a:r>
            <a:r>
              <a:rPr lang="en-GB" dirty="0"/>
              <a:t> et al., 2021). </a:t>
            </a:r>
            <a:endParaRPr lang="en-US" dirty="0"/>
          </a:p>
          <a:p>
            <a:endParaRPr lang="en-US" dirty="0"/>
          </a:p>
        </p:txBody>
      </p:sp>
      <p:pic>
        <p:nvPicPr>
          <p:cNvPr id="15361" name="Picture 1"/>
          <p:cNvPicPr>
            <a:picLocks noChangeAspect="1" noChangeArrowheads="1"/>
          </p:cNvPicPr>
          <p:nvPr/>
        </p:nvPicPr>
        <p:blipFill>
          <a:blip r:embed="rId5"/>
          <a:srcRect/>
          <a:stretch>
            <a:fillRect/>
          </a:stretch>
        </p:blipFill>
        <p:spPr bwMode="auto">
          <a:xfrm>
            <a:off x="5857884" y="2357430"/>
            <a:ext cx="2767013" cy="2255837"/>
          </a:xfrm>
          <a:prstGeom prst="rect">
            <a:avLst/>
          </a:prstGeom>
          <a:noFill/>
          <a:ln w="9525">
            <a:noFill/>
            <a:miter lim="800000"/>
            <a:headEnd/>
            <a:tailEnd/>
          </a:ln>
          <a:effectLst/>
        </p:spPr>
      </p:pic>
      <p:pic>
        <p:nvPicPr>
          <p:cNvPr id="14" name="Video 13">
            <a:hlinkClick r:id="" action="ppaction://media"/>
            <a:extLst>
              <a:ext uri="{FF2B5EF4-FFF2-40B4-BE49-F238E27FC236}">
                <a16:creationId xmlns:a16="http://schemas.microsoft.com/office/drawing/2014/main" id="{BCE85127-68A4-AFA6-5DC3-EA2EBA142FB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562"/>
    </mc:Choice>
    <mc:Fallback>
      <p:transition spd="slow" advTm="44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Impact of culture on business </a:t>
            </a:r>
            <a:endParaRPr lang="en-US" dirty="0"/>
          </a:p>
        </p:txBody>
      </p:sp>
      <p:sp>
        <p:nvSpPr>
          <p:cNvPr id="3" name="Content Placeholder 2"/>
          <p:cNvSpPr>
            <a:spLocks noGrp="1"/>
          </p:cNvSpPr>
          <p:nvPr>
            <p:ph sz="quarter" idx="1"/>
          </p:nvPr>
        </p:nvSpPr>
        <p:spPr/>
        <p:txBody>
          <a:bodyPr/>
          <a:lstStyle/>
          <a:p>
            <a:r>
              <a:rPr lang="en-IN" dirty="0"/>
              <a:t>Company culture has a significant impact on employees and the organization. </a:t>
            </a:r>
            <a:endParaRPr lang="en-US" dirty="0"/>
          </a:p>
          <a:p>
            <a:endParaRPr lang="en-US" dirty="0"/>
          </a:p>
        </p:txBody>
      </p:sp>
      <p:graphicFrame>
        <p:nvGraphicFramePr>
          <p:cNvPr id="4" name="Table 3"/>
          <p:cNvGraphicFramePr>
            <a:graphicFrameLocks noGrp="1"/>
          </p:cNvGraphicFramePr>
          <p:nvPr/>
        </p:nvGraphicFramePr>
        <p:xfrm>
          <a:off x="857224" y="2786058"/>
          <a:ext cx="6096000" cy="2225040"/>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20000"/>
                    </a:ext>
                  </a:extLst>
                </a:gridCol>
              </a:tblGrid>
              <a:tr h="370840">
                <a:tc>
                  <a:txBody>
                    <a:bodyPr/>
                    <a:lstStyle/>
                    <a:p>
                      <a:r>
                        <a:rPr kumimoji="0" lang="en-IN" sz="1800" b="1" kern="1200" dirty="0">
                          <a:solidFill>
                            <a:schemeClr val="lt1"/>
                          </a:solidFill>
                          <a:latin typeface="+mn-lt"/>
                          <a:ea typeface="+mn-ea"/>
                          <a:cs typeface="+mn-cs"/>
                        </a:rPr>
                        <a:t>Employee retention rate</a:t>
                      </a:r>
                      <a:endParaRPr lang="en-US" dirty="0"/>
                    </a:p>
                  </a:txBody>
                  <a:tcPr/>
                </a:tc>
                <a:extLst>
                  <a:ext uri="{0D108BD9-81ED-4DB2-BD59-A6C34878D82A}">
                    <a16:rowId xmlns:a16="http://schemas.microsoft.com/office/drawing/2014/main" val="10000"/>
                  </a:ext>
                </a:extLst>
              </a:tr>
              <a:tr h="370840">
                <a:tc>
                  <a:txBody>
                    <a:bodyPr/>
                    <a:lstStyle/>
                    <a:p>
                      <a:r>
                        <a:rPr kumimoji="0" lang="en-IN" sz="1800" b="1" kern="1200" dirty="0">
                          <a:solidFill>
                            <a:schemeClr val="dk1"/>
                          </a:solidFill>
                          <a:latin typeface="+mn-lt"/>
                          <a:ea typeface="+mn-ea"/>
                          <a:cs typeface="+mn-cs"/>
                        </a:rPr>
                        <a:t>Employee engagement</a:t>
                      </a:r>
                      <a:endParaRPr lang="en-US" dirty="0"/>
                    </a:p>
                  </a:txBody>
                  <a:tcPr/>
                </a:tc>
                <a:extLst>
                  <a:ext uri="{0D108BD9-81ED-4DB2-BD59-A6C34878D82A}">
                    <a16:rowId xmlns:a16="http://schemas.microsoft.com/office/drawing/2014/main" val="10001"/>
                  </a:ext>
                </a:extLst>
              </a:tr>
              <a:tr h="370840">
                <a:tc>
                  <a:txBody>
                    <a:bodyPr/>
                    <a:lstStyle/>
                    <a:p>
                      <a:r>
                        <a:rPr kumimoji="0" lang="en-IN" sz="1800" b="1" kern="1200" dirty="0">
                          <a:solidFill>
                            <a:schemeClr val="dk1"/>
                          </a:solidFill>
                          <a:latin typeface="+mn-lt"/>
                          <a:ea typeface="+mn-ea"/>
                          <a:cs typeface="+mn-cs"/>
                        </a:rPr>
                        <a:t>Brand reputation</a:t>
                      </a:r>
                      <a:endParaRPr lang="en-US" dirty="0"/>
                    </a:p>
                  </a:txBody>
                  <a:tcPr/>
                </a:tc>
                <a:extLst>
                  <a:ext uri="{0D108BD9-81ED-4DB2-BD59-A6C34878D82A}">
                    <a16:rowId xmlns:a16="http://schemas.microsoft.com/office/drawing/2014/main" val="10002"/>
                  </a:ext>
                </a:extLst>
              </a:tr>
              <a:tr h="370840">
                <a:tc>
                  <a:txBody>
                    <a:bodyPr/>
                    <a:lstStyle/>
                    <a:p>
                      <a:r>
                        <a:rPr kumimoji="0" lang="en-IN" sz="1800" b="1" kern="1200" dirty="0">
                          <a:solidFill>
                            <a:schemeClr val="dk1"/>
                          </a:solidFill>
                          <a:latin typeface="+mn-lt"/>
                          <a:ea typeface="+mn-ea"/>
                          <a:cs typeface="+mn-cs"/>
                        </a:rPr>
                        <a:t>Flexibility at the workplace</a:t>
                      </a:r>
                      <a:endParaRPr lang="en-US" dirty="0"/>
                    </a:p>
                  </a:txBody>
                  <a:tcPr/>
                </a:tc>
                <a:extLst>
                  <a:ext uri="{0D108BD9-81ED-4DB2-BD59-A6C34878D82A}">
                    <a16:rowId xmlns:a16="http://schemas.microsoft.com/office/drawing/2014/main" val="10003"/>
                  </a:ext>
                </a:extLst>
              </a:tr>
              <a:tr h="370840">
                <a:tc>
                  <a:txBody>
                    <a:bodyPr/>
                    <a:lstStyle/>
                    <a:p>
                      <a:r>
                        <a:rPr kumimoji="0" lang="en-IN" sz="1800" b="1" kern="1200" dirty="0">
                          <a:solidFill>
                            <a:schemeClr val="dk1"/>
                          </a:solidFill>
                          <a:latin typeface="+mn-lt"/>
                          <a:ea typeface="+mn-ea"/>
                          <a:cs typeface="+mn-cs"/>
                        </a:rPr>
                        <a:t>Impact employees and customers experience</a:t>
                      </a:r>
                      <a:endParaRPr lang="en-US" dirty="0"/>
                    </a:p>
                  </a:txBody>
                  <a:tcPr/>
                </a:tc>
                <a:extLst>
                  <a:ext uri="{0D108BD9-81ED-4DB2-BD59-A6C34878D82A}">
                    <a16:rowId xmlns:a16="http://schemas.microsoft.com/office/drawing/2014/main" val="10004"/>
                  </a:ext>
                </a:extLst>
              </a:tr>
              <a:tr h="370840">
                <a:tc>
                  <a:txBody>
                    <a:bodyPr/>
                    <a:lstStyle/>
                    <a:p>
                      <a:r>
                        <a:rPr kumimoji="0" lang="en-IN" sz="1800" b="1" kern="1200" dirty="0">
                          <a:solidFill>
                            <a:schemeClr val="dk1"/>
                          </a:solidFill>
                          <a:latin typeface="+mn-lt"/>
                          <a:ea typeface="+mn-ea"/>
                          <a:cs typeface="+mn-cs"/>
                        </a:rPr>
                        <a:t>Innovation at the workplace</a:t>
                      </a:r>
                      <a:endParaRPr lang="en-US" dirty="0"/>
                    </a:p>
                  </a:txBody>
                  <a:tcPr/>
                </a:tc>
                <a:extLst>
                  <a:ext uri="{0D108BD9-81ED-4DB2-BD59-A6C34878D82A}">
                    <a16:rowId xmlns:a16="http://schemas.microsoft.com/office/drawing/2014/main" val="10005"/>
                  </a:ext>
                </a:extLst>
              </a:tr>
            </a:tbl>
          </a:graphicData>
        </a:graphic>
      </p:graphicFrame>
      <p:pic>
        <p:nvPicPr>
          <p:cNvPr id="13" name="Video 12">
            <a:hlinkClick r:id="" action="ppaction://media"/>
            <a:extLst>
              <a:ext uri="{FF2B5EF4-FFF2-40B4-BE49-F238E27FC236}">
                <a16:creationId xmlns:a16="http://schemas.microsoft.com/office/drawing/2014/main" id="{6CA2A304-76E7-C978-8E01-6921C8975B6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034"/>
    </mc:Choice>
    <mc:Fallback>
      <p:transition spd="slow" advTm="28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Challenges at </a:t>
            </a:r>
            <a:r>
              <a:rPr lang="en-IN" b="1" dirty="0" err="1"/>
              <a:t>TechInnovate</a:t>
            </a:r>
            <a:r>
              <a:rPr lang="en-IN" b="1" dirty="0"/>
              <a:t> </a:t>
            </a:r>
            <a:endParaRPr lang="en-US" dirty="0"/>
          </a:p>
        </p:txBody>
      </p:sp>
      <p:sp>
        <p:nvSpPr>
          <p:cNvPr id="3" name="Content Placeholder 2"/>
          <p:cNvSpPr>
            <a:spLocks noGrp="1"/>
          </p:cNvSpPr>
          <p:nvPr>
            <p:ph sz="quarter" idx="1"/>
          </p:nvPr>
        </p:nvSpPr>
        <p:spPr/>
        <p:txBody>
          <a:bodyPr>
            <a:normAutofit fontScale="85000" lnSpcReduction="10000"/>
          </a:bodyPr>
          <a:lstStyle/>
          <a:p>
            <a:r>
              <a:rPr lang="en-IN" dirty="0"/>
              <a:t>Ineffective employee </a:t>
            </a:r>
            <a:r>
              <a:rPr lang="en-IN" dirty="0" err="1"/>
              <a:t>onboarding</a:t>
            </a:r>
            <a:r>
              <a:rPr lang="en-IN" dirty="0"/>
              <a:t> and retention programs also result in an increasing employee turnover rate which highlights that employees do not get required support from team members and seniors.</a:t>
            </a:r>
          </a:p>
          <a:p>
            <a:r>
              <a:rPr lang="en-IN" dirty="0"/>
              <a:t> </a:t>
            </a:r>
            <a:r>
              <a:rPr lang="en-GB" dirty="0"/>
              <a:t>A lack of a structured and effective performance management system also limits employees' access to equal growth opportunities and can cause dissatisfaction among team members (</a:t>
            </a:r>
            <a:r>
              <a:rPr lang="en-GB" dirty="0" err="1"/>
              <a:t>Schleicher</a:t>
            </a:r>
            <a:r>
              <a:rPr lang="en-GB" dirty="0"/>
              <a:t> et al., 2018). </a:t>
            </a:r>
            <a:endParaRPr lang="en-US" dirty="0"/>
          </a:p>
          <a:p>
            <a:r>
              <a:rPr lang="en-IN" dirty="0"/>
              <a:t>Lack of diversity and inclusivity also impact the performance of a diverse workforce. </a:t>
            </a:r>
          </a:p>
          <a:p>
            <a:r>
              <a:rPr lang="en-IN" dirty="0"/>
              <a:t>To achieve competitive advantage and perform effectively in a continuously evolving business environment it is important to design an inclusive working environment. </a:t>
            </a:r>
          </a:p>
          <a:p>
            <a:r>
              <a:rPr lang="en-IN" dirty="0"/>
              <a:t>To address these challenges it is important to incorporate effective measures that help achieve competitive advantage. </a:t>
            </a:r>
            <a:endParaRPr lang="en-US" dirty="0"/>
          </a:p>
        </p:txBody>
      </p:sp>
      <p:pic>
        <p:nvPicPr>
          <p:cNvPr id="11" name="Video 10">
            <a:hlinkClick r:id="" action="ppaction://media"/>
            <a:extLst>
              <a:ext uri="{FF2B5EF4-FFF2-40B4-BE49-F238E27FC236}">
                <a16:creationId xmlns:a16="http://schemas.microsoft.com/office/drawing/2014/main" id="{7BF5B66E-F3FB-EF28-DCDB-3600FC9258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000"/>
    </mc:Choice>
    <mc:Fallback>
      <p:transition spd="slow" advTm="6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Cultural model </a:t>
            </a:r>
            <a:endParaRPr lang="en-US" dirty="0"/>
          </a:p>
        </p:txBody>
      </p:sp>
      <p:graphicFrame>
        <p:nvGraphicFramePr>
          <p:cNvPr id="4" name="Content Placeholder 3"/>
          <p:cNvGraphicFramePr>
            <a:graphicFrameLocks noGrp="1"/>
          </p:cNvGraphicFramePr>
          <p:nvPr>
            <p:ph sz="quarter" idx="1"/>
          </p:nvPr>
        </p:nvGraphicFramePr>
        <p:xfrm>
          <a:off x="457200" y="1928802"/>
          <a:ext cx="7615262" cy="45450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Video 12">
            <a:hlinkClick r:id="" action="ppaction://media"/>
            <a:extLst>
              <a:ext uri="{FF2B5EF4-FFF2-40B4-BE49-F238E27FC236}">
                <a16:creationId xmlns:a16="http://schemas.microsoft.com/office/drawing/2014/main" id="{86D598EE-A58D-EECF-DDF1-657FA162FE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030"/>
    </mc:Choice>
    <mc:Fallback>
      <p:transition spd="slow" advTm="29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Recommendations </a:t>
            </a:r>
            <a:endParaRPr lang="en-US" dirty="0"/>
          </a:p>
        </p:txBody>
      </p:sp>
      <p:sp>
        <p:nvSpPr>
          <p:cNvPr id="3" name="Content Placeholder 2"/>
          <p:cNvSpPr>
            <a:spLocks noGrp="1"/>
          </p:cNvSpPr>
          <p:nvPr>
            <p:ph sz="quarter" idx="1"/>
          </p:nvPr>
        </p:nvSpPr>
        <p:spPr/>
        <p:txBody>
          <a:bodyPr>
            <a:normAutofit fontScale="85000" lnSpcReduction="10000"/>
          </a:bodyPr>
          <a:lstStyle/>
          <a:p>
            <a:r>
              <a:rPr lang="en-IN" b="1" i="1" dirty="0"/>
              <a:t>Improve company culture </a:t>
            </a:r>
            <a:endParaRPr lang="en-US" dirty="0"/>
          </a:p>
          <a:p>
            <a:pPr>
              <a:buNone/>
            </a:pPr>
            <a:r>
              <a:rPr lang="en-IN" b="1" dirty="0"/>
              <a:t>Effective performance management</a:t>
            </a:r>
            <a:r>
              <a:rPr lang="en-IN" dirty="0"/>
              <a:t>: </a:t>
            </a:r>
            <a:r>
              <a:rPr lang="en-IN" dirty="0" err="1"/>
              <a:t>TechInnovate</a:t>
            </a:r>
            <a:r>
              <a:rPr lang="en-IN" dirty="0"/>
              <a:t> should set clear expectations for employees that will help manage employees' performance with the actual outcome. </a:t>
            </a:r>
          </a:p>
          <a:p>
            <a:pPr>
              <a:buNone/>
            </a:pPr>
            <a:r>
              <a:rPr lang="en-IN" b="1" dirty="0"/>
              <a:t>Strengthen employee </a:t>
            </a:r>
            <a:r>
              <a:rPr lang="en-IN" b="1" dirty="0" err="1"/>
              <a:t>onboarding</a:t>
            </a:r>
            <a:r>
              <a:rPr lang="en-IN" dirty="0"/>
              <a:t>: </a:t>
            </a:r>
            <a:r>
              <a:rPr lang="en-IN" dirty="0" err="1"/>
              <a:t>TechInnovate</a:t>
            </a:r>
            <a:r>
              <a:rPr lang="en-IN" dirty="0"/>
              <a:t> should invest in training and learning programs for team members that make employees aware of specific needs and requirements. </a:t>
            </a:r>
          </a:p>
          <a:p>
            <a:r>
              <a:rPr lang="en-IN" b="1" i="1" dirty="0"/>
              <a:t>Management training program</a:t>
            </a:r>
            <a:endParaRPr lang="en-US" dirty="0"/>
          </a:p>
          <a:p>
            <a:pPr>
              <a:buNone/>
            </a:pPr>
            <a:r>
              <a:rPr lang="en-IN" b="1" dirty="0"/>
              <a:t>Foster open communication at the workplace</a:t>
            </a:r>
            <a:r>
              <a:rPr lang="en-IN" dirty="0"/>
              <a:t>: An open culture will allow team members to present opinions and suggestions that foster transparency in the workplace. </a:t>
            </a:r>
          </a:p>
          <a:p>
            <a:pPr>
              <a:buNone/>
            </a:pPr>
            <a:r>
              <a:rPr lang="en-IN" b="1" dirty="0"/>
              <a:t>Investment in the management training program</a:t>
            </a:r>
            <a:r>
              <a:rPr lang="en-IN" dirty="0"/>
              <a:t>: Training programs at the workplace will help address the diverse challenges and requirements of team members. </a:t>
            </a:r>
            <a:endParaRPr lang="en-US" dirty="0"/>
          </a:p>
        </p:txBody>
      </p:sp>
      <p:pic>
        <p:nvPicPr>
          <p:cNvPr id="4097" name="Picture 1"/>
          <p:cNvPicPr>
            <a:picLocks noChangeAspect="1" noChangeArrowheads="1"/>
          </p:cNvPicPr>
          <p:nvPr/>
        </p:nvPicPr>
        <p:blipFill>
          <a:blip r:embed="rId5"/>
          <a:srcRect/>
          <a:stretch>
            <a:fillRect/>
          </a:stretch>
        </p:blipFill>
        <p:spPr bwMode="auto">
          <a:xfrm>
            <a:off x="5429256" y="0"/>
            <a:ext cx="3086100" cy="1920875"/>
          </a:xfrm>
          <a:prstGeom prst="rect">
            <a:avLst/>
          </a:prstGeom>
          <a:noFill/>
          <a:ln w="9525">
            <a:noFill/>
            <a:miter lim="800000"/>
            <a:headEnd/>
            <a:tailEnd/>
          </a:ln>
          <a:effectLst/>
        </p:spPr>
      </p:pic>
      <p:pic>
        <p:nvPicPr>
          <p:cNvPr id="16" name="Video 15">
            <a:hlinkClick r:id="" action="ppaction://media"/>
            <a:extLst>
              <a:ext uri="{FF2B5EF4-FFF2-40B4-BE49-F238E27FC236}">
                <a16:creationId xmlns:a16="http://schemas.microsoft.com/office/drawing/2014/main" id="{B5F44F01-B293-CF86-84BF-B8A5EEC2441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614"/>
    </mc:Choice>
    <mc:Fallback>
      <p:transition spd="slow" advTm="60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Recommendations </a:t>
            </a:r>
            <a:endParaRPr lang="en-US" dirty="0"/>
          </a:p>
        </p:txBody>
      </p:sp>
      <p:sp>
        <p:nvSpPr>
          <p:cNvPr id="3" name="Content Placeholder 2"/>
          <p:cNvSpPr>
            <a:spLocks noGrp="1"/>
          </p:cNvSpPr>
          <p:nvPr>
            <p:ph sz="quarter" idx="1"/>
          </p:nvPr>
        </p:nvSpPr>
        <p:spPr/>
        <p:txBody>
          <a:bodyPr>
            <a:normAutofit fontScale="85000" lnSpcReduction="10000"/>
          </a:bodyPr>
          <a:lstStyle/>
          <a:p>
            <a:r>
              <a:rPr lang="en-IN" b="1" i="1" dirty="0"/>
              <a:t>Promote diversity and inclusivity. </a:t>
            </a:r>
            <a:endParaRPr lang="en-US" dirty="0"/>
          </a:p>
          <a:p>
            <a:pPr>
              <a:buNone/>
            </a:pPr>
            <a:r>
              <a:rPr lang="en-IN" b="1" dirty="0"/>
              <a:t>Create inclusive work culture</a:t>
            </a:r>
            <a:r>
              <a:rPr lang="en-IN" dirty="0"/>
              <a:t>: </a:t>
            </a:r>
            <a:r>
              <a:rPr lang="en-IN" dirty="0" err="1"/>
              <a:t>TechInnovate</a:t>
            </a:r>
            <a:r>
              <a:rPr lang="en-IN" dirty="0"/>
              <a:t> should focus on promoting diversity in the workplace through recruiting a diverse workforce that helps build an inclusive working environment. </a:t>
            </a:r>
          </a:p>
          <a:p>
            <a:pPr>
              <a:buNone/>
            </a:pPr>
            <a:r>
              <a:rPr lang="en-IN" b="1" dirty="0"/>
              <a:t>Undertake diversity initiative</a:t>
            </a:r>
            <a:r>
              <a:rPr lang="en-IN" dirty="0"/>
              <a:t>: Collaborative </a:t>
            </a:r>
            <a:r>
              <a:rPr lang="en-GB" dirty="0"/>
              <a:t>working can also encourage a diverse workforce to compete in a dynamic business environment (Grissom, 2018). </a:t>
            </a:r>
          </a:p>
          <a:p>
            <a:r>
              <a:rPr lang="en-IN" b="1" i="1" dirty="0"/>
              <a:t>Promote collaboration and teamwork. </a:t>
            </a:r>
            <a:endParaRPr lang="en-US" dirty="0"/>
          </a:p>
          <a:p>
            <a:pPr>
              <a:buNone/>
            </a:pPr>
            <a:r>
              <a:rPr lang="en-IN" b="1" dirty="0"/>
              <a:t>Organize employee recognition program</a:t>
            </a:r>
            <a:r>
              <a:rPr lang="en-IN" dirty="0"/>
              <a:t>: Recognition of employee's efforts and contributions to organization growth help motivate team members to perform effectively in a dynamic business environment. </a:t>
            </a:r>
          </a:p>
          <a:p>
            <a:pPr>
              <a:buNone/>
            </a:pPr>
            <a:r>
              <a:rPr lang="en-IN" b="1" dirty="0"/>
              <a:t>Incorporate team building activities</a:t>
            </a:r>
            <a:r>
              <a:rPr lang="en-IN" dirty="0"/>
              <a:t>: Investment in team building activity will help </a:t>
            </a:r>
            <a:r>
              <a:rPr lang="en-IN" dirty="0" err="1"/>
              <a:t>TechInnovate</a:t>
            </a:r>
            <a:r>
              <a:rPr lang="en-IN" dirty="0"/>
              <a:t> to organize in-person interactions that help develop trust and teamwork. </a:t>
            </a:r>
            <a:endParaRPr lang="en-US" dirty="0"/>
          </a:p>
        </p:txBody>
      </p:sp>
      <p:pic>
        <p:nvPicPr>
          <p:cNvPr id="7170" name="Picture 2"/>
          <p:cNvPicPr>
            <a:picLocks noChangeAspect="1" noChangeArrowheads="1"/>
          </p:cNvPicPr>
          <p:nvPr/>
        </p:nvPicPr>
        <p:blipFill>
          <a:blip r:embed="rId5"/>
          <a:srcRect/>
          <a:stretch>
            <a:fillRect/>
          </a:stretch>
        </p:blipFill>
        <p:spPr bwMode="auto">
          <a:xfrm>
            <a:off x="5429256" y="185023"/>
            <a:ext cx="2857520" cy="1577081"/>
          </a:xfrm>
          <a:prstGeom prst="rect">
            <a:avLst/>
          </a:prstGeom>
          <a:noFill/>
          <a:ln w="9525">
            <a:noFill/>
            <a:miter lim="800000"/>
            <a:headEnd/>
            <a:tailEnd/>
          </a:ln>
          <a:effectLst/>
        </p:spPr>
      </p:pic>
      <p:pic>
        <p:nvPicPr>
          <p:cNvPr id="11" name="Video 10">
            <a:hlinkClick r:id="" action="ppaction://media"/>
            <a:extLst>
              <a:ext uri="{FF2B5EF4-FFF2-40B4-BE49-F238E27FC236}">
                <a16:creationId xmlns:a16="http://schemas.microsoft.com/office/drawing/2014/main" id="{4F5077C7-90BC-C3EE-2B60-FB232A60C3E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6155"/>
    </mc:Choice>
    <mc:Fallback>
      <p:transition spd="slow" advTm="66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 </a:t>
            </a:r>
            <a:endParaRPr lang="en-US" dirty="0"/>
          </a:p>
        </p:txBody>
      </p:sp>
      <p:sp>
        <p:nvSpPr>
          <p:cNvPr id="3" name="Content Placeholder 2"/>
          <p:cNvSpPr>
            <a:spLocks noGrp="1"/>
          </p:cNvSpPr>
          <p:nvPr>
            <p:ph sz="quarter" idx="1"/>
          </p:nvPr>
        </p:nvSpPr>
        <p:spPr/>
        <p:txBody>
          <a:bodyPr>
            <a:normAutofit lnSpcReduction="10000"/>
          </a:bodyPr>
          <a:lstStyle/>
          <a:p>
            <a:r>
              <a:rPr lang="en-IN" dirty="0"/>
              <a:t>Overall </a:t>
            </a:r>
            <a:r>
              <a:rPr lang="en-IN" dirty="0" err="1"/>
              <a:t>TechInnovate</a:t>
            </a:r>
            <a:r>
              <a:rPr lang="en-IN" dirty="0"/>
              <a:t> is fast-growing brand that needs to undertake several corrective measures to achieve competitive advantage. </a:t>
            </a:r>
          </a:p>
          <a:p>
            <a:r>
              <a:rPr lang="en-IN" dirty="0"/>
              <a:t>The above presentation highlighted the significance of company culture in influencing business performance and productivity. </a:t>
            </a:r>
          </a:p>
          <a:p>
            <a:r>
              <a:rPr lang="en-IN" dirty="0"/>
              <a:t>Company culture can influence employee satisfaction and engagement, business strategy, performance, and efficiency influence brand value and reputation. </a:t>
            </a:r>
          </a:p>
          <a:p>
            <a:r>
              <a:rPr lang="en-IN" dirty="0"/>
              <a:t>It is analyzed that company culture is considered a key aspect that helps achieve long-term growth and advantage. </a:t>
            </a:r>
            <a:endParaRPr lang="en-US" dirty="0"/>
          </a:p>
        </p:txBody>
      </p:sp>
      <p:pic>
        <p:nvPicPr>
          <p:cNvPr id="7" name="Video 6">
            <a:hlinkClick r:id="" action="ppaction://media"/>
            <a:extLst>
              <a:ext uri="{FF2B5EF4-FFF2-40B4-BE49-F238E27FC236}">
                <a16:creationId xmlns:a16="http://schemas.microsoft.com/office/drawing/2014/main" id="{6E4708C0-8FB0-DADB-1B47-5937D07DDD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5173"/>
    </mc:Choice>
    <mc:Fallback>
      <p:transition spd="slow" advTm="45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 </a:t>
            </a:r>
            <a:endParaRPr lang="en-US" dirty="0"/>
          </a:p>
        </p:txBody>
      </p:sp>
      <p:sp>
        <p:nvSpPr>
          <p:cNvPr id="3" name="Content Placeholder 2"/>
          <p:cNvSpPr>
            <a:spLocks noGrp="1"/>
          </p:cNvSpPr>
          <p:nvPr>
            <p:ph sz="quarter" idx="1"/>
          </p:nvPr>
        </p:nvSpPr>
        <p:spPr/>
        <p:txBody>
          <a:bodyPr>
            <a:normAutofit fontScale="70000" lnSpcReduction="20000"/>
          </a:bodyPr>
          <a:lstStyle/>
          <a:p>
            <a:r>
              <a:rPr lang="en-GB" dirty="0" err="1"/>
              <a:t>Almerri</a:t>
            </a:r>
            <a:r>
              <a:rPr lang="en-GB" dirty="0"/>
              <a:t>, H.S.H., 2023. Investigating the impact of organizational culture on employee retention: Moderating role of employee engagement. Journal of System and Management Sciences, 13(4), pp.488-507.</a:t>
            </a:r>
            <a:endParaRPr lang="en-US" dirty="0"/>
          </a:p>
          <a:p>
            <a:r>
              <a:rPr lang="en-GB" dirty="0" err="1"/>
              <a:t>Azeem</a:t>
            </a:r>
            <a:r>
              <a:rPr lang="en-GB" dirty="0"/>
              <a:t>, M., Ahmed, M., </a:t>
            </a:r>
            <a:r>
              <a:rPr lang="en-GB" dirty="0" err="1"/>
              <a:t>Haider</a:t>
            </a:r>
            <a:r>
              <a:rPr lang="en-GB" dirty="0"/>
              <a:t>, S. and </a:t>
            </a:r>
            <a:r>
              <a:rPr lang="en-GB" dirty="0" err="1"/>
              <a:t>Sajjad</a:t>
            </a:r>
            <a:r>
              <a:rPr lang="en-GB" dirty="0"/>
              <a:t>, M., 2021. Expanding competitive advantage through organizational culture, knowledge sharing and organizational innovation. Technology in Society, 66, p.101635.</a:t>
            </a:r>
            <a:endParaRPr lang="en-US" dirty="0"/>
          </a:p>
          <a:p>
            <a:r>
              <a:rPr lang="en-GB" dirty="0" err="1"/>
              <a:t>Fidyah</a:t>
            </a:r>
            <a:r>
              <a:rPr lang="en-GB" dirty="0"/>
              <a:t>, D.N. and </a:t>
            </a:r>
            <a:r>
              <a:rPr lang="en-GB" dirty="0" err="1"/>
              <a:t>Setiawati</a:t>
            </a:r>
            <a:r>
              <a:rPr lang="en-GB" dirty="0"/>
              <a:t>, T., 2020. Influence of organizational culture and employee engagement on employee performance: job satisfaction as intervening variable. Review of Integrative Business and Economics Research, 9(4), pp.64-81.</a:t>
            </a:r>
            <a:endParaRPr lang="en-US" dirty="0"/>
          </a:p>
          <a:p>
            <a:r>
              <a:rPr lang="en-GB" dirty="0"/>
              <a:t>Grissom, A.R., 2018. Workplace diversity and inclusion. Reference &amp; User Services Quarterly, 57(4), pp.242-247.</a:t>
            </a:r>
            <a:endParaRPr lang="en-US" dirty="0"/>
          </a:p>
          <a:p>
            <a:r>
              <a:rPr lang="en-GB" dirty="0"/>
              <a:t>Morgan, J., 2017. The employee experience advantage: How to win the war for talent by giving employees the workspaces they want, the tools they need, and a culture they can celebrate. John Wiley &amp; Sons.</a:t>
            </a:r>
            <a:endParaRPr lang="en-US" dirty="0"/>
          </a:p>
          <a:p>
            <a:endParaRPr lang="en-US" dirty="0"/>
          </a:p>
        </p:txBody>
      </p:sp>
      <p:pic>
        <p:nvPicPr>
          <p:cNvPr id="6" name="Video 5">
            <a:hlinkClick r:id="" action="ppaction://media"/>
            <a:extLst>
              <a:ext uri="{FF2B5EF4-FFF2-40B4-BE49-F238E27FC236}">
                <a16:creationId xmlns:a16="http://schemas.microsoft.com/office/drawing/2014/main" id="{90B4BE0D-826D-8038-E791-D240A22E1C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88"/>
    </mc:Choice>
    <mc:Fallback>
      <p:transition spd="slow" advTm="2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1715</TotalTime>
  <Words>2277</Words>
  <Application>Microsoft Office PowerPoint</Application>
  <PresentationFormat>On-screen Show (4:3)</PresentationFormat>
  <Paragraphs>116</Paragraphs>
  <Slides>11</Slides>
  <Notes>9</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Schoolbook</vt:lpstr>
      <vt:lpstr>Wingdings</vt:lpstr>
      <vt:lpstr>Wingdings 2</vt:lpstr>
      <vt:lpstr>Oriel</vt:lpstr>
      <vt:lpstr>People Management BMSW5010</vt:lpstr>
      <vt:lpstr>Outline </vt:lpstr>
      <vt:lpstr>Introduction </vt:lpstr>
      <vt:lpstr>Company culture </vt:lpstr>
      <vt:lpstr>Impact of culture on business </vt:lpstr>
      <vt:lpstr>Challenges at TechInnovate </vt:lpstr>
      <vt:lpstr>Cultural model </vt:lpstr>
      <vt:lpstr>Recommendations </vt:lpstr>
      <vt:lpstr>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Management</dc:title>
  <dc:creator>Bhupendra rathore</dc:creator>
  <cp:lastModifiedBy>Silvia Mita (2310673)</cp:lastModifiedBy>
  <cp:revision>17</cp:revision>
  <dcterms:created xsi:type="dcterms:W3CDTF">2024-11-18T14:46:46Z</dcterms:created>
  <dcterms:modified xsi:type="dcterms:W3CDTF">2024-12-04T13:23:16Z</dcterms:modified>
</cp:coreProperties>
</file>