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0FBA89-5D1D-45E4-89A3-3274D0EF15DF}" v="10" dt="2026-03-01T15:48:09.4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Evans" userId="2231831aa46605df" providerId="LiveId" clId="{F7745BE3-679A-49E2-9239-7C95CE4FEE80}"/>
    <pc:docChg chg="modSld">
      <pc:chgData name="Emily Evans" userId="2231831aa46605df" providerId="LiveId" clId="{F7745BE3-679A-49E2-9239-7C95CE4FEE80}" dt="2026-03-01T15:46:35.999" v="13" actId="20577"/>
      <pc:docMkLst>
        <pc:docMk/>
      </pc:docMkLst>
      <pc:sldChg chg="modSp mod">
        <pc:chgData name="Emily Evans" userId="2231831aa46605df" providerId="LiveId" clId="{F7745BE3-679A-49E2-9239-7C95CE4FEE80}" dt="2026-03-01T15:46:35.999" v="13" actId="20577"/>
        <pc:sldMkLst>
          <pc:docMk/>
          <pc:sldMk cId="1789575313" sldId="256"/>
        </pc:sldMkLst>
        <pc:spChg chg="mod">
          <ac:chgData name="Emily Evans" userId="2231831aa46605df" providerId="LiveId" clId="{F7745BE3-679A-49E2-9239-7C95CE4FEE80}" dt="2026-03-01T15:46:16.003" v="0"/>
          <ac:spMkLst>
            <pc:docMk/>
            <pc:sldMk cId="1789575313" sldId="256"/>
            <ac:spMk id="2" creationId="{1EE1FAFF-9CAD-F999-52D2-7F1A58EBBF62}"/>
          </ac:spMkLst>
        </pc:spChg>
        <pc:spChg chg="mod">
          <ac:chgData name="Emily Evans" userId="2231831aa46605df" providerId="LiveId" clId="{F7745BE3-679A-49E2-9239-7C95CE4FEE80}" dt="2026-03-01T15:46:35.999" v="13" actId="20577"/>
          <ac:spMkLst>
            <pc:docMk/>
            <pc:sldMk cId="1789575313" sldId="256"/>
            <ac:spMk id="3" creationId="{B6E777EF-A09A-2D6D-AD75-0BEF947E567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817DDB-08BD-4889-89EC-83455F07566C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5832E7-8022-4A83-9B17-E348017F6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74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21DBC9-67B2-44BE-8E57-AA92A5B5B9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5706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0" lang="en-GB" sz="3600" b="1" i="0" u="none" strike="noStrike" kern="1200" cap="none" normalizeH="0" baseline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Corbel Light" panose="020B0303020204020204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21DBC9-67B2-44BE-8E57-AA92A5B5B9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6101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latin typeface="Corbel Light" panose="020B0303020204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21DBC9-67B2-44BE-8E57-AA92A5B5B9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61821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21DBC9-67B2-44BE-8E57-AA92A5B5B9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6738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D3196-0199-1688-0B75-A6C110B0D1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7E66FF-5E35-E319-6314-CB71AAEFCD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1D372-CC63-1C11-4DD0-661254773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74A4F-009F-283A-FE5F-A95FB80F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8C355-B540-A392-C98F-885784DED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2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9CD6F-2DD6-FEA7-51FC-106C39FF4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57D1A-AED9-BB34-FC95-91FD95173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71A4E-8D6B-D351-1BD7-4E3845378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3094C-95B1-4609-609D-757383978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EBACE-02BC-961A-3D79-C64DB0BE3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75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03C9A-1152-7782-92F9-103A78014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7B0C91-FF38-2E83-9528-44206DDAD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68C58-0A7D-9247-27EA-64E25AA15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634B1-E7EE-C6CA-0DA7-2AF6A2BDF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C485D-A2FD-C9C5-C9DC-AB8ECFA19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603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1F5FE-E0E5-D734-93E8-63855A9F4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9D2CB-59C9-34A4-C36E-DBF326AF90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A6971-176E-1806-8C43-BDF14F39D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47FB0C-6BF7-E70A-050E-45524B01D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D2964-641F-2527-65D9-5A034EDE6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896BAE-5BC4-E383-586A-842818675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933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F056C-DFAF-9A19-1522-7E44013B6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FF8751-3CE7-77F0-4042-92D7F5140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97FF13-71B2-4C9E-EB5F-16AF9998FA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901C85-2E13-B45E-C020-643F4EDDAE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A2CF39-C275-ED62-0B05-0B1308B3A7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D26792-8C8E-D9F4-3D88-D1F8D6FD8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0AFE68-88F8-50D2-F0B7-156715FCC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BAE5B0-0BB6-079A-718C-3C350CD2D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25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C8E57-661F-B28E-18E2-A4A282FC8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7947EE-1C04-4F0D-40FA-ED1884E3D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522767-D966-6643-3C40-068CB6CD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AD2D3B-8045-DBB0-B8A7-8C2A00089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07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2730BD-BE0E-29F9-F378-E5FBB77B3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E6063B-E523-F212-E8E7-FE96CBEB0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63C1F8-B251-0299-B3B7-209168805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26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3C2A0-2FE3-36DA-CB2C-44C94618A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6530F-8954-1B1D-6276-3C5EFA5F8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8B2E50-4718-8A9C-4664-C42C502ADA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C0308-9B54-B28F-70E8-BA4277AD6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89EADC-0200-41C0-ECC5-720980B2C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5C97E-EE4E-4216-800B-E43CE6513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165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AD2A6-A6CF-8039-235E-1CAC9E8D9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3397E5-CE8D-8A47-6F82-29A58ED88D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D36479-E17E-D11D-C726-8EE24452D7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07EC8-F593-2AAB-D1A1-3E70D9CA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4F7177-EF56-F2B3-BABF-E7C5EDA42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1BACA9-1C28-F9A8-AC10-6886DA27A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41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FF1-C14B-523B-0170-525A8194D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D1C007-B957-1903-D09A-992816AFED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E4DED-00E2-6D2A-7942-8F692A8C5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5FAF4-5EF2-4040-00FF-8777B1464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A5415-986A-4482-F117-624B22D01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423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5F0FEC-4552-708F-EB0A-5F61DD8810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36AECC-9AE0-2360-7FA4-73B1D27882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47D9A-E121-0F8E-FF3F-772F445F7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F29B7-5C3A-DFE9-0791-376F7FE05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32240-A088-C3E8-922E-0C744FB1B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334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DCFE33-B7CF-48AD-ADC5-BCC22B7C6AD5}" type="datetimeFigureOut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01/03/2026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9A86F1-EE20-4D3C-B6C3-8B3FA91F9248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5777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FDCFE33-B7CF-48AD-ADC5-BCC22B7C6AD5}" type="datetimeFigureOut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01/03/2026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9A86F1-EE20-4D3C-B6C3-8B3FA91F9248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9581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33961D-3A60-B438-8079-B5F41E42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34CE2A-C5C4-66A6-3AA4-F82B2878C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D2F974-FE49-A238-D3D7-1F63780860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5F3538-3229-48AC-9395-4D6D601DEB76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7A8A9-F5CB-CC2B-C4C2-C1016DF3F6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FC93B-F4E8-B9E7-1434-8C8177786D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792BE3-B340-4781-A95B-CC2FF840A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079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FDCFE33-B7CF-48AD-ADC5-BCC22B7C6AD5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69A86F1-EE20-4D3C-B6C3-8B3FA91F924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441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video" Target="../media/media1.mp4"/><Relationship Id="rId7" Type="http://schemas.openxmlformats.org/officeDocument/2006/relationships/image" Target="../media/image2.png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7" Type="http://schemas.openxmlformats.org/officeDocument/2006/relationships/image" Target="../media/image5.png"/><Relationship Id="rId2" Type="http://schemas.microsoft.com/office/2007/relationships/media" Target="../media/media2.mp4"/><Relationship Id="rId1" Type="http://schemas.openxmlformats.org/officeDocument/2006/relationships/tags" Target="../tags/tag2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3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video" Target="../media/media4.mp4"/><Relationship Id="rId7" Type="http://schemas.openxmlformats.org/officeDocument/2006/relationships/image" Target="../media/image8.png"/><Relationship Id="rId2" Type="http://schemas.microsoft.com/office/2007/relationships/media" Target="../media/media4.mp4"/><Relationship Id="rId1" Type="http://schemas.openxmlformats.org/officeDocument/2006/relationships/tags" Target="../tags/tag4.xml"/><Relationship Id="rId6" Type="http://schemas.openxmlformats.org/officeDocument/2006/relationships/image" Target="../media/image7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child-friendly-cities/crba/?utm_source=chatgpt.com" TargetMode="External"/><Relationship Id="rId2" Type="http://schemas.openxmlformats.org/officeDocument/2006/relationships/hyperlink" Target="https://borgenproject.org/10-facts-about-education-in-africa/?utm_source=chatgpt.com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jmerc.org/news/the-importance-of-girls-education-for-a-better-future/?utm_source=chatgpt.com" TargetMode="External"/><Relationship Id="rId5" Type="http://schemas.openxmlformats.org/officeDocument/2006/relationships/hyperlink" Target="https://www.unicef.org/careers/?utm_source=chatgpt.com" TargetMode="External"/><Relationship Id="rId4" Type="http://schemas.openxmlformats.org/officeDocument/2006/relationships/hyperlink" Target="https://www.unicef.org/media/117086/file/Gender-Transformative-Programming-in-UNICEF-Case-Studies-2022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1FAFF-9CAD-F999-52D2-7F1A58EBBF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ECIE 6004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E777EF-A09A-2D6D-AD75-0BEF947E56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Global Perspectives on Education</a:t>
            </a:r>
          </a:p>
          <a:p>
            <a:r>
              <a:rPr lang="en-GB" dirty="0"/>
              <a:t>Emily Evans</a:t>
            </a:r>
          </a:p>
        </p:txBody>
      </p:sp>
    </p:spTree>
    <p:extLst>
      <p:ext uri="{BB962C8B-B14F-4D97-AF65-F5344CB8AC3E}">
        <p14:creationId xmlns:p14="http://schemas.microsoft.com/office/powerpoint/2010/main" val="1789575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069C-C342-D5EC-E3F4-6FC5BF69D4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2982718"/>
            <a:ext cx="10058400" cy="3566160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accent6"/>
                </a:solidFill>
              </a:rPr>
              <a:t>UNICEF strategic approaches to gender equity in education</a:t>
            </a:r>
            <a:endParaRPr lang="en-GB" sz="2400" b="1" u="sng" dirty="0">
              <a:solidFill>
                <a:schemeClr val="accent6"/>
              </a:solidFill>
              <a:latin typeface="Corbel Light" panose="020B0303020204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77AE8-096F-0F68-0DB9-FCF20CC3A3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0106" y="184666"/>
            <a:ext cx="4621967" cy="308712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109412-9C9A-4BBC-15DC-D40ADA179B39}"/>
              </a:ext>
            </a:extLst>
          </p:cNvPr>
          <p:cNvSpPr txBox="1"/>
          <p:nvPr/>
        </p:nvSpPr>
        <p:spPr>
          <a:xfrm>
            <a:off x="10478125" y="3271791"/>
            <a:ext cx="3207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(Gallagher, 2017)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A6B082-FF02-9C78-F5BD-E30C8FCAEA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242" y="3742211"/>
            <a:ext cx="4378768" cy="296907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6DA3F14-2B60-17F8-6BAD-37F31A502263}"/>
              </a:ext>
            </a:extLst>
          </p:cNvPr>
          <p:cNvSpPr txBox="1"/>
          <p:nvPr/>
        </p:nvSpPr>
        <p:spPr>
          <a:xfrm>
            <a:off x="4706912" y="6488668"/>
            <a:ext cx="1514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C17529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(UNICEF UK,)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85256F-87BE-9559-0D0C-97A1A5100E2E}"/>
              </a:ext>
            </a:extLst>
          </p:cNvPr>
          <p:cNvSpPr txBox="1"/>
          <p:nvPr/>
        </p:nvSpPr>
        <p:spPr>
          <a:xfrm>
            <a:off x="343953" y="825509"/>
            <a:ext cx="69121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17529">
                    <a:lumMod val="50000"/>
                  </a:srgbClr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Rights based approach.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17529">
                    <a:lumMod val="50000"/>
                  </a:srgbClr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 Gender-sensitive programming (UNICEF, 2022)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17529">
                    <a:lumMod val="50000"/>
                  </a:srgbClr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Community &amp; systemic engagement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 Light" panose="020B0303020204020204" pitchFamily="34" charset="0"/>
              <a:ea typeface="+mn-ea"/>
              <a:cs typeface="+mn-cs"/>
            </a:endParaRPr>
          </a:p>
        </p:txBody>
      </p:sp>
      <p:pic>
        <p:nvPicPr>
          <p:cNvPr id="30" name="Video 29">
            <a:hlinkClick r:id="" action="ppaction://media"/>
            <a:extLst>
              <a:ext uri="{FF2B5EF4-FFF2-40B4-BE49-F238E27FC236}">
                <a16:creationId xmlns:a16="http://schemas.microsoft.com/office/drawing/2014/main" id="{7EC32D17-77AF-E310-008B-FAD51F5C5F5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921156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4672">
        <p159:morph option="byObject"/>
      </p:transition>
    </mc:Choice>
    <mc:Fallback xmlns="">
      <p:transition spd="slow" advTm="846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7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2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CF9E580-9E45-660C-75B1-30D651DC02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7527"/>
          <a:stretch>
            <a:fillRect/>
          </a:stretch>
        </p:blipFill>
        <p:spPr>
          <a:xfrm>
            <a:off x="6248400" y="993784"/>
            <a:ext cx="5736771" cy="46373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EBAEC6-FB2A-0B91-C366-176D498D4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8406"/>
            <a:ext cx="10058400" cy="1450757"/>
          </a:xfrm>
        </p:spPr>
        <p:txBody>
          <a:bodyPr/>
          <a:lstStyle/>
          <a:p>
            <a:r>
              <a:rPr lang="en-GB" dirty="0"/>
              <a:t>Policy frameworks underpinning sustainable change.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8215F85-8913-B5BB-680D-8A19398FDF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82880" y="2088499"/>
            <a:ext cx="7915950" cy="416146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Corbel Light" panose="020B0303020204020204" pitchFamily="34" charset="0"/>
              </a:rPr>
              <a:t>Rights-based framework (CRC)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Corbel Light" panose="020B0303020204020204" pitchFamily="34" charset="0"/>
              </a:rPr>
              <a:t>Alignment with SDG 4 &amp; SDG 5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Corbel Light" panose="020B0303020204020204" pitchFamily="34" charset="0"/>
              </a:rPr>
              <a:t>Gender-responsive education systems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Corbel Light" panose="020B0303020204020204" pitchFamily="34" charset="0"/>
              </a:rPr>
              <a:t>National policy reform &amp; capacity building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Corbel Light" panose="020B0303020204020204" pitchFamily="34" charset="0"/>
              </a:rPr>
              <a:t>Accountability &amp; monitoring mechanisms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BF35E2-032B-72BF-31FD-AB618E757D7D}"/>
              </a:ext>
            </a:extLst>
          </p:cNvPr>
          <p:cNvSpPr txBox="1"/>
          <p:nvPr/>
        </p:nvSpPr>
        <p:spPr>
          <a:xfrm>
            <a:off x="10344150" y="5578579"/>
            <a:ext cx="1847850" cy="382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unicef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F90B885A-894D-9239-DE78-59360EE6F7E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8098830" y="4741158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5741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693"/>
    </mc:Choice>
    <mc:Fallback xmlns="">
      <p:transition spd="slow" advTm="70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5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0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CD48C-B9A7-A382-D338-0C690213B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Gender Barriers to Education in Sub-Saharan Africa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C44C4D-7965-4DBA-8738-BE04829104A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244340" y="1737360"/>
            <a:ext cx="3703320" cy="44729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57F70A-895E-B14C-0A9F-F19368E8BE13}"/>
              </a:ext>
            </a:extLst>
          </p:cNvPr>
          <p:cNvSpPr/>
          <p:nvPr/>
        </p:nvSpPr>
        <p:spPr>
          <a:xfrm>
            <a:off x="8294370" y="1737360"/>
            <a:ext cx="3714750" cy="447294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BBCC50-9A8B-68C3-23B2-2D31049ED2A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43840" y="1737360"/>
            <a:ext cx="3703320" cy="447294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8E5BD9-3FC9-433D-ADEE-D633D2D4488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43840" y="1849289"/>
            <a:ext cx="3276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Barrier's girls face: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Poverty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Child marriage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Menstrual stigma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Conflict and displacement 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Gender roles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Gender based violence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Household responsibilities.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0D4685-A07B-B06A-23C8-58B42826DB1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244340" y="1849289"/>
            <a:ext cx="32194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UNICEF initiatives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Trying to implement an end to child marriage.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Teaching skills and providing mentors.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Mensural education and safety.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Health and safety education surrounding sexual health and reproductive health.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84E057-B7DA-B74E-52E1-8F7CACC1AD2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294370" y="1849289"/>
            <a:ext cx="304800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Outcomes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 Light" panose="020B0303020204020204" pitchFamily="34" charset="0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“Provided education to 43.5 million children in emergencies”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Delivered learning materials to 70.7million children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“Delivered learning materials to at least 1.2 million classrooms “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“Trained 238,851 school management committees / school communities”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(UNICEF, 2019)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 Light" panose="020B0303020204020204" pitchFamily="34" charset="0"/>
              <a:ea typeface="+mn-ea"/>
              <a:cs typeface="+mn-cs"/>
            </a:endParaRPr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308E7DDE-4666-B13E-C67B-BAE7A835C2C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6850549" y="5200987"/>
            <a:ext cx="1657013" cy="1657013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75549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808"/>
    </mc:Choice>
    <mc:Fallback xmlns="">
      <p:transition spd="slow" advTm="90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E78B5-7104-ECCC-D06D-C43CE29A7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46420"/>
            <a:ext cx="10058400" cy="1450757"/>
          </a:xfrm>
        </p:spPr>
        <p:txBody>
          <a:bodyPr>
            <a:normAutofit/>
          </a:bodyPr>
          <a:lstStyle/>
          <a:p>
            <a:r>
              <a:rPr lang="en-GB" sz="2400" dirty="0"/>
              <a:t>Education in emergencies, girls in conflict affected areas -  case study + critical analysis.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DAF1E3C-0C82-D011-EC44-A324CE0347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133351" y="855884"/>
            <a:ext cx="3543300" cy="4423412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23E36118-3B07-08C7-F287-B34A32E9D165}"/>
              </a:ext>
            </a:extLst>
          </p:cNvPr>
          <p:cNvSpPr/>
          <p:nvPr/>
        </p:nvSpPr>
        <p:spPr>
          <a:xfrm>
            <a:off x="8529561" y="85893"/>
            <a:ext cx="3580446" cy="335004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8D7C9C0-EFA4-9F81-8E54-361D221C53BB}"/>
              </a:ext>
            </a:extLst>
          </p:cNvPr>
          <p:cNvSpPr/>
          <p:nvPr/>
        </p:nvSpPr>
        <p:spPr>
          <a:xfrm>
            <a:off x="3771901" y="855884"/>
            <a:ext cx="3543300" cy="442341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58985-03A5-DD2B-29C5-857001E7B18E}"/>
              </a:ext>
            </a:extLst>
          </p:cNvPr>
          <p:cNvSpPr txBox="1"/>
          <p:nvPr/>
        </p:nvSpPr>
        <p:spPr>
          <a:xfrm>
            <a:off x="321945" y="1020876"/>
            <a:ext cx="25146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Armed conflict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School closures due to insecurity.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Internal displacement.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Targeted attacks on girls’ education.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Boys' education is prioritised.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Safety concerns around girls walking to school.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(the Sahel region)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8E829E4-26DE-1C24-69F7-9B75F93E3051}"/>
              </a:ext>
            </a:extLst>
          </p:cNvPr>
          <p:cNvSpPr txBox="1"/>
          <p:nvPr/>
        </p:nvSpPr>
        <p:spPr>
          <a:xfrm>
            <a:off x="3941444" y="1220930"/>
            <a:ext cx="27241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How UNICEF responds: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Ensure teachers have trauma informed training.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Ensure children have catch up sessions when they miss school.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Change of learning space when their usual space is unsafe to use.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 Light" panose="020B0303020204020204" pitchFamily="34" charset="0"/>
                <a:ea typeface="+mn-ea"/>
                <a:cs typeface="+mn-cs"/>
              </a:rPr>
              <a:t>Provide a safe environment for female learners.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21BAA4A-3471-E66C-EE91-E06FBD34BD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5351" y="3434205"/>
            <a:ext cx="3594656" cy="343615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44ACEBC-9B6D-F85A-97FA-EDDEA7E669DD}"/>
              </a:ext>
            </a:extLst>
          </p:cNvPr>
          <p:cNvSpPr/>
          <p:nvPr/>
        </p:nvSpPr>
        <p:spPr>
          <a:xfrm>
            <a:off x="9123857" y="78958"/>
            <a:ext cx="239185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 w="10160">
                  <a:solidFill>
                    <a:prstClr val="black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Strengths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0AF8D8-D083-0484-294F-D6CB201114D4}"/>
              </a:ext>
            </a:extLst>
          </p:cNvPr>
          <p:cNvSpPr/>
          <p:nvPr/>
        </p:nvSpPr>
        <p:spPr>
          <a:xfrm>
            <a:off x="9517064" y="3423795"/>
            <a:ext cx="16054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 w="10160">
                  <a:solidFill>
                    <a:prstClr val="black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Limitations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A4007D-6E6E-4369-561A-81585E7E65D3}"/>
              </a:ext>
            </a:extLst>
          </p:cNvPr>
          <p:cNvSpPr txBox="1"/>
          <p:nvPr/>
        </p:nvSpPr>
        <p:spPr>
          <a:xfrm>
            <a:off x="9198658" y="565242"/>
            <a:ext cx="22422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Works hard to try and make education a priority to all genders.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Tries to protect girls from child marriage.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Follows policy to ensure a ‘reading from the same book’ method.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7CCC13F-E474-7B7C-C3A9-C6773185FBA4}"/>
              </a:ext>
            </a:extLst>
          </p:cNvPr>
          <p:cNvSpPr txBox="1"/>
          <p:nvPr/>
        </p:nvSpPr>
        <p:spPr>
          <a:xfrm>
            <a:off x="9123857" y="4045989"/>
            <a:ext cx="224224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Relies heavily on funding and donations, can be an unreliable source.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Hard to upkeep continuity when place of learning isn’t always consistent.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Cultural resistance to gender equality.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Unstable government.</a:t>
            </a:r>
          </a:p>
        </p:txBody>
      </p:sp>
      <p:pic>
        <p:nvPicPr>
          <p:cNvPr id="39" name="Video 38">
            <a:hlinkClick r:id="" action="ppaction://media"/>
            <a:extLst>
              <a:ext uri="{FF2B5EF4-FFF2-40B4-BE49-F238E27FC236}">
                <a16:creationId xmlns:a16="http://schemas.microsoft.com/office/drawing/2014/main" id="{9B7F4835-53AB-EC2D-1C2C-B1C66EF23A9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6646545" y="4800600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71256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098"/>
    </mc:Choice>
    <mc:Fallback xmlns="">
      <p:transition spd="slow" advTm="123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5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0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4" grpId="0"/>
      <p:bldP spid="16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1D98-EEEB-82A4-8888-B7CBC3F5A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736B4-1A03-5D76-EE6E-DC58DBF55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Gallagher, K. (2017) </a:t>
            </a:r>
            <a:r>
              <a:rPr lang="en-GB" i="1" dirty="0"/>
              <a:t>10 Important Facts About Education in Africa</a:t>
            </a:r>
            <a:r>
              <a:rPr lang="en-GB" dirty="0"/>
              <a:t>. The Borgen Project. Available at: </a:t>
            </a:r>
            <a:r>
              <a:rPr lang="en-GB" dirty="0">
                <a:hlinkClick r:id="rId2"/>
              </a:rPr>
              <a:t>https://borgenproject.org/10-facts-about-education-in-africa/</a:t>
            </a:r>
            <a:r>
              <a:rPr lang="en-GB" dirty="0"/>
              <a:t> (Accessed: 22 February 2026).</a:t>
            </a:r>
          </a:p>
          <a:p>
            <a:r>
              <a:rPr lang="en-GB" dirty="0"/>
              <a:t>UNICEF UK (no date) </a:t>
            </a:r>
            <a:r>
              <a:rPr lang="en-GB" i="1" dirty="0"/>
              <a:t>A child rights-based approach – Child Friendly Cities &amp; Communities</a:t>
            </a:r>
            <a:r>
              <a:rPr lang="en-GB" dirty="0"/>
              <a:t>. UNICEF UK. Available at: </a:t>
            </a:r>
            <a:r>
              <a:rPr lang="en-GB" dirty="0">
                <a:hlinkClick r:id="rId3"/>
              </a:rPr>
              <a:t>https://www.unicef.org.uk/child-friendly-cities/crba/</a:t>
            </a:r>
            <a:r>
              <a:rPr lang="en-GB" dirty="0"/>
              <a:t> (Accessed: 22 February 2026).</a:t>
            </a:r>
          </a:p>
          <a:p>
            <a:r>
              <a:rPr lang="en-GB" dirty="0"/>
              <a:t>UNICEF (2022) </a:t>
            </a:r>
            <a:r>
              <a:rPr lang="en-GB" i="1" dirty="0"/>
              <a:t>Gender-Transformative Programming in UNICEF: Selected Case Studies</a:t>
            </a:r>
            <a:r>
              <a:rPr lang="en-GB" dirty="0"/>
              <a:t>. UNICEF. Available at: </a:t>
            </a:r>
            <a:r>
              <a:rPr lang="en-GB" dirty="0">
                <a:hlinkClick r:id="rId4"/>
              </a:rPr>
              <a:t>https://www.unicef.org/media/117086/file/Gender-Transformative-Programming-in-UNICEF-Case-Studies-2022.pdf</a:t>
            </a:r>
            <a:r>
              <a:rPr lang="en-GB" dirty="0"/>
              <a:t> (Accessed: 22 February 2026). </a:t>
            </a:r>
          </a:p>
          <a:p>
            <a:r>
              <a:rPr lang="en-GB" dirty="0"/>
              <a:t>UNICEF  </a:t>
            </a:r>
            <a:r>
              <a:rPr lang="en-GB" i="1" dirty="0"/>
              <a:t>Careers | UNICEF</a:t>
            </a:r>
            <a:r>
              <a:rPr lang="en-GB" dirty="0"/>
              <a:t>. UNICEF. Available at: </a:t>
            </a:r>
            <a:r>
              <a:rPr lang="en-GB" dirty="0">
                <a:hlinkClick r:id="rId5"/>
              </a:rPr>
              <a:t>https://www.unicef.org/careers/</a:t>
            </a:r>
            <a:r>
              <a:rPr lang="en-GB" dirty="0"/>
              <a:t> (Accessed: 22 February 2026). </a:t>
            </a:r>
          </a:p>
          <a:p>
            <a:r>
              <a:rPr lang="en-GB" dirty="0"/>
              <a:t>UNICEF (2019) Every Child Learns: UNICEF Education Strategy 2019–2030. UNICEF, New York. Available at: https://www.unicef.org/media/59856/file/UNICEF-education-strategy-2019-2030.pdf (Accessed: 22 February 2026).</a:t>
            </a:r>
          </a:p>
          <a:p>
            <a:r>
              <a:rPr lang="en-GB" dirty="0"/>
              <a:t>JM Education &amp; Research Centre (2024) </a:t>
            </a:r>
            <a:r>
              <a:rPr lang="en-GB" i="1" dirty="0"/>
              <a:t>The importance of girls education for a better future</a:t>
            </a:r>
            <a:r>
              <a:rPr lang="en-GB" dirty="0"/>
              <a:t>. JM Education &amp; Research Centre. Available at: </a:t>
            </a:r>
            <a:r>
              <a:rPr lang="en-GB" dirty="0">
                <a:hlinkClick r:id="rId6"/>
              </a:rPr>
              <a:t>https://jmerc.org/news/the-importance-of-girls-education-for-a-better-future/</a:t>
            </a:r>
            <a:r>
              <a:rPr lang="en-GB" dirty="0"/>
              <a:t> (Accessed: 22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40453245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5.8|0.8|0.7|1|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4.3|0.9|0.8|1.2|0.8|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0.5|2.5|7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2|0.3|0.5|0.4|0.8|3|1|13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Retrospect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592</Words>
  <Application>Microsoft Office PowerPoint</Application>
  <PresentationFormat>Widescreen</PresentationFormat>
  <Paragraphs>72</Paragraphs>
  <Slides>6</Slides>
  <Notes>4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Calibri Light</vt:lpstr>
      <vt:lpstr>Corbel Light</vt:lpstr>
      <vt:lpstr>Office Theme</vt:lpstr>
      <vt:lpstr>Retrospect</vt:lpstr>
      <vt:lpstr>ECIE 6004</vt:lpstr>
      <vt:lpstr>UNICEF strategic approaches to gender equity in education</vt:lpstr>
      <vt:lpstr>Policy frameworks underpinning sustainable change.</vt:lpstr>
      <vt:lpstr>Case Study: Gender Barriers to Education in Sub-Saharan Africa</vt:lpstr>
      <vt:lpstr>Education in emergencies, girls in conflict affected areas -  case study + critical analysis.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Evans</dc:creator>
  <cp:lastModifiedBy>Emily Evans</cp:lastModifiedBy>
  <cp:revision>1</cp:revision>
  <dcterms:created xsi:type="dcterms:W3CDTF">2026-03-01T15:45:33Z</dcterms:created>
  <dcterms:modified xsi:type="dcterms:W3CDTF">2026-03-01T15:48:14Z</dcterms:modified>
</cp:coreProperties>
</file>