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Shape 38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86" name="Shape 38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Body Level One…"/>
          <p:cNvSpPr txBox="1"/>
          <p:nvPr>
            <p:ph type="body" sz="half" idx="1"/>
          </p:nvPr>
        </p:nvSpPr>
        <p:spPr>
          <a:xfrm>
            <a:off x="630808" y="1470582"/>
            <a:ext cx="5213812" cy="3751868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0" name="Body Level One…"/>
          <p:cNvSpPr txBox="1"/>
          <p:nvPr>
            <p:ph type="body" sz="half" idx="1"/>
          </p:nvPr>
        </p:nvSpPr>
        <p:spPr>
          <a:xfrm>
            <a:off x="7192650" y="1470580"/>
            <a:ext cx="4242064" cy="4166650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Body Level One…"/>
          <p:cNvSpPr txBox="1"/>
          <p:nvPr>
            <p:ph type="body" idx="1"/>
          </p:nvPr>
        </p:nvSpPr>
        <p:spPr>
          <a:xfrm>
            <a:off x="630808" y="1470580"/>
            <a:ext cx="10803906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3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5989011"/>
            <a:ext cx="1641611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1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9" y="315797"/>
            <a:ext cx="1641611" cy="596517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01656" y="1420924"/>
            <a:ext cx="11594970" cy="1325566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8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62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1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71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4" y="6122994"/>
            <a:ext cx="3694603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8478981" y="6232200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4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7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ule LineStraight Connector 8"/>
          <p:cNvSpPr/>
          <p:nvPr/>
        </p:nvSpPr>
        <p:spPr>
          <a:xfrm>
            <a:off x="1920239" y="2176009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3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3" cy="596522"/>
          </a:xfrm>
          <a:prstGeom prst="rect">
            <a:avLst/>
          </a:prstGeom>
          <a:ln w="12700">
            <a:miter lim="400000"/>
          </a:ln>
        </p:spPr>
      </p:pic>
      <p:sp>
        <p:nvSpPr>
          <p:cNvPr id="233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34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4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2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9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260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0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1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30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5183187" y="987427"/>
            <a:ext cx="6172204" cy="4873627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Text Placeholder 3"/>
          <p:cNvSpPr/>
          <p:nvPr>
            <p:ph type="body" sz="quarter" idx="21"/>
          </p:nvPr>
        </p:nvSpPr>
        <p:spPr>
          <a:xfrm>
            <a:off x="839786" y="2057400"/>
            <a:ext cx="3932242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06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314" name="Title Text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>
              <a:lnSpc>
                <a:spcPct val="150000"/>
              </a:lnSpc>
              <a:defRPr b="1"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1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buSzTx/>
              <a:buFontTx/>
              <a:buNone/>
              <a:defRPr sz="2400">
                <a:latin typeface="Arial"/>
                <a:ea typeface="Arial"/>
                <a:cs typeface="Arial"/>
                <a:sym typeface="Arial"/>
              </a:defRPr>
            </a:lvl1pPr>
            <a:lvl2pPr marL="6858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2pPr>
            <a:lvl3pPr marL="11430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3pPr>
            <a:lvl4pPr marL="16002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4pPr>
            <a:lvl5pPr marL="2057400" indent="-228600">
              <a:lnSpc>
                <a:spcPct val="150000"/>
              </a:lnSpc>
              <a:buFontTx/>
              <a:defRPr sz="2400">
                <a:latin typeface="Arial"/>
                <a:ea typeface="Arial"/>
                <a:cs typeface="Arial"/>
                <a:sym typeface="Arial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6" name="Slide Number"/>
          <p:cNvSpPr txBox="1"/>
          <p:nvPr>
            <p:ph type="sldNum" sz="quarter" idx="2"/>
          </p:nvPr>
        </p:nvSpPr>
        <p:spPr>
          <a:xfrm>
            <a:off x="8610600" y="6356351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325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26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7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35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36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74" name="Group 79"/>
          <p:cNvGrpSpPr/>
          <p:nvPr/>
        </p:nvGrpSpPr>
        <p:grpSpPr>
          <a:xfrm>
            <a:off x="-6221" y="-3"/>
            <a:ext cx="12214843" cy="6858006"/>
            <a:chOff x="-1" y="0"/>
            <a:chExt cx="12214842" cy="6858005"/>
          </a:xfrm>
        </p:grpSpPr>
        <p:sp>
          <p:nvSpPr>
            <p:cNvPr id="345" name="Straight Connector 80"/>
            <p:cNvSpPr/>
            <p:nvPr/>
          </p:nvSpPr>
          <p:spPr>
            <a:xfrm>
              <a:off x="-2" y="6686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81"/>
            <p:cNvSpPr/>
            <p:nvPr/>
          </p:nvSpPr>
          <p:spPr>
            <a:xfrm flipH="1">
              <a:off x="6213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82"/>
            <p:cNvSpPr/>
            <p:nvPr/>
          </p:nvSpPr>
          <p:spPr>
            <a:xfrm flipH="1">
              <a:off x="11999482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83"/>
            <p:cNvSpPr/>
            <p:nvPr/>
          </p:nvSpPr>
          <p:spPr>
            <a:xfrm flipH="1">
              <a:off x="19874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84"/>
            <p:cNvSpPr/>
            <p:nvPr/>
          </p:nvSpPr>
          <p:spPr>
            <a:xfrm flipH="1">
              <a:off x="1198180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85"/>
            <p:cNvSpPr/>
            <p:nvPr/>
          </p:nvSpPr>
          <p:spPr>
            <a:xfrm flipH="1">
              <a:off x="219761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86"/>
            <p:cNvSpPr/>
            <p:nvPr/>
          </p:nvSpPr>
          <p:spPr>
            <a:xfrm flipH="1">
              <a:off x="319705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88"/>
            <p:cNvSpPr/>
            <p:nvPr/>
          </p:nvSpPr>
          <p:spPr>
            <a:xfrm flipH="1">
              <a:off x="4196497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89"/>
            <p:cNvSpPr/>
            <p:nvPr/>
          </p:nvSpPr>
          <p:spPr>
            <a:xfrm flipH="1">
              <a:off x="5195936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90"/>
            <p:cNvSpPr/>
            <p:nvPr/>
          </p:nvSpPr>
          <p:spPr>
            <a:xfrm flipH="1">
              <a:off x="6195375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91"/>
            <p:cNvSpPr/>
            <p:nvPr/>
          </p:nvSpPr>
          <p:spPr>
            <a:xfrm flipH="1">
              <a:off x="7194814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92"/>
            <p:cNvSpPr/>
            <p:nvPr/>
          </p:nvSpPr>
          <p:spPr>
            <a:xfrm flipH="1">
              <a:off x="819425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93"/>
            <p:cNvSpPr/>
            <p:nvPr/>
          </p:nvSpPr>
          <p:spPr>
            <a:xfrm flipH="1">
              <a:off x="919369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94"/>
            <p:cNvSpPr/>
            <p:nvPr/>
          </p:nvSpPr>
          <p:spPr>
            <a:xfrm flipH="1">
              <a:off x="1019312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95"/>
            <p:cNvSpPr/>
            <p:nvPr/>
          </p:nvSpPr>
          <p:spPr>
            <a:xfrm flipH="1">
              <a:off x="1119256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96"/>
            <p:cNvSpPr/>
            <p:nvPr/>
          </p:nvSpPr>
          <p:spPr>
            <a:xfrm flipH="1">
              <a:off x="1219200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97"/>
            <p:cNvSpPr/>
            <p:nvPr/>
          </p:nvSpPr>
          <p:spPr>
            <a:xfrm>
              <a:off x="6212" y="171715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98"/>
            <p:cNvSpPr/>
            <p:nvPr/>
          </p:nvSpPr>
          <p:spPr>
            <a:xfrm>
              <a:off x="6212" y="72890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99"/>
            <p:cNvSpPr/>
            <p:nvPr/>
          </p:nvSpPr>
          <p:spPr>
            <a:xfrm>
              <a:off x="6212" y="128609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00"/>
            <p:cNvSpPr/>
            <p:nvPr/>
          </p:nvSpPr>
          <p:spPr>
            <a:xfrm>
              <a:off x="6212" y="1843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01"/>
            <p:cNvSpPr/>
            <p:nvPr/>
          </p:nvSpPr>
          <p:spPr>
            <a:xfrm>
              <a:off x="6212" y="240047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102"/>
            <p:cNvSpPr/>
            <p:nvPr/>
          </p:nvSpPr>
          <p:spPr>
            <a:xfrm>
              <a:off x="6212" y="295766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103"/>
            <p:cNvSpPr/>
            <p:nvPr/>
          </p:nvSpPr>
          <p:spPr>
            <a:xfrm>
              <a:off x="6212" y="351485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104"/>
            <p:cNvSpPr/>
            <p:nvPr/>
          </p:nvSpPr>
          <p:spPr>
            <a:xfrm>
              <a:off x="6212" y="407204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105"/>
            <p:cNvSpPr/>
            <p:nvPr/>
          </p:nvSpPr>
          <p:spPr>
            <a:xfrm>
              <a:off x="6212" y="462923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106"/>
            <p:cNvSpPr/>
            <p:nvPr/>
          </p:nvSpPr>
          <p:spPr>
            <a:xfrm>
              <a:off x="6212" y="518642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107"/>
            <p:cNvSpPr/>
            <p:nvPr/>
          </p:nvSpPr>
          <p:spPr>
            <a:xfrm>
              <a:off x="6212" y="574361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108"/>
            <p:cNvSpPr/>
            <p:nvPr/>
          </p:nvSpPr>
          <p:spPr>
            <a:xfrm>
              <a:off x="6212" y="6858003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109"/>
            <p:cNvSpPr/>
            <p:nvPr/>
          </p:nvSpPr>
          <p:spPr>
            <a:xfrm>
              <a:off x="22825" y="6248404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75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6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7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78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9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9.png"/><Relationship Id="rId3" Type="http://schemas.openxmlformats.org/officeDocument/2006/relationships/image" Target="../media/image2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hyperlink" Target="https://hwb.gov.wales/api/storage/f0f6edf7-415f-42aa-9053-6f8e691e2eff/fframwaith-rhifedd.pdf" TargetMode="External"/><Relationship Id="rId3" Type="http://schemas.openxmlformats.org/officeDocument/2006/relationships/hyperlink" Target="https://hwb.gov.wales/api/storage/ecad16f5-49bc-4b51-bac6-0e410a405755/fframwaith-rhifedd-ar-drywydd-dysgu-220110.pdf" TargetMode="External"/><Relationship Id="rId4" Type="http://schemas.openxmlformats.org/officeDocument/2006/relationships/image" Target="../media/image20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23.png"/><Relationship Id="rId3" Type="http://schemas.openxmlformats.org/officeDocument/2006/relationships/hyperlink" Target="https://www.estyn.gov.wales/thematic-report/active-and-experiential-learning-effective-foundation-phase-practice-delivering" TargetMode="External"/><Relationship Id="rId4" Type="http://schemas.openxmlformats.org/officeDocument/2006/relationships/image" Target="../media/image24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1.tif"/><Relationship Id="rId3" Type="http://schemas.openxmlformats.org/officeDocument/2006/relationships/image" Target="../media/image2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8.png"/><Relationship Id="rId3" Type="http://schemas.openxmlformats.org/officeDocument/2006/relationships/image" Target="../media/image29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0.png"/><Relationship Id="rId3" Type="http://schemas.openxmlformats.org/officeDocument/2006/relationships/image" Target="../media/image3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.tif"/><Relationship Id="rId3" Type="http://schemas.openxmlformats.org/officeDocument/2006/relationships/image" Target="../media/image3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7.png"/><Relationship Id="rId3" Type="http://schemas.openxmlformats.org/officeDocument/2006/relationships/image" Target="../media/image38.png"/><Relationship Id="rId4" Type="http://schemas.openxmlformats.org/officeDocument/2006/relationships/image" Target="../media/image39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hyperlink" Target="https://hwb.gov.wales/curriculum-for-wales/cross-curricular-skills-frameworks/#overview" TargetMode="External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40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41.png"/><Relationship Id="rId3" Type="http://schemas.openxmlformats.org/officeDocument/2006/relationships/image" Target="../media/image42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43.png"/><Relationship Id="rId3" Type="http://schemas.openxmlformats.org/officeDocument/2006/relationships/image" Target="../media/image44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19" name="Group 44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390" name="Straight Connector 45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46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47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48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49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50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51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52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53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54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55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56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57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58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59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60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61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62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63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64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65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66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67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68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69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70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71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72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73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20" name="Freeform: Shape 75"/>
          <p:cNvSpPr/>
          <p:nvPr/>
        </p:nvSpPr>
        <p:spPr>
          <a:xfrm>
            <a:off x="-6216" y="5014716"/>
            <a:ext cx="2800134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1" name="Freeform: Shape 7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22" name="Freeform: Shape 79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52" name="Group 81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423" name="Straight Connector 82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83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84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85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86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87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88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89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90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91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92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93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94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95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96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97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98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99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100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101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102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103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104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105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106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107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108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109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110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3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5" name="Right Triangle 116"/>
          <p:cNvSpPr/>
          <p:nvPr/>
        </p:nvSpPr>
        <p:spPr>
          <a:xfrm rot="13500000">
            <a:off x="-284147" y="1559143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5" name="Group 118"/>
          <p:cNvGrpSpPr/>
          <p:nvPr/>
        </p:nvGrpSpPr>
        <p:grpSpPr>
          <a:xfrm>
            <a:off x="-190" y="-103"/>
            <a:ext cx="12214853" cy="6858014"/>
            <a:chOff x="-95" y="-51"/>
            <a:chExt cx="12214851" cy="6858013"/>
          </a:xfrm>
        </p:grpSpPr>
        <p:sp>
          <p:nvSpPr>
            <p:cNvPr id="456" name="Straight Connector 119"/>
            <p:cNvSpPr/>
            <p:nvPr/>
          </p:nvSpPr>
          <p:spPr>
            <a:xfrm>
              <a:off x="-96" y="6686242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120"/>
            <p:cNvSpPr/>
            <p:nvPr/>
          </p:nvSpPr>
          <p:spPr>
            <a:xfrm flipH="1">
              <a:off x="6117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121"/>
            <p:cNvSpPr/>
            <p:nvPr/>
          </p:nvSpPr>
          <p:spPr>
            <a:xfrm flipH="1">
              <a:off x="11999393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122"/>
            <p:cNvSpPr/>
            <p:nvPr/>
          </p:nvSpPr>
          <p:spPr>
            <a:xfrm flipH="1">
              <a:off x="198645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123"/>
            <p:cNvSpPr/>
            <p:nvPr/>
          </p:nvSpPr>
          <p:spPr>
            <a:xfrm flipH="1">
              <a:off x="1198087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124"/>
            <p:cNvSpPr/>
            <p:nvPr/>
          </p:nvSpPr>
          <p:spPr>
            <a:xfrm flipH="1">
              <a:off x="2197526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125"/>
            <p:cNvSpPr/>
            <p:nvPr/>
          </p:nvSpPr>
          <p:spPr>
            <a:xfrm flipH="1">
              <a:off x="3196966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126"/>
            <p:cNvSpPr/>
            <p:nvPr/>
          </p:nvSpPr>
          <p:spPr>
            <a:xfrm flipH="1">
              <a:off x="4196405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127"/>
            <p:cNvSpPr/>
            <p:nvPr/>
          </p:nvSpPr>
          <p:spPr>
            <a:xfrm flipH="1">
              <a:off x="5195843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128"/>
            <p:cNvSpPr/>
            <p:nvPr/>
          </p:nvSpPr>
          <p:spPr>
            <a:xfrm flipH="1">
              <a:off x="6195284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129"/>
            <p:cNvSpPr/>
            <p:nvPr/>
          </p:nvSpPr>
          <p:spPr>
            <a:xfrm flipH="1">
              <a:off x="7194723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130"/>
            <p:cNvSpPr/>
            <p:nvPr/>
          </p:nvSpPr>
          <p:spPr>
            <a:xfrm flipH="1">
              <a:off x="8194160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131"/>
            <p:cNvSpPr/>
            <p:nvPr/>
          </p:nvSpPr>
          <p:spPr>
            <a:xfrm flipH="1">
              <a:off x="9193599" y="-49"/>
              <a:ext cx="10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132"/>
            <p:cNvSpPr/>
            <p:nvPr/>
          </p:nvSpPr>
          <p:spPr>
            <a:xfrm flipH="1">
              <a:off x="10193037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133"/>
            <p:cNvSpPr/>
            <p:nvPr/>
          </p:nvSpPr>
          <p:spPr>
            <a:xfrm flipH="1">
              <a:off x="11192479" y="-52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134"/>
            <p:cNvSpPr/>
            <p:nvPr/>
          </p:nvSpPr>
          <p:spPr>
            <a:xfrm flipH="1">
              <a:off x="12191921" y="-52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135"/>
            <p:cNvSpPr/>
            <p:nvPr/>
          </p:nvSpPr>
          <p:spPr>
            <a:xfrm>
              <a:off x="6118" y="17166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136"/>
            <p:cNvSpPr/>
            <p:nvPr/>
          </p:nvSpPr>
          <p:spPr>
            <a:xfrm>
              <a:off x="6118" y="72885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137"/>
            <p:cNvSpPr/>
            <p:nvPr/>
          </p:nvSpPr>
          <p:spPr>
            <a:xfrm>
              <a:off x="6118" y="128604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138"/>
            <p:cNvSpPr/>
            <p:nvPr/>
          </p:nvSpPr>
          <p:spPr>
            <a:xfrm>
              <a:off x="6118" y="184323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139"/>
            <p:cNvSpPr/>
            <p:nvPr/>
          </p:nvSpPr>
          <p:spPr>
            <a:xfrm>
              <a:off x="6118" y="240042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140"/>
            <p:cNvSpPr/>
            <p:nvPr/>
          </p:nvSpPr>
          <p:spPr>
            <a:xfrm>
              <a:off x="6118" y="295762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141"/>
            <p:cNvSpPr/>
            <p:nvPr/>
          </p:nvSpPr>
          <p:spPr>
            <a:xfrm>
              <a:off x="6118" y="351481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142"/>
            <p:cNvSpPr/>
            <p:nvPr/>
          </p:nvSpPr>
          <p:spPr>
            <a:xfrm>
              <a:off x="6118" y="407200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143"/>
            <p:cNvSpPr/>
            <p:nvPr/>
          </p:nvSpPr>
          <p:spPr>
            <a:xfrm>
              <a:off x="6118" y="462919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144"/>
            <p:cNvSpPr/>
            <p:nvPr/>
          </p:nvSpPr>
          <p:spPr>
            <a:xfrm>
              <a:off x="6118" y="518638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145"/>
            <p:cNvSpPr/>
            <p:nvPr/>
          </p:nvSpPr>
          <p:spPr>
            <a:xfrm>
              <a:off x="6118" y="574357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146"/>
            <p:cNvSpPr/>
            <p:nvPr/>
          </p:nvSpPr>
          <p:spPr>
            <a:xfrm>
              <a:off x="6118" y="685795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47"/>
            <p:cNvSpPr/>
            <p:nvPr/>
          </p:nvSpPr>
          <p:spPr>
            <a:xfrm>
              <a:off x="22731" y="6248358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6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487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502"/>
          </a:xfrm>
          <a:prstGeom prst="rect">
            <a:avLst/>
          </a:prstGeom>
        </p:spPr>
        <p:txBody>
          <a:bodyPr/>
          <a:lstStyle/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ECAD6051C/P 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3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Lecture 3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TAR/PGCE</a:t>
            </a:r>
            <a:r>
              <a:rPr sz="2300"/>
              <a:t> 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4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3" b="0"/>
          <a:stretch>
            <a:fillRect/>
          </a:stretch>
        </p:blipFill>
        <p:spPr>
          <a:xfrm>
            <a:off x="6010164" y="-1588"/>
            <a:ext cx="6129245" cy="6861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1" name="Freeform: Shape 11"/>
          <p:cNvSpPr/>
          <p:nvPr/>
        </p:nvSpPr>
        <p:spPr>
          <a:xfrm>
            <a:off x="1375408" y="0"/>
            <a:ext cx="25302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2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3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4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5" name="Freeform: Shape 19"/>
          <p:cNvSpPr/>
          <p:nvPr/>
        </p:nvSpPr>
        <p:spPr>
          <a:xfrm>
            <a:off x="1375408" y="0"/>
            <a:ext cx="25302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6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7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8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99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0" name="Freeform: Shape 29"/>
          <p:cNvSpPr/>
          <p:nvPr/>
        </p:nvSpPr>
        <p:spPr>
          <a:xfrm flipH="1">
            <a:off x="642919" y="0"/>
            <a:ext cx="226557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1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2" name="Freeform: Shape 33"/>
          <p:cNvSpPr/>
          <p:nvPr/>
        </p:nvSpPr>
        <p:spPr>
          <a:xfrm>
            <a:off x="8696194" y="0"/>
            <a:ext cx="25302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3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04" name="Title 1"/>
          <p:cNvSpPr txBox="1"/>
          <p:nvPr>
            <p:ph type="title"/>
          </p:nvPr>
        </p:nvSpPr>
        <p:spPr>
          <a:xfrm>
            <a:off x="1216974" y="-90566"/>
            <a:ext cx="8394311" cy="1396059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Amcanion –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50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32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506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614370" y="1528209"/>
            <a:ext cx="2743205" cy="1544775"/>
          </a:xfrm>
          <a:prstGeom prst="rect">
            <a:avLst/>
          </a:prstGeom>
          <a:ln w="12700">
            <a:miter lim="400000"/>
          </a:ln>
        </p:spPr>
      </p:pic>
      <p:sp>
        <p:nvSpPr>
          <p:cNvPr id="507" name="To look at progression in Maths and Numeracy in the CfW framework and the LNF.…"/>
          <p:cNvSpPr txBox="1"/>
          <p:nvPr/>
        </p:nvSpPr>
        <p:spPr>
          <a:xfrm>
            <a:off x="1284087" y="1524144"/>
            <a:ext cx="4873712" cy="4320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gynnydd mewn Mathemateg a Rhifedd ar draws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Creu cyd-destunau dilys ar gyfer dysgu.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Edrych ar arfer effeithiol ledled Cymru ar gyfer rhifedd.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Cynllunio gwers Fathemateg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TextBox 18"/>
          <p:cNvSpPr txBox="1"/>
          <p:nvPr/>
        </p:nvSpPr>
        <p:spPr>
          <a:xfrm>
            <a:off x="376268" y="2373877"/>
            <a:ext cx="4655457" cy="39021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+mj-lt"/>
                <a:ea typeface="+mj-ea"/>
                <a:cs typeface="+mj-cs"/>
                <a:sym typeface="Calibri"/>
              </a:defRPr>
            </a:pPr>
            <a:r>
              <a:t>* Linc i’r Fframwaith Rhifedd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https://hwb.gov.wales/api/storage/f0f6edf7-415f-42aa-9053-6f8e691e2eff/fframwaith-rhifedd.pdf</a:t>
            </a:r>
          </a:p>
        </p:txBody>
      </p:sp>
      <p:sp>
        <p:nvSpPr>
          <p:cNvPr id="510" name="TextBox 18"/>
          <p:cNvSpPr txBox="1"/>
          <p:nvPr/>
        </p:nvSpPr>
        <p:spPr>
          <a:xfrm>
            <a:off x="6166800" y="1449702"/>
            <a:ext cx="4655461" cy="50197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>
                <a:latin typeface="+mj-lt"/>
                <a:ea typeface="+mj-ea"/>
                <a:cs typeface="+mj-cs"/>
                <a:sym typeface="Calibri"/>
              </a:defRPr>
            </a:pPr>
            <a:r>
              <a:t>* Ar Drywydd Dysgu a chamau ABC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j-lt"/>
                <a:ea typeface="+mj-ea"/>
                <a:cs typeface="+mj-cs"/>
                <a:sym typeface="Calibri"/>
              </a:defRPr>
            </a:pPr>
            <a:r>
              <a:rPr>
                <a:hlinkClick r:id="rId3" invalidUrl="" action="" tgtFrame="" tooltip="" history="1" highlightClick="0" endSnd="0"/>
              </a:rPr>
              <a:t>https://hwb.gov.wales/api/storage/ecad16f5-49bc-4b51-bac6-0e410a405755/fframwaith-rhifedd-ar-drywydd-dysgu-220110.pdf</a:t>
            </a:r>
          </a:p>
        </p:txBody>
      </p:sp>
      <p:pic>
        <p:nvPicPr>
          <p:cNvPr id="511" name="Screenshot 2022-11-13 at 18.18.07.png" descr="Screenshot 2022-11-13 at 18.18.0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80638" y="249242"/>
            <a:ext cx="6112153" cy="15188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84B4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4891" y="221736"/>
            <a:ext cx="5301170" cy="3766895"/>
          </a:xfrm>
          <a:prstGeom prst="rect">
            <a:avLst/>
          </a:prstGeom>
          <a:ln w="12700">
            <a:miter lim="400000"/>
          </a:ln>
        </p:spPr>
      </p:pic>
      <p:pic>
        <p:nvPicPr>
          <p:cNvPr id="514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905667" y="2406051"/>
            <a:ext cx="6108273" cy="39527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A1B8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Screenshot 2022-02-03 at 08.17.24.png" descr="Screenshot 2022-02-03 at 08.17.2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79254" y="131656"/>
            <a:ext cx="5225883" cy="4203156"/>
          </a:xfrm>
          <a:prstGeom prst="rect">
            <a:avLst/>
          </a:prstGeom>
          <a:ln w="12700">
            <a:miter lim="400000"/>
          </a:ln>
        </p:spPr>
      </p:pic>
      <p:sp>
        <p:nvSpPr>
          <p:cNvPr id="517" name="https://www.estyn.gov.wales/thematic-report/active-and-experiential-learning-effective-foundation-phase-practice-delivering"/>
          <p:cNvSpPr txBox="1"/>
          <p:nvPr/>
        </p:nvSpPr>
        <p:spPr>
          <a:xfrm>
            <a:off x="348709" y="5526318"/>
            <a:ext cx="11316699" cy="864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b="1" sz="24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venir Next LT Pro"/>
                <a:ea typeface="Avenir Next LT Pro"/>
                <a:cs typeface="Avenir Next LT Pro"/>
                <a:sym typeface="Avenir Next LT Pro"/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https://www.estyn.gov.wales/thematic-report/active-and-experiential-learning-effective-foundation-phase-practice-delivering</a:t>
            </a:r>
          </a:p>
        </p:txBody>
      </p:sp>
      <p:pic>
        <p:nvPicPr>
          <p:cNvPr id="518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666854" y="1166650"/>
            <a:ext cx="4830047" cy="27000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0" name="Screenshot 2022-02-10 at 07.07.07.png" descr="Screenshot 2022-02-10 at 07.07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7179" y="358069"/>
            <a:ext cx="6183758" cy="6141862"/>
          </a:xfrm>
          <a:prstGeom prst="rect">
            <a:avLst/>
          </a:prstGeom>
          <a:ln w="12700">
            <a:miter lim="400000"/>
          </a:ln>
        </p:spPr>
      </p:pic>
      <p:pic>
        <p:nvPicPr>
          <p:cNvPr id="521" name="Screenshot 2022-02-10 at 07.07.38.png" descr="Screenshot 2022-02-10 at 07.07.3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263420" y="1873468"/>
            <a:ext cx="3974493" cy="292148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3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35092" y="1056298"/>
            <a:ext cx="3822705" cy="2120902"/>
          </a:xfrm>
          <a:prstGeom prst="rect">
            <a:avLst/>
          </a:prstGeom>
          <a:ln w="12700">
            <a:miter lim="400000"/>
          </a:ln>
        </p:spPr>
      </p:pic>
      <p:pic>
        <p:nvPicPr>
          <p:cNvPr id="524" name="Screenshot 2022-02-10 at 07.40.42.png" descr="Screenshot 2022-02-10 at 07.40.4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0992" y="273050"/>
            <a:ext cx="7010404" cy="63119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Screenshot 2022-02-10 at 07.31.05.png" descr="Screenshot 2022-02-10 at 07.31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5775" y="110291"/>
            <a:ext cx="4900087" cy="6419028"/>
          </a:xfrm>
          <a:prstGeom prst="rect">
            <a:avLst/>
          </a:prstGeom>
          <a:ln w="12700">
            <a:miter lim="400000"/>
          </a:ln>
        </p:spPr>
      </p:pic>
      <p:pic>
        <p:nvPicPr>
          <p:cNvPr id="527" name="Screenshot 2022-02-10 at 07.31.40.png" descr="Screenshot 2022-02-10 at 07.31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455899" y="608619"/>
            <a:ext cx="2681452" cy="564076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9" name="Screenshot 2022-02-10 at 07.32.28.png" descr="Screenshot 2022-02-10 at 07.32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4492" y="472602"/>
            <a:ext cx="5337548" cy="5912797"/>
          </a:xfrm>
          <a:prstGeom prst="rect">
            <a:avLst/>
          </a:prstGeom>
          <a:ln w="12700">
            <a:miter lim="400000"/>
          </a:ln>
        </p:spPr>
      </p:pic>
      <p:pic>
        <p:nvPicPr>
          <p:cNvPr id="530" name="Screenshot 2022-02-10 at 07.36.29.png" descr="Screenshot 2022-02-10 at 07.36.2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1345" y="2603724"/>
            <a:ext cx="5390530" cy="16505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856119" y="3369876"/>
            <a:ext cx="2800131" cy="2800131"/>
          </a:xfrm>
          <a:prstGeom prst="rect">
            <a:avLst/>
          </a:prstGeom>
          <a:ln w="12700">
            <a:miter lim="400000"/>
          </a:ln>
        </p:spPr>
      </p:pic>
      <p:pic>
        <p:nvPicPr>
          <p:cNvPr id="533" name="Screenshot 2022-11-13 at 18.09.35.png" descr="Screenshot 2022-11-13 at 18.09.3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42357" y="261418"/>
            <a:ext cx="4628833" cy="65514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5" name="Screenshot 2022-02-10 at 07.38.04.png" descr="Screenshot 2022-02-10 at 07.38.0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544" y="808781"/>
            <a:ext cx="7099304" cy="4902204"/>
          </a:xfrm>
          <a:prstGeom prst="rect">
            <a:avLst/>
          </a:prstGeom>
          <a:ln w="12700">
            <a:miter lim="400000"/>
          </a:ln>
        </p:spPr>
      </p:pic>
      <p:pic>
        <p:nvPicPr>
          <p:cNvPr id="536" name="Screenshot 2022-02-10 at 07.38.21.png" descr="Screenshot 2022-02-10 at 07.38.21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594797" y="1850499"/>
            <a:ext cx="2979089" cy="3614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Real Life Problems - Solving Problems"/>
          <p:cNvSpPr txBox="1"/>
          <p:nvPr>
            <p:ph type="title"/>
          </p:nvPr>
        </p:nvSpPr>
        <p:spPr>
          <a:xfrm>
            <a:off x="-623319" y="-368526"/>
            <a:ext cx="9144001" cy="2387601"/>
          </a:xfrm>
          <a:prstGeom prst="rect">
            <a:avLst/>
          </a:prstGeom>
        </p:spPr>
        <p:txBody>
          <a:bodyPr/>
          <a:lstStyle/>
          <a:p>
            <a:pPr/>
            <a:r>
              <a:t>Datrys Problemau</a:t>
            </a:r>
          </a:p>
        </p:txBody>
      </p:sp>
      <p:pic>
        <p:nvPicPr>
          <p:cNvPr id="539" name="Screenshot 2022-02-10 at 07.42.17.png" descr="Screenshot 2022-02-10 at 07.42.1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0157" y="2257986"/>
            <a:ext cx="4062463" cy="2259721"/>
          </a:xfrm>
          <a:prstGeom prst="rect">
            <a:avLst/>
          </a:prstGeom>
          <a:ln w="12700">
            <a:miter lim="400000"/>
          </a:ln>
        </p:spPr>
      </p:pic>
      <p:pic>
        <p:nvPicPr>
          <p:cNvPr id="540" name="Screenshot 2022-02-10 at 07.43.06.png" descr="Screenshot 2022-02-10 at 07.43.0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659956" y="3290234"/>
            <a:ext cx="5092366" cy="30459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Screenshot 2022-02-10 at 07.43.40.png" descr="Screenshot 2022-02-10 at 07.43.4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0415" y="487309"/>
            <a:ext cx="4458874" cy="2741822"/>
          </a:xfrm>
          <a:prstGeom prst="rect">
            <a:avLst/>
          </a:prstGeom>
          <a:ln w="12700">
            <a:miter lim="400000"/>
          </a:ln>
        </p:spPr>
      </p:pic>
      <p:pic>
        <p:nvPicPr>
          <p:cNvPr id="543" name="Screenshot 2022-02-10 at 07.44.12.png" descr="Screenshot 2022-02-10 at 07.44.1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16289" y="4353778"/>
            <a:ext cx="4871469" cy="1434516"/>
          </a:xfrm>
          <a:prstGeom prst="rect">
            <a:avLst/>
          </a:prstGeom>
          <a:ln w="12700">
            <a:miter lim="400000"/>
          </a:ln>
        </p:spPr>
      </p:pic>
      <p:pic>
        <p:nvPicPr>
          <p:cNvPr id="544" name="Screenshot 2022-02-10 at 07.44.34.png" descr="Screenshot 2022-02-10 at 07.44.3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517126" y="2268297"/>
            <a:ext cx="4670928" cy="219561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Content Placeholder 2"/>
          <p:cNvSpPr txBox="1"/>
          <p:nvPr>
            <p:ph type="body" idx="1"/>
          </p:nvPr>
        </p:nvSpPr>
        <p:spPr>
          <a:xfrm>
            <a:off x="3333851" y="262126"/>
            <a:ext cx="8021537" cy="5366069"/>
          </a:xfrm>
          <a:prstGeom prst="rect">
            <a:avLst/>
          </a:prstGeom>
        </p:spPr>
        <p:txBody>
          <a:bodyPr/>
          <a:lstStyle>
            <a:lvl1pPr marL="0" indent="0">
              <a:buSzTx/>
              <a:buNone/>
            </a:lvl1pPr>
          </a:lstStyle>
          <a:p>
            <a:pPr/>
            <a:r>
              <a:t>Templed y cynllun gwers </a:t>
            </a:r>
          </a:p>
        </p:txBody>
      </p:sp>
      <p:graphicFrame>
        <p:nvGraphicFramePr>
          <p:cNvPr id="547" name="Table 1"/>
          <p:cNvGraphicFramePr/>
          <p:nvPr/>
        </p:nvGraphicFramePr>
        <p:xfrm>
          <a:off x="3346567" y="884153"/>
          <a:ext cx="8532319" cy="6048198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1" rtl="0">
                <a:tableStyleId>{4C3C2611-4C71-4FC5-86AE-919BDF0F9419}</a:tableStyleId>
              </a:tblPr>
              <a:tblGrid>
                <a:gridCol w="2132202"/>
                <a:gridCol w="3366143"/>
                <a:gridCol w="899430"/>
                <a:gridCol w="2134542"/>
              </a:tblGrid>
              <a:tr h="455433">
                <a:tc>
                  <a:txBody>
                    <a:bodyPr/>
                    <a:lstStyle/>
                    <a:p>
                      <a:pPr algn="l" defTabSz="457200">
                        <a:defRPr sz="1800"/>
                      </a:pPr>
                      <a:r>
                        <a:rPr b="1" sz="12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Darpar athro: 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sz="1800"/>
                      </a:pPr>
                      <a:r>
                        <a:rPr b="1" sz="12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Dosbarth / Grŵp 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950863">
                <a:tc>
                  <a:txBody>
                    <a:bodyPr/>
                    <a:lstStyle/>
                    <a:p>
                      <a:pPr algn="l" defTabSz="457200">
                        <a:defRPr sz="1800"/>
                      </a:pPr>
                      <a:r>
                        <a:rPr b="1" sz="1200">
                          <a:uFill>
                            <a:solidFill>
                              <a:srgbClr val="000000"/>
                            </a:solidFill>
                          </a:uFill>
                        </a:rPr>
                        <a:t>MDPh neu Bwnc: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Dyddiad </a:t>
                      </a:r>
                      <a:r>
                        <a:rPr b="0" i="1" sz="1000"/>
                        <a:t>(sylwer y gall y sesiwn hon fod yn un barhaus)</a:t>
                      </a:r>
                      <a:r>
                        <a:t>: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</a:tr>
              <a:tr h="791327"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Cysylltiadau ystyrlon â’r Cwricwlwm </a:t>
                      </a:r>
                      <a:r>
                        <a:rPr b="0" sz="1000"/>
                        <a:t>(Datganiadau o’r Hyn sy’n Bwysig, Disgrifiadau dysgu, y cwricwlwm ‘blaenorol’...)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</a:tr>
              <a:tr h="791327">
                <a:tc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Cysylltiadau ystyrlon ar draws y Cwricwlwm </a:t>
                      </a:r>
                      <a:r>
                        <a:rPr b="0" sz="1000"/>
                        <a:t>(Cysylltiadau â MDPhau eraill neu’r </a:t>
                      </a:r>
                      <a:r>
                        <a:rPr b="0" sz="1000" u="sng">
                          <a:solidFill>
                            <a:srgbClr val="0000FF"/>
                          </a:solidFill>
                          <a:uFill>
                            <a:solidFill>
                              <a:srgbClr val="0000FF"/>
                            </a:solidFill>
                          </a:uFill>
                          <a:hlinkClick r:id="rId2" invalidUrl="" action="" tgtFrame="" tooltip="" history="1" highlightClick="0" endSnd="0"/>
                        </a:rPr>
                        <a:t>Fframweithiau sgiliau trawsgwricwlaidd)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gridSpan="3"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</a:tr>
              <a:tr h="578174">
                <a:tc gridSpan="4"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Targedau Personol </a:t>
                      </a:r>
                      <a:r>
                        <a:rPr b="0" sz="1000"/>
                        <a:t>(</a:t>
                      </a:r>
                      <a:r>
                        <a:rPr b="0" sz="1000">
                          <a:solidFill>
                            <a:srgbClr val="333333"/>
                          </a:solidFill>
                          <a:uFill>
                            <a:solidFill>
                              <a:srgbClr val="333333"/>
                            </a:solidFill>
                          </a:uFill>
                        </a:rPr>
                        <a:t>targedau a’r effaith ganlyniadol ar ddysgu – cyfeiriwch at unrhyw dargedau sydd wedi’u nodi yn y dyddlyfr dysgu neu gyfarfod adfyfyrio wythnosol a disgrifiwch yr effaith a ddymunir ar ddysgu)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600777">
                <a:tc gridSpan="4"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Bwriad Dysgu</a:t>
                      </a:r>
                      <a:endParaRPr sz="1000"/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‘Dylai hyn ganolbwyntio ar y dysgu gan y disgyblion yn ystod y wers, yn hytrach na’r hyn y byddant yn ei wneud, a dylai fod yn fyr, yn gyraeddadwy ac yn fesuradwy.’ (</a:t>
                      </a:r>
                      <a:r>
                        <a:rPr i="0"/>
                        <a:t>Crichton, H., a Mcdaid, A. 2016 t. </a:t>
                      </a:r>
                      <a:r>
                        <a:t>196)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55433">
                <a:tc gridSpan="4"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35634">
                <a:tc gridSpan="4"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Meini prawf llwyddiant </a:t>
                      </a:r>
                      <a:endParaRPr sz="1000"/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Yr hyn mae angen i’r disgyblion ei ddangos i fodloni’r Bwriad Dysgu yn llwyddiannus.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76008">
                <a:tc gridSpan="4"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435634">
                <a:tc gridSpan="4">
                  <a:txBody>
                    <a:bodyPr/>
                    <a:lstStyle/>
                    <a:p>
                      <a:pPr algn="l" defTabSz="457200">
                        <a:defRPr b="1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Cynllunio ar gyfer camsyniadau:</a:t>
                      </a:r>
                    </a:p>
                    <a:p>
                      <a:pPr algn="l" defTabSz="457200">
                        <a:defRPr i="1" sz="1000">
                          <a:uFill>
                            <a:solidFill>
                              <a:srgbClr val="000000"/>
                            </a:solidFill>
                          </a:uFill>
                        </a:defRPr>
                      </a:pPr>
                      <a:r>
                        <a:t>Defnyddiwch yr adran hon i ragweld gwallau a chamddealltwriaethau disgyblion a’r ymatebion yr ydych yn bwriadu eu rhoi iddynt.</a:t>
                      </a:r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solidFill>
                      <a:srgbClr val="94BAD6"/>
                    </a:solidFill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  <a:tr h="277587">
                <a:tc gridSpan="4">
                  <a:txBody>
                    <a:bodyPr/>
                    <a:lstStyle/>
                    <a:p>
                      <a:pPr/>
                    </a:p>
                  </a:txBody>
                  <a:tcPr marL="50800" marR="50800" marT="50800" marB="50800" anchor="t" anchorCtr="0" horzOverflow="overflow">
                    <a:lnL w="6350">
                      <a:solidFill>
                        <a:srgbClr val="000000"/>
                      </a:solidFill>
                      <a:miter lim="400000"/>
                    </a:lnL>
                    <a:lnR w="6350">
                      <a:solidFill>
                        <a:srgbClr val="000000"/>
                      </a:solidFill>
                      <a:miter lim="400000"/>
                    </a:lnR>
                    <a:lnT w="6350">
                      <a:solidFill>
                        <a:srgbClr val="000000"/>
                      </a:solidFill>
                      <a:miter lim="400000"/>
                    </a:lnT>
                    <a:lnB w="6350">
                      <a:solidFill>
                        <a:srgbClr val="000000"/>
                      </a:solidFill>
                      <a:miter lim="400000"/>
                    </a:lnB>
                    <a:noFill/>
                  </a:tcPr>
                </a:tc>
                <a:tc hMerge="1">
                  <a:tcPr/>
                </a:tc>
                <a:tc hMerge="1">
                  <a:tcPr/>
                </a:tc>
                <a:tc hMerge="1">
                  <a:tcPr/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Content Placeholder 2"/>
          <p:cNvSpPr txBox="1"/>
          <p:nvPr>
            <p:ph type="body" idx="1"/>
          </p:nvPr>
        </p:nvSpPr>
        <p:spPr>
          <a:xfrm>
            <a:off x="3333851" y="262126"/>
            <a:ext cx="8021537" cy="5366069"/>
          </a:xfrm>
          <a:prstGeom prst="rect">
            <a:avLst/>
          </a:prstGeom>
        </p:spPr>
        <p:txBody>
          <a:bodyPr/>
          <a:lstStyle>
            <a:lvl1pPr marL="0" indent="0">
              <a:buSzTx/>
              <a:buNone/>
            </a:lvl1pPr>
          </a:lstStyle>
          <a:p>
            <a:pPr/>
            <a:r>
              <a:t>Templed y cynllun gwers </a:t>
            </a:r>
          </a:p>
        </p:txBody>
      </p:sp>
      <p:pic>
        <p:nvPicPr>
          <p:cNvPr id="550" name="Screenshot 2023-09-16 at 12.58.30.png" descr="Screenshot 2023-09-16 at 12.58.3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08726" y="1114680"/>
            <a:ext cx="8214949" cy="46286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20976" t="21541" r="24486" b="7861"/>
          <a:stretch>
            <a:fillRect/>
          </a:stretch>
        </p:blipFill>
        <p:spPr>
          <a:xfrm>
            <a:off x="3298204" y="429267"/>
            <a:ext cx="3603967" cy="2524545"/>
          </a:xfrm>
          <a:prstGeom prst="rect">
            <a:avLst/>
          </a:prstGeom>
          <a:ln w="12700">
            <a:miter lim="400000"/>
          </a:ln>
        </p:spPr>
      </p:pic>
      <p:pic>
        <p:nvPicPr>
          <p:cNvPr id="553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rcRect l="17330" t="21844" r="14421" b="4008"/>
          <a:stretch>
            <a:fillRect/>
          </a:stretch>
        </p:blipFill>
        <p:spPr>
          <a:xfrm>
            <a:off x="7498070" y="497654"/>
            <a:ext cx="4348610" cy="2387771"/>
          </a:xfrm>
          <a:prstGeom prst="rect">
            <a:avLst/>
          </a:prstGeom>
          <a:ln w="12700">
            <a:miter lim="400000"/>
          </a:ln>
        </p:spPr>
      </p:pic>
      <p:sp>
        <p:nvSpPr>
          <p:cNvPr id="554" name="Text Placeholder 6"/>
          <p:cNvSpPr txBox="1"/>
          <p:nvPr>
            <p:ph type="body" sz="quarter" idx="1"/>
          </p:nvPr>
        </p:nvSpPr>
        <p:spPr>
          <a:xfrm>
            <a:off x="2610929" y="3313238"/>
            <a:ext cx="4291242" cy="2932089"/>
          </a:xfrm>
          <a:prstGeom prst="rect">
            <a:avLst/>
          </a:prstGeom>
          <a:solidFill>
            <a:srgbClr val="FFF2CC"/>
          </a:solidFill>
          <a:ln w="57150">
            <a:solidFill>
              <a:srgbClr val="00B050"/>
            </a:solidFill>
            <a:round/>
          </a:ln>
        </p:spPr>
        <p:txBody>
          <a:bodyPr/>
          <a:lstStyle/>
          <a:p>
            <a:pPr marL="0" indent="0" defTabSz="886966">
              <a:spcBef>
                <a:spcPts val="900"/>
              </a:spcBef>
              <a:buSzTx/>
              <a:buNone/>
              <a:defRPr b="1" sz="2700" u="sng">
                <a:solidFill>
                  <a:srgbClr val="00B050"/>
                </a:solidFill>
              </a:defRPr>
            </a:pPr>
            <a:r>
              <a:t>Rhan 1 </a:t>
            </a:r>
            <a:endParaRPr sz="1500"/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Cysylltiadau cwricwlwm</a:t>
            </a:r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Bwriadau dysgu</a:t>
            </a:r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Meini Prawf Llwyddiant</a:t>
            </a:r>
          </a:p>
          <a:p>
            <a:pPr marL="443483" indent="-443483" defTabSz="886966">
              <a:spcBef>
                <a:spcPts val="900"/>
              </a:spcBef>
              <a:defRPr b="1" sz="2700">
                <a:solidFill>
                  <a:srgbClr val="00B050"/>
                </a:solidFill>
              </a:defRPr>
            </a:pPr>
            <a:r>
              <a:t>Cynllunio ar gyfer camsyniadau</a:t>
            </a:r>
          </a:p>
        </p:txBody>
      </p:sp>
      <p:sp>
        <p:nvSpPr>
          <p:cNvPr id="555" name="TextBox 7"/>
          <p:cNvSpPr txBox="1"/>
          <p:nvPr/>
        </p:nvSpPr>
        <p:spPr>
          <a:xfrm>
            <a:off x="7805108" y="3510748"/>
            <a:ext cx="3734528" cy="2229105"/>
          </a:xfrm>
          <a:prstGeom prst="rect">
            <a:avLst/>
          </a:prstGeom>
          <a:solidFill>
            <a:srgbClr val="FFF2CC"/>
          </a:solidFill>
          <a:ln w="57150">
            <a:solidFill>
              <a:srgbClr val="00B05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 u="sng">
                <a:solidFill>
                  <a:srgbClr val="00B05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Rhan 2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Prif weithgareddau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Cyfle am AagD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Cyfle am gwestiynu</a:t>
            </a:r>
          </a:p>
          <a:p>
            <a:pPr marL="457200" indent="-457200">
              <a:buSzPct val="100000"/>
              <a:buFont typeface="Arial"/>
              <a:buChar char="•"/>
              <a:defRPr b="1" sz="2800">
                <a:solidFill>
                  <a:srgbClr val="00B05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t>Enghreifftiau o waith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553" grpId="2"/>
      <p:bldP build="whole" bldLvl="1" animBg="1" rev="0" advAuto="0" spid="552" grpId="1"/>
      <p:bldP build="whole" bldLvl="1" animBg="1" rev="0" advAuto="0" spid="554" grpId="3"/>
      <p:bldP build="whole" bldLvl="1" animBg="1" rev="0" advAuto="0" spid="555" grpId="4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7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72" y="-2197"/>
            <a:ext cx="12197316" cy="5875142"/>
          </a:xfrm>
          <a:prstGeom prst="rect">
            <a:avLst/>
          </a:prstGeom>
          <a:ln w="12700">
            <a:miter lim="400000"/>
          </a:ln>
        </p:spPr>
      </p:pic>
      <p:sp>
        <p:nvSpPr>
          <p:cNvPr id="558" name="TextBox 2"/>
          <p:cNvSpPr txBox="1"/>
          <p:nvPr/>
        </p:nvSpPr>
        <p:spPr>
          <a:xfrm>
            <a:off x="302555" y="336160"/>
            <a:ext cx="2063053" cy="876555"/>
          </a:xfrm>
          <a:prstGeom prst="rect">
            <a:avLst/>
          </a:prstGeom>
          <a:solidFill>
            <a:srgbClr val="2E75B6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indent="9525">
              <a:spcBef>
                <a:spcPts val="1500"/>
              </a:spcBef>
              <a:defRPr b="1" spc="-15" sz="28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Prif adran eich gwers</a:t>
            </a:r>
          </a:p>
        </p:txBody>
      </p:sp>
      <p:grpSp>
        <p:nvGrpSpPr>
          <p:cNvPr id="606" name="Diagram 17"/>
          <p:cNvGrpSpPr/>
          <p:nvPr/>
        </p:nvGrpSpPr>
        <p:grpSpPr>
          <a:xfrm>
            <a:off x="3052155" y="191305"/>
            <a:ext cx="8324754" cy="6482389"/>
            <a:chOff x="-1" y="0"/>
            <a:chExt cx="8324752" cy="6482388"/>
          </a:xfrm>
        </p:grpSpPr>
        <p:sp>
          <p:nvSpPr>
            <p:cNvPr id="559" name="Rectangle"/>
            <p:cNvSpPr/>
            <p:nvPr/>
          </p:nvSpPr>
          <p:spPr>
            <a:xfrm rot="5400000">
              <a:off x="-392584" y="1083126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62" name="Group"/>
            <p:cNvGrpSpPr/>
            <p:nvPr/>
          </p:nvGrpSpPr>
          <p:grpSpPr>
            <a:xfrm>
              <a:off x="-2" y="0"/>
              <a:ext cx="2274529" cy="1364719"/>
              <a:chOff x="0" y="0"/>
              <a:chExt cx="2274527" cy="1364718"/>
            </a:xfrm>
          </p:grpSpPr>
          <p:sp>
            <p:nvSpPr>
              <p:cNvPr id="560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61" name="Pa dasgau fyddwch chi'n eu cynllunio ar gyfer eich disgyblion?"/>
              <p:cNvSpPr txBox="1"/>
              <p:nvPr/>
            </p:nvSpPr>
            <p:spPr>
              <a:xfrm>
                <a:off x="39969" y="61896"/>
                <a:ext cx="2194586" cy="124092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Pa dasgau fyddwch chi'n eu cynllunio ar gyfer eich disgyblion?</a:t>
                </a:r>
              </a:p>
            </p:txBody>
          </p:sp>
        </p:grpSp>
        <p:sp>
          <p:nvSpPr>
            <p:cNvPr id="563" name="Rectangle"/>
            <p:cNvSpPr/>
            <p:nvPr/>
          </p:nvSpPr>
          <p:spPr>
            <a:xfrm rot="5400000">
              <a:off x="-392584" y="2789016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66" name="Group"/>
            <p:cNvGrpSpPr/>
            <p:nvPr/>
          </p:nvGrpSpPr>
          <p:grpSpPr>
            <a:xfrm>
              <a:off x="-2" y="1705889"/>
              <a:ext cx="2274529" cy="1364721"/>
              <a:chOff x="0" y="-1"/>
              <a:chExt cx="2274527" cy="1364720"/>
            </a:xfrm>
          </p:grpSpPr>
          <p:sp>
            <p:nvSpPr>
              <p:cNvPr id="564" name="Rounded Rectangle"/>
              <p:cNvSpPr/>
              <p:nvPr/>
            </p:nvSpPr>
            <p:spPr>
              <a:xfrm>
                <a:off x="0" y="-2"/>
                <a:ext cx="2274528" cy="1364722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65" name="Pa mor hir fydd y tasgau'n eu cymryd?"/>
              <p:cNvSpPr txBox="1"/>
              <p:nvPr/>
            </p:nvSpPr>
            <p:spPr>
              <a:xfrm>
                <a:off x="39969" y="201859"/>
                <a:ext cx="219458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Pa mor hir fydd y tasgau'n eu cymryd?</a:t>
                </a:r>
              </a:p>
            </p:txBody>
          </p:sp>
        </p:grpSp>
        <p:sp>
          <p:nvSpPr>
            <p:cNvPr id="567" name="Rectangle"/>
            <p:cNvSpPr/>
            <p:nvPr/>
          </p:nvSpPr>
          <p:spPr>
            <a:xfrm rot="5400000">
              <a:off x="-392584" y="4494907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70" name="Group"/>
            <p:cNvGrpSpPr/>
            <p:nvPr/>
          </p:nvGrpSpPr>
          <p:grpSpPr>
            <a:xfrm>
              <a:off x="-2" y="3411780"/>
              <a:ext cx="2274529" cy="1364719"/>
              <a:chOff x="0" y="0"/>
              <a:chExt cx="2274527" cy="1364718"/>
            </a:xfrm>
          </p:grpSpPr>
          <p:sp>
            <p:nvSpPr>
              <p:cNvPr id="568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69" name="Sut fyddwch chi'n trefnu'r grwpiau?"/>
              <p:cNvSpPr txBox="1"/>
              <p:nvPr/>
            </p:nvSpPr>
            <p:spPr>
              <a:xfrm>
                <a:off x="39969" y="341822"/>
                <a:ext cx="2194586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trefnu'r grwpiau?</a:t>
                </a:r>
              </a:p>
            </p:txBody>
          </p:sp>
        </p:grpSp>
        <p:sp>
          <p:nvSpPr>
            <p:cNvPr id="571" name="Rectangle"/>
            <p:cNvSpPr/>
            <p:nvPr/>
          </p:nvSpPr>
          <p:spPr>
            <a:xfrm>
              <a:off x="460359" y="5347851"/>
              <a:ext cx="3019660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74" name="Group"/>
            <p:cNvGrpSpPr/>
            <p:nvPr/>
          </p:nvGrpSpPr>
          <p:grpSpPr>
            <a:xfrm>
              <a:off x="-2" y="5117670"/>
              <a:ext cx="2274529" cy="1364719"/>
              <a:chOff x="0" y="0"/>
              <a:chExt cx="2274527" cy="1364718"/>
            </a:xfrm>
          </p:grpSpPr>
          <p:sp>
            <p:nvSpPr>
              <p:cNvPr id="572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73" name="Oes angen unrhyw adnoddau arnoch?"/>
              <p:cNvSpPr txBox="1"/>
              <p:nvPr/>
            </p:nvSpPr>
            <p:spPr>
              <a:xfrm>
                <a:off x="39969" y="341822"/>
                <a:ext cx="2194586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Oes angen unrhyw adnoddau arnoch?</a:t>
                </a:r>
              </a:p>
            </p:txBody>
          </p:sp>
        </p:grpSp>
        <p:sp>
          <p:nvSpPr>
            <p:cNvPr id="575" name="Rectangle"/>
            <p:cNvSpPr/>
            <p:nvPr/>
          </p:nvSpPr>
          <p:spPr>
            <a:xfrm rot="16200000">
              <a:off x="2632529" y="4494907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78" name="Group"/>
            <p:cNvGrpSpPr/>
            <p:nvPr/>
          </p:nvGrpSpPr>
          <p:grpSpPr>
            <a:xfrm>
              <a:off x="3025112" y="5117670"/>
              <a:ext cx="2274527" cy="1364719"/>
              <a:chOff x="0" y="0"/>
              <a:chExt cx="2274526" cy="1364718"/>
            </a:xfrm>
          </p:grpSpPr>
          <p:sp>
            <p:nvSpPr>
              <p:cNvPr id="576" name="Rounded Rectangle"/>
              <p:cNvSpPr/>
              <p:nvPr/>
            </p:nvSpPr>
            <p:spPr>
              <a:xfrm>
                <a:off x="0" y="0"/>
                <a:ext cx="2274527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77" name="Oes angen fersiynau gwahaniaethol ar yr adnoddau?"/>
              <p:cNvSpPr txBox="1"/>
              <p:nvPr/>
            </p:nvSpPr>
            <p:spPr>
              <a:xfrm>
                <a:off x="39970" y="61896"/>
                <a:ext cx="2194585" cy="124092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Oes angen fersiynau gwahaniaethol ar yr adnoddau?</a:t>
                </a:r>
              </a:p>
            </p:txBody>
          </p:sp>
        </p:grpSp>
        <p:sp>
          <p:nvSpPr>
            <p:cNvPr id="579" name="Rectangle"/>
            <p:cNvSpPr/>
            <p:nvPr/>
          </p:nvSpPr>
          <p:spPr>
            <a:xfrm rot="16200000">
              <a:off x="2632529" y="2789017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82" name="Group"/>
            <p:cNvGrpSpPr/>
            <p:nvPr/>
          </p:nvGrpSpPr>
          <p:grpSpPr>
            <a:xfrm>
              <a:off x="3025112" y="3411780"/>
              <a:ext cx="2274527" cy="1364719"/>
              <a:chOff x="0" y="0"/>
              <a:chExt cx="2274526" cy="1364718"/>
            </a:xfrm>
          </p:grpSpPr>
          <p:sp>
            <p:nvSpPr>
              <p:cNvPr id="580" name="Rounded Rectangle"/>
              <p:cNvSpPr/>
              <p:nvPr/>
            </p:nvSpPr>
            <p:spPr>
              <a:xfrm>
                <a:off x="0" y="0"/>
                <a:ext cx="2274527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81" name="Ydych chi wedi darparu opsiwn heriol?"/>
              <p:cNvSpPr txBox="1"/>
              <p:nvPr/>
            </p:nvSpPr>
            <p:spPr>
              <a:xfrm>
                <a:off x="39970" y="201859"/>
                <a:ext cx="2194585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Ydych chi wedi darparu opsiwn heriol?</a:t>
                </a:r>
              </a:p>
            </p:txBody>
          </p:sp>
        </p:grpSp>
        <p:sp>
          <p:nvSpPr>
            <p:cNvPr id="583" name="Rectangle"/>
            <p:cNvSpPr/>
            <p:nvPr/>
          </p:nvSpPr>
          <p:spPr>
            <a:xfrm rot="16200000">
              <a:off x="2632529" y="1083126"/>
              <a:ext cx="1700436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86" name="Group"/>
            <p:cNvGrpSpPr/>
            <p:nvPr/>
          </p:nvGrpSpPr>
          <p:grpSpPr>
            <a:xfrm>
              <a:off x="3025112" y="1705889"/>
              <a:ext cx="2274527" cy="1364721"/>
              <a:chOff x="0" y="-1"/>
              <a:chExt cx="2274526" cy="1364720"/>
            </a:xfrm>
          </p:grpSpPr>
          <p:sp>
            <p:nvSpPr>
              <p:cNvPr id="584" name="Rounded Rectangle"/>
              <p:cNvSpPr/>
              <p:nvPr/>
            </p:nvSpPr>
            <p:spPr>
              <a:xfrm>
                <a:off x="0" y="-2"/>
                <a:ext cx="2274527" cy="1364722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85" name="Sut fyddwch chi'n gwirio cynnydd?"/>
              <p:cNvSpPr txBox="1"/>
              <p:nvPr/>
            </p:nvSpPr>
            <p:spPr>
              <a:xfrm>
                <a:off x="39970" y="341822"/>
                <a:ext cx="2194585" cy="68106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gwirio cynnydd?</a:t>
                </a:r>
              </a:p>
            </p:txBody>
          </p:sp>
        </p:grpSp>
        <p:sp>
          <p:nvSpPr>
            <p:cNvPr id="587" name="Rectangle"/>
            <p:cNvSpPr/>
            <p:nvPr/>
          </p:nvSpPr>
          <p:spPr>
            <a:xfrm>
              <a:off x="3485475" y="230181"/>
              <a:ext cx="3019657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90" name="Group"/>
            <p:cNvGrpSpPr/>
            <p:nvPr/>
          </p:nvGrpSpPr>
          <p:grpSpPr>
            <a:xfrm>
              <a:off x="3025112" y="0"/>
              <a:ext cx="2274527" cy="1364719"/>
              <a:chOff x="0" y="0"/>
              <a:chExt cx="2274526" cy="1364718"/>
            </a:xfrm>
          </p:grpSpPr>
          <p:sp>
            <p:nvSpPr>
              <p:cNvPr id="588" name="Rounded Rectangle"/>
              <p:cNvSpPr/>
              <p:nvPr/>
            </p:nvSpPr>
            <p:spPr>
              <a:xfrm>
                <a:off x="0" y="0"/>
                <a:ext cx="2274527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89" name="Pa gwestiynau fyddwch chi'n eu gofyn?"/>
              <p:cNvSpPr txBox="1"/>
              <p:nvPr/>
            </p:nvSpPr>
            <p:spPr>
              <a:xfrm>
                <a:off x="39970" y="201859"/>
                <a:ext cx="2194585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Pa gwestiynau fyddwch chi'n eu gofyn?</a:t>
                </a:r>
              </a:p>
            </p:txBody>
          </p:sp>
        </p:grpSp>
        <p:sp>
          <p:nvSpPr>
            <p:cNvPr id="591" name="Rectangle"/>
            <p:cNvSpPr/>
            <p:nvPr/>
          </p:nvSpPr>
          <p:spPr>
            <a:xfrm rot="5400000">
              <a:off x="5657643" y="1083126"/>
              <a:ext cx="1700435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94" name="Group"/>
            <p:cNvGrpSpPr/>
            <p:nvPr/>
          </p:nvGrpSpPr>
          <p:grpSpPr>
            <a:xfrm>
              <a:off x="6050224" y="0"/>
              <a:ext cx="2274528" cy="1364719"/>
              <a:chOff x="0" y="0"/>
              <a:chExt cx="2274527" cy="1364718"/>
            </a:xfrm>
          </p:grpSpPr>
          <p:sp>
            <p:nvSpPr>
              <p:cNvPr id="592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93" name="Sut fyddwch chi'n cadw diddordeb eich disgyblion?"/>
              <p:cNvSpPr txBox="1"/>
              <p:nvPr/>
            </p:nvSpPr>
            <p:spPr>
              <a:xfrm>
                <a:off x="39970" y="201859"/>
                <a:ext cx="219458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cadw diddordeb eich disgyblion?</a:t>
                </a:r>
              </a:p>
            </p:txBody>
          </p:sp>
        </p:grpSp>
        <p:sp>
          <p:nvSpPr>
            <p:cNvPr id="595" name="Rectangle"/>
            <p:cNvSpPr/>
            <p:nvPr/>
          </p:nvSpPr>
          <p:spPr>
            <a:xfrm rot="5400000">
              <a:off x="5657643" y="2789016"/>
              <a:ext cx="1700435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598" name="Group"/>
            <p:cNvGrpSpPr/>
            <p:nvPr/>
          </p:nvGrpSpPr>
          <p:grpSpPr>
            <a:xfrm>
              <a:off x="6050224" y="1705889"/>
              <a:ext cx="2274528" cy="1364721"/>
              <a:chOff x="0" y="-1"/>
              <a:chExt cx="2274527" cy="1364720"/>
            </a:xfrm>
          </p:grpSpPr>
          <p:sp>
            <p:nvSpPr>
              <p:cNvPr id="596" name="Rounded Rectangle"/>
              <p:cNvSpPr/>
              <p:nvPr/>
            </p:nvSpPr>
            <p:spPr>
              <a:xfrm>
                <a:off x="0" y="-2"/>
                <a:ext cx="2274528" cy="1364722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597" name="Sut fyddwch chi'n asesu cynnydd pob disgybl?"/>
              <p:cNvSpPr txBox="1"/>
              <p:nvPr/>
            </p:nvSpPr>
            <p:spPr>
              <a:xfrm>
                <a:off x="39970" y="201859"/>
                <a:ext cx="219458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asesu cynnydd pob disgybl?</a:t>
                </a:r>
              </a:p>
            </p:txBody>
          </p:sp>
        </p:grpSp>
        <p:sp>
          <p:nvSpPr>
            <p:cNvPr id="599" name="Rectangle"/>
            <p:cNvSpPr/>
            <p:nvPr/>
          </p:nvSpPr>
          <p:spPr>
            <a:xfrm rot="5400000">
              <a:off x="5657643" y="4494907"/>
              <a:ext cx="1700435" cy="204709"/>
            </a:xfrm>
            <a:prstGeom prst="rect">
              <a:avLst/>
            </a:prstGeom>
            <a:solidFill>
              <a:srgbClr val="AEBADE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grpSp>
          <p:nvGrpSpPr>
            <p:cNvPr id="602" name="Group"/>
            <p:cNvGrpSpPr/>
            <p:nvPr/>
          </p:nvGrpSpPr>
          <p:grpSpPr>
            <a:xfrm>
              <a:off x="6050224" y="3411780"/>
              <a:ext cx="2274528" cy="1364719"/>
              <a:chOff x="0" y="0"/>
              <a:chExt cx="2274527" cy="1364718"/>
            </a:xfrm>
          </p:grpSpPr>
          <p:sp>
            <p:nvSpPr>
              <p:cNvPr id="600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601" name="Sut fyddwch chi'n gorffen eich sesiwn?"/>
              <p:cNvSpPr txBox="1"/>
              <p:nvPr/>
            </p:nvSpPr>
            <p:spPr>
              <a:xfrm>
                <a:off x="39970" y="201859"/>
                <a:ext cx="219458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gorffen eich sesiwn?</a:t>
                </a:r>
              </a:p>
            </p:txBody>
          </p:sp>
        </p:grpSp>
        <p:grpSp>
          <p:nvGrpSpPr>
            <p:cNvPr id="605" name="Group"/>
            <p:cNvGrpSpPr/>
            <p:nvPr/>
          </p:nvGrpSpPr>
          <p:grpSpPr>
            <a:xfrm>
              <a:off x="6050224" y="5117670"/>
              <a:ext cx="2274528" cy="1364719"/>
              <a:chOff x="0" y="0"/>
              <a:chExt cx="2274527" cy="1364718"/>
            </a:xfrm>
          </p:grpSpPr>
          <p:sp>
            <p:nvSpPr>
              <p:cNvPr id="603" name="Rounded Rectangle"/>
              <p:cNvSpPr/>
              <p:nvPr/>
            </p:nvSpPr>
            <p:spPr>
              <a:xfrm>
                <a:off x="0" y="0"/>
                <a:ext cx="2274528" cy="1364719"/>
              </a:xfrm>
              <a:prstGeom prst="roundRect">
                <a:avLst>
                  <a:gd name="adj" fmla="val 10000"/>
                </a:avLst>
              </a:prstGeom>
              <a:solidFill>
                <a:schemeClr val="accent1"/>
              </a:solidFill>
              <a:ln w="127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8" tIns="45718" rIns="45718" bIns="45718" numCol="1" anchor="ctr">
                <a:noAutofit/>
              </a:bodyPr>
              <a:lstStyle/>
              <a:p>
                <a:pPr algn="ctr" defTabSz="889000">
                  <a:lnSpc>
                    <a:spcPct val="90000"/>
                  </a:lnSpc>
                  <a:spcBef>
                    <a:spcPts val="700"/>
                  </a:spcBef>
                  <a:defRPr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pPr>
              </a:p>
            </p:txBody>
          </p:sp>
          <p:sp>
            <p:nvSpPr>
              <p:cNvPr id="604" name="Sut fyddwch chi'n rheoli'r newid i'r sesiwn nesaf?"/>
              <p:cNvSpPr txBox="1"/>
              <p:nvPr/>
            </p:nvSpPr>
            <p:spPr>
              <a:xfrm>
                <a:off x="39970" y="201859"/>
                <a:ext cx="2194586" cy="9609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76200" tIns="76200" rIns="76200" bIns="76200" numCol="1" anchor="ctr">
                <a:spAutoFit/>
              </a:bodyPr>
              <a:lstStyle>
                <a:lvl1pPr algn="ctr" defTabSz="889000">
                  <a:lnSpc>
                    <a:spcPct val="90000"/>
                  </a:lnSpc>
                  <a:spcBef>
                    <a:spcPts val="800"/>
                  </a:spcBef>
                  <a:defRPr b="1" sz="2000">
                    <a:solidFill>
                      <a:srgbClr val="FFFFFF"/>
                    </a:solidFill>
                    <a:latin typeface="+mj-lt"/>
                    <a:ea typeface="+mj-ea"/>
                    <a:cs typeface="+mj-cs"/>
                    <a:sym typeface="Calibri"/>
                  </a:defRPr>
                </a:lvl1pPr>
              </a:lstStyle>
              <a:p>
                <a:pPr/>
                <a:r>
                  <a:t>Sut fyddwch chi'n rheoli'r newid i'r sesiwn nesaf?</a:t>
                </a:r>
              </a:p>
            </p:txBody>
          </p:sp>
        </p:grpSp>
      </p:grpSp>
      <p:pic>
        <p:nvPicPr>
          <p:cNvPr id="607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85237" y="1951487"/>
            <a:ext cx="1504256" cy="2109688"/>
          </a:xfrm>
          <a:prstGeom prst="rect">
            <a:avLst/>
          </a:prstGeom>
          <a:ln w="12700">
            <a:miter lim="400000"/>
          </a:ln>
        </p:spPr>
      </p:pic>
      <p:sp>
        <p:nvSpPr>
          <p:cNvPr id="608" name="TextBox 679"/>
          <p:cNvSpPr txBox="1"/>
          <p:nvPr/>
        </p:nvSpPr>
        <p:spPr>
          <a:xfrm>
            <a:off x="459160" y="4209079"/>
            <a:ext cx="1860957" cy="2291116"/>
          </a:xfrm>
          <a:prstGeom prst="rect">
            <a:avLst/>
          </a:prstGeom>
          <a:solidFill>
            <a:srgbClr val="BDD7EE"/>
          </a:solidFill>
          <a:ln w="57150">
            <a:solidFill>
              <a:srgbClr val="00206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 algn="ctr">
              <a:defRPr b="1"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Byddwch yn cynllunio ar y cyd â'ch mentor dosbarth ar y dechrau.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0" name="Double-click to edit"/>
          <p:cNvSpPr txBox="1"/>
          <p:nvPr>
            <p:ph type="title"/>
          </p:nvPr>
        </p:nvSpPr>
        <p:spPr>
          <a:xfrm>
            <a:off x="2429778" y="300513"/>
            <a:ext cx="7770170" cy="1325567"/>
          </a:xfrm>
          <a:prstGeom prst="rect">
            <a:avLst/>
          </a:prstGeom>
          <a:solidFill>
            <a:schemeClr val="accent2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Y peth mwyaf pwysig</a:t>
            </a:r>
          </a:p>
        </p:txBody>
      </p:sp>
      <p:pic>
        <p:nvPicPr>
          <p:cNvPr id="6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0" y="3190687"/>
            <a:ext cx="1993854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612" name="We want our pupils to develop a love of Maths."/>
          <p:cNvSpPr txBox="1"/>
          <p:nvPr/>
        </p:nvSpPr>
        <p:spPr>
          <a:xfrm>
            <a:off x="39136" y="2220253"/>
            <a:ext cx="12113724" cy="14613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Rydym eisiau i’r plant mwynhau eu profiadau Mathemateg!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