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webextensions/webextension2.xml" ContentType="application/vnd.ms-office.webextension+xml"/>
  <Override PartName="/ppt/webextensions/webextension3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4"/>
  </p:notesMasterIdLst>
  <p:sldIdLst>
    <p:sldId id="256" r:id="rId5"/>
    <p:sldId id="283" r:id="rId6"/>
    <p:sldId id="549" r:id="rId7"/>
    <p:sldId id="258" r:id="rId8"/>
    <p:sldId id="266" r:id="rId9"/>
    <p:sldId id="551" r:id="rId10"/>
    <p:sldId id="264" r:id="rId11"/>
    <p:sldId id="287" r:id="rId12"/>
    <p:sldId id="277" r:id="rId13"/>
  </p:sldIdLst>
  <p:sldSz cx="12192000" cy="6858000"/>
  <p:notesSz cx="6797675" cy="9926638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E4E409D-B103-4C0F-8A4E-36DC01E599E1}" v="275" dt="2024-12-02T10:55:57.71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84"/>
    <p:restoredTop sz="94694"/>
  </p:normalViewPr>
  <p:slideViewPr>
    <p:cSldViewPr snapToGrid="0" snapToObjects="1">
      <p:cViewPr varScale="1">
        <p:scale>
          <a:sx n="83" d="100"/>
          <a:sy n="83" d="100"/>
        </p:scale>
        <p:origin x="159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ags" Target="tags/tag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on Phillips" userId="ceb937aa-b9c3-4941-91d8-fdd18470a62e" providerId="ADAL" clId="{CE4E409D-B103-4C0F-8A4E-36DC01E599E1}"/>
    <pc:docChg chg="custSel delSld modSld">
      <pc:chgData name="Marion Phillips" userId="ceb937aa-b9c3-4941-91d8-fdd18470a62e" providerId="ADAL" clId="{CE4E409D-B103-4C0F-8A4E-36DC01E599E1}" dt="2024-12-02T10:55:57.717" v="364" actId="20577"/>
      <pc:docMkLst>
        <pc:docMk/>
      </pc:docMkLst>
      <pc:sldChg chg="modSp mod">
        <pc:chgData name="Marion Phillips" userId="ceb937aa-b9c3-4941-91d8-fdd18470a62e" providerId="ADAL" clId="{CE4E409D-B103-4C0F-8A4E-36DC01E599E1}" dt="2024-12-02T10:37:01.800" v="44" actId="20577"/>
        <pc:sldMkLst>
          <pc:docMk/>
          <pc:sldMk cId="3701692162" sldId="264"/>
        </pc:sldMkLst>
        <pc:spChg chg="mod">
          <ac:chgData name="Marion Phillips" userId="ceb937aa-b9c3-4941-91d8-fdd18470a62e" providerId="ADAL" clId="{CE4E409D-B103-4C0F-8A4E-36DC01E599E1}" dt="2024-12-02T10:37:01.800" v="44" actId="20577"/>
          <ac:spMkLst>
            <pc:docMk/>
            <pc:sldMk cId="3701692162" sldId="264"/>
            <ac:spMk id="2" creationId="{36C31475-BC2B-DD00-D216-8AE6AECEF789}"/>
          </ac:spMkLst>
        </pc:spChg>
        <pc:spChg chg="mod">
          <ac:chgData name="Marion Phillips" userId="ceb937aa-b9c3-4941-91d8-fdd18470a62e" providerId="ADAL" clId="{CE4E409D-B103-4C0F-8A4E-36DC01E599E1}" dt="2024-12-02T10:36:34.822" v="3" actId="1076"/>
          <ac:spMkLst>
            <pc:docMk/>
            <pc:sldMk cId="3701692162" sldId="264"/>
            <ac:spMk id="8" creationId="{A8F43B8C-BD12-1611-6701-8DCD75DBF2FA}"/>
          </ac:spMkLst>
        </pc:spChg>
      </pc:sldChg>
      <pc:sldChg chg="addSp delSp modSp mod">
        <pc:chgData name="Marion Phillips" userId="ceb937aa-b9c3-4941-91d8-fdd18470a62e" providerId="ADAL" clId="{CE4E409D-B103-4C0F-8A4E-36DC01E599E1}" dt="2024-12-02T10:52:34.450" v="104"/>
        <pc:sldMkLst>
          <pc:docMk/>
          <pc:sldMk cId="1856401957" sldId="266"/>
        </pc:sldMkLst>
        <pc:spChg chg="del mod">
          <ac:chgData name="Marion Phillips" userId="ceb937aa-b9c3-4941-91d8-fdd18470a62e" providerId="ADAL" clId="{CE4E409D-B103-4C0F-8A4E-36DC01E599E1}" dt="2024-12-02T10:47:16.367" v="77" actId="478"/>
          <ac:spMkLst>
            <pc:docMk/>
            <pc:sldMk cId="1856401957" sldId="266"/>
            <ac:spMk id="3" creationId="{EA05639A-90E5-E790-0120-8E8C4E1A5A26}"/>
          </ac:spMkLst>
        </pc:spChg>
        <pc:spChg chg="del mod">
          <ac:chgData name="Marion Phillips" userId="ceb937aa-b9c3-4941-91d8-fdd18470a62e" providerId="ADAL" clId="{CE4E409D-B103-4C0F-8A4E-36DC01E599E1}" dt="2024-12-02T10:47:18.458" v="78" actId="478"/>
          <ac:spMkLst>
            <pc:docMk/>
            <pc:sldMk cId="1856401957" sldId="266"/>
            <ac:spMk id="4" creationId="{789119F6-1AB2-AD1C-E1A3-1036660001D3}"/>
          </ac:spMkLst>
        </pc:spChg>
        <pc:spChg chg="add mod">
          <ac:chgData name="Marion Phillips" userId="ceb937aa-b9c3-4941-91d8-fdd18470a62e" providerId="ADAL" clId="{CE4E409D-B103-4C0F-8A4E-36DC01E599E1}" dt="2024-12-02T10:52:34.450" v="104"/>
          <ac:spMkLst>
            <pc:docMk/>
            <pc:sldMk cId="1856401957" sldId="266"/>
            <ac:spMk id="6" creationId="{9B19B679-D8A8-EC5E-139D-AB69E7ECF908}"/>
          </ac:spMkLst>
        </pc:spChg>
        <pc:spChg chg="add mod">
          <ac:chgData name="Marion Phillips" userId="ceb937aa-b9c3-4941-91d8-fdd18470a62e" providerId="ADAL" clId="{CE4E409D-B103-4C0F-8A4E-36DC01E599E1}" dt="2024-12-02T10:51:20.127" v="102"/>
          <ac:spMkLst>
            <pc:docMk/>
            <pc:sldMk cId="1856401957" sldId="266"/>
            <ac:spMk id="7" creationId="{C92C0606-1EEF-D41D-AA50-0E280E06C32E}"/>
          </ac:spMkLst>
        </pc:spChg>
      </pc:sldChg>
      <pc:sldChg chg="modSp mod">
        <pc:chgData name="Marion Phillips" userId="ceb937aa-b9c3-4941-91d8-fdd18470a62e" providerId="ADAL" clId="{CE4E409D-B103-4C0F-8A4E-36DC01E599E1}" dt="2024-12-02T10:55:57.717" v="364" actId="20577"/>
        <pc:sldMkLst>
          <pc:docMk/>
          <pc:sldMk cId="1615988148" sldId="277"/>
        </pc:sldMkLst>
        <pc:spChg chg="mod">
          <ac:chgData name="Marion Phillips" userId="ceb937aa-b9c3-4941-91d8-fdd18470a62e" providerId="ADAL" clId="{CE4E409D-B103-4C0F-8A4E-36DC01E599E1}" dt="2024-12-02T10:41:50.248" v="71" actId="20577"/>
          <ac:spMkLst>
            <pc:docMk/>
            <pc:sldMk cId="1615988148" sldId="277"/>
            <ac:spMk id="3" creationId="{F7BD3021-C459-F449-A334-7F9373032964}"/>
          </ac:spMkLst>
        </pc:spChg>
        <pc:spChg chg="mod">
          <ac:chgData name="Marion Phillips" userId="ceb937aa-b9c3-4941-91d8-fdd18470a62e" providerId="ADAL" clId="{CE4E409D-B103-4C0F-8A4E-36DC01E599E1}" dt="2024-12-02T10:55:57.717" v="364" actId="20577"/>
          <ac:spMkLst>
            <pc:docMk/>
            <pc:sldMk cId="1615988148" sldId="277"/>
            <ac:spMk id="4" creationId="{94A30F49-26F3-794B-91FD-EE4B11EB3753}"/>
          </ac:spMkLst>
        </pc:spChg>
      </pc:sldChg>
      <pc:sldChg chg="delSp modSp mod">
        <pc:chgData name="Marion Phillips" userId="ceb937aa-b9c3-4941-91d8-fdd18470a62e" providerId="ADAL" clId="{CE4E409D-B103-4C0F-8A4E-36DC01E599E1}" dt="2024-12-02T10:53:34.466" v="141" actId="20577"/>
        <pc:sldMkLst>
          <pc:docMk/>
          <pc:sldMk cId="4023034386" sldId="287"/>
        </pc:sldMkLst>
        <pc:spChg chg="mod">
          <ac:chgData name="Marion Phillips" userId="ceb937aa-b9c3-4941-91d8-fdd18470a62e" providerId="ADAL" clId="{CE4E409D-B103-4C0F-8A4E-36DC01E599E1}" dt="2024-12-02T10:53:34.466" v="141" actId="20577"/>
          <ac:spMkLst>
            <pc:docMk/>
            <pc:sldMk cId="4023034386" sldId="287"/>
            <ac:spMk id="2" creationId="{C7E991B0-759E-28C0-449B-3B60B6A0B228}"/>
          </ac:spMkLst>
        </pc:spChg>
        <pc:spChg chg="del">
          <ac:chgData name="Marion Phillips" userId="ceb937aa-b9c3-4941-91d8-fdd18470a62e" providerId="ADAL" clId="{CE4E409D-B103-4C0F-8A4E-36DC01E599E1}" dt="2024-12-02T10:37:40.691" v="46" actId="478"/>
          <ac:spMkLst>
            <pc:docMk/>
            <pc:sldMk cId="4023034386" sldId="287"/>
            <ac:spMk id="13" creationId="{C946FDB2-4B22-D006-C40D-0C483BF63E9E}"/>
          </ac:spMkLst>
        </pc:spChg>
        <pc:spChg chg="del">
          <ac:chgData name="Marion Phillips" userId="ceb937aa-b9c3-4941-91d8-fdd18470a62e" providerId="ADAL" clId="{CE4E409D-B103-4C0F-8A4E-36DC01E599E1}" dt="2024-12-02T10:38:08.923" v="47" actId="478"/>
          <ac:spMkLst>
            <pc:docMk/>
            <pc:sldMk cId="4023034386" sldId="287"/>
            <ac:spMk id="14" creationId="{05CE4BD7-50D1-2DFC-09C9-A9D5B6FF54CC}"/>
          </ac:spMkLst>
        </pc:spChg>
        <pc:picChg chg="del">
          <ac:chgData name="Marion Phillips" userId="ceb937aa-b9c3-4941-91d8-fdd18470a62e" providerId="ADAL" clId="{CE4E409D-B103-4C0F-8A4E-36DC01E599E1}" dt="2024-12-02T10:37:31.382" v="45" actId="478"/>
          <ac:picMkLst>
            <pc:docMk/>
            <pc:sldMk cId="4023034386" sldId="287"/>
            <ac:picMk id="12" creationId="{1A43C1AE-7E40-8A72-F3FB-9307423F05BE}"/>
          </ac:picMkLst>
        </pc:picChg>
      </pc:sldChg>
      <pc:sldChg chg="delSp modSp mod">
        <pc:chgData name="Marion Phillips" userId="ceb937aa-b9c3-4941-91d8-fdd18470a62e" providerId="ADAL" clId="{CE4E409D-B103-4C0F-8A4E-36DC01E599E1}" dt="2024-12-02T10:36:20.254" v="1" actId="1076"/>
        <pc:sldMkLst>
          <pc:docMk/>
          <pc:sldMk cId="709125521" sldId="551"/>
        </pc:sldMkLst>
        <pc:spChg chg="mod">
          <ac:chgData name="Marion Phillips" userId="ceb937aa-b9c3-4941-91d8-fdd18470a62e" providerId="ADAL" clId="{CE4E409D-B103-4C0F-8A4E-36DC01E599E1}" dt="2024-12-02T10:36:20.254" v="1" actId="1076"/>
          <ac:spMkLst>
            <pc:docMk/>
            <pc:sldMk cId="709125521" sldId="551"/>
            <ac:spMk id="3" creationId="{77219DFC-124B-5647-9277-BF574933CF29}"/>
          </ac:spMkLst>
        </pc:spChg>
        <pc:picChg chg="del">
          <ac:chgData name="Marion Phillips" userId="ceb937aa-b9c3-4941-91d8-fdd18470a62e" providerId="ADAL" clId="{CE4E409D-B103-4C0F-8A4E-36DC01E599E1}" dt="2024-12-02T10:36:14.145" v="0" actId="478"/>
          <ac:picMkLst>
            <pc:docMk/>
            <pc:sldMk cId="709125521" sldId="551"/>
            <ac:picMk id="11" creationId="{82B675AB-6A87-39FC-C45C-A090CA93CABE}"/>
          </ac:picMkLst>
        </pc:picChg>
      </pc:sldChg>
      <pc:sldChg chg="del">
        <pc:chgData name="Marion Phillips" userId="ceb937aa-b9c3-4941-91d8-fdd18470a62e" providerId="ADAL" clId="{CE4E409D-B103-4C0F-8A4E-36DC01E599E1}" dt="2024-12-02T10:36:26.651" v="2" actId="47"/>
        <pc:sldMkLst>
          <pc:docMk/>
          <pc:sldMk cId="2477412585" sldId="552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46D0C53-F194-1942-8200-B78EEA92B66F}" type="datetimeFigureOut">
              <a:rPr lang="en-US" smtClean="0"/>
              <a:t>12/2/2024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A900C5-1F9F-D743-9A7F-C12EBC3B245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97756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A900C5-1F9F-D743-9A7F-C12EBC3B2456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70190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14106F-A246-2E48-9544-E8146AB80CF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229C53-2CA9-764A-93AB-ECAD546B01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6C782C-8745-7347-B6AC-4D8772289B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2730A-859E-B540-ADF3-E97069AD1FDB}" type="datetimeFigureOut">
              <a:rPr lang="en-US" smtClean="0"/>
              <a:t>12/2/2024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1CFD0D-118D-4441-A91C-1B836A28AA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CB8388-0632-6942-96AC-2D619404ED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5DC9C-C50D-D242-B083-59CEE07163F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17461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BFEA2F-4473-0948-AB43-EBE335118A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08B151-747D-604F-903D-9A920F3178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047E0C-8A67-AE45-9E33-B90E65F826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2730A-859E-B540-ADF3-E97069AD1FDB}" type="datetimeFigureOut">
              <a:rPr lang="en-US" smtClean="0"/>
              <a:t>12/2/2024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2C27D1-B1FA-884E-BB86-6AA912AD2C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40875C-8A74-6B43-8AF6-63659F8EC7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5DC9C-C50D-D242-B083-59CEE07163F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93270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73F97-6513-314A-BEB3-8AC3A43CEF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AC1008-6364-A640-BA0B-D8775884B5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5AB27E-7D19-9148-AFBE-D10DF7C15B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2730A-859E-B540-ADF3-E97069AD1FDB}" type="datetimeFigureOut">
              <a:rPr lang="en-US" smtClean="0"/>
              <a:t>12/2/2024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17AB2F-DBDD-3343-AB56-539EF251BC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82543B-D933-004D-99FF-224DE8B970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5DC9C-C50D-D242-B083-59CEE07163F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29937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7E5657-C487-1D4B-9C65-4DD0F323D1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BF2E6E-20E6-9043-A03F-A481416CA8E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CB42E3-D2BE-6F4D-92FC-1494FD65C1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2A5245B-18BD-FF4F-92B6-242006FB81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2730A-859E-B540-ADF3-E97069AD1FDB}" type="datetimeFigureOut">
              <a:rPr lang="en-US" smtClean="0"/>
              <a:t>12/2/2024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081255-874F-754B-A47E-861DA0CD15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E19D76-7CF9-AC46-8DF1-89FFCD7B2D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5DC9C-C50D-D242-B083-59CEE07163F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96216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93E17C-5F89-8D43-BA72-7627FFCB12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969009-5908-0446-A2D3-27CA7612D7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2A4F87B-6AD1-4F41-B65A-1712AF5CC50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39BD845-9E91-C744-AC94-1F3B0763A6B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05476AE-7625-BD41-9CA9-51364370D38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5E53358-AC69-5B4B-A141-FBCF7AC850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2730A-859E-B540-ADF3-E97069AD1FDB}" type="datetimeFigureOut">
              <a:rPr lang="en-US" smtClean="0"/>
              <a:t>12/2/2024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9FCEA71-D074-9149-9053-65C6E547F0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AC57ED6-3E53-184B-96E1-A81C0B366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5DC9C-C50D-D242-B083-59CEE07163F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74760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C97104-1EED-AC46-9BFE-74C4C89738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6CA8C08-9E8C-6741-A2F0-5FAB6AE5E4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2730A-859E-B540-ADF3-E97069AD1FDB}" type="datetimeFigureOut">
              <a:rPr lang="en-US" smtClean="0"/>
              <a:t>12/2/2024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AD7E1B8-2D7B-4548-B1EC-8C766C92D9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E0B748-F1C5-8749-8C42-DAC929DFFC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5DC9C-C50D-D242-B083-59CEE07163F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75467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FFE7249-F53D-4B4D-A448-22699C3D26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2730A-859E-B540-ADF3-E97069AD1FDB}" type="datetimeFigureOut">
              <a:rPr lang="en-US" smtClean="0"/>
              <a:t>12/2/2024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4682F3B-F381-C642-956B-8B897A4E6B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599A17-3A94-2D4B-863A-D140FD43EA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5DC9C-C50D-D242-B083-59CEE07163F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98420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7E8CEF-1C51-8C45-A4DD-823EF2ED19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E374CA-1122-FA4B-B960-C80ADBD8CF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2EA1D2F-31D9-944B-9E05-A6DF632D8BC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438C1F2-E75A-7847-BE97-4BAFD26A3C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2730A-859E-B540-ADF3-E97069AD1FDB}" type="datetimeFigureOut">
              <a:rPr lang="en-US" smtClean="0"/>
              <a:t>12/2/2024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989FF9-DBBA-CD42-95A8-C1446B010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918F56-7D9A-9D48-8FD1-C96B13CCAF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5DC9C-C50D-D242-B083-59CEE07163F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67408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E687D9-2240-8D42-BF6D-3237D5EF1C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333825A-5AFC-8A42-93C4-F00E40A0FD9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DF956E5-5DA8-AB49-9E03-65283DF2A3A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78163D5-4687-C243-A8A2-0650A78870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2730A-859E-B540-ADF3-E97069AD1FDB}" type="datetimeFigureOut">
              <a:rPr lang="en-US" smtClean="0"/>
              <a:t>12/2/2024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300BF0-29B6-B343-A484-59353A8ACA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48E5C9-1065-5147-B725-91FB99153E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5DC9C-C50D-D242-B083-59CEE07163F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60173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659CC8-54DA-0A42-9DA3-C9E7FB11FD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31DD596-2259-614F-A986-3F25CF600F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A5B1C8-F927-B147-8326-E3862924A8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2730A-859E-B540-ADF3-E97069AD1FDB}" type="datetimeFigureOut">
              <a:rPr lang="en-US" smtClean="0"/>
              <a:t>12/2/2024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0B53A9-157A-9941-B952-607DAB5FA2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CF697C-66DE-734A-9CA9-579BCEA170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5DC9C-C50D-D242-B083-59CEE07163F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3883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BFAABD5-DA08-A547-B641-D0E08891728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2B8267B-68DB-BD49-A9B4-434AE7BB23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D2D5EC-A445-FF43-82E6-1E7554A5DC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2730A-859E-B540-ADF3-E97069AD1FDB}" type="datetimeFigureOut">
              <a:rPr lang="en-US" smtClean="0"/>
              <a:t>12/2/2024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76C67B-5186-6A4F-8CC0-6CBFEB1182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BF1686-2B7E-F34D-B970-CC7FA2D3BC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5DC9C-C50D-D242-B083-59CEE07163F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71617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B0B6787-B51F-DB42-9E52-63E10EB865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63B9472-27F5-2144-BCEC-3E0A96761A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352788-8A6E-D24F-82D2-F38C9E41A4A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A2730A-859E-B540-ADF3-E97069AD1FDB}" type="datetimeFigureOut">
              <a:rPr lang="en-US" smtClean="0"/>
              <a:t>12/2/2024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1DDB45-653D-0C49-B78E-967549C7BA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ADC715-0B9A-0348-A62C-3F8BCE535B3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05DC9C-C50D-D242-B083-59CEE07163F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88490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svg"/><Relationship Id="rId4" Type="http://schemas.openxmlformats.org/officeDocument/2006/relationships/image" Target="../media/image3.png"/><Relationship Id="rId9" Type="http://schemas.openxmlformats.org/officeDocument/2006/relationships/image" Target="../media/image8.sv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uowtsd-my.sharepoint.com/personal/marion_phillips_uwtsd_ac_uk/Documents/Documents/2023%202024%20Admin/2025%20Planning/2025%20Digital%20Innovation%20and%20Professional%20Practice/Digital%20Innovation%20and%20Professional%20Practice%20Assignment%20GA36c%20Level%206%20Part-Time.docx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uowtsd-my.sharepoint.com/personal/marion_phillips_uwtsd_ac_uk/Documents/Documents/2023%202024%20Admin/2025%20Planning/2025%20Digital%20Innovation%20and%20Professional%20Practice/Digital%20Innovation%20and%20Professional%20Practice%20Assignment%20GA36c%20Level%205%20Part-Time.docx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4DB3C7AF-F4D5-40CF-8276-0E091C501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9A0029-87DA-6942-8105-5480CC0612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6" y="753626"/>
            <a:ext cx="5734859" cy="4633021"/>
          </a:xfrm>
        </p:spPr>
        <p:txBody>
          <a:bodyPr>
            <a:normAutofit/>
          </a:bodyPr>
          <a:lstStyle/>
          <a:p>
            <a:r>
              <a:rPr lang="en-US" sz="5100" b="1" dirty="0">
                <a:solidFill>
                  <a:srgbClr val="FFFFFF"/>
                </a:solidFill>
              </a:rPr>
              <a:t>Digital Innovation and Professional Practice</a:t>
            </a:r>
            <a:br>
              <a:rPr lang="en-US" sz="5100" dirty="0">
                <a:solidFill>
                  <a:srgbClr val="FFFFFF"/>
                </a:solidFill>
              </a:rPr>
            </a:br>
            <a:r>
              <a:rPr lang="en-US" sz="4400" dirty="0">
                <a:solidFill>
                  <a:srgbClr val="FFFFFF"/>
                </a:solidFill>
              </a:rPr>
              <a:t>ECPT5004/ECPT6006</a:t>
            </a:r>
            <a:br>
              <a:rPr lang="en-US" sz="5100" dirty="0">
                <a:solidFill>
                  <a:srgbClr val="FFFFFF"/>
                </a:solidFill>
              </a:rPr>
            </a:br>
            <a:br>
              <a:rPr lang="en-US" sz="5100" dirty="0">
                <a:solidFill>
                  <a:srgbClr val="FFFFFF"/>
                </a:solidFill>
              </a:rPr>
            </a:br>
            <a:r>
              <a:rPr lang="en-US" sz="5100" dirty="0">
                <a:solidFill>
                  <a:srgbClr val="FFFFFF"/>
                </a:solidFill>
              </a:rPr>
              <a:t>An Introduction</a:t>
            </a: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F22F920-02D7-497A-892A-5A1799A6EE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64758" y="0"/>
            <a:ext cx="1679159" cy="925847"/>
          </a:xfrm>
          <a:custGeom>
            <a:avLst/>
            <a:gdLst>
              <a:gd name="connsiteX0" fmla="*/ 0 w 1679159"/>
              <a:gd name="connsiteY0" fmla="*/ 0 h 925847"/>
              <a:gd name="connsiteX1" fmla="*/ 123825 w 1679159"/>
              <a:gd name="connsiteY1" fmla="*/ 0 h 925847"/>
              <a:gd name="connsiteX2" fmla="*/ 123825 w 1679159"/>
              <a:gd name="connsiteY2" fmla="*/ 756588 h 925847"/>
              <a:gd name="connsiteX3" fmla="*/ 1431852 w 1679159"/>
              <a:gd name="connsiteY3" fmla="*/ 0 h 925847"/>
              <a:gd name="connsiteX4" fmla="*/ 1679159 w 1679159"/>
              <a:gd name="connsiteY4" fmla="*/ 0 h 925847"/>
              <a:gd name="connsiteX5" fmla="*/ 92869 w 1679159"/>
              <a:gd name="connsiteY5" fmla="*/ 917560 h 925847"/>
              <a:gd name="connsiteX6" fmla="*/ 61913 w 1679159"/>
              <a:gd name="connsiteY6" fmla="*/ 925847 h 925847"/>
              <a:gd name="connsiteX7" fmla="*/ 0 w 1679159"/>
              <a:gd name="connsiteY7" fmla="*/ 863935 h 925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79159" h="925847">
                <a:moveTo>
                  <a:pt x="0" y="0"/>
                </a:moveTo>
                <a:lnTo>
                  <a:pt x="123825" y="0"/>
                </a:lnTo>
                <a:lnTo>
                  <a:pt x="123825" y="756588"/>
                </a:lnTo>
                <a:lnTo>
                  <a:pt x="1431852" y="0"/>
                </a:lnTo>
                <a:lnTo>
                  <a:pt x="1679159" y="0"/>
                </a:lnTo>
                <a:lnTo>
                  <a:pt x="92869" y="917560"/>
                </a:lnTo>
                <a:cubicBezTo>
                  <a:pt x="83458" y="922999"/>
                  <a:pt x="72780" y="925857"/>
                  <a:pt x="61913" y="925847"/>
                </a:cubicBezTo>
                <a:cubicBezTo>
                  <a:pt x="27719" y="925847"/>
                  <a:pt x="0" y="898129"/>
                  <a:pt x="0" y="863935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21BA6915-E6D0-4619-9A50-B788D00484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30349" y="400837"/>
            <a:ext cx="357006" cy="357006"/>
          </a:xfrm>
          <a:prstGeom prst="ellipse">
            <a:avLst/>
          </a:prstGeom>
          <a:noFill/>
          <a:ln w="889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" name="Graphic 8" descr="Internet with solid fill">
            <a:extLst>
              <a:ext uri="{FF2B5EF4-FFF2-40B4-BE49-F238E27FC236}">
                <a16:creationId xmlns:a16="http://schemas.microsoft.com/office/drawing/2014/main" id="{28ED76CA-2889-1348-AB14-9433270C58A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764757" y="1065827"/>
            <a:ext cx="2422598" cy="2422598"/>
          </a:xfrm>
          <a:custGeom>
            <a:avLst/>
            <a:gdLst/>
            <a:ahLst/>
            <a:cxnLst/>
            <a:rect l="l" t="t" r="r" b="b"/>
            <a:pathLst>
              <a:path w="2498961" h="2498961">
                <a:moveTo>
                  <a:pt x="65723" y="0"/>
                </a:moveTo>
                <a:lnTo>
                  <a:pt x="2433238" y="0"/>
                </a:lnTo>
                <a:cubicBezTo>
                  <a:pt x="2469536" y="0"/>
                  <a:pt x="2498961" y="29425"/>
                  <a:pt x="2498961" y="65723"/>
                </a:cubicBezTo>
                <a:lnTo>
                  <a:pt x="2498961" y="2433238"/>
                </a:lnTo>
                <a:cubicBezTo>
                  <a:pt x="2498961" y="2469536"/>
                  <a:pt x="2469536" y="2498961"/>
                  <a:pt x="2433238" y="2498961"/>
                </a:cubicBezTo>
                <a:lnTo>
                  <a:pt x="65723" y="2498961"/>
                </a:lnTo>
                <a:cubicBezTo>
                  <a:pt x="29425" y="2498961"/>
                  <a:pt x="0" y="2469536"/>
                  <a:pt x="0" y="2433238"/>
                </a:cubicBezTo>
                <a:lnTo>
                  <a:pt x="0" y="65723"/>
                </a:lnTo>
                <a:cubicBezTo>
                  <a:pt x="0" y="29425"/>
                  <a:pt x="29425" y="0"/>
                  <a:pt x="65723" y="0"/>
                </a:cubicBezTo>
                <a:close/>
              </a:path>
            </a:pathLst>
          </a:custGeom>
        </p:spPr>
      </p:pic>
      <p:pic>
        <p:nvPicPr>
          <p:cNvPr id="5" name="Graphic 4" descr="Internet Of Things with solid fill">
            <a:extLst>
              <a:ext uri="{FF2B5EF4-FFF2-40B4-BE49-F238E27FC236}">
                <a16:creationId xmlns:a16="http://schemas.microsoft.com/office/drawing/2014/main" id="{21453F9D-F66A-214D-AAEF-FF83D694935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609611" y="239386"/>
            <a:ext cx="2422598" cy="2422598"/>
          </a:xfrm>
          <a:custGeom>
            <a:avLst/>
            <a:gdLst/>
            <a:ahLst/>
            <a:cxnLst/>
            <a:rect l="l" t="t" r="r" b="b"/>
            <a:pathLst>
              <a:path w="1964763" h="1856167">
                <a:moveTo>
                  <a:pt x="34265" y="0"/>
                </a:moveTo>
                <a:lnTo>
                  <a:pt x="1930498" y="0"/>
                </a:lnTo>
                <a:cubicBezTo>
                  <a:pt x="1949422" y="0"/>
                  <a:pt x="1964763" y="15341"/>
                  <a:pt x="1964763" y="34265"/>
                </a:cubicBezTo>
                <a:lnTo>
                  <a:pt x="1964763" y="1821902"/>
                </a:lnTo>
                <a:cubicBezTo>
                  <a:pt x="1964763" y="1840826"/>
                  <a:pt x="1949422" y="1856167"/>
                  <a:pt x="1930498" y="1856167"/>
                </a:cubicBezTo>
                <a:lnTo>
                  <a:pt x="34265" y="1856167"/>
                </a:lnTo>
                <a:cubicBezTo>
                  <a:pt x="15341" y="1856167"/>
                  <a:pt x="0" y="1840826"/>
                  <a:pt x="0" y="1821902"/>
                </a:cubicBezTo>
                <a:lnTo>
                  <a:pt x="0" y="34265"/>
                </a:lnTo>
                <a:cubicBezTo>
                  <a:pt x="0" y="15341"/>
                  <a:pt x="15341" y="0"/>
                  <a:pt x="34265" y="0"/>
                </a:cubicBezTo>
                <a:close/>
              </a:path>
            </a:pathLst>
          </a:custGeom>
        </p:spPr>
      </p:pic>
      <p:pic>
        <p:nvPicPr>
          <p:cNvPr id="7" name="Graphic 6" descr="Classroom with solid fill">
            <a:extLst>
              <a:ext uri="{FF2B5EF4-FFF2-40B4-BE49-F238E27FC236}">
                <a16:creationId xmlns:a16="http://schemas.microsoft.com/office/drawing/2014/main" id="{7D45F315-C8E7-434A-8B4D-8FC79791D3A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764757" y="3805627"/>
            <a:ext cx="2422598" cy="2422598"/>
          </a:xfrm>
          <a:custGeom>
            <a:avLst/>
            <a:gdLst/>
            <a:ahLst/>
            <a:cxnLst/>
            <a:rect l="l" t="t" r="r" b="b"/>
            <a:pathLst>
              <a:path w="1964763" h="1856167">
                <a:moveTo>
                  <a:pt x="34265" y="0"/>
                </a:moveTo>
                <a:lnTo>
                  <a:pt x="1930498" y="0"/>
                </a:lnTo>
                <a:cubicBezTo>
                  <a:pt x="1949422" y="0"/>
                  <a:pt x="1964763" y="15341"/>
                  <a:pt x="1964763" y="34265"/>
                </a:cubicBezTo>
                <a:lnTo>
                  <a:pt x="1964763" y="1821902"/>
                </a:lnTo>
                <a:cubicBezTo>
                  <a:pt x="1964763" y="1840826"/>
                  <a:pt x="1949422" y="1856167"/>
                  <a:pt x="1930498" y="1856167"/>
                </a:cubicBezTo>
                <a:lnTo>
                  <a:pt x="34265" y="1856167"/>
                </a:lnTo>
                <a:cubicBezTo>
                  <a:pt x="15341" y="1856167"/>
                  <a:pt x="0" y="1840826"/>
                  <a:pt x="0" y="1821902"/>
                </a:cubicBezTo>
                <a:lnTo>
                  <a:pt x="0" y="34265"/>
                </a:lnTo>
                <a:cubicBezTo>
                  <a:pt x="0" y="15341"/>
                  <a:pt x="15341" y="0"/>
                  <a:pt x="34265" y="0"/>
                </a:cubicBezTo>
                <a:close/>
              </a:path>
            </a:pathLst>
          </a:custGeom>
        </p:spPr>
      </p:pic>
      <p:pic>
        <p:nvPicPr>
          <p:cNvPr id="13" name="Graphic 12" descr="Computer with solid fill">
            <a:extLst>
              <a:ext uri="{FF2B5EF4-FFF2-40B4-BE49-F238E27FC236}">
                <a16:creationId xmlns:a16="http://schemas.microsoft.com/office/drawing/2014/main" id="{2557B314-0343-3344-A7C0-67465723CA8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9609611" y="3019852"/>
            <a:ext cx="2422598" cy="2422598"/>
          </a:xfrm>
          <a:custGeom>
            <a:avLst/>
            <a:gdLst/>
            <a:ahLst/>
            <a:cxnLst/>
            <a:rect l="l" t="t" r="r" b="b"/>
            <a:pathLst>
              <a:path w="2565029" h="2588972">
                <a:moveTo>
                  <a:pt x="69897" y="0"/>
                </a:moveTo>
                <a:lnTo>
                  <a:pt x="2495132" y="0"/>
                </a:lnTo>
                <a:cubicBezTo>
                  <a:pt x="2533735" y="0"/>
                  <a:pt x="2565029" y="31294"/>
                  <a:pt x="2565029" y="69897"/>
                </a:cubicBezTo>
                <a:lnTo>
                  <a:pt x="2565029" y="2519075"/>
                </a:lnTo>
                <a:cubicBezTo>
                  <a:pt x="2565029" y="2557678"/>
                  <a:pt x="2533735" y="2588972"/>
                  <a:pt x="2495132" y="2588972"/>
                </a:cubicBezTo>
                <a:lnTo>
                  <a:pt x="69897" y="2588972"/>
                </a:lnTo>
                <a:cubicBezTo>
                  <a:pt x="31294" y="2588972"/>
                  <a:pt x="0" y="2557678"/>
                  <a:pt x="0" y="2519075"/>
                </a:cubicBezTo>
                <a:lnTo>
                  <a:pt x="0" y="69897"/>
                </a:lnTo>
                <a:cubicBezTo>
                  <a:pt x="0" y="31294"/>
                  <a:pt x="31294" y="0"/>
                  <a:pt x="69897" y="0"/>
                </a:cubicBezTo>
                <a:close/>
              </a:path>
            </a:pathLst>
          </a:custGeom>
        </p:spPr>
      </p:pic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4DDF45CC-3E53-4361-852F-16750ABA72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92303" y="6356350"/>
            <a:ext cx="1211855" cy="501650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025B8C08-2FE2-4EE7-8826-385416193D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95502">
            <a:off x="9975314" y="5853103"/>
            <a:ext cx="1761765" cy="1112151"/>
          </a:xfrm>
          <a:custGeom>
            <a:avLst/>
            <a:gdLst>
              <a:gd name="connsiteX0" fmla="*/ 1585229 w 1761765"/>
              <a:gd name="connsiteY0" fmla="*/ 764759 h 1112151"/>
              <a:gd name="connsiteX1" fmla="*/ 1623024 w 1761765"/>
              <a:gd name="connsiteY1" fmla="*/ 792810 h 1112151"/>
              <a:gd name="connsiteX2" fmla="*/ 1711735 w 1761765"/>
              <a:gd name="connsiteY2" fmla="*/ 970132 h 1112151"/>
              <a:gd name="connsiteX3" fmla="*/ 1761765 w 1761765"/>
              <a:gd name="connsiteY3" fmla="*/ 1112151 h 1112151"/>
              <a:gd name="connsiteX4" fmla="*/ 1621544 w 1761765"/>
              <a:gd name="connsiteY4" fmla="*/ 1095575 h 1112151"/>
              <a:gd name="connsiteX5" fmla="*/ 1594821 w 1761765"/>
              <a:gd name="connsiteY5" fmla="*/ 1019711 h 1112151"/>
              <a:gd name="connsiteX6" fmla="*/ 1513200 w 1761765"/>
              <a:gd name="connsiteY6" fmla="*/ 856627 h 1112151"/>
              <a:gd name="connsiteX7" fmla="*/ 1538499 w 1761765"/>
              <a:gd name="connsiteY7" fmla="*/ 770415 h 1112151"/>
              <a:gd name="connsiteX8" fmla="*/ 1585229 w 1761765"/>
              <a:gd name="connsiteY8" fmla="*/ 764759 h 1112151"/>
              <a:gd name="connsiteX9" fmla="*/ 933455 w 1761765"/>
              <a:gd name="connsiteY9" fmla="*/ 161308 h 1112151"/>
              <a:gd name="connsiteX10" fmla="*/ 957797 w 1761765"/>
              <a:gd name="connsiteY10" fmla="*/ 167970 h 1112151"/>
              <a:gd name="connsiteX11" fmla="*/ 1286982 w 1761765"/>
              <a:gd name="connsiteY11" fmla="*/ 387616 h 1112151"/>
              <a:gd name="connsiteX12" fmla="*/ 1293725 w 1761765"/>
              <a:gd name="connsiteY12" fmla="*/ 477075 h 1112151"/>
              <a:gd name="connsiteX13" fmla="*/ 1245453 w 1761765"/>
              <a:gd name="connsiteY13" fmla="*/ 499154 h 1112151"/>
              <a:gd name="connsiteX14" fmla="*/ 1245167 w 1761765"/>
              <a:gd name="connsiteY14" fmla="*/ 499154 h 1112151"/>
              <a:gd name="connsiteX15" fmla="*/ 1203638 w 1761765"/>
              <a:gd name="connsiteY15" fmla="*/ 484104 h 1112151"/>
              <a:gd name="connsiteX16" fmla="*/ 900647 w 1761765"/>
              <a:gd name="connsiteY16" fmla="*/ 281508 h 1112151"/>
              <a:gd name="connsiteX17" fmla="*/ 872454 w 1761765"/>
              <a:gd name="connsiteY17" fmla="*/ 196164 h 1112151"/>
              <a:gd name="connsiteX18" fmla="*/ 933455 w 1761765"/>
              <a:gd name="connsiteY18" fmla="*/ 161308 h 1112151"/>
              <a:gd name="connsiteX19" fmla="*/ 454020 w 1761765"/>
              <a:gd name="connsiteY19" fmla="*/ 13474 h 1112151"/>
              <a:gd name="connsiteX20" fmla="*/ 477919 w 1761765"/>
              <a:gd name="connsiteY20" fmla="*/ 21437 h 1112151"/>
              <a:gd name="connsiteX21" fmla="*/ 509236 w 1761765"/>
              <a:gd name="connsiteY21" fmla="*/ 84182 h 1112151"/>
              <a:gd name="connsiteX22" fmla="*/ 445829 w 1761765"/>
              <a:gd name="connsiteY22" fmla="*/ 139871 h 1112151"/>
              <a:gd name="connsiteX23" fmla="*/ 437447 w 1761765"/>
              <a:gd name="connsiteY23" fmla="*/ 139395 h 1112151"/>
              <a:gd name="connsiteX24" fmla="*/ 73211 w 1761765"/>
              <a:gd name="connsiteY24" fmla="*/ 137204 h 1112151"/>
              <a:gd name="connsiteX25" fmla="*/ 749 w 1761765"/>
              <a:gd name="connsiteY25" fmla="*/ 84082 h 1112151"/>
              <a:gd name="connsiteX26" fmla="*/ 53871 w 1761765"/>
              <a:gd name="connsiteY26" fmla="*/ 11621 h 1112151"/>
              <a:gd name="connsiteX27" fmla="*/ 58352 w 1761765"/>
              <a:gd name="connsiteY27" fmla="*/ 11093 h 1112151"/>
              <a:gd name="connsiteX28" fmla="*/ 454020 w 1761765"/>
              <a:gd name="connsiteY28" fmla="*/ 13474 h 11121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61765" h="1112151"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61765" y="1112151"/>
                </a:lnTo>
                <a:lnTo>
                  <a:pt x="1621544" y="1095575"/>
                </a:lnTo>
                <a:lnTo>
                  <a:pt x="1594821" y="1019711"/>
                </a:lnTo>
                <a:cubicBezTo>
                  <a:pt x="1571072" y="963752"/>
                  <a:pt x="1543819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933455" y="161308"/>
                </a:moveTo>
                <a:cubicBezTo>
                  <a:pt x="941692" y="161855"/>
                  <a:pt x="949959" y="164024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5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89" y="172649"/>
                  <a:pt x="908742" y="159670"/>
                  <a:pt x="933455" y="161308"/>
                </a:cubicBezTo>
                <a:close/>
                <a:moveTo>
                  <a:pt x="454020" y="13474"/>
                </a:moveTo>
                <a:cubicBezTo>
                  <a:pt x="462713" y="14543"/>
                  <a:pt x="470778" y="17324"/>
                  <a:pt x="477919" y="21437"/>
                </a:cubicBez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07038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1D9502-2D95-3B42-B8EA-0255564221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Module Tutor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286DCB-EEAB-754D-BCD2-FE3F2ACE0A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74984" y="1485900"/>
            <a:ext cx="5478816" cy="4889350"/>
          </a:xfrm>
        </p:spPr>
        <p:txBody>
          <a:bodyPr anchor="t">
            <a:normAutofit/>
          </a:bodyPr>
          <a:lstStyle/>
          <a:p>
            <a:r>
              <a:rPr lang="en-US" sz="3200" dirty="0"/>
              <a:t>Module Tutor: Marion Phillips</a:t>
            </a:r>
          </a:p>
          <a:p>
            <a:endParaRPr lang="en-US" sz="3200" dirty="0"/>
          </a:p>
          <a:p>
            <a:r>
              <a:rPr lang="en-US" sz="3200" dirty="0"/>
              <a:t>marion.phillips@uwtsd.ac.uk</a:t>
            </a:r>
          </a:p>
          <a:p>
            <a:pPr marL="0" indent="0">
              <a:buNone/>
            </a:pPr>
            <a:endParaRPr lang="en-US" sz="3200" dirty="0"/>
          </a:p>
          <a:p>
            <a:r>
              <a:rPr lang="en-US" sz="3200" i="1" dirty="0"/>
              <a:t>What are you expecting from this module?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8218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E3350A-EA6B-9141-8254-E28ED3AA34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Module </a:t>
            </a:r>
            <a:br>
              <a:rPr lang="en-US" dirty="0">
                <a:solidFill>
                  <a:srgbClr val="FFFFFF"/>
                </a:solidFill>
              </a:rPr>
            </a:br>
            <a:r>
              <a:rPr lang="en-US" dirty="0">
                <a:solidFill>
                  <a:srgbClr val="FFFFFF"/>
                </a:solidFill>
              </a:rPr>
              <a:t>Aim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86350A-14EC-924D-BE80-901E29DB34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3200" dirty="0"/>
              <a:t>To provide learners with knowledge of a range of teaching strategies relating to creative teaching practice and </a:t>
            </a:r>
            <a:r>
              <a:rPr lang="en-US" sz="3200" dirty="0" err="1"/>
              <a:t>utilising</a:t>
            </a:r>
            <a:r>
              <a:rPr lang="en-US" sz="3200" dirty="0"/>
              <a:t> technology within the classroom to support and enhance learning.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sz="3200" dirty="0"/>
              <a:t>Why is this important?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97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E3350A-EA6B-9141-8254-E28ED3AA34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Key features of the module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86350A-14EC-924D-BE80-901E29DB34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dirty="0"/>
              <a:t>Digital Innovation and Professional Practice</a:t>
            </a:r>
          </a:p>
          <a:p>
            <a:endParaRPr lang="en-US" dirty="0"/>
          </a:p>
          <a:p>
            <a:r>
              <a:rPr lang="en-US" dirty="0"/>
              <a:t>Look at the tools and techniques we can make use of in our teaching</a:t>
            </a:r>
          </a:p>
          <a:p>
            <a:r>
              <a:rPr lang="en-US" dirty="0"/>
              <a:t>Linking to pedagogy and practice</a:t>
            </a:r>
          </a:p>
          <a:p>
            <a:r>
              <a:rPr lang="en-US" dirty="0"/>
              <a:t>Issues and considerations</a:t>
            </a:r>
          </a:p>
          <a:p>
            <a:r>
              <a:rPr lang="en-US" dirty="0"/>
              <a:t>The developments that have led to EdTech focus</a:t>
            </a:r>
          </a:p>
          <a:p>
            <a:r>
              <a:rPr lang="en-US" dirty="0"/>
              <a:t>Focus on Digital Competence/Digital Literacy</a:t>
            </a:r>
          </a:p>
        </p:txBody>
      </p:sp>
    </p:spTree>
    <p:extLst>
      <p:ext uri="{BB962C8B-B14F-4D97-AF65-F5344CB8AC3E}">
        <p14:creationId xmlns:p14="http://schemas.microsoft.com/office/powerpoint/2010/main" val="3190964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CCA5F87-1D1E-45CB-8D83-FC7EEFAD99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38AB23C-3AA6-4702-AFDB-4447E915049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628" r="-1" b="-1"/>
          <a:stretch/>
        </p:blipFill>
        <p:spPr>
          <a:xfrm>
            <a:off x="20" y="10"/>
            <a:ext cx="866849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7CCFC2C6-6238-4A2F-93DE-2ADF74AF6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711652" y="0"/>
            <a:ext cx="8480347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98D429-8F1D-9149-AD17-577FC1725A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48600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/>
              <a:t>The Assignment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130540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1648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extBox 5">
            <a:hlinkClick r:id="rId3"/>
            <a:extLst>
              <a:ext uri="{FF2B5EF4-FFF2-40B4-BE49-F238E27FC236}">
                <a16:creationId xmlns:a16="http://schemas.microsoft.com/office/drawing/2014/main" id="{9B19B679-D8A8-EC5E-139D-AB69E7ECF908}"/>
              </a:ext>
            </a:extLst>
          </p:cNvPr>
          <p:cNvSpPr txBox="1"/>
          <p:nvPr/>
        </p:nvSpPr>
        <p:spPr>
          <a:xfrm>
            <a:off x="7851648" y="4934309"/>
            <a:ext cx="987552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Level 6</a:t>
            </a:r>
          </a:p>
        </p:txBody>
      </p:sp>
      <p:sp>
        <p:nvSpPr>
          <p:cNvPr id="7" name="TextBox 6">
            <a:hlinkClick r:id="rId4"/>
            <a:extLst>
              <a:ext uri="{FF2B5EF4-FFF2-40B4-BE49-F238E27FC236}">
                <a16:creationId xmlns:a16="http://schemas.microsoft.com/office/drawing/2014/main" id="{C92C0606-1EEF-D41D-AA50-0E280E06C32E}"/>
              </a:ext>
            </a:extLst>
          </p:cNvPr>
          <p:cNvSpPr txBox="1"/>
          <p:nvPr/>
        </p:nvSpPr>
        <p:spPr>
          <a:xfrm>
            <a:off x="7851648" y="5407582"/>
            <a:ext cx="987552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Level 5</a:t>
            </a:r>
          </a:p>
        </p:txBody>
      </p:sp>
    </p:spTree>
    <p:extLst>
      <p:ext uri="{BB962C8B-B14F-4D97-AF65-F5344CB8AC3E}">
        <p14:creationId xmlns:p14="http://schemas.microsoft.com/office/powerpoint/2010/main" val="18564019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A407F-DCA4-0E42-B4C5-5A9C217D6D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Question: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219DFC-124B-5647-9277-BF574933CF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41599" y="1838503"/>
            <a:ext cx="6906491" cy="299961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3200" dirty="0"/>
              <a:t>How do you feel when you think about using technology in your classroom teaching?</a:t>
            </a:r>
          </a:p>
          <a:p>
            <a:pPr marL="0" indent="0">
              <a:buNone/>
            </a:pPr>
            <a:r>
              <a:rPr lang="en-GB" sz="2000" b="1" dirty="0">
                <a:latin typeface="MentiText"/>
              </a:rPr>
              <a:t> 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7091255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4" name="Rectangle 3" descr="Document">
            <a:extLst>
              <a:ext uri="{FF2B5EF4-FFF2-40B4-BE49-F238E27FC236}">
                <a16:creationId xmlns:a16="http://schemas.microsoft.com/office/drawing/2014/main" id="{5701C2C2-B6BD-C4AB-9DE1-B856E6BE7ED1}"/>
              </a:ext>
            </a:extLst>
          </p:cNvPr>
          <p:cNvSpPr/>
          <p:nvPr/>
        </p:nvSpPr>
        <p:spPr>
          <a:xfrm>
            <a:off x="1061848" y="2122811"/>
            <a:ext cx="2612378" cy="2612378"/>
          </a:xfrm>
          <a:prstGeom prst="rect">
            <a:avLst/>
          </a:prstGeom>
          <a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B3DC30AE-4654-91B8-868C-73FE3DC46C86}"/>
              </a:ext>
            </a:extLst>
          </p:cNvPr>
          <p:cNvGrpSpPr/>
          <p:nvPr/>
        </p:nvGrpSpPr>
        <p:grpSpPr>
          <a:xfrm>
            <a:off x="4276302" y="1494987"/>
            <a:ext cx="6355080" cy="2799838"/>
            <a:chOff x="0" y="-1382338"/>
            <a:chExt cx="5874335" cy="2799838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7568DCA1-7C5C-A525-B2F0-684B6BD6688A}"/>
                </a:ext>
              </a:extLst>
            </p:cNvPr>
            <p:cNvSpPr/>
            <p:nvPr/>
          </p:nvSpPr>
          <p:spPr>
            <a:xfrm>
              <a:off x="0" y="0"/>
              <a:ext cx="5874335" cy="1417500"/>
            </a:xfrm>
            <a:prstGeom prst="rect">
              <a:avLst/>
            </a:pr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A8F43B8C-BD12-1611-6701-8DCD75DBF2FA}"/>
                </a:ext>
              </a:extLst>
            </p:cNvPr>
            <p:cNvSpPr txBox="1"/>
            <p:nvPr/>
          </p:nvSpPr>
          <p:spPr>
            <a:xfrm>
              <a:off x="0" y="-1382338"/>
              <a:ext cx="5874335" cy="1883947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defTabSz="10668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3200" dirty="0"/>
                <a:t>Take a minute to r</a:t>
              </a:r>
              <a:r>
                <a:rPr lang="en-US" sz="3200" kern="1200" dirty="0"/>
                <a:t>ead the document called, Swiss Roll Activity.</a:t>
              </a:r>
            </a:p>
            <a:p>
              <a:pPr marL="0" lvl="0" indent="0" defTabSz="10668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3200" dirty="0">
                  <a:solidFill>
                    <a:srgbClr val="FF0000"/>
                  </a:solidFill>
                </a:rPr>
                <a:t>You can find this stored in: An Introduction to Digital Innovation in Professional Practice </a:t>
              </a:r>
              <a:r>
                <a:rPr lang="en-US" sz="3200" kern="1200" dirty="0"/>
                <a:t>on MOODLE. </a:t>
              </a:r>
            </a:p>
            <a:p>
              <a:pPr marL="0" lvl="0" indent="0" algn="ctr" defTabSz="10668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US" sz="1100" kern="1200" dirty="0"/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36C31475-BC2B-DD00-D216-8AE6AECEF789}"/>
              </a:ext>
            </a:extLst>
          </p:cNvPr>
          <p:cNvSpPr txBox="1"/>
          <p:nvPr/>
        </p:nvSpPr>
        <p:spPr>
          <a:xfrm>
            <a:off x="4224191" y="4735189"/>
            <a:ext cx="6407191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kern="1200" dirty="0"/>
              <a:t>What point do you think is being made here?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1692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E991B0-759E-28C0-449B-3B60B6A0B2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7121" y="3367361"/>
            <a:ext cx="10603405" cy="1133693"/>
          </a:xfrm>
        </p:spPr>
        <p:txBody>
          <a:bodyPr>
            <a:normAutofit fontScale="90000"/>
          </a:bodyPr>
          <a:lstStyle/>
          <a:p>
            <a:r>
              <a:rPr lang="en-US" sz="3600" dirty="0"/>
              <a:t>We need to think carefully before deciding to include technology in our classrooms. </a:t>
            </a:r>
            <a:br>
              <a:rPr lang="en-US" sz="3600" dirty="0"/>
            </a:br>
            <a:br>
              <a:rPr lang="en-US" sz="3600" dirty="0"/>
            </a:br>
            <a:r>
              <a:rPr lang="en-US" sz="3600" dirty="0"/>
              <a:t>What do you think are some of the potential benefits and drawbacks of using technology in the classroom?</a:t>
            </a:r>
            <a:br>
              <a:rPr lang="en-US" sz="3600" dirty="0"/>
            </a:br>
            <a:br>
              <a:rPr lang="en-US" sz="3100" dirty="0"/>
            </a:br>
            <a:br>
              <a:rPr lang="en-US" sz="3100" dirty="0"/>
            </a:br>
            <a:br>
              <a:rPr lang="en-US" sz="3100" dirty="0"/>
            </a:br>
            <a:br>
              <a:rPr lang="en-US" sz="1300" dirty="0"/>
            </a:br>
            <a:endParaRPr lang="en-US" sz="1300" b="1" i="1" dirty="0"/>
          </a:p>
        </p:txBody>
      </p:sp>
    </p:spTree>
    <p:extLst>
      <p:ext uri="{BB962C8B-B14F-4D97-AF65-F5344CB8AC3E}">
        <p14:creationId xmlns:p14="http://schemas.microsoft.com/office/powerpoint/2010/main" val="40230343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725655-97A5-B247-8E45-6B69EF4EDF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12488"/>
            <a:ext cx="2899189" cy="4363844"/>
          </a:xfrm>
        </p:spPr>
        <p:txBody>
          <a:bodyPr vert="horz" lIns="91440" tIns="45720" rIns="91440" bIns="45720" rtlCol="0" anchor="t">
            <a:normAutofit/>
          </a:bodyPr>
          <a:lstStyle/>
          <a:p>
            <a:b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48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Activity </a:t>
            </a:r>
            <a:endParaRPr lang="en-US" sz="4000" b="1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BD3021-C459-F449-A334-7F93730329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66926" y="628233"/>
            <a:ext cx="3427283" cy="6186436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000" dirty="0"/>
              <a:t>These are just some examples of digital tools, but feel free to include your own:</a:t>
            </a:r>
          </a:p>
          <a:p>
            <a:pPr marL="0" indent="0">
              <a:buNone/>
            </a:pPr>
            <a:endParaRPr lang="en-US" sz="400" dirty="0"/>
          </a:p>
          <a:p>
            <a:pPr marL="0"/>
            <a:r>
              <a:rPr lang="en-US" sz="2000" dirty="0"/>
              <a:t>Kahoot</a:t>
            </a:r>
          </a:p>
          <a:p>
            <a:pPr marL="0"/>
            <a:r>
              <a:rPr lang="en-US" sz="2000" dirty="0"/>
              <a:t>MS Forms</a:t>
            </a:r>
          </a:p>
          <a:p>
            <a:pPr marL="0"/>
            <a:r>
              <a:rPr lang="en-US" sz="2000" dirty="0"/>
              <a:t>Google Forms </a:t>
            </a:r>
          </a:p>
          <a:p>
            <a:pPr marL="0"/>
            <a:r>
              <a:rPr lang="en-US" sz="2000" dirty="0" err="1"/>
              <a:t>NearPod</a:t>
            </a:r>
            <a:endParaRPr lang="en-US" sz="2000" dirty="0"/>
          </a:p>
          <a:p>
            <a:pPr marL="0"/>
            <a:r>
              <a:rPr lang="en-US" sz="2000" dirty="0"/>
              <a:t>Flipgrid</a:t>
            </a:r>
          </a:p>
          <a:p>
            <a:pPr marL="0"/>
            <a:r>
              <a:rPr lang="en-US" sz="2000" dirty="0" err="1"/>
              <a:t>Vevox</a:t>
            </a:r>
            <a:endParaRPr lang="en-US" sz="2000" dirty="0"/>
          </a:p>
          <a:p>
            <a:pPr marL="0"/>
            <a:r>
              <a:rPr lang="en-US" sz="2000" dirty="0"/>
              <a:t>Socrative</a:t>
            </a:r>
          </a:p>
          <a:p>
            <a:pPr marL="0"/>
            <a:r>
              <a:rPr lang="en-US" sz="2000" dirty="0" err="1"/>
              <a:t>Mentimeter</a:t>
            </a:r>
            <a:endParaRPr lang="en-US" sz="2000" dirty="0"/>
          </a:p>
          <a:p>
            <a:pPr marL="0"/>
            <a:r>
              <a:rPr lang="en-US" sz="2000" dirty="0"/>
              <a:t>MS Whiteboard</a:t>
            </a:r>
          </a:p>
          <a:p>
            <a:pPr marL="0"/>
            <a:r>
              <a:rPr lang="en-US" sz="2000" dirty="0"/>
              <a:t>Padlet</a:t>
            </a:r>
          </a:p>
          <a:p>
            <a:pPr marL="0" indent="0">
              <a:buNone/>
            </a:pPr>
            <a:endParaRPr lang="en-US" sz="2000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94A30F49-26F3-794B-91FD-EE4B11EB3753}"/>
              </a:ext>
            </a:extLst>
          </p:cNvPr>
          <p:cNvSpPr txBox="1"/>
          <p:nvPr/>
        </p:nvSpPr>
        <p:spPr>
          <a:xfrm>
            <a:off x="4296104" y="628233"/>
            <a:ext cx="3749159" cy="59111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/>
              <a:t>In pairs, choose a tool that could be used within the classroom.</a:t>
            </a:r>
            <a:br>
              <a:rPr lang="en-US" sz="2400" dirty="0"/>
            </a:br>
            <a:br>
              <a:rPr lang="en-US" sz="2400" dirty="0"/>
            </a:br>
            <a:r>
              <a:rPr lang="en-US" sz="2400" dirty="0"/>
              <a:t>Find out as much as you can about the tool, so that you can </a:t>
            </a:r>
            <a:r>
              <a:rPr lang="en-US" sz="2400"/>
              <a:t>introduce it </a:t>
            </a:r>
            <a:r>
              <a:rPr lang="en-US" sz="2400" dirty="0"/>
              <a:t>to the group and explain how some of its key features could be used.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i="1" dirty="0"/>
              <a:t>Record your findings in the </a:t>
            </a:r>
            <a:r>
              <a:rPr lang="en-US" b="1" i="1" dirty="0"/>
              <a:t>What is the Name of the Tool </a:t>
            </a:r>
            <a:r>
              <a:rPr lang="en-US" i="1" dirty="0"/>
              <a:t>form located in the Part-Time 2024/25: An Introduction to Digital Innovation in Professional Practice section Of MOODLE.</a:t>
            </a:r>
            <a:br>
              <a:rPr lang="en-US" i="1" dirty="0"/>
            </a:br>
            <a:br>
              <a:rPr lang="en-US" sz="2000" i="1" dirty="0"/>
            </a:br>
            <a:endParaRPr lang="en-US" sz="2000" i="1" dirty="0"/>
          </a:p>
        </p:txBody>
      </p:sp>
    </p:spTree>
    <p:extLst>
      <p:ext uri="{BB962C8B-B14F-4D97-AF65-F5344CB8AC3E}">
        <p14:creationId xmlns:p14="http://schemas.microsoft.com/office/powerpoint/2010/main" val="1615988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ENTIMETER_SERIES_ID_KEY" val="aljsatd3k94wj5tiyqdw2g1ro7rp4xuu"/>
  <p:tag name="PPTV3_SPLIT" val="false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3" Type="http://schemas.microsoft.com/office/2011/relationships/webextension" Target="webextension3.xml"/><Relationship Id="rId2" Type="http://schemas.microsoft.com/office/2011/relationships/webextension" Target="webextension2.xml"/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700" row="0">
    <wetp:webextensionref xmlns:r="http://schemas.openxmlformats.org/officeDocument/2006/relationships" r:id="rId1"/>
  </wetp:taskpane>
  <wetp:taskpane dockstate="right" visibility="0" width="700" row="0">
    <wetp:webextensionref xmlns:r="http://schemas.openxmlformats.org/officeDocument/2006/relationships" r:id="rId2"/>
  </wetp:taskpane>
  <wetp:taskpane dockstate="right" visibility="0" width="700" row="1">
    <wetp:webextensionref xmlns:r="http://schemas.openxmlformats.org/officeDocument/2006/relationships" r:id="rId3"/>
  </wetp:taskpane>
</wetp:taskpanes>
</file>

<file path=ppt/webextensions/webextension1.xml><?xml version="1.0" encoding="utf-8"?>
<we:webextension xmlns:we="http://schemas.microsoft.com/office/webextensions/webextension/2010/11" id="{9AE94523-2744-4762-AE47-81A72CAF9394}">
  <we:reference id="wa104381637" version="1.0.0.0" store="en-US" storeType="OMEX"/>
  <we:alternateReferences>
    <we:reference id="WA104381637" version="1.0.0.0" store="WA104381637" storeType="OMEX"/>
  </we:alternateReferences>
  <we:properties/>
  <we:bindings/>
  <we:snapshot xmlns:r="http://schemas.openxmlformats.org/officeDocument/2006/relationships"/>
</we:webextension>
</file>

<file path=ppt/webextensions/webextension2.xml><?xml version="1.0" encoding="utf-8"?>
<we:webextension xmlns:we="http://schemas.microsoft.com/office/webextensions/webextension/2010/11" id="{697122D0-82FC-446F-9AA0-C7B79CD4E7EE}">
  <we:reference id="3e0fcce7-415c-4081-926c-b4e449c650e4" version="1.1.0.2" store="EXCatalog" storeType="EXCatalog"/>
  <we:alternateReferences>
    <we:reference id="WA200004709" version="1.1.0.2" store="en-GB" storeType="OMEX"/>
  </we:alternateReferences>
  <we:properties/>
  <we:bindings/>
  <we:snapshot xmlns:r="http://schemas.openxmlformats.org/officeDocument/2006/relationships"/>
</we:webextension>
</file>

<file path=ppt/webextensions/webextension3.xml><?xml version="1.0" encoding="utf-8"?>
<we:webextension xmlns:we="http://schemas.microsoft.com/office/webextensions/webextension/2010/11" id="{861AE1E1-C344-48F0-B8A1-E93E143D5830}">
  <we:reference id="wa104038830" version="1.0.0.3" store="en-US" storeType="OMEX"/>
  <we:alternateReferences>
    <we:reference id="wa104038830" version="1.0.0.3" store="wa104038830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D401524DC532D42A0E0ED886331A72B" ma:contentTypeVersion="15" ma:contentTypeDescription="Create a new document." ma:contentTypeScope="" ma:versionID="aba17d7263e5a17e1efe42a3571abb41">
  <xsd:schema xmlns:xsd="http://www.w3.org/2001/XMLSchema" xmlns:xs="http://www.w3.org/2001/XMLSchema" xmlns:p="http://schemas.microsoft.com/office/2006/metadata/properties" xmlns:ns2="f577acbf-5b0b-4b4f-9948-268e97f8d3a4" xmlns:ns3="b1e4d6ee-9f6f-43f8-a618-24f3d84da28f" targetNamespace="http://schemas.microsoft.com/office/2006/metadata/properties" ma:root="true" ma:fieldsID="e4e3c9c8ed1c3d723d02c9f1cb24d19a" ns2:_="" ns3:_="">
    <xsd:import namespace="f577acbf-5b0b-4b4f-9948-268e97f8d3a4"/>
    <xsd:import namespace="b1e4d6ee-9f6f-43f8-a618-24f3d84da28f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3:LastSharedByUser" minOccurs="0"/>
                <xsd:element ref="ns3:LastSharedByTime" minOccurs="0"/>
                <xsd:element ref="ns2:Document_x0020_Purpose" minOccurs="0"/>
                <xsd:element ref="ns2:Initiatives" minOccurs="0"/>
                <xsd:element ref="ns2:MediaServiceDateTaken" minOccurs="0"/>
                <xsd:element ref="ns2:MediaServiceAutoTags" minOccurs="0"/>
                <xsd:element ref="ns2:MediaServiceOCR" minOccurs="0"/>
                <xsd:element ref="ns2:MediaServiceLocation" minOccurs="0"/>
                <xsd:element ref="ns2:MediaServiceEventHashCode" minOccurs="0"/>
                <xsd:element ref="ns2:MediaServiceGenerationTim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577acbf-5b0b-4b4f-9948-268e97f8d3a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Document_x0020_Purpose" ma:index="14" nillable="true" ma:displayName="Document Purpose" ma:default="Informational" ma:format="Dropdown" ma:internalName="Document_x0020_Purpose">
      <xsd:simpleType>
        <xsd:restriction base="dms:Choice">
          <xsd:enumeration value="Informational"/>
          <xsd:enumeration value="Feature Spec"/>
          <xsd:enumeration value="Engineering Design"/>
          <xsd:enumeration value="Planning"/>
        </xsd:restriction>
      </xsd:simpleType>
    </xsd:element>
    <xsd:element name="Initiatives" ma:index="15" nillable="true" ma:displayName="Initiatives" ma:description="List of initiatives related to this document" ma:internalName="Initiatives">
      <xsd:complexType>
        <xsd:complexContent>
          <xsd:extension base="dms:MultiChoice">
            <xsd:sequence>
              <xsd:element name="Value" maxOccurs="unbounded" minOccurs="0" nillable="true">
                <xsd:simpleType>
                  <xsd:restriction base="dms:Choice">
                    <xsd:enumeration value="Add-in MAU"/>
                    <xsd:enumeration value="Custom Functions"/>
                    <xsd:enumeration value="Data &amp; Analytics"/>
                    <xsd:enumeration value="DevEx: Portals &amp; Programs"/>
                    <xsd:enumeration value="DevEx: Tools &amp; Libraries"/>
                    <xsd:enumeration value="Engineering"/>
                    <xsd:enumeration value="Excel API"/>
                    <xsd:enumeration value="In-Market Support"/>
                    <xsd:enumeration value="Maker Access"/>
                    <xsd:enumeration value="SDX Runtime &amp; Partners"/>
                    <xsd:enumeration value="SDX Service Delivery"/>
                    <xsd:enumeration value="SDX API &amp; Pipeline"/>
                    <xsd:enumeration value="Shield &amp; OCE"/>
                  </xsd:restriction>
                </xsd:simpleType>
              </xsd:element>
            </xsd:sequence>
          </xsd:extension>
        </xsd:complexContent>
      </xsd:complex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7" nillable="true" ma:displayName="MediaServiceAutoTags" ma:internalName="MediaServiceAutoTags" ma:readOnly="true">
      <xsd:simpleType>
        <xsd:restriction base="dms:Text"/>
      </xsd:simpleType>
    </xsd:element>
    <xsd:element name="MediaServiceOCR" ma:index="18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9" nillable="true" ma:displayName="MediaServiceLocation" ma:internalName="MediaServiceLocation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21" nillable="true" ma:displayName="MediaServiceGenerationTime" ma:hidden="true" ma:internalName="MediaServiceGenerationTim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1e4d6ee-9f6f-43f8-a618-24f3d84da28f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LastSharedByUser" ma:index="12" nillable="true" ma:displayName="Last Shared By User" ma:hidden="true" ma:internalName="LastSharedByUser" ma:readOnly="true">
      <xsd:simpleType>
        <xsd:restriction base="dms:Note"/>
      </xsd:simpleType>
    </xsd:element>
    <xsd:element name="LastSharedByTime" ma:index="13" nillable="true" ma:displayName="Last Shared By Time" ma:hidden="true" ma:internalName="LastSharedByTime" ma:readOnly="true">
      <xsd:simpleType>
        <xsd:restriction base="dms:DateTim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Document_x0020_Purpose xmlns="f577acbf-5b0b-4b4f-9948-268e97f8d3a4">Informational</Document_x0020_Purpose>
    <Initiatives xmlns="f577acbf-5b0b-4b4f-9948-268e97f8d3a4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DD29C39-1C4E-4B06-A1F4-2510F2DACF6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577acbf-5b0b-4b4f-9948-268e97f8d3a4"/>
    <ds:schemaRef ds:uri="b1e4d6ee-9f6f-43f8-a618-24f3d84da28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17AB1FA-2F28-4684-9230-02ACEB6C0B0A}">
  <ds:schemaRefs>
    <ds:schemaRef ds:uri="http://purl.org/dc/terms/"/>
    <ds:schemaRef ds:uri="http://www.w3.org/XML/1998/namespace"/>
    <ds:schemaRef ds:uri="http://schemas.microsoft.com/office/2006/metadata/properties"/>
    <ds:schemaRef ds:uri="http://purl.org/dc/dcmitype/"/>
    <ds:schemaRef ds:uri="http://purl.org/dc/elements/1.1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b1e4d6ee-9f6f-43f8-a618-24f3d84da28f"/>
    <ds:schemaRef ds:uri="f577acbf-5b0b-4b4f-9948-268e97f8d3a4"/>
  </ds:schemaRefs>
</ds:datastoreItem>
</file>

<file path=customXml/itemProps3.xml><?xml version="1.0" encoding="utf-8"?>
<ds:datastoreItem xmlns:ds="http://schemas.openxmlformats.org/officeDocument/2006/customXml" ds:itemID="{E21AFCC0-734A-4A90-A597-A1CB34860DC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TM02900769[[fn=Retrospect]]</Template>
  <TotalTime>0</TotalTime>
  <Words>341</Words>
  <Application>Microsoft Office PowerPoint</Application>
  <PresentationFormat>Widescreen</PresentationFormat>
  <Paragraphs>46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MentiText</vt:lpstr>
      <vt:lpstr>Arial</vt:lpstr>
      <vt:lpstr>Calibri</vt:lpstr>
      <vt:lpstr>Calibri Light</vt:lpstr>
      <vt:lpstr>Office Theme</vt:lpstr>
      <vt:lpstr>Digital Innovation and Professional Practice ECPT5004/ECPT6006  An Introduction</vt:lpstr>
      <vt:lpstr>Module Tutor</vt:lpstr>
      <vt:lpstr>Module  Aim</vt:lpstr>
      <vt:lpstr>Key features of the module</vt:lpstr>
      <vt:lpstr>The Assignment</vt:lpstr>
      <vt:lpstr>Question:</vt:lpstr>
      <vt:lpstr>PowerPoint Presentation</vt:lpstr>
      <vt:lpstr>We need to think carefully before deciding to include technology in our classrooms.   What do you think are some of the potential benefits and drawbacks of using technology in the classroom?     </vt:lpstr>
      <vt:lpstr>   Activity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Innovation and Professional Practice</dc:title>
  <dc:creator>Karl Jones</dc:creator>
  <cp:lastModifiedBy>Marion Phillips</cp:lastModifiedBy>
  <cp:revision>14</cp:revision>
  <cp:lastPrinted>2023-02-16T13:04:59Z</cp:lastPrinted>
  <dcterms:created xsi:type="dcterms:W3CDTF">2021-01-11T08:21:37Z</dcterms:created>
  <dcterms:modified xsi:type="dcterms:W3CDTF">2024-12-02T10:55:58Z</dcterms:modified>
</cp:coreProperties>
</file>