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71" r:id="rId16"/>
    <p:sldId id="272" r:id="rId17"/>
    <p:sldId id="273" r:id="rId18"/>
    <p:sldId id="274" r:id="rId19"/>
    <p:sldId id="275" r:id="rId20"/>
    <p:sldId id="276" r:id="rId21"/>
    <p:sldId id="277" r:id="rId22"/>
    <p:sldId id="280" r:id="rId23"/>
    <p:sldId id="279" r:id="rId24"/>
    <p:sldId id="278" r:id="rId25"/>
    <p:sldId id="281" r:id="rId26"/>
    <p:sldId id="282" r:id="rId27"/>
    <p:sldId id="283" r:id="rId28"/>
    <p:sldId id="284" r:id="rId29"/>
    <p:sldId id="285" r:id="rId30"/>
    <p:sldId id="286" r:id="rId31"/>
    <p:sldId id="287" r:id="rId32"/>
    <p:sldId id="289" r:id="rId33"/>
    <p:sldId id="28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90" d="100"/>
          <a:sy n="90" d="100"/>
        </p:scale>
        <p:origin x="403"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0302C252-6D91-4CCB-8D68-E635C0C94A8E}" type="datetimeFigureOut">
              <a:rPr lang="en-GB" smtClean="0"/>
              <a:t>11/12/2018</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72A16ACF-8C3B-48FB-9054-E36FD687C43A}"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1121200304"/>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02C252-6D91-4CCB-8D68-E635C0C94A8E}" type="datetimeFigureOut">
              <a:rPr lang="en-GB" smtClean="0"/>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16ACF-8C3B-48FB-9054-E36FD687C43A}" type="slidenum">
              <a:rPr lang="en-GB" smtClean="0"/>
              <a:t>‹#›</a:t>
            </a:fld>
            <a:endParaRPr lang="en-GB"/>
          </a:p>
        </p:txBody>
      </p:sp>
    </p:spTree>
    <p:extLst>
      <p:ext uri="{BB962C8B-B14F-4D97-AF65-F5344CB8AC3E}">
        <p14:creationId xmlns:p14="http://schemas.microsoft.com/office/powerpoint/2010/main" val="2023221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0302C252-6D91-4CCB-8D68-E635C0C94A8E}" type="datetimeFigureOut">
              <a:rPr lang="en-GB" smtClean="0"/>
              <a:t>11/12/2018</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72A16ACF-8C3B-48FB-9054-E36FD687C43A}"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3544898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302C252-6D91-4CCB-8D68-E635C0C94A8E}" type="datetimeFigureOut">
              <a:rPr lang="en-GB" smtClean="0"/>
              <a:t>11/12/2018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A16ACF-8C3B-48FB-9054-E36FD687C43A}" type="slidenum">
              <a:rPr lang="en-GB" smtClean="0"/>
              <a:t>‹#›</a:t>
            </a:fld>
            <a:endParaRPr lang="en-GB"/>
          </a:p>
        </p:txBody>
      </p:sp>
    </p:spTree>
    <p:extLst>
      <p:ext uri="{BB962C8B-B14F-4D97-AF65-F5344CB8AC3E}">
        <p14:creationId xmlns:p14="http://schemas.microsoft.com/office/powerpoint/2010/main" val="736498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302C252-6D91-4CCB-8D68-E635C0C94A8E}" type="datetimeFigureOut">
              <a:rPr lang="en-GB" smtClean="0"/>
              <a:t>11/12/2018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A16ACF-8C3B-48FB-9054-E36FD687C43A}" type="slidenum">
              <a:rPr lang="en-GB" smtClean="0"/>
              <a:t>‹#›</a:t>
            </a:fld>
            <a:endParaRPr lang="en-GB"/>
          </a:p>
        </p:txBody>
      </p:sp>
    </p:spTree>
    <p:extLst>
      <p:ext uri="{BB962C8B-B14F-4D97-AF65-F5344CB8AC3E}">
        <p14:creationId xmlns:p14="http://schemas.microsoft.com/office/powerpoint/2010/main" val="3723389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302C252-6D91-4CCB-8D68-E635C0C94A8E}" type="datetimeFigureOut">
              <a:rPr lang="en-GB" smtClean="0"/>
              <a:t>11/12/2018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A16ACF-8C3B-48FB-9054-E36FD687C43A}" type="slidenum">
              <a:rPr lang="en-GB" smtClean="0"/>
              <a:t>‹#›</a:t>
            </a:fld>
            <a:endParaRPr lang="en-GB"/>
          </a:p>
        </p:txBody>
      </p:sp>
    </p:spTree>
    <p:extLst>
      <p:ext uri="{BB962C8B-B14F-4D97-AF65-F5344CB8AC3E}">
        <p14:creationId xmlns:p14="http://schemas.microsoft.com/office/powerpoint/2010/main" val="3928143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0302C252-6D91-4CCB-8D68-E635C0C94A8E}" type="datetimeFigureOut">
              <a:rPr lang="en-GB" smtClean="0"/>
              <a:t>11/12/2018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2A16ACF-8C3B-48FB-9054-E36FD687C43A}" type="slidenum">
              <a:rPr lang="en-GB" smtClean="0"/>
              <a:t>‹#›</a:t>
            </a:fld>
            <a:endParaRPr lang="en-GB"/>
          </a:p>
        </p:txBody>
      </p:sp>
    </p:spTree>
    <p:extLst>
      <p:ext uri="{BB962C8B-B14F-4D97-AF65-F5344CB8AC3E}">
        <p14:creationId xmlns:p14="http://schemas.microsoft.com/office/powerpoint/2010/main" val="3219225397"/>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smtClean="0"/>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0302C252-6D91-4CCB-8D68-E635C0C94A8E}" type="datetimeFigureOut">
              <a:rPr lang="en-GB" smtClean="0"/>
              <a:t>11/12/2018</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72A16ACF-8C3B-48FB-9054-E36FD687C43A}" type="slidenum">
              <a:rPr lang="en-GB" smtClean="0"/>
              <a:t>‹#›</a:t>
            </a:fld>
            <a:endParaRPr lang="en-GB"/>
          </a:p>
        </p:txBody>
      </p:sp>
    </p:spTree>
    <p:extLst>
      <p:ext uri="{BB962C8B-B14F-4D97-AF65-F5344CB8AC3E}">
        <p14:creationId xmlns:p14="http://schemas.microsoft.com/office/powerpoint/2010/main" val="3704652247"/>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0302C252-6D91-4CCB-8D68-E635C0C94A8E}" type="datetimeFigureOut">
              <a:rPr lang="en-GB" smtClean="0"/>
              <a:t>11/12/2018</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72A16ACF-8C3B-48FB-9054-E36FD687C43A}" type="slidenum">
              <a:rPr lang="en-GB" smtClean="0"/>
              <a:t>‹#›</a:t>
            </a:fld>
            <a:endParaRPr lang="en-GB"/>
          </a:p>
        </p:txBody>
      </p:sp>
    </p:spTree>
    <p:extLst>
      <p:ext uri="{BB962C8B-B14F-4D97-AF65-F5344CB8AC3E}">
        <p14:creationId xmlns:p14="http://schemas.microsoft.com/office/powerpoint/2010/main" val="2188252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02C252-6D91-4CCB-8D68-E635C0C94A8E}" type="datetimeFigureOut">
              <a:rPr lang="en-GB" smtClean="0"/>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16ACF-8C3B-48FB-9054-E36FD687C43A}" type="slidenum">
              <a:rPr lang="en-GB" smtClean="0"/>
              <a:t>‹#›</a:t>
            </a:fld>
            <a:endParaRPr lang="en-GB"/>
          </a:p>
        </p:txBody>
      </p:sp>
    </p:spTree>
    <p:extLst>
      <p:ext uri="{BB962C8B-B14F-4D97-AF65-F5344CB8AC3E}">
        <p14:creationId xmlns:p14="http://schemas.microsoft.com/office/powerpoint/2010/main" val="1810661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0302C252-6D91-4CCB-8D68-E635C0C94A8E}" type="datetimeFigureOut">
              <a:rPr lang="en-GB" smtClean="0"/>
              <a:t>11/12/2018</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72A16ACF-8C3B-48FB-9054-E36FD687C43A}"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3849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0302C252-6D91-4CCB-8D68-E635C0C94A8E}" type="datetimeFigureOut">
              <a:rPr lang="en-GB" smtClean="0"/>
              <a:t>11/12/2018</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72A16ACF-8C3B-48FB-9054-E36FD687C43A}"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10487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equalityhumanrights.com/en/how-do-we-measure-equality-and-human-rights" TargetMode="External"/><Relationship Id="rId2" Type="http://schemas.openxmlformats.org/officeDocument/2006/relationships/hyperlink" Target="https://newint.org/features/2004/02/01/equality-facts" TargetMode="External"/><Relationship Id="rId1" Type="http://schemas.openxmlformats.org/officeDocument/2006/relationships/slideLayout" Target="../slideLayouts/slideLayout2.xml"/><Relationship Id="rId4" Type="http://schemas.openxmlformats.org/officeDocument/2006/relationships/hyperlink" Target="https://www.quora.com/How-do-we-measure-equality-or-inequality-between-humans" TargetMode="External"/></Relationships>
</file>

<file path=ppt/slides/_rels/slide33.xml.rels><?xml version="1.0" encoding="UTF-8" standalone="yes"?>
<Relationships xmlns="http://schemas.openxmlformats.org/package/2006/relationships"><Relationship Id="rId2" Type="http://schemas.openxmlformats.org/officeDocument/2006/relationships/hyperlink" Target="https://www.marxists.org/archive/marx/works/download/pdf/Manifesto.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Measuring Equality </a:t>
            </a:r>
            <a:endParaRPr lang="en-GB" dirty="0"/>
          </a:p>
        </p:txBody>
      </p:sp>
      <p:sp>
        <p:nvSpPr>
          <p:cNvPr id="3" name="Subtitle 2"/>
          <p:cNvSpPr>
            <a:spLocks noGrp="1"/>
          </p:cNvSpPr>
          <p:nvPr>
            <p:ph type="subTitle" idx="1"/>
          </p:nvPr>
        </p:nvSpPr>
        <p:spPr/>
        <p:txBody>
          <a:bodyPr/>
          <a:lstStyle/>
          <a:p>
            <a:r>
              <a:rPr lang="en-GB" dirty="0" smtClean="0"/>
              <a:t>Phillip Morgan</a:t>
            </a:r>
            <a:endParaRPr lang="en-GB" dirty="0"/>
          </a:p>
        </p:txBody>
      </p:sp>
    </p:spTree>
    <p:extLst>
      <p:ext uri="{BB962C8B-B14F-4D97-AF65-F5344CB8AC3E}">
        <p14:creationId xmlns:p14="http://schemas.microsoft.com/office/powerpoint/2010/main" val="16930336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Measurement Questions?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Can Equality be measured?</a:t>
            </a:r>
          </a:p>
          <a:p>
            <a:r>
              <a:rPr lang="en-GB" dirty="0" smtClean="0"/>
              <a:t>How could this be achieved?</a:t>
            </a:r>
          </a:p>
          <a:p>
            <a:r>
              <a:rPr lang="en-GB" dirty="0" smtClean="0"/>
              <a:t>Would it be an accurate assessment?</a:t>
            </a:r>
          </a:p>
          <a:p>
            <a:r>
              <a:rPr lang="en-GB" dirty="0" smtClean="0"/>
              <a:t>What might effect measurement of Equality?</a:t>
            </a:r>
          </a:p>
          <a:p>
            <a:r>
              <a:rPr lang="en-GB" dirty="0" smtClean="0"/>
              <a:t>Why would we want to measure Equality?</a:t>
            </a:r>
          </a:p>
          <a:p>
            <a:r>
              <a:rPr lang="en-GB" dirty="0" smtClean="0"/>
              <a:t>Once measurements have been taken, what use are they?</a:t>
            </a:r>
          </a:p>
          <a:p>
            <a:r>
              <a:rPr lang="en-GB" dirty="0" smtClean="0"/>
              <a:t>How would you use this information?</a:t>
            </a:r>
          </a:p>
          <a:p>
            <a:r>
              <a:rPr lang="en-GB" dirty="0" smtClean="0"/>
              <a:t>What, in real terms, would you do to enforce Equality, and how would you ensure that this ‘Equalising’ is fair?</a:t>
            </a:r>
          </a:p>
        </p:txBody>
      </p:sp>
    </p:spTree>
    <p:extLst>
      <p:ext uri="{BB962C8B-B14F-4D97-AF65-F5344CB8AC3E}">
        <p14:creationId xmlns:p14="http://schemas.microsoft.com/office/powerpoint/2010/main" val="29740306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Welfare</a:t>
            </a:r>
            <a:endParaRPr lang="en-GB" dirty="0"/>
          </a:p>
        </p:txBody>
      </p:sp>
      <p:sp>
        <p:nvSpPr>
          <p:cNvPr id="3" name="Content Placeholder 2"/>
          <p:cNvSpPr>
            <a:spLocks noGrp="1"/>
          </p:cNvSpPr>
          <p:nvPr>
            <p:ph idx="1"/>
          </p:nvPr>
        </p:nvSpPr>
        <p:spPr/>
        <p:txBody>
          <a:bodyPr>
            <a:normAutofit lnSpcReduction="10000"/>
          </a:bodyPr>
          <a:lstStyle/>
          <a:p>
            <a:r>
              <a:rPr lang="en-GB" dirty="0" smtClean="0"/>
              <a:t>Should the choices made by beneficiaries matter?</a:t>
            </a:r>
          </a:p>
          <a:p>
            <a:r>
              <a:rPr lang="en-GB" dirty="0" smtClean="0"/>
              <a:t>Is there a meaningful differences between:</a:t>
            </a:r>
          </a:p>
          <a:p>
            <a:pPr lvl="1"/>
            <a:r>
              <a:rPr lang="en-GB" dirty="0" smtClean="0"/>
              <a:t>Being poor as a result of bad luck?</a:t>
            </a:r>
          </a:p>
          <a:p>
            <a:pPr lvl="1"/>
            <a:r>
              <a:rPr lang="en-GB" dirty="0" smtClean="0"/>
              <a:t>Being poor as a result of bad choices?</a:t>
            </a:r>
          </a:p>
          <a:p>
            <a:r>
              <a:rPr lang="en-GB" dirty="0" smtClean="0"/>
              <a:t>Outside the debate of supporting disabled or children, is it a matter of simply meeting need?</a:t>
            </a:r>
          </a:p>
          <a:p>
            <a:r>
              <a:rPr lang="en-GB" dirty="0" smtClean="0"/>
              <a:t>Should welfare provision only support those actively seeking work or working in low-paid employment?</a:t>
            </a:r>
          </a:p>
          <a:p>
            <a:r>
              <a:rPr lang="en-GB" dirty="0" smtClean="0"/>
              <a:t>Should any system penalise those who choose not to?</a:t>
            </a:r>
            <a:endParaRPr lang="en-GB" dirty="0"/>
          </a:p>
        </p:txBody>
      </p:sp>
    </p:spTree>
    <p:extLst>
      <p:ext uri="{BB962C8B-B14F-4D97-AF65-F5344CB8AC3E}">
        <p14:creationId xmlns:p14="http://schemas.microsoft.com/office/powerpoint/2010/main" val="30351659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Egalitarian Philosophy </a:t>
            </a:r>
            <a:endParaRPr lang="en-GB" dirty="0"/>
          </a:p>
        </p:txBody>
      </p:sp>
      <p:sp>
        <p:nvSpPr>
          <p:cNvPr id="3" name="Content Placeholder 2"/>
          <p:cNvSpPr>
            <a:spLocks noGrp="1"/>
          </p:cNvSpPr>
          <p:nvPr>
            <p:ph idx="1"/>
          </p:nvPr>
        </p:nvSpPr>
        <p:spPr/>
        <p:txBody>
          <a:bodyPr>
            <a:normAutofit lnSpcReduction="10000"/>
          </a:bodyPr>
          <a:lstStyle/>
          <a:p>
            <a:r>
              <a:rPr lang="en-GB" dirty="0" smtClean="0"/>
              <a:t>Should we treat those in need due to:</a:t>
            </a:r>
          </a:p>
          <a:p>
            <a:pPr lvl="1"/>
            <a:r>
              <a:rPr lang="en-GB" dirty="0"/>
              <a:t>C</a:t>
            </a:r>
            <a:r>
              <a:rPr lang="en-GB" dirty="0" smtClean="0"/>
              <a:t>ircumstances beyond their control in the same way as;</a:t>
            </a:r>
          </a:p>
          <a:p>
            <a:pPr lvl="1"/>
            <a:r>
              <a:rPr lang="en-GB" dirty="0" smtClean="0"/>
              <a:t>Those seen as contributing to their own hardship (irresponsible/negligence)? </a:t>
            </a:r>
          </a:p>
          <a:p>
            <a:r>
              <a:rPr lang="en-GB" dirty="0" smtClean="0"/>
              <a:t>Should we then adopt a more limited view of ‘Equality’ then</a:t>
            </a:r>
          </a:p>
          <a:p>
            <a:pPr lvl="1"/>
            <a:r>
              <a:rPr lang="en-GB" dirty="0" smtClean="0"/>
              <a:t>Instead of seeking merely to ‘Equalising’ material circumstances?</a:t>
            </a:r>
          </a:p>
          <a:p>
            <a:r>
              <a:rPr lang="en-GB" dirty="0" smtClean="0"/>
              <a:t>Egalitarian Proposal is to distinguish between:</a:t>
            </a:r>
          </a:p>
          <a:p>
            <a:pPr lvl="1"/>
            <a:r>
              <a:rPr lang="en-GB" dirty="0" smtClean="0"/>
              <a:t>Qualities with which we are naturally endowed</a:t>
            </a:r>
          </a:p>
          <a:p>
            <a:pPr lvl="1"/>
            <a:r>
              <a:rPr lang="en-GB" dirty="0" smtClean="0"/>
              <a:t>Our ambitions to make use of those qualities?</a:t>
            </a:r>
          </a:p>
          <a:p>
            <a:pPr marL="457200" lvl="1" indent="0">
              <a:buNone/>
            </a:pPr>
            <a:r>
              <a:rPr lang="en-GB" dirty="0" smtClean="0"/>
              <a:t>(links here to Liberty </a:t>
            </a:r>
            <a:endParaRPr lang="en-GB" dirty="0"/>
          </a:p>
        </p:txBody>
      </p:sp>
    </p:spTree>
    <p:extLst>
      <p:ext uri="{BB962C8B-B14F-4D97-AF65-F5344CB8AC3E}">
        <p14:creationId xmlns:p14="http://schemas.microsoft.com/office/powerpoint/2010/main" val="2828843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Emphasising Liberty</a:t>
            </a:r>
            <a:endParaRPr lang="en-GB" dirty="0"/>
          </a:p>
        </p:txBody>
      </p:sp>
      <p:sp>
        <p:nvSpPr>
          <p:cNvPr id="3" name="Content Placeholder 2"/>
          <p:cNvSpPr>
            <a:spLocks noGrp="1"/>
          </p:cNvSpPr>
          <p:nvPr>
            <p:ph idx="1"/>
          </p:nvPr>
        </p:nvSpPr>
        <p:spPr/>
        <p:txBody>
          <a:bodyPr>
            <a:normAutofit lnSpcReduction="10000"/>
          </a:bodyPr>
          <a:lstStyle/>
          <a:p>
            <a:r>
              <a:rPr lang="en-GB" dirty="0" smtClean="0"/>
              <a:t>Asserting that individuals should be bound by the consequences of their ‘FREE CHOICES’ made in respect of their</a:t>
            </a:r>
          </a:p>
          <a:p>
            <a:pPr lvl="1"/>
            <a:r>
              <a:rPr lang="en-GB" dirty="0" smtClean="0"/>
              <a:t>Talents and resources </a:t>
            </a:r>
          </a:p>
          <a:p>
            <a:r>
              <a:rPr lang="en-GB" dirty="0" smtClean="0"/>
              <a:t>Dworkin (2000, p1) offers a solution based on:</a:t>
            </a:r>
          </a:p>
          <a:p>
            <a:pPr lvl="1"/>
            <a:r>
              <a:rPr lang="en-GB" dirty="0" smtClean="0"/>
              <a:t>‘Correcting’ disadvantages in terms of natural talents</a:t>
            </a:r>
          </a:p>
          <a:p>
            <a:pPr lvl="1"/>
            <a:r>
              <a:rPr lang="en-GB" dirty="0" smtClean="0"/>
              <a:t>But not in terms of ambition or hard work</a:t>
            </a:r>
          </a:p>
          <a:p>
            <a:pPr lvl="1"/>
            <a:r>
              <a:rPr lang="en-GB" dirty="0" smtClean="0"/>
              <a:t>During any ‘Redistributions’</a:t>
            </a:r>
          </a:p>
          <a:p>
            <a:r>
              <a:rPr lang="en-GB" dirty="0" smtClean="0"/>
              <a:t>That is ‘LUCK EGAILTARIANISM’ (Anderson, 1999) </a:t>
            </a:r>
          </a:p>
          <a:p>
            <a:r>
              <a:rPr lang="en-GB" dirty="0" smtClean="0"/>
              <a:t>Supporting need due to bad luck and not due to bad choices!</a:t>
            </a:r>
            <a:endParaRPr lang="en-GB" dirty="0"/>
          </a:p>
        </p:txBody>
      </p:sp>
    </p:spTree>
    <p:extLst>
      <p:ext uri="{BB962C8B-B14F-4D97-AF65-F5344CB8AC3E}">
        <p14:creationId xmlns:p14="http://schemas.microsoft.com/office/powerpoint/2010/main" val="789144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77309"/>
          </a:xfrm>
        </p:spPr>
        <p:txBody>
          <a:bodyPr/>
          <a:lstStyle/>
          <a:p>
            <a:pPr algn="ctr"/>
            <a:r>
              <a:rPr lang="en-GB" dirty="0" smtClean="0"/>
              <a:t>Distinctions</a:t>
            </a:r>
            <a:endParaRPr lang="en-GB" dirty="0"/>
          </a:p>
        </p:txBody>
      </p:sp>
      <p:sp>
        <p:nvSpPr>
          <p:cNvPr id="3" name="Content Placeholder 2"/>
          <p:cNvSpPr>
            <a:spLocks noGrp="1"/>
          </p:cNvSpPr>
          <p:nvPr>
            <p:ph idx="1"/>
          </p:nvPr>
        </p:nvSpPr>
        <p:spPr/>
        <p:txBody>
          <a:bodyPr>
            <a:normAutofit lnSpcReduction="10000"/>
          </a:bodyPr>
          <a:lstStyle/>
          <a:p>
            <a:r>
              <a:rPr lang="en-GB" dirty="0" smtClean="0"/>
              <a:t>Dworkin (2000, p1) identifies two forms of bad luck:</a:t>
            </a:r>
          </a:p>
          <a:p>
            <a:pPr lvl="1"/>
            <a:r>
              <a:rPr lang="en-GB" dirty="0" smtClean="0"/>
              <a:t>‘Brute’ bad luck</a:t>
            </a:r>
          </a:p>
          <a:p>
            <a:pPr lvl="2"/>
            <a:r>
              <a:rPr lang="en-GB" dirty="0" smtClean="0"/>
              <a:t>Where we do not contribute to the bad luck</a:t>
            </a:r>
          </a:p>
          <a:p>
            <a:pPr lvl="1"/>
            <a:r>
              <a:rPr lang="en-GB" dirty="0" smtClean="0"/>
              <a:t>‘Option’ bad luck</a:t>
            </a:r>
          </a:p>
          <a:p>
            <a:pPr lvl="2"/>
            <a:r>
              <a:rPr lang="en-GB" dirty="0" smtClean="0"/>
              <a:t>As a result of our bad choices</a:t>
            </a:r>
          </a:p>
          <a:p>
            <a:r>
              <a:rPr lang="en-GB" dirty="0" smtClean="0"/>
              <a:t>Are our ‘benefits’ in life derived from our choices and luck?</a:t>
            </a:r>
          </a:p>
          <a:p>
            <a:r>
              <a:rPr lang="en-GB" dirty="0" smtClean="0"/>
              <a:t>Or </a:t>
            </a:r>
          </a:p>
          <a:p>
            <a:r>
              <a:rPr lang="en-GB" dirty="0" smtClean="0"/>
              <a:t>Are they a product of our ‘Shared Membership’ and ‘Cooperation’ on society?</a:t>
            </a:r>
          </a:p>
          <a:p>
            <a:pPr marL="0" indent="0" algn="r">
              <a:buNone/>
            </a:pPr>
            <a:r>
              <a:rPr lang="en-GB" dirty="0" smtClean="0"/>
              <a:t>(see also Rawls, 1971)</a:t>
            </a:r>
            <a:endParaRPr lang="en-GB" dirty="0"/>
          </a:p>
        </p:txBody>
      </p:sp>
    </p:spTree>
    <p:extLst>
      <p:ext uri="{BB962C8B-B14F-4D97-AF65-F5344CB8AC3E}">
        <p14:creationId xmlns:p14="http://schemas.microsoft.com/office/powerpoint/2010/main" val="23897749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Distribution of Wealth</a:t>
            </a:r>
            <a:endParaRPr lang="en-GB" dirty="0"/>
          </a:p>
        </p:txBody>
      </p:sp>
      <p:sp>
        <p:nvSpPr>
          <p:cNvPr id="3" name="Content Placeholder 2"/>
          <p:cNvSpPr>
            <a:spLocks noGrp="1"/>
          </p:cNvSpPr>
          <p:nvPr>
            <p:ph idx="1"/>
          </p:nvPr>
        </p:nvSpPr>
        <p:spPr/>
        <p:txBody>
          <a:bodyPr/>
          <a:lstStyle/>
          <a:p>
            <a:r>
              <a:rPr lang="en-GB" dirty="0" smtClean="0"/>
              <a:t>Defined by Dworkin, 2000, </a:t>
            </a:r>
            <a:r>
              <a:rPr lang="en-GB" i="1" dirty="0" smtClean="0"/>
              <a:t>cited in </a:t>
            </a:r>
            <a:r>
              <a:rPr lang="en-GB" dirty="0" smtClean="0"/>
              <a:t>Smits 2016, p35:</a:t>
            </a:r>
          </a:p>
          <a:p>
            <a:pPr marL="0" indent="0" algn="ctr">
              <a:buNone/>
            </a:pPr>
            <a:r>
              <a:rPr lang="en-GB" dirty="0" smtClean="0"/>
              <a:t>‘the distribution of wealth is the product of legal order; a citizens wealth massively depends on which laws the community has enacted-not only its laws concerning ownership, theft, contract and tort, but it’s welfare law, tax law, labour law, environmental regulation law and laws of practically everything else’</a:t>
            </a:r>
            <a:endParaRPr lang="en-GB" dirty="0"/>
          </a:p>
        </p:txBody>
      </p:sp>
    </p:spTree>
    <p:extLst>
      <p:ext uri="{BB962C8B-B14F-4D97-AF65-F5344CB8AC3E}">
        <p14:creationId xmlns:p14="http://schemas.microsoft.com/office/powerpoint/2010/main" val="39165638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Ethical Individualism</a:t>
            </a:r>
            <a:endParaRPr lang="en-GB" dirty="0"/>
          </a:p>
        </p:txBody>
      </p:sp>
      <p:sp>
        <p:nvSpPr>
          <p:cNvPr id="3" name="Content Placeholder 2"/>
          <p:cNvSpPr>
            <a:spLocks noGrp="1"/>
          </p:cNvSpPr>
          <p:nvPr>
            <p:ph idx="1"/>
          </p:nvPr>
        </p:nvSpPr>
        <p:spPr/>
        <p:txBody>
          <a:bodyPr>
            <a:normAutofit fontScale="40000" lnSpcReduction="20000"/>
          </a:bodyPr>
          <a:lstStyle/>
          <a:p>
            <a:r>
              <a:rPr lang="en-GB" sz="5500" dirty="0" smtClean="0"/>
              <a:t>Two basic principles:</a:t>
            </a:r>
          </a:p>
          <a:p>
            <a:endParaRPr lang="en-GB" sz="5500" dirty="0"/>
          </a:p>
          <a:p>
            <a:pPr marL="971550" lvl="1" indent="-514350">
              <a:buFont typeface="+mj-lt"/>
              <a:buAutoNum type="arabicPeriod"/>
            </a:pPr>
            <a:r>
              <a:rPr lang="en-GB" sz="5500" dirty="0"/>
              <a:t>Human lives should be successful rather than wasted.</a:t>
            </a:r>
          </a:p>
          <a:p>
            <a:pPr marL="457200" lvl="1" indent="0">
              <a:buNone/>
            </a:pPr>
            <a:r>
              <a:rPr lang="en-GB" sz="2800" dirty="0" smtClean="0"/>
              <a:t>(justifying state redistribution of resources via welfare policies)</a:t>
            </a:r>
          </a:p>
          <a:p>
            <a:pPr marL="457200" lvl="1" indent="0">
              <a:buNone/>
            </a:pPr>
            <a:endParaRPr lang="en-GB" sz="2800" dirty="0" smtClean="0"/>
          </a:p>
          <a:p>
            <a:pPr marL="457200" lvl="1" indent="0">
              <a:buNone/>
            </a:pPr>
            <a:r>
              <a:rPr lang="en-GB" sz="4300" dirty="0" smtClean="0"/>
              <a:t>2. </a:t>
            </a:r>
            <a:r>
              <a:rPr lang="en-GB" sz="5500" dirty="0"/>
              <a:t>Responsibility for the success of each life lies with the person living it.</a:t>
            </a:r>
          </a:p>
          <a:p>
            <a:pPr marL="457200" lvl="1" indent="0">
              <a:lnSpc>
                <a:spcPct val="170000"/>
              </a:lnSpc>
              <a:buNone/>
            </a:pPr>
            <a:r>
              <a:rPr lang="en-GB" sz="2800" dirty="0" smtClean="0"/>
              <a:t>(emphasising individual responsibility-links to conservative views regarding welfare provision. Consider that this might also be linked to Liberal standpoints where People are more actively involved in their lives, as opposed to ‘passive beneficiaries of assistance’</a:t>
            </a:r>
          </a:p>
          <a:p>
            <a:pPr marL="457200" lvl="1" indent="0" algn="r">
              <a:buNone/>
            </a:pPr>
            <a:r>
              <a:rPr lang="en-GB" sz="3800" dirty="0" smtClean="0"/>
              <a:t>(</a:t>
            </a:r>
            <a:r>
              <a:rPr lang="en-GB" sz="3800" dirty="0"/>
              <a:t>Dworkin, 2000, p5)</a:t>
            </a:r>
          </a:p>
          <a:p>
            <a:pPr marL="971550" lvl="1" indent="-514350">
              <a:buFont typeface="+mj-lt"/>
              <a:buAutoNum type="arabicPeriod"/>
            </a:pPr>
            <a:endParaRPr lang="en-GB" dirty="0"/>
          </a:p>
        </p:txBody>
      </p:sp>
    </p:spTree>
    <p:extLst>
      <p:ext uri="{BB962C8B-B14F-4D97-AF65-F5344CB8AC3E}">
        <p14:creationId xmlns:p14="http://schemas.microsoft.com/office/powerpoint/2010/main" val="345641532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Equality: What do we actually want to ‘Equalise’?</a:t>
            </a:r>
            <a:endParaRPr lang="en-GB" dirty="0"/>
          </a:p>
        </p:txBody>
      </p:sp>
      <p:sp>
        <p:nvSpPr>
          <p:cNvPr id="3" name="Content Placeholder 2"/>
          <p:cNvSpPr>
            <a:spLocks noGrp="1"/>
          </p:cNvSpPr>
          <p:nvPr>
            <p:ph idx="1"/>
          </p:nvPr>
        </p:nvSpPr>
        <p:spPr/>
        <p:txBody>
          <a:bodyPr/>
          <a:lstStyle/>
          <a:p>
            <a:r>
              <a:rPr lang="en-GB" dirty="0" smtClean="0"/>
              <a:t>A focus on ‘Free and autonomous choice’ allows a distinction between</a:t>
            </a:r>
          </a:p>
          <a:p>
            <a:r>
              <a:rPr lang="en-GB" dirty="0" smtClean="0"/>
              <a:t>Equalising </a:t>
            </a:r>
          </a:p>
          <a:p>
            <a:pPr lvl="1"/>
            <a:r>
              <a:rPr lang="en-GB" dirty="0" smtClean="0"/>
              <a:t>Welfare or</a:t>
            </a:r>
          </a:p>
          <a:p>
            <a:pPr lvl="1"/>
            <a:r>
              <a:rPr lang="en-GB" dirty="0" smtClean="0"/>
              <a:t>Resources</a:t>
            </a:r>
          </a:p>
          <a:p>
            <a:pPr lvl="1"/>
            <a:endParaRPr lang="en-GB" dirty="0"/>
          </a:p>
          <a:p>
            <a:r>
              <a:rPr lang="en-GB" dirty="0" smtClean="0"/>
              <a:t>What is ‘Welfare’?</a:t>
            </a:r>
          </a:p>
          <a:p>
            <a:endParaRPr lang="en-GB" dirty="0" smtClean="0"/>
          </a:p>
        </p:txBody>
      </p:sp>
    </p:spTree>
    <p:extLst>
      <p:ext uri="{BB962C8B-B14F-4D97-AF65-F5344CB8AC3E}">
        <p14:creationId xmlns:p14="http://schemas.microsoft.com/office/powerpoint/2010/main" val="23841514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Equality: What do we actually want to ‘Equalise’?</a:t>
            </a:r>
            <a:endParaRPr lang="en-GB" dirty="0"/>
          </a:p>
        </p:txBody>
      </p:sp>
      <p:sp>
        <p:nvSpPr>
          <p:cNvPr id="3" name="Content Placeholder 2"/>
          <p:cNvSpPr>
            <a:spLocks noGrp="1"/>
          </p:cNvSpPr>
          <p:nvPr>
            <p:ph idx="1"/>
          </p:nvPr>
        </p:nvSpPr>
        <p:spPr/>
        <p:txBody>
          <a:bodyPr/>
          <a:lstStyle/>
          <a:p>
            <a:r>
              <a:rPr lang="en-GB" dirty="0" smtClean="0"/>
              <a:t>A focus on ‘Free and autonomous choice’ allows a distinction between</a:t>
            </a:r>
          </a:p>
          <a:p>
            <a:r>
              <a:rPr lang="en-GB" dirty="0" smtClean="0"/>
              <a:t>Equalising </a:t>
            </a:r>
          </a:p>
          <a:p>
            <a:pPr lvl="1"/>
            <a:r>
              <a:rPr lang="en-GB" dirty="0" smtClean="0"/>
              <a:t>Welfare or</a:t>
            </a:r>
          </a:p>
          <a:p>
            <a:pPr lvl="1"/>
            <a:r>
              <a:rPr lang="en-GB" dirty="0" smtClean="0"/>
              <a:t>Resources</a:t>
            </a:r>
          </a:p>
          <a:p>
            <a:pPr lvl="1"/>
            <a:endParaRPr lang="en-GB" dirty="0"/>
          </a:p>
          <a:p>
            <a:r>
              <a:rPr lang="en-GB" dirty="0" smtClean="0"/>
              <a:t>What is ‘Welfare’?</a:t>
            </a:r>
          </a:p>
          <a:p>
            <a:r>
              <a:rPr lang="en-GB" dirty="0" smtClean="0"/>
              <a:t>Is it achieving ‘outcomes which are good for citizens?</a:t>
            </a:r>
          </a:p>
          <a:p>
            <a:endParaRPr lang="en-GB" dirty="0" smtClean="0"/>
          </a:p>
        </p:txBody>
      </p:sp>
    </p:spTree>
    <p:extLst>
      <p:ext uri="{BB962C8B-B14F-4D97-AF65-F5344CB8AC3E}">
        <p14:creationId xmlns:p14="http://schemas.microsoft.com/office/powerpoint/2010/main" val="369089252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Equality: What do we actually want to ‘Equalise’?</a:t>
            </a:r>
            <a:endParaRPr lang="en-GB" dirty="0"/>
          </a:p>
        </p:txBody>
      </p:sp>
      <p:sp>
        <p:nvSpPr>
          <p:cNvPr id="3" name="Content Placeholder 2"/>
          <p:cNvSpPr>
            <a:spLocks noGrp="1"/>
          </p:cNvSpPr>
          <p:nvPr>
            <p:ph idx="1"/>
          </p:nvPr>
        </p:nvSpPr>
        <p:spPr/>
        <p:txBody>
          <a:bodyPr/>
          <a:lstStyle/>
          <a:p>
            <a:r>
              <a:rPr lang="en-GB" dirty="0" smtClean="0"/>
              <a:t>A focus on ‘Free and autonomous choice’ allows a distinction between</a:t>
            </a:r>
          </a:p>
          <a:p>
            <a:r>
              <a:rPr lang="en-GB" dirty="0" smtClean="0"/>
              <a:t>Equalising </a:t>
            </a:r>
          </a:p>
          <a:p>
            <a:pPr lvl="1"/>
            <a:r>
              <a:rPr lang="en-GB" dirty="0" smtClean="0"/>
              <a:t>Welfare or</a:t>
            </a:r>
          </a:p>
          <a:p>
            <a:pPr lvl="1"/>
            <a:r>
              <a:rPr lang="en-GB" dirty="0" smtClean="0"/>
              <a:t>Resources</a:t>
            </a:r>
          </a:p>
          <a:p>
            <a:pPr lvl="1"/>
            <a:endParaRPr lang="en-GB" dirty="0"/>
          </a:p>
          <a:p>
            <a:r>
              <a:rPr lang="en-GB" dirty="0" smtClean="0"/>
              <a:t>What is ‘Welfare’?</a:t>
            </a:r>
          </a:p>
          <a:p>
            <a:r>
              <a:rPr lang="en-GB" dirty="0" smtClean="0"/>
              <a:t>Is it achieving ‘outcomes which are good for citizens?</a:t>
            </a:r>
          </a:p>
          <a:p>
            <a:r>
              <a:rPr lang="en-GB" dirty="0" smtClean="0"/>
              <a:t>If yes, then who decides what is ‘good’ for each citizen?</a:t>
            </a:r>
          </a:p>
        </p:txBody>
      </p:sp>
    </p:spTree>
    <p:extLst>
      <p:ext uri="{BB962C8B-B14F-4D97-AF65-F5344CB8AC3E}">
        <p14:creationId xmlns:p14="http://schemas.microsoft.com/office/powerpoint/2010/main" val="28777164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Equalising Welfare</a:t>
            </a:r>
            <a:endParaRPr lang="en-GB" dirty="0"/>
          </a:p>
        </p:txBody>
      </p:sp>
      <p:sp>
        <p:nvSpPr>
          <p:cNvPr id="3" name="Content Placeholder 2"/>
          <p:cNvSpPr>
            <a:spLocks noGrp="1"/>
          </p:cNvSpPr>
          <p:nvPr>
            <p:ph idx="1"/>
          </p:nvPr>
        </p:nvSpPr>
        <p:spPr/>
        <p:txBody>
          <a:bodyPr/>
          <a:lstStyle/>
          <a:p>
            <a:r>
              <a:rPr lang="en-GB" dirty="0" smtClean="0"/>
              <a:t>Dworkin points out…’equalising welfare has an immediate appeal’ as it focusses on the ends rather than the means, recognising that:</a:t>
            </a:r>
          </a:p>
          <a:p>
            <a:pPr lvl="1"/>
            <a:r>
              <a:rPr lang="en-GB" dirty="0" smtClean="0"/>
              <a:t>People have differing needs</a:t>
            </a:r>
          </a:p>
          <a:p>
            <a:pPr lvl="1"/>
            <a:r>
              <a:rPr lang="en-GB" dirty="0" smtClean="0"/>
              <a:t>Need different amounts and kinds of resources to achieve </a:t>
            </a:r>
          </a:p>
          <a:p>
            <a:pPr lvl="1"/>
            <a:r>
              <a:rPr lang="en-GB" dirty="0" smtClean="0"/>
              <a:t>‘Equal Welfare’ </a:t>
            </a:r>
          </a:p>
          <a:p>
            <a:r>
              <a:rPr lang="en-GB" dirty="0" smtClean="0"/>
              <a:t>Needs Based Welfare then, attempt to bring about equality in terms of outcomes.</a:t>
            </a:r>
          </a:p>
          <a:p>
            <a:r>
              <a:rPr lang="en-GB" dirty="0" smtClean="0"/>
              <a:t>What are the problems associated with this type of system?</a:t>
            </a:r>
            <a:endParaRPr lang="en-GB" dirty="0"/>
          </a:p>
        </p:txBody>
      </p:sp>
    </p:spTree>
    <p:extLst>
      <p:ext uri="{BB962C8B-B14F-4D97-AF65-F5344CB8AC3E}">
        <p14:creationId xmlns:p14="http://schemas.microsoft.com/office/powerpoint/2010/main" val="40223216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Outcomes</a:t>
            </a:r>
            <a:endParaRPr lang="en-GB" dirty="0"/>
          </a:p>
        </p:txBody>
      </p:sp>
      <p:sp>
        <p:nvSpPr>
          <p:cNvPr id="3" name="Content Placeholder 2"/>
          <p:cNvSpPr>
            <a:spLocks noGrp="1"/>
          </p:cNvSpPr>
          <p:nvPr>
            <p:ph idx="1"/>
          </p:nvPr>
        </p:nvSpPr>
        <p:spPr/>
        <p:txBody>
          <a:bodyPr/>
          <a:lstStyle/>
          <a:p>
            <a:r>
              <a:rPr lang="en-GB" dirty="0" smtClean="0"/>
              <a:t>How do we define ‘Welfare outcomes’?</a:t>
            </a:r>
          </a:p>
          <a:p>
            <a:r>
              <a:rPr lang="en-GB" dirty="0" smtClean="0"/>
              <a:t>When…</a:t>
            </a:r>
          </a:p>
          <a:p>
            <a:pPr marL="457200" lvl="1" indent="0">
              <a:buNone/>
            </a:pPr>
            <a:r>
              <a:rPr lang="en-GB" dirty="0" smtClean="0"/>
              <a:t>‘peoples level of happiness or overall success in life varies so widely’</a:t>
            </a:r>
          </a:p>
          <a:p>
            <a:r>
              <a:rPr lang="en-GB" dirty="0" smtClean="0"/>
              <a:t>How would you begin to measure this?</a:t>
            </a:r>
          </a:p>
          <a:p>
            <a:pPr marL="0" indent="0">
              <a:buNone/>
            </a:pPr>
            <a:endParaRPr lang="en-GB" dirty="0" smtClean="0"/>
          </a:p>
          <a:p>
            <a:r>
              <a:rPr lang="en-GB" dirty="0" smtClean="0"/>
              <a:t>Consider how large and intrusive such a measurement system of </a:t>
            </a:r>
            <a:r>
              <a:rPr lang="en-GB" dirty="0" err="1" smtClean="0"/>
              <a:t>beauracracy</a:t>
            </a:r>
            <a:r>
              <a:rPr lang="en-GB" dirty="0" smtClean="0"/>
              <a:t> would have to be in order to achieve this accurately!</a:t>
            </a:r>
            <a:endParaRPr lang="en-GB" dirty="0"/>
          </a:p>
        </p:txBody>
      </p:sp>
    </p:spTree>
    <p:extLst>
      <p:ext uri="{BB962C8B-B14F-4D97-AF65-F5344CB8AC3E}">
        <p14:creationId xmlns:p14="http://schemas.microsoft.com/office/powerpoint/2010/main" val="17569195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Choices: Welfare Dependencies</a:t>
            </a:r>
            <a:endParaRPr lang="en-GB" dirty="0"/>
          </a:p>
        </p:txBody>
      </p:sp>
      <p:sp>
        <p:nvSpPr>
          <p:cNvPr id="3" name="Content Placeholder 2"/>
          <p:cNvSpPr>
            <a:spLocks noGrp="1"/>
          </p:cNvSpPr>
          <p:nvPr>
            <p:ph idx="1"/>
          </p:nvPr>
        </p:nvSpPr>
        <p:spPr/>
        <p:txBody>
          <a:bodyPr/>
          <a:lstStyle/>
          <a:p>
            <a:r>
              <a:rPr lang="en-GB" dirty="0" smtClean="0"/>
              <a:t>Preferences linked to </a:t>
            </a:r>
          </a:p>
          <a:p>
            <a:pPr lvl="1"/>
            <a:r>
              <a:rPr lang="en-GB" dirty="0" smtClean="0"/>
              <a:t>Illegitimate</a:t>
            </a:r>
          </a:p>
          <a:p>
            <a:pPr lvl="1"/>
            <a:r>
              <a:rPr lang="en-GB" dirty="0" smtClean="0"/>
              <a:t>Irrational </a:t>
            </a:r>
          </a:p>
          <a:p>
            <a:pPr lvl="1"/>
            <a:r>
              <a:rPr lang="en-GB" dirty="0" smtClean="0"/>
              <a:t>Denigration of others</a:t>
            </a:r>
          </a:p>
          <a:p>
            <a:r>
              <a:rPr lang="en-GB" dirty="0" smtClean="0"/>
              <a:t>Preferences</a:t>
            </a:r>
          </a:p>
          <a:p>
            <a:pPr lvl="1"/>
            <a:r>
              <a:rPr lang="en-GB" dirty="0" smtClean="0"/>
              <a:t>Might be regarded as essential to individual's lives</a:t>
            </a:r>
          </a:p>
          <a:p>
            <a:pPr lvl="1"/>
            <a:r>
              <a:rPr lang="en-GB" dirty="0" smtClean="0"/>
              <a:t>But the state cannot satisfy these preferences</a:t>
            </a:r>
          </a:p>
          <a:p>
            <a:pPr marL="457200" lvl="1" indent="0">
              <a:buNone/>
            </a:pPr>
            <a:r>
              <a:rPr lang="en-GB" dirty="0" smtClean="0"/>
              <a:t>(E.G. ending global warming or preventing deaths from cancer) </a:t>
            </a:r>
            <a:endParaRPr lang="en-GB" dirty="0"/>
          </a:p>
        </p:txBody>
      </p:sp>
    </p:spTree>
    <p:extLst>
      <p:ext uri="{BB962C8B-B14F-4D97-AF65-F5344CB8AC3E}">
        <p14:creationId xmlns:p14="http://schemas.microsoft.com/office/powerpoint/2010/main" val="24632021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 Better Egalitarian Strategy</a:t>
            </a:r>
            <a:endParaRPr lang="en-GB" dirty="0"/>
          </a:p>
        </p:txBody>
      </p:sp>
      <p:sp>
        <p:nvSpPr>
          <p:cNvPr id="3" name="Content Placeholder 2"/>
          <p:cNvSpPr>
            <a:spLocks noGrp="1"/>
          </p:cNvSpPr>
          <p:nvPr>
            <p:ph idx="1"/>
          </p:nvPr>
        </p:nvSpPr>
        <p:spPr/>
        <p:txBody>
          <a:bodyPr>
            <a:normAutofit fontScale="77500" lnSpcReduction="20000"/>
          </a:bodyPr>
          <a:lstStyle/>
          <a:p>
            <a:r>
              <a:rPr lang="en-GB" sz="3200" dirty="0" smtClean="0"/>
              <a:t>Dworkin, 2000 argues that a better strategy is to…</a:t>
            </a:r>
          </a:p>
          <a:p>
            <a:pPr marL="457200" lvl="1" indent="0">
              <a:buNone/>
            </a:pPr>
            <a:r>
              <a:rPr lang="en-GB" sz="2800" dirty="0" smtClean="0"/>
              <a:t>‘aim at equality of resources, rather than welfare’</a:t>
            </a:r>
          </a:p>
          <a:p>
            <a:r>
              <a:rPr lang="en-GB" sz="3200" dirty="0" smtClean="0"/>
              <a:t>Choice</a:t>
            </a:r>
          </a:p>
          <a:p>
            <a:pPr lvl="1"/>
            <a:r>
              <a:rPr lang="en-GB" sz="2800" dirty="0"/>
              <a:t>In use of ‘Equal Resources’</a:t>
            </a:r>
          </a:p>
          <a:p>
            <a:r>
              <a:rPr lang="en-GB" dirty="0" smtClean="0"/>
              <a:t>Choice to be </a:t>
            </a:r>
          </a:p>
          <a:p>
            <a:pPr lvl="1"/>
            <a:r>
              <a:rPr lang="en-GB" sz="2800" dirty="0"/>
              <a:t>More </a:t>
            </a:r>
            <a:r>
              <a:rPr lang="en-GB" sz="2800" dirty="0" smtClean="0"/>
              <a:t>or </a:t>
            </a:r>
            <a:r>
              <a:rPr lang="en-GB" sz="2800" dirty="0"/>
              <a:t>less happy with those </a:t>
            </a:r>
            <a:r>
              <a:rPr lang="en-GB" sz="2800" dirty="0" smtClean="0"/>
              <a:t>resources</a:t>
            </a:r>
          </a:p>
          <a:p>
            <a:r>
              <a:rPr lang="en-GB" sz="3200" dirty="0" smtClean="0"/>
              <a:t>Are these then ‘more personal choices within which the state should have no interest or authority/right to be involved in?</a:t>
            </a:r>
            <a:endParaRPr lang="en-GB" sz="3200" dirty="0"/>
          </a:p>
        </p:txBody>
      </p:sp>
    </p:spTree>
    <p:extLst>
      <p:ext uri="{BB962C8B-B14F-4D97-AF65-F5344CB8AC3E}">
        <p14:creationId xmlns:p14="http://schemas.microsoft.com/office/powerpoint/2010/main" val="414730122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Focus: Equality of Resources</a:t>
            </a:r>
            <a:endParaRPr lang="en-GB" dirty="0"/>
          </a:p>
        </p:txBody>
      </p:sp>
      <p:sp>
        <p:nvSpPr>
          <p:cNvPr id="3" name="Content Placeholder 2"/>
          <p:cNvSpPr>
            <a:spLocks noGrp="1"/>
          </p:cNvSpPr>
          <p:nvPr>
            <p:ph idx="1"/>
          </p:nvPr>
        </p:nvSpPr>
        <p:spPr/>
        <p:txBody>
          <a:bodyPr/>
          <a:lstStyle/>
          <a:p>
            <a:r>
              <a:rPr lang="en-GB" dirty="0" smtClean="0"/>
              <a:t>Re-emphasises the principles of </a:t>
            </a:r>
          </a:p>
          <a:p>
            <a:pPr lvl="1"/>
            <a:r>
              <a:rPr lang="en-GB" dirty="0" smtClean="0"/>
              <a:t>Individual responsibility</a:t>
            </a:r>
          </a:p>
          <a:p>
            <a:pPr marL="457200" lvl="1" indent="0">
              <a:buNone/>
            </a:pPr>
            <a:r>
              <a:rPr lang="en-GB" dirty="0" smtClean="0"/>
              <a:t>And</a:t>
            </a:r>
          </a:p>
          <a:p>
            <a:pPr lvl="1"/>
            <a:r>
              <a:rPr lang="en-GB" dirty="0" smtClean="0"/>
              <a:t>Links to the very practical critiques (liberty and autonomy) and the effects of welfare provision by the state </a:t>
            </a:r>
            <a:endParaRPr lang="en-GB" dirty="0"/>
          </a:p>
        </p:txBody>
      </p:sp>
    </p:spTree>
    <p:extLst>
      <p:ext uri="{BB962C8B-B14F-4D97-AF65-F5344CB8AC3E}">
        <p14:creationId xmlns:p14="http://schemas.microsoft.com/office/powerpoint/2010/main" val="39020982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Thought Experiment</a:t>
            </a:r>
            <a:endParaRPr lang="en-GB" dirty="0"/>
          </a:p>
        </p:txBody>
      </p:sp>
      <p:sp>
        <p:nvSpPr>
          <p:cNvPr id="3" name="Content Placeholder 2"/>
          <p:cNvSpPr>
            <a:spLocks noGrp="1"/>
          </p:cNvSpPr>
          <p:nvPr>
            <p:ph idx="1"/>
          </p:nvPr>
        </p:nvSpPr>
        <p:spPr/>
        <p:txBody>
          <a:bodyPr/>
          <a:lstStyle/>
          <a:p>
            <a:pPr marL="0" indent="0">
              <a:buNone/>
            </a:pPr>
            <a:r>
              <a:rPr lang="en-GB" dirty="0" smtClean="0"/>
              <a:t>Imagine that you as part of a group of castaways land on a desert island and had to work out a scheme for sharing resources.</a:t>
            </a:r>
          </a:p>
          <a:p>
            <a:pPr marL="0" indent="0">
              <a:buNone/>
            </a:pPr>
            <a:r>
              <a:rPr lang="en-GB" dirty="0" smtClean="0"/>
              <a:t>How would you achieve this?</a:t>
            </a:r>
          </a:p>
          <a:p>
            <a:pPr marL="0" indent="0">
              <a:buNone/>
            </a:pPr>
            <a:r>
              <a:rPr lang="en-GB" dirty="0" smtClean="0"/>
              <a:t>Individually consider your views then discuss in groups of your choice the implications of your system and benefits of a system proposed by others in your group.</a:t>
            </a:r>
          </a:p>
          <a:p>
            <a:pPr marL="0" indent="0">
              <a:buNone/>
            </a:pPr>
            <a:r>
              <a:rPr lang="en-GB" dirty="0" smtClean="0"/>
              <a:t>Take your time we have 30 minutes to develop and agree a system before reporting back to the wider class.</a:t>
            </a:r>
            <a:endParaRPr lang="en-GB" dirty="0"/>
          </a:p>
        </p:txBody>
      </p:sp>
    </p:spTree>
    <p:extLst>
      <p:ext uri="{BB962C8B-B14F-4D97-AF65-F5344CB8AC3E}">
        <p14:creationId xmlns:p14="http://schemas.microsoft.com/office/powerpoint/2010/main" val="7502694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Penalising: Lack of Abilities?</a:t>
            </a:r>
            <a:endParaRPr lang="en-GB" dirty="0"/>
          </a:p>
        </p:txBody>
      </p:sp>
      <p:sp>
        <p:nvSpPr>
          <p:cNvPr id="3" name="Content Placeholder 2"/>
          <p:cNvSpPr>
            <a:spLocks noGrp="1"/>
          </p:cNvSpPr>
          <p:nvPr>
            <p:ph idx="1"/>
          </p:nvPr>
        </p:nvSpPr>
        <p:spPr/>
        <p:txBody>
          <a:bodyPr/>
          <a:lstStyle/>
          <a:p>
            <a:r>
              <a:rPr lang="en-GB" dirty="0" smtClean="0"/>
              <a:t>Should people with a lack of abilities be penalised for lacking abilities?</a:t>
            </a:r>
          </a:p>
          <a:p>
            <a:r>
              <a:rPr lang="en-GB" dirty="0" smtClean="0"/>
              <a:t>Should people receive unregulated rewards because they have socially valued talents?</a:t>
            </a:r>
          </a:p>
          <a:p>
            <a:pPr marL="0" indent="0">
              <a:buNone/>
            </a:pPr>
            <a:r>
              <a:rPr lang="en-GB" dirty="0" smtClean="0"/>
              <a:t>(see here also Capitals Theory)</a:t>
            </a:r>
          </a:p>
          <a:p>
            <a:endParaRPr lang="en-GB" dirty="0"/>
          </a:p>
        </p:txBody>
      </p:sp>
    </p:spTree>
    <p:extLst>
      <p:ext uri="{BB962C8B-B14F-4D97-AF65-F5344CB8AC3E}">
        <p14:creationId xmlns:p14="http://schemas.microsoft.com/office/powerpoint/2010/main" val="69633548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Dworkin’s ‘Option Luck’</a:t>
            </a:r>
            <a:endParaRPr lang="en-GB" dirty="0"/>
          </a:p>
        </p:txBody>
      </p:sp>
      <p:sp>
        <p:nvSpPr>
          <p:cNvPr id="3" name="Content Placeholder 2"/>
          <p:cNvSpPr>
            <a:spLocks noGrp="1"/>
          </p:cNvSpPr>
          <p:nvPr>
            <p:ph idx="1"/>
          </p:nvPr>
        </p:nvSpPr>
        <p:spPr/>
        <p:txBody>
          <a:bodyPr/>
          <a:lstStyle/>
          <a:p>
            <a:r>
              <a:rPr lang="en-GB" dirty="0" smtClean="0"/>
              <a:t>Making wealth based on choices made (e.g. investment or hard work)</a:t>
            </a:r>
          </a:p>
          <a:p>
            <a:r>
              <a:rPr lang="en-GB" dirty="0" smtClean="0"/>
              <a:t>Should they be entitled to the profits of their decisions?</a:t>
            </a:r>
          </a:p>
          <a:p>
            <a:endParaRPr lang="en-GB" dirty="0"/>
          </a:p>
        </p:txBody>
      </p:sp>
    </p:spTree>
    <p:extLst>
      <p:ext uri="{BB962C8B-B14F-4D97-AF65-F5344CB8AC3E}">
        <p14:creationId xmlns:p14="http://schemas.microsoft.com/office/powerpoint/2010/main" val="157561935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Dworkin’s ‘Option Luck’</a:t>
            </a:r>
            <a:endParaRPr lang="en-GB" dirty="0"/>
          </a:p>
        </p:txBody>
      </p:sp>
      <p:sp>
        <p:nvSpPr>
          <p:cNvPr id="3" name="Content Placeholder 2"/>
          <p:cNvSpPr>
            <a:spLocks noGrp="1"/>
          </p:cNvSpPr>
          <p:nvPr>
            <p:ph idx="1"/>
          </p:nvPr>
        </p:nvSpPr>
        <p:spPr/>
        <p:txBody>
          <a:bodyPr/>
          <a:lstStyle/>
          <a:p>
            <a:r>
              <a:rPr lang="en-GB" dirty="0" smtClean="0"/>
              <a:t>Making wealth based on choices made (e.g. investment or hard work)</a:t>
            </a:r>
          </a:p>
          <a:p>
            <a:r>
              <a:rPr lang="en-GB" dirty="0" smtClean="0"/>
              <a:t>Should they be entitled to the profits of their decisions?</a:t>
            </a:r>
          </a:p>
          <a:p>
            <a:r>
              <a:rPr lang="en-GB" dirty="0" smtClean="0"/>
              <a:t>What part does ‘Risk’ play in this situation?</a:t>
            </a:r>
          </a:p>
          <a:p>
            <a:endParaRPr lang="en-GB" dirty="0"/>
          </a:p>
        </p:txBody>
      </p:sp>
    </p:spTree>
    <p:extLst>
      <p:ext uri="{BB962C8B-B14F-4D97-AF65-F5344CB8AC3E}">
        <p14:creationId xmlns:p14="http://schemas.microsoft.com/office/powerpoint/2010/main" val="398799597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Dworkin’s ‘Option Luck’</a:t>
            </a:r>
            <a:endParaRPr lang="en-GB" dirty="0"/>
          </a:p>
        </p:txBody>
      </p:sp>
      <p:sp>
        <p:nvSpPr>
          <p:cNvPr id="3" name="Content Placeholder 2"/>
          <p:cNvSpPr>
            <a:spLocks noGrp="1"/>
          </p:cNvSpPr>
          <p:nvPr>
            <p:ph idx="1"/>
          </p:nvPr>
        </p:nvSpPr>
        <p:spPr/>
        <p:txBody>
          <a:bodyPr/>
          <a:lstStyle/>
          <a:p>
            <a:r>
              <a:rPr lang="en-GB" dirty="0" smtClean="0"/>
              <a:t>Making wealth based on choices made (e.g. investment or hard work)</a:t>
            </a:r>
          </a:p>
          <a:p>
            <a:r>
              <a:rPr lang="en-GB" dirty="0" smtClean="0"/>
              <a:t>Should they be entitled to the profits of their decisions?</a:t>
            </a:r>
          </a:p>
          <a:p>
            <a:r>
              <a:rPr lang="en-GB" dirty="0" smtClean="0"/>
              <a:t>What part does ‘Risk’ play in this situation?</a:t>
            </a:r>
          </a:p>
          <a:p>
            <a:r>
              <a:rPr lang="en-GB" dirty="0" smtClean="0"/>
              <a:t>What if things go wrong, should they be entitled to welfare because of ‘Bad Luck’ or ‘Option luck’?</a:t>
            </a:r>
          </a:p>
          <a:p>
            <a:r>
              <a:rPr lang="en-GB" dirty="0" smtClean="0"/>
              <a:t>If our choices incur risk, should the state (i.e. other contributions towards the state purse) pay for their poor/bad choices?</a:t>
            </a:r>
            <a:endParaRPr lang="en-GB" dirty="0"/>
          </a:p>
        </p:txBody>
      </p:sp>
    </p:spTree>
    <p:extLst>
      <p:ext uri="{BB962C8B-B14F-4D97-AF65-F5344CB8AC3E}">
        <p14:creationId xmlns:p14="http://schemas.microsoft.com/office/powerpoint/2010/main" val="217416964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Assessing Compensation</a:t>
            </a:r>
            <a:endParaRPr lang="en-GB" dirty="0"/>
          </a:p>
        </p:txBody>
      </p:sp>
      <p:sp>
        <p:nvSpPr>
          <p:cNvPr id="3" name="Content Placeholder 2"/>
          <p:cNvSpPr>
            <a:spLocks noGrp="1"/>
          </p:cNvSpPr>
          <p:nvPr>
            <p:ph idx="1"/>
          </p:nvPr>
        </p:nvSpPr>
        <p:spPr/>
        <p:txBody>
          <a:bodyPr/>
          <a:lstStyle/>
          <a:p>
            <a:r>
              <a:rPr lang="en-GB" dirty="0" smtClean="0"/>
              <a:t>Redistribution of resources</a:t>
            </a:r>
          </a:p>
          <a:p>
            <a:pPr marL="0" indent="0">
              <a:buNone/>
            </a:pPr>
            <a:r>
              <a:rPr lang="en-GB" dirty="0" smtClean="0"/>
              <a:t>(see here also MUD, RED &amp; SID)</a:t>
            </a:r>
          </a:p>
          <a:p>
            <a:r>
              <a:rPr lang="en-GB" dirty="0" smtClean="0"/>
              <a:t>An agreed ‘Insurance System’</a:t>
            </a:r>
          </a:p>
          <a:p>
            <a:r>
              <a:rPr lang="en-GB" dirty="0" smtClean="0"/>
              <a:t>An enforced ‘Insurance System’</a:t>
            </a:r>
          </a:p>
        </p:txBody>
      </p:sp>
    </p:spTree>
    <p:extLst>
      <p:ext uri="{BB962C8B-B14F-4D97-AF65-F5344CB8AC3E}">
        <p14:creationId xmlns:p14="http://schemas.microsoft.com/office/powerpoint/2010/main" val="212412831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Assessing Compensation</a:t>
            </a:r>
            <a:endParaRPr lang="en-GB" dirty="0"/>
          </a:p>
        </p:txBody>
      </p:sp>
      <p:sp>
        <p:nvSpPr>
          <p:cNvPr id="3" name="Content Placeholder 2"/>
          <p:cNvSpPr>
            <a:spLocks noGrp="1"/>
          </p:cNvSpPr>
          <p:nvPr>
            <p:ph idx="1"/>
          </p:nvPr>
        </p:nvSpPr>
        <p:spPr/>
        <p:txBody>
          <a:bodyPr/>
          <a:lstStyle/>
          <a:p>
            <a:r>
              <a:rPr lang="en-GB" dirty="0" smtClean="0"/>
              <a:t>Redistribution of resources</a:t>
            </a:r>
          </a:p>
          <a:p>
            <a:pPr marL="0" indent="0">
              <a:buNone/>
            </a:pPr>
            <a:r>
              <a:rPr lang="en-GB" dirty="0" smtClean="0"/>
              <a:t>(see here also MUD, RED &amp; SID)</a:t>
            </a:r>
          </a:p>
          <a:p>
            <a:r>
              <a:rPr lang="en-GB" dirty="0" smtClean="0"/>
              <a:t>An agreed ‘Insurance System’</a:t>
            </a:r>
          </a:p>
          <a:p>
            <a:r>
              <a:rPr lang="en-GB" dirty="0" smtClean="0"/>
              <a:t>An enforced ‘Insurance System’</a:t>
            </a:r>
          </a:p>
          <a:p>
            <a:r>
              <a:rPr lang="en-GB" dirty="0" smtClean="0"/>
              <a:t>Would all accept this form of insurance or would it limit choices (and risk)?</a:t>
            </a:r>
          </a:p>
        </p:txBody>
      </p:sp>
    </p:spTree>
    <p:extLst>
      <p:ext uri="{BB962C8B-B14F-4D97-AF65-F5344CB8AC3E}">
        <p14:creationId xmlns:p14="http://schemas.microsoft.com/office/powerpoint/2010/main" val="247184541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Assessing Compensation</a:t>
            </a:r>
            <a:endParaRPr lang="en-GB" dirty="0"/>
          </a:p>
        </p:txBody>
      </p:sp>
      <p:sp>
        <p:nvSpPr>
          <p:cNvPr id="3" name="Content Placeholder 2"/>
          <p:cNvSpPr>
            <a:spLocks noGrp="1"/>
          </p:cNvSpPr>
          <p:nvPr>
            <p:ph idx="1"/>
          </p:nvPr>
        </p:nvSpPr>
        <p:spPr/>
        <p:txBody>
          <a:bodyPr/>
          <a:lstStyle/>
          <a:p>
            <a:r>
              <a:rPr lang="en-GB" dirty="0" smtClean="0"/>
              <a:t>Redistribution of resources</a:t>
            </a:r>
          </a:p>
          <a:p>
            <a:pPr marL="0" indent="0">
              <a:buNone/>
            </a:pPr>
            <a:r>
              <a:rPr lang="en-GB" dirty="0" smtClean="0"/>
              <a:t>(see here also MUD, RED &amp; SID)</a:t>
            </a:r>
          </a:p>
          <a:p>
            <a:r>
              <a:rPr lang="en-GB" dirty="0" smtClean="0"/>
              <a:t>An agreed ‘Insurance System’</a:t>
            </a:r>
          </a:p>
          <a:p>
            <a:r>
              <a:rPr lang="en-GB" dirty="0" smtClean="0"/>
              <a:t>An enforced ‘Insurance System’</a:t>
            </a:r>
          </a:p>
          <a:p>
            <a:r>
              <a:rPr lang="en-GB" dirty="0" smtClean="0"/>
              <a:t>Would all accept this form of insurance or would it limit choices (and risk)?</a:t>
            </a:r>
          </a:p>
          <a:p>
            <a:r>
              <a:rPr lang="en-GB" dirty="0" smtClean="0"/>
              <a:t>Should this insurance be funded by a system of taxation?</a:t>
            </a:r>
            <a:endParaRPr lang="en-GB" dirty="0"/>
          </a:p>
        </p:txBody>
      </p:sp>
    </p:spTree>
    <p:extLst>
      <p:ext uri="{BB962C8B-B14F-4D97-AF65-F5344CB8AC3E}">
        <p14:creationId xmlns:p14="http://schemas.microsoft.com/office/powerpoint/2010/main" val="333039972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Assessing Compensation</a:t>
            </a:r>
            <a:endParaRPr lang="en-GB" dirty="0"/>
          </a:p>
        </p:txBody>
      </p:sp>
      <p:sp>
        <p:nvSpPr>
          <p:cNvPr id="3" name="Content Placeholder 2"/>
          <p:cNvSpPr>
            <a:spLocks noGrp="1"/>
          </p:cNvSpPr>
          <p:nvPr>
            <p:ph idx="1"/>
          </p:nvPr>
        </p:nvSpPr>
        <p:spPr/>
        <p:txBody>
          <a:bodyPr>
            <a:normAutofit/>
          </a:bodyPr>
          <a:lstStyle/>
          <a:p>
            <a:r>
              <a:rPr lang="en-GB" dirty="0" smtClean="0"/>
              <a:t>Redistribution of resources</a:t>
            </a:r>
          </a:p>
          <a:p>
            <a:pPr marL="0" indent="0">
              <a:buNone/>
            </a:pPr>
            <a:r>
              <a:rPr lang="en-GB" dirty="0" smtClean="0"/>
              <a:t>(see here also MUD, RED &amp; SID)</a:t>
            </a:r>
          </a:p>
          <a:p>
            <a:r>
              <a:rPr lang="en-GB" dirty="0" smtClean="0"/>
              <a:t>An agreed ‘Insurance System’</a:t>
            </a:r>
          </a:p>
          <a:p>
            <a:r>
              <a:rPr lang="en-GB" dirty="0" smtClean="0"/>
              <a:t>An enforced ‘Insurance System’</a:t>
            </a:r>
          </a:p>
          <a:p>
            <a:r>
              <a:rPr lang="en-GB" dirty="0" smtClean="0"/>
              <a:t>Would all accept this form of insurance or would it limit choices (and risk)?</a:t>
            </a:r>
          </a:p>
          <a:p>
            <a:r>
              <a:rPr lang="en-GB" dirty="0" smtClean="0"/>
              <a:t>Should this insurance be funded by a system of taxation?</a:t>
            </a:r>
          </a:p>
          <a:p>
            <a:r>
              <a:rPr lang="en-GB" dirty="0" smtClean="0"/>
              <a:t>Should such a system be extended to ‘include natural or physical handicaps’?</a:t>
            </a:r>
          </a:p>
          <a:p>
            <a:pPr marL="0" indent="0" algn="r">
              <a:buNone/>
            </a:pPr>
            <a:r>
              <a:rPr lang="en-GB" dirty="0" smtClean="0"/>
              <a:t>(Smits, 2016) </a:t>
            </a:r>
            <a:endParaRPr lang="en-GB" dirty="0"/>
          </a:p>
        </p:txBody>
      </p:sp>
    </p:spTree>
    <p:extLst>
      <p:ext uri="{BB962C8B-B14F-4D97-AF65-F5344CB8AC3E}">
        <p14:creationId xmlns:p14="http://schemas.microsoft.com/office/powerpoint/2010/main" val="210783640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Central Concerns</a:t>
            </a:r>
            <a:endParaRPr lang="en-GB" dirty="0"/>
          </a:p>
        </p:txBody>
      </p:sp>
      <p:sp>
        <p:nvSpPr>
          <p:cNvPr id="3" name="Content Placeholder 2"/>
          <p:cNvSpPr>
            <a:spLocks noGrp="1"/>
          </p:cNvSpPr>
          <p:nvPr>
            <p:ph idx="1"/>
          </p:nvPr>
        </p:nvSpPr>
        <p:spPr/>
        <p:txBody>
          <a:bodyPr/>
          <a:lstStyle/>
          <a:p>
            <a:r>
              <a:rPr lang="en-GB" dirty="0" smtClean="0"/>
              <a:t>Distinctions between</a:t>
            </a:r>
          </a:p>
          <a:p>
            <a:r>
              <a:rPr lang="en-GB" dirty="0" smtClean="0"/>
              <a:t>Economic hardship caused by ‘Choice’</a:t>
            </a:r>
          </a:p>
          <a:p>
            <a:r>
              <a:rPr lang="en-GB" dirty="0" smtClean="0"/>
              <a:t>And </a:t>
            </a:r>
          </a:p>
          <a:p>
            <a:pPr lvl="0"/>
            <a:r>
              <a:rPr lang="en-GB" dirty="0">
                <a:solidFill>
                  <a:prstClr val="black"/>
                </a:solidFill>
              </a:rPr>
              <a:t>Economic hardship caused by ‘Choice</a:t>
            </a:r>
            <a:r>
              <a:rPr lang="en-GB" dirty="0" smtClean="0">
                <a:solidFill>
                  <a:prstClr val="black"/>
                </a:solidFill>
              </a:rPr>
              <a:t>’ caused by ‘Bad luck’</a:t>
            </a:r>
          </a:p>
          <a:p>
            <a:pPr lvl="0"/>
            <a:r>
              <a:rPr lang="en-GB" dirty="0" smtClean="0">
                <a:solidFill>
                  <a:prstClr val="black"/>
                </a:solidFill>
              </a:rPr>
              <a:t>Critique…</a:t>
            </a:r>
          </a:p>
          <a:p>
            <a:pPr lvl="0"/>
            <a:r>
              <a:rPr lang="en-GB" dirty="0" smtClean="0">
                <a:solidFill>
                  <a:prstClr val="black"/>
                </a:solidFill>
              </a:rPr>
              <a:t>Rawls, 1971: Focus on worst-off groups, in terms of income and wealth.</a:t>
            </a:r>
          </a:p>
          <a:p>
            <a:pPr lvl="0"/>
            <a:r>
              <a:rPr lang="en-GB" dirty="0" smtClean="0">
                <a:solidFill>
                  <a:prstClr val="black"/>
                </a:solidFill>
              </a:rPr>
              <a:t>Dworkin, 2000: Recognises a range of hardships, including bad luck, including in this physical/mental disabilities. </a:t>
            </a:r>
            <a:endParaRPr lang="en-GB" dirty="0">
              <a:solidFill>
                <a:prstClr val="black"/>
              </a:solidFill>
            </a:endParaRPr>
          </a:p>
          <a:p>
            <a:endParaRPr lang="en-GB" dirty="0"/>
          </a:p>
        </p:txBody>
      </p:sp>
    </p:spTree>
    <p:extLst>
      <p:ext uri="{BB962C8B-B14F-4D97-AF65-F5344CB8AC3E}">
        <p14:creationId xmlns:p14="http://schemas.microsoft.com/office/powerpoint/2010/main" val="375138520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Consensus: Rawls &amp; Dworkin</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lgn="ctr">
              <a:buNone/>
            </a:pPr>
            <a:r>
              <a:rPr lang="en-GB" dirty="0" smtClean="0"/>
              <a:t>A concern that people should be prevented from benefiting </a:t>
            </a:r>
          </a:p>
          <a:p>
            <a:pPr marL="0" indent="0" algn="ctr">
              <a:buNone/>
            </a:pPr>
            <a:r>
              <a:rPr lang="en-GB" dirty="0" smtClean="0"/>
              <a:t>from unearned talents or resources </a:t>
            </a:r>
          </a:p>
          <a:p>
            <a:pPr marL="0" indent="0" algn="ctr">
              <a:buNone/>
            </a:pPr>
            <a:r>
              <a:rPr lang="en-GB" dirty="0" smtClean="0"/>
              <a:t>where they are not deserved</a:t>
            </a:r>
            <a:endParaRPr lang="en-GB" dirty="0"/>
          </a:p>
        </p:txBody>
      </p:sp>
    </p:spTree>
    <p:extLst>
      <p:ext uri="{BB962C8B-B14F-4D97-AF65-F5344CB8AC3E}">
        <p14:creationId xmlns:p14="http://schemas.microsoft.com/office/powerpoint/2010/main" val="60929024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Argueing</a:t>
            </a:r>
            <a:endParaRPr lang="en-GB" dirty="0"/>
          </a:p>
        </p:txBody>
      </p:sp>
      <p:sp>
        <p:nvSpPr>
          <p:cNvPr id="3" name="Content Placeholder 2"/>
          <p:cNvSpPr>
            <a:spLocks noGrp="1"/>
          </p:cNvSpPr>
          <p:nvPr>
            <p:ph idx="1"/>
          </p:nvPr>
        </p:nvSpPr>
        <p:spPr/>
        <p:txBody>
          <a:bodyPr/>
          <a:lstStyle/>
          <a:p>
            <a:r>
              <a:rPr lang="en-GB" dirty="0" smtClean="0"/>
              <a:t>A periodic ‘Redistribution of Wealth’ </a:t>
            </a:r>
          </a:p>
          <a:p>
            <a:r>
              <a:rPr lang="en-GB" dirty="0" smtClean="0"/>
              <a:t>Via a ‘System of Taxation’</a:t>
            </a:r>
          </a:p>
          <a:p>
            <a:r>
              <a:rPr lang="en-GB" dirty="0" smtClean="0"/>
              <a:t>Linked to the mandatory contribution and redistribution via an ‘Insurance System’</a:t>
            </a:r>
          </a:p>
          <a:p>
            <a:r>
              <a:rPr lang="en-GB" dirty="0" smtClean="0"/>
              <a:t>I.E. A System of Taxation</a:t>
            </a:r>
          </a:p>
          <a:p>
            <a:r>
              <a:rPr lang="en-GB" dirty="0" smtClean="0"/>
              <a:t>People Insuring themselves against having few or no ‘Marketable Talents’ (links here to Capitalism’s value based paradigms)</a:t>
            </a:r>
          </a:p>
          <a:p>
            <a:endParaRPr lang="en-GB" dirty="0"/>
          </a:p>
        </p:txBody>
      </p:sp>
    </p:spTree>
    <p:extLst>
      <p:ext uri="{BB962C8B-B14F-4D97-AF65-F5344CB8AC3E}">
        <p14:creationId xmlns:p14="http://schemas.microsoft.com/office/powerpoint/2010/main" val="411888420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An Ideal Scheme</a:t>
            </a:r>
            <a:endParaRPr lang="en-GB" dirty="0"/>
          </a:p>
        </p:txBody>
      </p:sp>
      <p:sp>
        <p:nvSpPr>
          <p:cNvPr id="3" name="Content Placeholder 2"/>
          <p:cNvSpPr>
            <a:spLocks noGrp="1"/>
          </p:cNvSpPr>
          <p:nvPr>
            <p:ph idx="1"/>
          </p:nvPr>
        </p:nvSpPr>
        <p:spPr/>
        <p:txBody>
          <a:bodyPr/>
          <a:lstStyle/>
          <a:p>
            <a:r>
              <a:rPr lang="en-GB" dirty="0" smtClean="0"/>
              <a:t>The challenge being the </a:t>
            </a:r>
          </a:p>
          <a:p>
            <a:r>
              <a:rPr lang="en-GB" dirty="0" smtClean="0"/>
              <a:t>Implementation of agreed policies</a:t>
            </a:r>
          </a:p>
          <a:p>
            <a:r>
              <a:rPr lang="en-GB" dirty="0" smtClean="0"/>
              <a:t>Which are ‘Defensible Egalitarian Redistributions’</a:t>
            </a:r>
          </a:p>
          <a:p>
            <a:r>
              <a:rPr lang="en-GB" dirty="0" smtClean="0"/>
              <a:t>That is the underlying rationale of such a system of beliefs  </a:t>
            </a:r>
            <a:endParaRPr lang="en-GB" dirty="0"/>
          </a:p>
        </p:txBody>
      </p:sp>
    </p:spTree>
    <p:extLst>
      <p:ext uri="{BB962C8B-B14F-4D97-AF65-F5344CB8AC3E}">
        <p14:creationId xmlns:p14="http://schemas.microsoft.com/office/powerpoint/2010/main" val="10069478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Equalising Resources</a:t>
            </a:r>
            <a:endParaRPr lang="en-GB" dirty="0"/>
          </a:p>
        </p:txBody>
      </p:sp>
      <p:sp>
        <p:nvSpPr>
          <p:cNvPr id="3" name="Content Placeholder 2"/>
          <p:cNvSpPr>
            <a:spLocks noGrp="1"/>
          </p:cNvSpPr>
          <p:nvPr>
            <p:ph idx="1"/>
          </p:nvPr>
        </p:nvSpPr>
        <p:spPr/>
        <p:txBody>
          <a:bodyPr/>
          <a:lstStyle/>
          <a:p>
            <a:r>
              <a:rPr lang="en-GB" dirty="0" smtClean="0"/>
              <a:t>Assumptions and distinctions:</a:t>
            </a:r>
          </a:p>
          <a:p>
            <a:pPr lvl="1"/>
            <a:r>
              <a:rPr lang="en-GB" dirty="0" smtClean="0"/>
              <a:t>Demands placed on the system are the result of choices</a:t>
            </a:r>
          </a:p>
          <a:p>
            <a:pPr lvl="1"/>
            <a:r>
              <a:rPr lang="en-GB" dirty="0" smtClean="0"/>
              <a:t>Demands placed on the system resultant from circumstances we did not chose</a:t>
            </a:r>
          </a:p>
          <a:p>
            <a:r>
              <a:rPr lang="en-GB" dirty="0" smtClean="0"/>
              <a:t>Should we rely on the state to compensate us for our expensive tastes/preferences?</a:t>
            </a:r>
          </a:p>
          <a:p>
            <a:r>
              <a:rPr lang="en-GB" dirty="0" smtClean="0"/>
              <a:t>(see also Gerald Cohen, 1989: we might not necessarily chose our expensive tastes)</a:t>
            </a:r>
          </a:p>
        </p:txBody>
      </p:sp>
    </p:spTree>
    <p:extLst>
      <p:ext uri="{BB962C8B-B14F-4D97-AF65-F5344CB8AC3E}">
        <p14:creationId xmlns:p14="http://schemas.microsoft.com/office/powerpoint/2010/main" val="206417144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Redistribution by ‘Other Means’</a:t>
            </a:r>
            <a:endParaRPr lang="en-GB" dirty="0"/>
          </a:p>
        </p:txBody>
      </p:sp>
      <p:sp>
        <p:nvSpPr>
          <p:cNvPr id="3" name="Content Placeholder 2"/>
          <p:cNvSpPr>
            <a:spLocks noGrp="1"/>
          </p:cNvSpPr>
          <p:nvPr>
            <p:ph idx="1"/>
          </p:nvPr>
        </p:nvSpPr>
        <p:spPr/>
        <p:txBody>
          <a:bodyPr>
            <a:normAutofit lnSpcReduction="10000"/>
          </a:bodyPr>
          <a:lstStyle/>
          <a:p>
            <a:pPr lvl="0"/>
            <a:r>
              <a:rPr lang="en-GB" dirty="0">
                <a:solidFill>
                  <a:prstClr val="black"/>
                </a:solidFill>
              </a:rPr>
              <a:t>Should we then equalise ‘Advantage’ rather than resources</a:t>
            </a:r>
            <a:r>
              <a:rPr lang="en-GB" dirty="0" smtClean="0">
                <a:solidFill>
                  <a:prstClr val="black"/>
                </a:solidFill>
              </a:rPr>
              <a:t>?</a:t>
            </a:r>
          </a:p>
          <a:p>
            <a:pPr lvl="0"/>
            <a:r>
              <a:rPr lang="en-GB" dirty="0" smtClean="0">
                <a:solidFill>
                  <a:prstClr val="black"/>
                </a:solidFill>
              </a:rPr>
              <a:t>Or </a:t>
            </a:r>
            <a:endParaRPr lang="en-GB" dirty="0">
              <a:solidFill>
                <a:prstClr val="black"/>
              </a:solidFill>
            </a:endParaRPr>
          </a:p>
          <a:p>
            <a:pPr lvl="0"/>
            <a:r>
              <a:rPr lang="en-GB" dirty="0">
                <a:solidFill>
                  <a:prstClr val="black"/>
                </a:solidFill>
              </a:rPr>
              <a:t>Should we then </a:t>
            </a:r>
            <a:r>
              <a:rPr lang="en-GB" dirty="0" smtClean="0">
                <a:solidFill>
                  <a:prstClr val="black"/>
                </a:solidFill>
              </a:rPr>
              <a:t>equalise access to </a:t>
            </a:r>
            <a:r>
              <a:rPr lang="en-GB" dirty="0">
                <a:solidFill>
                  <a:prstClr val="black"/>
                </a:solidFill>
              </a:rPr>
              <a:t>‘Advantage’ rather than resources</a:t>
            </a:r>
            <a:r>
              <a:rPr lang="en-GB" dirty="0" smtClean="0">
                <a:solidFill>
                  <a:prstClr val="black"/>
                </a:solidFill>
              </a:rPr>
              <a:t>?</a:t>
            </a:r>
          </a:p>
          <a:p>
            <a:pPr marL="0" lvl="0" indent="0">
              <a:buNone/>
            </a:pPr>
            <a:r>
              <a:rPr lang="en-GB" dirty="0" smtClean="0">
                <a:solidFill>
                  <a:prstClr val="black"/>
                </a:solidFill>
              </a:rPr>
              <a:t>(links here to Karl Marx’s proposition that Redistribution of Wealth should be distributed </a:t>
            </a:r>
          </a:p>
          <a:p>
            <a:pPr marL="0" lvl="0" indent="0" algn="ctr">
              <a:buNone/>
            </a:pPr>
            <a:r>
              <a:rPr lang="en-GB" dirty="0" smtClean="0">
                <a:solidFill>
                  <a:prstClr val="black"/>
                </a:solidFill>
              </a:rPr>
              <a:t>‘to each, according to his need’</a:t>
            </a:r>
          </a:p>
          <a:p>
            <a:r>
              <a:rPr lang="en-GB" dirty="0" smtClean="0">
                <a:solidFill>
                  <a:prstClr val="black"/>
                </a:solidFill>
              </a:rPr>
              <a:t>How would </a:t>
            </a:r>
            <a:r>
              <a:rPr lang="en-GB" b="1" i="1" dirty="0" smtClean="0">
                <a:solidFill>
                  <a:prstClr val="black"/>
                </a:solidFill>
              </a:rPr>
              <a:t>YOU</a:t>
            </a:r>
            <a:r>
              <a:rPr lang="en-GB" dirty="0" smtClean="0">
                <a:solidFill>
                  <a:prstClr val="black"/>
                </a:solidFill>
              </a:rPr>
              <a:t> address the problems of applying this theory to ‘real world problems?</a:t>
            </a:r>
          </a:p>
          <a:p>
            <a:pPr marL="0" lvl="0" indent="0" algn="r">
              <a:buNone/>
            </a:pPr>
            <a:r>
              <a:rPr lang="en-GB" dirty="0" smtClean="0">
                <a:solidFill>
                  <a:prstClr val="black"/>
                </a:solidFill>
              </a:rPr>
              <a:t>(Cohen, 1989)</a:t>
            </a:r>
            <a:endParaRPr lang="en-GB" dirty="0">
              <a:solidFill>
                <a:prstClr val="black"/>
              </a:solidFill>
            </a:endParaRPr>
          </a:p>
          <a:p>
            <a:endParaRPr lang="en-GB" dirty="0"/>
          </a:p>
        </p:txBody>
      </p:sp>
    </p:spTree>
    <p:extLst>
      <p:ext uri="{BB962C8B-B14F-4D97-AF65-F5344CB8AC3E}">
        <p14:creationId xmlns:p14="http://schemas.microsoft.com/office/powerpoint/2010/main" val="316190595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Suggested Further/Wider </a:t>
            </a:r>
            <a:r>
              <a:rPr lang="en-GB" dirty="0"/>
              <a:t>R</a:t>
            </a:r>
            <a:r>
              <a:rPr lang="en-GB" dirty="0" smtClean="0"/>
              <a:t>eading</a:t>
            </a:r>
            <a:endParaRPr lang="en-GB" dirty="0"/>
          </a:p>
        </p:txBody>
      </p:sp>
      <p:sp>
        <p:nvSpPr>
          <p:cNvPr id="3" name="Content Placeholder 2"/>
          <p:cNvSpPr>
            <a:spLocks noGrp="1"/>
          </p:cNvSpPr>
          <p:nvPr>
            <p:ph idx="1"/>
          </p:nvPr>
        </p:nvSpPr>
        <p:spPr/>
        <p:txBody>
          <a:bodyPr/>
          <a:lstStyle/>
          <a:p>
            <a:r>
              <a:rPr lang="en-GB" dirty="0" smtClean="0"/>
              <a:t>How do we measure equality Available at </a:t>
            </a:r>
            <a:r>
              <a:rPr lang="en-GB" dirty="0" smtClean="0">
                <a:hlinkClick r:id="rId2"/>
              </a:rPr>
              <a:t>https://newint.org/features/2004/02/01/equality-facts</a:t>
            </a:r>
            <a:r>
              <a:rPr lang="en-GB" dirty="0" smtClean="0"/>
              <a:t> </a:t>
            </a:r>
          </a:p>
          <a:p>
            <a:r>
              <a:rPr lang="en-GB" dirty="0">
                <a:solidFill>
                  <a:prstClr val="black"/>
                </a:solidFill>
              </a:rPr>
              <a:t>How do we measure equality </a:t>
            </a:r>
            <a:r>
              <a:rPr lang="en-GB" dirty="0" smtClean="0">
                <a:solidFill>
                  <a:prstClr val="black"/>
                </a:solidFill>
              </a:rPr>
              <a:t>and human rights Available </a:t>
            </a:r>
            <a:r>
              <a:rPr lang="en-GB" dirty="0">
                <a:solidFill>
                  <a:prstClr val="black"/>
                </a:solidFill>
              </a:rPr>
              <a:t>at </a:t>
            </a:r>
            <a:r>
              <a:rPr lang="en-GB" dirty="0" smtClean="0">
                <a:hlinkClick r:id="rId3"/>
              </a:rPr>
              <a:t>https://www.equalityhumanrights.com/en/how-do-we-measure-equality-and-human-rights</a:t>
            </a:r>
            <a:r>
              <a:rPr lang="en-GB" dirty="0" smtClean="0"/>
              <a:t> </a:t>
            </a:r>
          </a:p>
          <a:p>
            <a:r>
              <a:rPr lang="en-GB" dirty="0">
                <a:solidFill>
                  <a:prstClr val="black"/>
                </a:solidFill>
              </a:rPr>
              <a:t>How do we measure equality or inequality between humans</a:t>
            </a:r>
            <a:r>
              <a:rPr lang="en-GB" dirty="0" smtClean="0">
                <a:solidFill>
                  <a:prstClr val="black"/>
                </a:solidFill>
              </a:rPr>
              <a:t>? </a:t>
            </a:r>
            <a:r>
              <a:rPr lang="en-GB" dirty="0">
                <a:solidFill>
                  <a:prstClr val="black"/>
                </a:solidFill>
              </a:rPr>
              <a:t>Available at </a:t>
            </a:r>
            <a:r>
              <a:rPr lang="en-GB" dirty="0">
                <a:solidFill>
                  <a:prstClr val="black"/>
                </a:solidFill>
                <a:hlinkClick r:id="rId4"/>
              </a:rPr>
              <a:t>https://</a:t>
            </a:r>
            <a:r>
              <a:rPr lang="en-GB" dirty="0" smtClean="0">
                <a:solidFill>
                  <a:prstClr val="black"/>
                </a:solidFill>
                <a:hlinkClick r:id="rId4"/>
              </a:rPr>
              <a:t>www.quora.com/How-do-we-measure-equality-or-inequality-between-humans</a:t>
            </a:r>
            <a:endParaRPr lang="en-GB" dirty="0" smtClean="0">
              <a:solidFill>
                <a:prstClr val="black"/>
              </a:solidFill>
            </a:endParaRPr>
          </a:p>
          <a:p>
            <a:endParaRPr lang="en-GB" dirty="0">
              <a:solidFill>
                <a:prstClr val="black"/>
              </a:solidFill>
            </a:endParaRPr>
          </a:p>
          <a:p>
            <a:endParaRPr lang="en-GB" dirty="0"/>
          </a:p>
        </p:txBody>
      </p:sp>
    </p:spTree>
    <p:extLst>
      <p:ext uri="{BB962C8B-B14F-4D97-AF65-F5344CB8AC3E}">
        <p14:creationId xmlns:p14="http://schemas.microsoft.com/office/powerpoint/2010/main" val="84529590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8186" y="746975"/>
            <a:ext cx="10419009" cy="1754326"/>
          </a:xfrm>
          <a:prstGeom prst="rect">
            <a:avLst/>
          </a:prstGeom>
          <a:noFill/>
        </p:spPr>
        <p:txBody>
          <a:bodyPr wrap="square" rtlCol="0">
            <a:spAutoFit/>
          </a:bodyPr>
          <a:lstStyle/>
          <a:p>
            <a:r>
              <a:rPr lang="en-GB" dirty="0" smtClean="0"/>
              <a:t>Reference List</a:t>
            </a:r>
          </a:p>
          <a:p>
            <a:pPr indent="-457200"/>
            <a:r>
              <a:rPr lang="en-GB" dirty="0" smtClean="0"/>
              <a:t>Cohen, G.A. (1989) ON the Currency of Egalitarian Justice, Ethics</a:t>
            </a:r>
          </a:p>
          <a:p>
            <a:pPr indent="-457200"/>
            <a:r>
              <a:rPr lang="en-GB" dirty="0" smtClean="0"/>
              <a:t>Dworkin, A. (1986) A Matter of Principle. Oxford, UK: Caledonian Press.</a:t>
            </a:r>
          </a:p>
          <a:p>
            <a:pPr indent="-457200"/>
            <a:r>
              <a:rPr lang="en-GB" dirty="0" smtClean="0"/>
              <a:t>Rawls, J. (1971) A Theory of Justice. Cambridge, USA: Belknap Press.</a:t>
            </a:r>
          </a:p>
          <a:p>
            <a:pPr indent="-540000"/>
            <a:r>
              <a:rPr lang="en-GB" dirty="0" smtClean="0"/>
              <a:t>Marx, K. &amp; Engels, F. (1978) Manifesto of the Communist Party. Available at  </a:t>
            </a:r>
            <a:r>
              <a:rPr lang="en-GB" dirty="0" smtClean="0">
                <a:hlinkClick r:id="rId2"/>
              </a:rPr>
              <a:t>https://www.marxists.org/archive/marx/works/download/pdf/Manifesto.pdf</a:t>
            </a:r>
            <a:r>
              <a:rPr lang="en-GB" dirty="0" smtClean="0"/>
              <a:t> Accessed on 17.06.2018 </a:t>
            </a:r>
            <a:endParaRPr lang="en-GB" dirty="0"/>
          </a:p>
        </p:txBody>
      </p:sp>
    </p:spTree>
    <p:extLst>
      <p:ext uri="{BB962C8B-B14F-4D97-AF65-F5344CB8AC3E}">
        <p14:creationId xmlns:p14="http://schemas.microsoft.com/office/powerpoint/2010/main" val="1868675588"/>
      </p:ext>
    </p:extLst>
  </p:cSld>
  <p:clrMapOvr>
    <a:masterClrMapping/>
  </p:clrMapOvr>
  <p:timing>
    <p:tnLst>
      <p:par>
        <p:cTn id="1" dur="indefinite" restart="never" nodeType="tmRoot"/>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Feathered</Template>
  <TotalTime>262</TotalTime>
  <Words>1873</Words>
  <Application>Microsoft Office PowerPoint</Application>
  <PresentationFormat>Widescreen</PresentationFormat>
  <Paragraphs>216</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Calibri</vt:lpstr>
      <vt:lpstr>Century Schoolbook</vt:lpstr>
      <vt:lpstr>Corbel</vt:lpstr>
      <vt:lpstr>Feathered</vt:lpstr>
      <vt:lpstr>Measuring Equality </vt:lpstr>
      <vt:lpstr>Measurement Questions? </vt:lpstr>
      <vt:lpstr>Welfare</vt:lpstr>
      <vt:lpstr>Egalitarian Philosophy </vt:lpstr>
      <vt:lpstr>Emphasising Liberty</vt:lpstr>
      <vt:lpstr>Distinctions</vt:lpstr>
      <vt:lpstr>Distribution of Wealth</vt:lpstr>
      <vt:lpstr>Ethical Individualism</vt:lpstr>
      <vt:lpstr>Equality: What do we actually want to ‘Equalise’?</vt:lpstr>
      <vt:lpstr>Equality: What do we actually want to ‘Equalise’?</vt:lpstr>
      <vt:lpstr>Equality: What do we actually want to ‘Equalise’?</vt:lpstr>
      <vt:lpstr>Equalising Welfare</vt:lpstr>
      <vt:lpstr>Outcomes</vt:lpstr>
      <vt:lpstr>Choices: Welfare Dependencies</vt:lpstr>
      <vt:lpstr>A Better Egalitarian Strategy</vt:lpstr>
      <vt:lpstr>Focus: Equality of Resources</vt:lpstr>
      <vt:lpstr>Thought Experiment</vt:lpstr>
      <vt:lpstr>Penalising: Lack of Abilities?</vt:lpstr>
      <vt:lpstr>Dworkin’s ‘Option Luck’</vt:lpstr>
      <vt:lpstr>Dworkin’s ‘Option Luck’</vt:lpstr>
      <vt:lpstr>Dworkin’s ‘Option Luck’</vt:lpstr>
      <vt:lpstr>Assessing Compensation</vt:lpstr>
      <vt:lpstr>Assessing Compensation</vt:lpstr>
      <vt:lpstr>Assessing Compensation</vt:lpstr>
      <vt:lpstr>Assessing Compensation</vt:lpstr>
      <vt:lpstr>Central Concerns</vt:lpstr>
      <vt:lpstr>Consensus: Rawls &amp; Dworkin</vt:lpstr>
      <vt:lpstr>Argueing</vt:lpstr>
      <vt:lpstr>An Ideal Scheme</vt:lpstr>
      <vt:lpstr>Equalising Resources</vt:lpstr>
      <vt:lpstr>Redistribution by ‘Other Means’</vt:lpstr>
      <vt:lpstr>Suggested Further/Wider Reading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Measuring Equality</dc:title>
  <dc:creator>Phill Morgan</dc:creator>
  <cp:lastModifiedBy>Phillip Morgan</cp:lastModifiedBy>
  <cp:revision>20</cp:revision>
  <dcterms:created xsi:type="dcterms:W3CDTF">2018-10-14T09:11:58Z</dcterms:created>
  <dcterms:modified xsi:type="dcterms:W3CDTF">2018-12-11T10:07:53Z</dcterms:modified>
</cp:coreProperties>
</file>