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278" r:id="rId3"/>
    <p:sldId id="279" r:id="rId4"/>
    <p:sldId id="280" r:id="rId5"/>
    <p:sldId id="281" r:id="rId6"/>
    <p:sldId id="295" r:id="rId7"/>
    <p:sldId id="282" r:id="rId8"/>
    <p:sldId id="296" r:id="rId9"/>
    <p:sldId id="285" r:id="rId10"/>
    <p:sldId id="286" r:id="rId11"/>
    <p:sldId id="287" r:id="rId12"/>
    <p:sldId id="288" r:id="rId13"/>
    <p:sldId id="283" r:id="rId14"/>
    <p:sldId id="297" r:id="rId15"/>
    <p:sldId id="298" r:id="rId16"/>
    <p:sldId id="294" r:id="rId17"/>
    <p:sldId id="289" r:id="rId18"/>
    <p:sldId id="290" r:id="rId19"/>
    <p:sldId id="291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509" autoAdjust="0"/>
    <p:restoredTop sz="95703" autoAdjust="0"/>
  </p:normalViewPr>
  <p:slideViewPr>
    <p:cSldViewPr>
      <p:cViewPr varScale="1">
        <p:scale>
          <a:sx n="105" d="100"/>
          <a:sy n="105" d="100"/>
        </p:scale>
        <p:origin x="872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SWOT analysis is a tool used by organizations to assess the internal and external factors.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76800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sz="1200" i="1" dirty="0"/>
              <a:t>The video is accessible from the UWTSD online library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2914A9C3-BF87-644C-A0DF-121D73AA4F3A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9976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video-alexanderstreet-com.ezproxy.uwtsd.ac.uk/watch/swot-analysis?utm_campaign=Video&amp;utm_medium=MARC&amp;utm_source=aspresolver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>
                <a:highlight>
                  <a:srgbClr val="FFFF00"/>
                </a:highlight>
              </a:rPr>
            </a:br>
            <a:r>
              <a:rPr lang="en-GB" altLang="en-US" b="1"/>
              <a:t>SWOT Analysis</a:t>
            </a:r>
            <a:br>
              <a:rPr lang="en-GB" altLang="en-US" b="1" dirty="0"/>
            </a:br>
            <a:r>
              <a:rPr lang="en-GB" altLang="en-US" b="1" dirty="0"/>
              <a:t>LCBB4007</a:t>
            </a:r>
            <a:br>
              <a:rPr lang="en-GB" altLang="en-US" b="1" dirty="0"/>
            </a:br>
            <a:br>
              <a:rPr lang="en-GB" altLang="en-US" b="1" dirty="0"/>
            </a:br>
            <a:br>
              <a:rPr lang="en-GB" altLang="en-US" sz="3600" b="1" dirty="0"/>
            </a:br>
            <a:r>
              <a:rPr lang="en-GB" altLang="en-US" sz="3600" b="1" dirty="0"/>
              <a:t>						</a:t>
            </a:r>
            <a:r>
              <a:rPr lang="en-GB" altLang="en-US" sz="2400" b="1"/>
              <a:t>Week 6 </a:t>
            </a:r>
            <a:r>
              <a:rPr lang="en-GB" altLang="en-US" sz="2400" b="1" dirty="0"/>
              <a:t>– Session 1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29A11-C088-497E-6AB9-40BF2BC1F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94675-D1A3-9225-8196-872E18E19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Understanding the business environment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Internal Factors </a:t>
            </a:r>
          </a:p>
          <a:p>
            <a:pPr lvl="1">
              <a:buFont typeface="Wingdings" pitchFamily="2" charset="2"/>
              <a:buChar char="Ø"/>
            </a:pPr>
            <a:r>
              <a:rPr lang="en-US" sz="2000" dirty="0"/>
              <a:t>External Factors </a:t>
            </a:r>
          </a:p>
          <a:p>
            <a:r>
              <a:rPr lang="en-US" sz="2000" dirty="0"/>
              <a:t>SWOT Analysis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Strengths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Weaknesses 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Opportunities</a:t>
            </a:r>
          </a:p>
          <a:p>
            <a:pPr lvl="1">
              <a:buFont typeface="Wingdings" pitchFamily="2" charset="2"/>
              <a:buChar char="Ø"/>
            </a:pPr>
            <a:r>
              <a:rPr lang="en-US" sz="1800" dirty="0"/>
              <a:t>Treats </a:t>
            </a:r>
          </a:p>
          <a:p>
            <a:r>
              <a:rPr lang="en-US" sz="2000" dirty="0"/>
              <a:t>Importance of SWOT analysis</a:t>
            </a:r>
          </a:p>
          <a:p>
            <a:r>
              <a:rPr lang="en-US" sz="2000" dirty="0"/>
              <a:t>Advantages of SWOT analysis</a:t>
            </a:r>
          </a:p>
          <a:p>
            <a:r>
              <a:rPr lang="en-US" sz="2000" dirty="0"/>
              <a:t>Recap video</a:t>
            </a:r>
          </a:p>
          <a:p>
            <a:pPr marL="457200" lvl="1" indent="0">
              <a:buNone/>
            </a:pP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228448-FE16-6E19-21B4-4E30DF9CB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EDA101-5591-2823-DA99-8BC5F93AAE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451954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Understanding the business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The business environment refers to the combination of internal and external factors that affect an organization’s operations, performance, and decision-making. </a:t>
            </a:r>
          </a:p>
          <a:p>
            <a:r>
              <a:rPr lang="en-GB" sz="2400" b="0" i="0" dirty="0">
                <a:effectLst/>
              </a:rPr>
              <a:t>It encompasses various elements, both within and outside the organization, that can impact its ability to achieve its goals and objectives. </a:t>
            </a:r>
          </a:p>
          <a:p>
            <a:r>
              <a:rPr lang="en-GB" sz="2400" b="0" i="0" dirty="0">
                <a:effectLst/>
              </a:rPr>
              <a:t>Understanding and </a:t>
            </a:r>
            <a:r>
              <a:rPr lang="en-GB" sz="2400" b="0" i="0" dirty="0" err="1">
                <a:effectLst/>
              </a:rPr>
              <a:t>analyzing</a:t>
            </a:r>
            <a:r>
              <a:rPr lang="en-GB" sz="2400" b="0" i="0" dirty="0">
                <a:effectLst/>
              </a:rPr>
              <a:t> the business environment is crucial for strategic planning and decision-making. 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19A0D-45DD-7617-9B23-B63674CC1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Internal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E7BF6-3D84-05BB-6CFB-DCFC2EF64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Internal Environment </a:t>
            </a:r>
            <a:r>
              <a:rPr lang="en-GB" sz="2400" b="0" i="0" dirty="0">
                <a:effectLst/>
              </a:rPr>
              <a:t>includes factors that are within the control of the organization itself. </a:t>
            </a:r>
            <a:endParaRPr lang="en-US" sz="2400" dirty="0"/>
          </a:p>
        </p:txBody>
      </p:sp>
      <p:pic>
        <p:nvPicPr>
          <p:cNvPr id="1026" name="Picture 2" descr="Big Company Images - Free Download on Freepik">
            <a:extLst>
              <a:ext uri="{FF2B5EF4-FFF2-40B4-BE49-F238E27FC236}">
                <a16:creationId xmlns:a16="http://schemas.microsoft.com/office/drawing/2014/main" id="{2A5DDA6C-4269-B6B9-7CAA-BFA4909F0D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2980" y="1600201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E23C40-E0D0-2437-BCFE-8AFF5BF0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28/03/2024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E0D926-3AC2-136F-668D-7DC34C6B108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13238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74727-15AF-B95E-3C1F-86549712B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b="1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E6AD9-D929-DADE-3041-037F7B93FE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wrap="square" anchor="t">
            <a:normAutofit/>
          </a:bodyPr>
          <a:lstStyle/>
          <a:p>
            <a:r>
              <a:rPr lang="en-GB" sz="2400" b="1" i="0" dirty="0">
                <a:effectLst/>
              </a:rPr>
              <a:t>External Environment </a:t>
            </a:r>
            <a:r>
              <a:rPr lang="en-GB" sz="2400" b="0" i="0" dirty="0">
                <a:effectLst/>
              </a:rPr>
              <a:t>includes factors that are outside the control of the organization but can significantly influence its operations and strategy. </a:t>
            </a:r>
            <a:endParaRPr lang="en-US" sz="2400" dirty="0"/>
          </a:p>
        </p:txBody>
      </p:sp>
      <p:pic>
        <p:nvPicPr>
          <p:cNvPr id="2052" name="Picture 4" descr="World environment day poster Royalty Free Vector Image">
            <a:extLst>
              <a:ext uri="{FF2B5EF4-FFF2-40B4-BE49-F238E27FC236}">
                <a16:creationId xmlns:a16="http://schemas.microsoft.com/office/drawing/2014/main" id="{CA9CF310-0917-6A87-CD46-E8CB6ABCD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2569" y="1600201"/>
            <a:ext cx="3689862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A10AB-C0DF-4BEF-2789-12B08209F6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28/03/2024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E378D0-401C-28B0-444F-BE6AB5B96C7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7246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WOT Analysis Templates and Examples – Plerdy">
            <a:extLst>
              <a:ext uri="{FF2B5EF4-FFF2-40B4-BE49-F238E27FC236}">
                <a16:creationId xmlns:a16="http://schemas.microsoft.com/office/drawing/2014/main" id="{74892954-38B3-9CFC-0820-F6EA95CB948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1412776"/>
            <a:ext cx="8963025" cy="284575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EEDDFE61-A773-FE3C-5553-CD74C9D14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A3DFF504-6B94-2F54-D247-E8F2C0D0C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2894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CD88E-FE68-761E-F99A-FCC7DECE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A7124-5D5C-6BE7-E981-126010175D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0" i="0" dirty="0">
                <a:effectLst/>
              </a:rPr>
              <a:t>SWOT analysis is a tool used by organizations to assess their current internal strengths and weaknesses, as well as external opportunities and threats in their operating environment. </a:t>
            </a:r>
            <a:endParaRPr lang="en-US" sz="4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6EEF6-33A5-0DC3-526B-7A5D780CEE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E39A7C-C339-8DBB-3203-5FD548794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60263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DEE5F-D9BA-1FF4-8887-CB73FBA16B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SWOT analysis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FA939C8-D239-C5ED-FEA6-2ECEDD269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600200"/>
            <a:ext cx="8003231" cy="4349080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6CE8CD-126F-5D8B-EB03-9D76ED287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1BA970-0468-BE71-FEDB-084962569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166468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93203-002E-886D-83BF-2DD076E41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C186C-FCF2-D25F-D312-E798B6C20A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Strengths are internal factors</a:t>
            </a:r>
            <a:r>
              <a:rPr lang="en-GB" sz="2400" b="0" i="0" dirty="0">
                <a:effectLst/>
              </a:rPr>
              <a:t> that provide the organization with a competitive advantage.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strengths helps organizations leverage their advantages</a:t>
            </a:r>
            <a:r>
              <a:rPr lang="en-GB" sz="2400" dirty="0">
                <a:latin typeface="Söhne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dirty="0">
                <a:latin typeface="Söhne"/>
              </a:rPr>
              <a:t>Examples of organization strengths</a:t>
            </a:r>
            <a:r>
              <a:rPr lang="en-GB" sz="2400" b="0" i="0" dirty="0">
                <a:effectLst/>
                <a:latin typeface="Söhne"/>
              </a:rPr>
              <a:t> can be a strong brand reputation, skilled workforce, efficient processes, proprietary technology, financial stability, or a loyal customer base.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effectLst/>
              <a:latin typeface="Söhne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CE19A-FF00-D243-D232-7511761A7B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83A36B-3D75-29DD-B9A1-048B3AD72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72176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81D91D-BBFC-4F28-74DD-E101804EB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FE2E99-93C5-1048-CD0B-762CF73628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dirty="0"/>
              <a:t>Weaknesses are i</a:t>
            </a:r>
            <a:r>
              <a:rPr lang="en-GB" sz="2400" b="1" i="0" dirty="0">
                <a:effectLst/>
              </a:rPr>
              <a:t>nternal factors</a:t>
            </a:r>
            <a:r>
              <a:rPr lang="en-GB" sz="2400" b="0" i="0" dirty="0">
                <a:effectLst/>
              </a:rPr>
              <a:t> that can be seen as barriers to improve the organization's performance or competitive position.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weaknesses is crucial for addressing internal challenges and improving the organization's overall effectiveness.</a:t>
            </a:r>
          </a:p>
          <a:p>
            <a:r>
              <a:rPr lang="en-GB" sz="2400" b="0" i="0" dirty="0">
                <a:effectLst/>
              </a:rPr>
              <a:t>Examples of organizations weaknesses can be poor management, outdated technology, high employee turnover, insufficient resources, or low quality.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400" b="0" i="0" dirty="0">
              <a:effectLst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386CE-4897-85D9-A9DB-07EC8C511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92B06F-949E-2A13-E1F1-995E5952D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68129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CC678-C9F8-4F21-6DC4-A9E0DE904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E0D15-ED90-673C-EFBF-5938023CC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Opportunities are external factors</a:t>
            </a:r>
            <a:r>
              <a:rPr lang="en-GB" sz="2400" b="0" i="0" dirty="0">
                <a:effectLst/>
              </a:rPr>
              <a:t> in the business environment that can be leveraged for growth and success.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emerging markets, changes in consumer preferences, technological advancements, new partnerships, or favourable government policies.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Identifying opportunities helps organizations seize potential advantages.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709415-8B97-3319-D0B9-54B53B877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1697B4-48D1-F02E-9517-318EB8A5F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539605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38A7F-D32B-C984-F41E-F975E4E49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112D6-D65A-B6AB-9BBE-D24D20D346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b="1" i="0" dirty="0">
                <a:effectLst/>
              </a:rPr>
              <a:t>Threats are external factors</a:t>
            </a:r>
            <a:r>
              <a:rPr lang="en-GB" sz="2400" b="0" i="0" dirty="0">
                <a:effectLst/>
              </a:rPr>
              <a:t> that pose risks and challenges to the organization.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These could include economic downturns, competitive pressures, regulatory changes, natural disasters, cybersecurity threats, or shifting market trends.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</a:rPr>
              <a:t>Recognizing threats allows organizations to develop strategies to mitigate or respond to potential risks.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E6463-EB44-866C-E5E7-6461E64DC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D1AD0D-0020-FFED-D16F-9B4BCBA8E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55109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A3B48-3417-9890-C516-2E98868F4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DAE5-A84E-858B-9387-C28277BD3D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is a situation analysis to evaluate the organizations internal strengths and weaknesses, external opportunities and threats to support the </a:t>
            </a:r>
            <a:r>
              <a:rPr lang="en-US" sz="2400" b="1" dirty="0"/>
              <a:t>decision-making process </a:t>
            </a:r>
            <a:r>
              <a:rPr lang="en-US" sz="2400" dirty="0"/>
              <a:t>and to </a:t>
            </a:r>
            <a:r>
              <a:rPr lang="en-US" sz="2400" b="1" dirty="0"/>
              <a:t>gain more competitive advantage</a:t>
            </a:r>
            <a:r>
              <a:rPr lang="en-US" sz="2400" dirty="0"/>
              <a:t> in the market.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5E10A7-21A2-0F92-D004-D1F73F079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B1B1C3-D048-80CD-4301-5C7C15B28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14862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DBB68-1235-B26B-BBEA-349F8B5FCD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Advantages of 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1914D-6C9C-7665-435A-67C52F6CBE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SWOT analysis permits the organization to make better strategies decisions by:</a:t>
            </a:r>
          </a:p>
          <a:p>
            <a:pPr lvl="1"/>
            <a:r>
              <a:rPr lang="en-US" sz="2400" dirty="0"/>
              <a:t>Capitalizing on strengths </a:t>
            </a:r>
          </a:p>
          <a:p>
            <a:pPr lvl="1"/>
            <a:r>
              <a:rPr lang="en-US" sz="2400" dirty="0"/>
              <a:t>Overcoming the weaknesses</a:t>
            </a:r>
          </a:p>
          <a:p>
            <a:pPr lvl="1"/>
            <a:r>
              <a:rPr lang="en-US" sz="2400" dirty="0"/>
              <a:t>Exploiting the opportunities </a:t>
            </a:r>
          </a:p>
          <a:p>
            <a:pPr lvl="1"/>
            <a:r>
              <a:rPr lang="en-US" sz="2400" dirty="0"/>
              <a:t>Preventing the organization from threats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DDAB07-4227-CD11-FC9F-09804BB102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F4179A-7BA5-7049-0625-A268784F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13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 descr="A diagram of a swot analysis&#10;&#10;Description automatically generated">
            <a:extLst>
              <a:ext uri="{FF2B5EF4-FFF2-40B4-BE49-F238E27FC236}">
                <a16:creationId xmlns:a16="http://schemas.microsoft.com/office/drawing/2014/main" id="{7C52B0C1-2C5D-47A9-CBE8-4728F568CF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5" y="136526"/>
            <a:ext cx="7344816" cy="5380038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D0AA32-F220-8C49-3B1B-88774421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916B52-B535-27CB-F7E0-DD11D1623B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58798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9945CF-E1C9-07FA-B44E-40A826820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Video 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4D7B0B-E592-8464-A64C-6B9E8B99CD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3"/>
              </a:rPr>
              <a:t>https://video-alexanderstreet-com.ezproxy.uwtsd.ac.uk/watch/swot-analysis?utm_campaign=Video&amp;utm_medium=MARC&amp;utm_source=aspresolver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B7C5E5-A6FD-C50E-6391-5E24B7A21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B41EFE-6455-C415-E79C-AF86FADC9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22200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88B08-76F1-1B15-CE59-9796C56E5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D1838-3942-585D-14E0-F8B5DE85C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Think and list your strengths and weaknesses as an individual.</a:t>
            </a:r>
          </a:p>
          <a:p>
            <a:r>
              <a:rPr lang="en-US" sz="2400" dirty="0"/>
              <a:t>Form pairs and discuss with your classmate your strengths and weaknesses.</a:t>
            </a:r>
          </a:p>
          <a:p>
            <a:r>
              <a:rPr lang="en-US" sz="2400" dirty="0"/>
              <a:t>Each one of you should be prepared to share their partner’s strengths and weaknesses.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FCB69B-CAD6-36DC-E619-872973EB97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C14D90-E7B7-D5DE-727C-7E21360D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13208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8D83EF-B10A-D92A-9B28-513920CAD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6600" y="114300"/>
            <a:ext cx="3008313" cy="1162050"/>
          </a:xfrm>
        </p:spPr>
        <p:txBody>
          <a:bodyPr wrap="square" anchor="b">
            <a:normAutofit/>
          </a:bodyPr>
          <a:lstStyle/>
          <a:p>
            <a:pPr algn="ctr"/>
            <a:r>
              <a:rPr lang="en-US" sz="3600" b="1" dirty="0"/>
              <a:t>Activity 2</a:t>
            </a:r>
          </a:p>
        </p:txBody>
      </p:sp>
      <p:pic>
        <p:nvPicPr>
          <p:cNvPr id="2050" name="Picture 2" descr="3 Easy Steps to Create a SWOT Analysis - BNI">
            <a:extLst>
              <a:ext uri="{FF2B5EF4-FFF2-40B4-BE49-F238E27FC236}">
                <a16:creationId xmlns:a16="http://schemas.microsoft.com/office/drawing/2014/main" id="{1E6A561A-447E-D96E-EA43-B972FE54FBF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72000" y="1556791"/>
            <a:ext cx="4114800" cy="321925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Text Placeholder 3">
            <a:extLst>
              <a:ext uri="{FF2B5EF4-FFF2-40B4-BE49-F238E27FC236}">
                <a16:creationId xmlns:a16="http://schemas.microsoft.com/office/drawing/2014/main" id="{0EF862CA-0F24-1C4D-3F7B-94CAE07B9E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754760" cy="402989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Form groups of 3-4 and attempt the following activity.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one of the following organization construct a SWOT analysis.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Tesla, Samsung, IKEA, Burger King, Zara.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564396-7DF4-1696-2DEE-3A6EB47F147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28/03/2024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E19DD4-3881-B1E6-987C-0782ED77C46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83761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478B0-75C9-DA9D-C1BC-B4B5D6F384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3A964-F73E-AE59-C36B-F43789A1F6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0" i="0" dirty="0">
                <a:effectLst/>
              </a:rPr>
              <a:t>Capon, C. (2009) </a:t>
            </a:r>
            <a:r>
              <a:rPr lang="en-GB" sz="2000" b="0" i="1" dirty="0">
                <a:effectLst/>
              </a:rPr>
              <a:t>Understanding the business environment: inside and outside the organisation</a:t>
            </a:r>
            <a:r>
              <a:rPr lang="en-GB" sz="2000" b="0" i="0" dirty="0">
                <a:effectLst/>
              </a:rPr>
              <a:t>. Third edition. Harlow, England: Prentice Hall/Financial Times.</a:t>
            </a:r>
          </a:p>
          <a:p>
            <a:pPr marL="0" indent="0">
              <a:buNone/>
            </a:pPr>
            <a:r>
              <a:rPr lang="en-US" sz="2000" dirty="0"/>
              <a:t>Needle, D. Burns, J. (2015) Business in context : an introduction to business and its environment. Seventh edition. Andover: Cengage Learning.</a:t>
            </a:r>
          </a:p>
          <a:p>
            <a:pPr marL="0" indent="0">
              <a:buNone/>
            </a:pPr>
            <a:r>
              <a:rPr lang="en-GB" sz="2000" b="0" i="1" dirty="0">
                <a:effectLst/>
              </a:rPr>
              <a:t>SWOT Analysis</a:t>
            </a:r>
            <a:r>
              <a:rPr lang="en-GB" sz="2000" b="0" i="0" dirty="0">
                <a:effectLst/>
              </a:rPr>
              <a:t> (no date). Place of publication not identified: Business Professor.</a:t>
            </a:r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5148F-358D-83E5-BC6D-487ED47E8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28/03/2024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2E0E39-6CB9-C742-113E-F3AE73BCC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3791778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1271</TotalTime>
  <Words>713</Words>
  <Application>Microsoft Macintosh PowerPoint</Application>
  <PresentationFormat>On-screen Show (4:3)</PresentationFormat>
  <Paragraphs>103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Myriad Pro</vt:lpstr>
      <vt:lpstr>Söhne</vt:lpstr>
      <vt:lpstr>Verdana</vt:lpstr>
      <vt:lpstr>Wingdings</vt:lpstr>
      <vt:lpstr>20140311PresentationUWTSDTemplate</vt:lpstr>
      <vt:lpstr> SWOT Analysis LCBB4007         Week 6 – Session 1 </vt:lpstr>
      <vt:lpstr>Objectives of the session</vt:lpstr>
      <vt:lpstr>Understanding the business environment</vt:lpstr>
      <vt:lpstr>Internal factors</vt:lpstr>
      <vt:lpstr>External factors</vt:lpstr>
      <vt:lpstr>PowerPoint Presentation</vt:lpstr>
      <vt:lpstr>SWOT analysis</vt:lpstr>
      <vt:lpstr>SWOT analysis</vt:lpstr>
      <vt:lpstr>Strengths</vt:lpstr>
      <vt:lpstr>Weaknesses</vt:lpstr>
      <vt:lpstr>Opportunities</vt:lpstr>
      <vt:lpstr>Threats</vt:lpstr>
      <vt:lpstr>Importance of SWOT analysis</vt:lpstr>
      <vt:lpstr>Advantages of SWOT analysis</vt:lpstr>
      <vt:lpstr>PowerPoint Presentation</vt:lpstr>
      <vt:lpstr>Video recap</vt:lpstr>
      <vt:lpstr>Activity 1</vt:lpstr>
      <vt:lpstr>Activity 2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116</cp:revision>
  <cp:lastPrinted>2018-07-02T15:32:24Z</cp:lastPrinted>
  <dcterms:created xsi:type="dcterms:W3CDTF">2002-10-07T19:43:58Z</dcterms:created>
  <dcterms:modified xsi:type="dcterms:W3CDTF">2024-03-28T11:17:24Z</dcterms:modified>
</cp:coreProperties>
</file>