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C292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8577" autoAdjust="0"/>
  </p:normalViewPr>
  <p:slideViewPr>
    <p:cSldViewPr>
      <p:cViewPr>
        <p:scale>
          <a:sx n="75" d="100"/>
          <a:sy n="75" d="100"/>
        </p:scale>
        <p:origin x="-1224"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B0CB26E-CF59-4589-A505-184C4C3ACBCB}" type="datetimeFigureOut">
              <a:rPr lang="en-GB" smtClean="0"/>
              <a:t>08/11/2017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CAF1E041-3E01-428D-B011-3A21DE5C8EAE}"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0CB26E-CF59-4589-A505-184C4C3ACBCB}"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B0CB26E-CF59-4589-A505-184C4C3ACBCB}"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CAF1E041-3E01-428D-B011-3A21DE5C8EA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B0CB26E-CF59-4589-A505-184C4C3ACBCB}"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B0CB26E-CF59-4589-A505-184C4C3ACBCB}" type="datetimeFigureOut">
              <a:rPr lang="en-GB" smtClean="0"/>
              <a:t>08/11/2017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B0CB26E-CF59-4589-A505-184C4C3ACBCB}" type="datetimeFigureOut">
              <a:rPr lang="en-GB" smtClean="0"/>
              <a:t>08/11/2017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CB26E-CF59-4589-A505-184C4C3ACBCB}" type="datetimeFigureOut">
              <a:rPr lang="en-GB" smtClean="0"/>
              <a:t>08/11/2017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B0CB26E-CF59-4589-A505-184C4C3ACBCB}"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B0CB26E-CF59-4589-A505-184C4C3ACBCB}" type="datetimeFigureOut">
              <a:rPr lang="en-GB" smtClean="0"/>
              <a:t>08/11/2017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0CB26E-CF59-4589-A505-184C4C3ACBCB}"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B0CB26E-CF59-4589-A505-184C4C3ACBCB}" type="datetimeFigureOut">
              <a:rPr lang="en-GB" smtClean="0"/>
              <a:t>08/11/2017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1E041-3E01-428D-B011-3A21DE5C8EA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B0CB26E-CF59-4589-A505-184C4C3ACBCB}" type="datetimeFigureOut">
              <a:rPr lang="en-GB" smtClean="0"/>
              <a:t>08/11/2017</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AF1E041-3E01-428D-B011-3A21DE5C8EA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hdphoto" Target="../media/hdphoto1.wdp"/><Relationship Id="rId7"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6832" y="-603448"/>
            <a:ext cx="15927982" cy="7918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4747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25000"/>
            <a:extLst>
              <a:ext uri="{BEBA8EAE-BF5A-486C-A8C5-ECC9F3942E4B}">
                <a14:imgProps xmlns:a14="http://schemas.microsoft.com/office/drawing/2010/main">
                  <a14:imgLayer r:embed="rId3">
                    <a14:imgEffect>
                      <a14:brightnessContrast bright="-30000"/>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9" name="TextBox 8"/>
          <p:cNvSpPr txBox="1"/>
          <p:nvPr/>
        </p:nvSpPr>
        <p:spPr>
          <a:xfrm>
            <a:off x="0" y="0"/>
            <a:ext cx="2267744" cy="523220"/>
          </a:xfrm>
          <a:prstGeom prst="rect">
            <a:avLst/>
          </a:prstGeom>
          <a:noFill/>
        </p:spPr>
        <p:txBody>
          <a:bodyPr wrap="square" rtlCol="0">
            <a:spAutoFit/>
          </a:bodyPr>
          <a:lstStyle/>
          <a:p>
            <a:r>
              <a:rPr lang="en-GB" sz="2800" i="1" u="sng" dirty="0" smtClean="0"/>
              <a:t>History</a:t>
            </a:r>
            <a:endParaRPr lang="en-GB" sz="2800" i="1" u="sng" dirty="0"/>
          </a:p>
        </p:txBody>
      </p:sp>
      <p:pic>
        <p:nvPicPr>
          <p:cNvPr id="1029" name="Picture 5" descr="C:\Users\Admin\AppData\Local\Microsoft\Windows\INetCache\IE\T78Y8P0K\history_book_by_ayelie_stock[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03647" y="0"/>
            <a:ext cx="1362413" cy="62383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0" y="523220"/>
            <a:ext cx="2766060" cy="2185214"/>
          </a:xfrm>
          <a:prstGeom prst="rect">
            <a:avLst/>
          </a:prstGeom>
          <a:noFill/>
        </p:spPr>
        <p:txBody>
          <a:bodyPr wrap="square" rtlCol="0">
            <a:spAutoFit/>
          </a:bodyPr>
          <a:lstStyle/>
          <a:p>
            <a:pPr marL="285750" indent="-285750">
              <a:buFont typeface="Arial" panose="020B0604020202020204" pitchFamily="34" charset="0"/>
              <a:buChar char="•"/>
            </a:pPr>
            <a:r>
              <a:rPr lang="en-GB" sz="1700" dirty="0" smtClean="0"/>
              <a:t>Universal declaration of human rights (1948)</a:t>
            </a:r>
          </a:p>
          <a:p>
            <a:pPr marL="285750" indent="-285750">
              <a:buFont typeface="Arial" panose="020B0604020202020204" pitchFamily="34" charset="0"/>
              <a:buChar char="•"/>
            </a:pPr>
            <a:r>
              <a:rPr lang="en-GB" sz="1700" dirty="0" smtClean="0"/>
              <a:t>Warnock Report (1978)</a:t>
            </a:r>
          </a:p>
          <a:p>
            <a:pPr marL="285750" indent="-285750">
              <a:buFont typeface="Arial" panose="020B0604020202020204" pitchFamily="34" charset="0"/>
              <a:buChar char="•"/>
            </a:pPr>
            <a:r>
              <a:rPr lang="en-GB" sz="1700" dirty="0" smtClean="0"/>
              <a:t>Salamanca </a:t>
            </a:r>
          </a:p>
          <a:p>
            <a:r>
              <a:rPr lang="en-GB" sz="1700" dirty="0" smtClean="0"/>
              <a:t>Statement (1994)</a:t>
            </a:r>
          </a:p>
          <a:p>
            <a:pPr marL="285750" indent="-285750">
              <a:buFont typeface="Arial" panose="020B0604020202020204" pitchFamily="34" charset="0"/>
              <a:buChar char="•"/>
            </a:pPr>
            <a:r>
              <a:rPr lang="en-GB" sz="1700" dirty="0" smtClean="0"/>
              <a:t>DDA (1995)</a:t>
            </a:r>
          </a:p>
          <a:p>
            <a:pPr marL="285750" indent="-285750">
              <a:buFont typeface="Arial" panose="020B0604020202020204" pitchFamily="34" charset="0"/>
              <a:buChar char="•"/>
            </a:pPr>
            <a:r>
              <a:rPr lang="en-GB" sz="1700" dirty="0" smtClean="0"/>
              <a:t>NC (2000)</a:t>
            </a:r>
            <a:endParaRPr lang="en-GB" sz="1700" dirty="0"/>
          </a:p>
          <a:p>
            <a:pPr marL="285750" indent="-285750">
              <a:buFont typeface="Arial" panose="020B0604020202020204" pitchFamily="34" charset="0"/>
              <a:buChar char="•"/>
            </a:pPr>
            <a:r>
              <a:rPr lang="en-GB" sz="1700" dirty="0" smtClean="0"/>
              <a:t>SENDA (2001)</a:t>
            </a: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90940" y="-11263"/>
            <a:ext cx="1826799" cy="1229042"/>
          </a:xfrm>
          <a:prstGeom prst="rect">
            <a:avLst/>
          </a:prstGeom>
        </p:spPr>
      </p:pic>
      <p:sp>
        <p:nvSpPr>
          <p:cNvPr id="12" name="TextBox 11"/>
          <p:cNvSpPr txBox="1"/>
          <p:nvPr/>
        </p:nvSpPr>
        <p:spPr>
          <a:xfrm>
            <a:off x="4283968" y="-34280"/>
            <a:ext cx="5040559" cy="461665"/>
          </a:xfrm>
          <a:prstGeom prst="rect">
            <a:avLst/>
          </a:prstGeom>
          <a:noFill/>
        </p:spPr>
        <p:txBody>
          <a:bodyPr wrap="square" rtlCol="0">
            <a:spAutoFit/>
          </a:bodyPr>
          <a:lstStyle/>
          <a:p>
            <a:pPr algn="ctr"/>
            <a:r>
              <a:rPr lang="en-GB" sz="2400" b="1" i="1" u="sng" dirty="0" smtClean="0"/>
              <a:t>CONGENITAL HEART DISEASE</a:t>
            </a:r>
            <a:endParaRPr lang="en-GB" sz="2400" b="1" i="1" u="sng" dirty="0"/>
          </a:p>
        </p:txBody>
      </p:sp>
      <p:pic>
        <p:nvPicPr>
          <p:cNvPr id="1033" name="Picture 9" descr="C:\Users\Admin\AppData\Local\Microsoft\Windows\INetCache\IE\8E7TWRWR\Redheart[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407112" y="196552"/>
            <a:ext cx="2034717" cy="1576264"/>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4603270" y="523601"/>
            <a:ext cx="4540729" cy="5632311"/>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What are the facts?</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dirty="0" smtClean="0"/>
              <a:t>Policies &amp; Legislations </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dirty="0" smtClean="0"/>
              <a:t>Is additional support or training needed/required?</a:t>
            </a:r>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000" dirty="0" smtClean="0"/>
              <a:t>Identifying Barriers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smtClean="0"/>
              <a:t>Structures to build an Inclusive structure for all</a:t>
            </a:r>
            <a:endParaRPr lang="en-GB" sz="2000" dirty="0"/>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u="sng" dirty="0" smtClean="0"/>
              <a:t>PE Specific ( to overcoming barrier)</a:t>
            </a:r>
            <a:endParaRPr lang="en-GB" u="sng" dirty="0"/>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endParaRPr lang="en-GB" sz="2000" dirty="0" smtClean="0"/>
          </a:p>
          <a:p>
            <a:pPr marL="342900" indent="-342900">
              <a:buFont typeface="Arial" panose="020B0604020202020204" pitchFamily="34" charset="0"/>
              <a:buChar char="•"/>
            </a:pPr>
            <a:endParaRPr lang="en-GB" sz="2000" dirty="0" smtClean="0"/>
          </a:p>
          <a:p>
            <a:endParaRPr lang="en-GB" sz="2000" dirty="0"/>
          </a:p>
        </p:txBody>
      </p:sp>
      <p:sp>
        <p:nvSpPr>
          <p:cNvPr id="18" name="TextBox 17"/>
          <p:cNvSpPr txBox="1"/>
          <p:nvPr/>
        </p:nvSpPr>
        <p:spPr>
          <a:xfrm>
            <a:off x="2690940" y="1217779"/>
            <a:ext cx="2084853" cy="707886"/>
          </a:xfrm>
          <a:prstGeom prst="rect">
            <a:avLst/>
          </a:prstGeom>
          <a:noFill/>
        </p:spPr>
        <p:txBody>
          <a:bodyPr wrap="square" rtlCol="0">
            <a:spAutoFit/>
          </a:bodyPr>
          <a:lstStyle/>
          <a:p>
            <a:r>
              <a:rPr lang="en-GB" sz="2000" b="1" i="1" u="sng" dirty="0" smtClean="0"/>
              <a:t>Key Features for </a:t>
            </a:r>
          </a:p>
          <a:p>
            <a:r>
              <a:rPr lang="en-GB" sz="2000" b="1" i="1" u="sng" dirty="0" smtClean="0"/>
              <a:t>Inclusive PE</a:t>
            </a:r>
            <a:endParaRPr lang="en-GB" sz="2000" b="1" i="1" u="sng" dirty="0"/>
          </a:p>
        </p:txBody>
      </p:sp>
      <p:sp>
        <p:nvSpPr>
          <p:cNvPr id="20" name="TextBox 19"/>
          <p:cNvSpPr txBox="1"/>
          <p:nvPr/>
        </p:nvSpPr>
        <p:spPr>
          <a:xfrm>
            <a:off x="2469221" y="1925665"/>
            <a:ext cx="2483768" cy="2446824"/>
          </a:xfrm>
          <a:prstGeom prst="rect">
            <a:avLst/>
          </a:prstGeom>
          <a:noFill/>
        </p:spPr>
        <p:txBody>
          <a:bodyPr wrap="square" rtlCol="0">
            <a:spAutoFit/>
          </a:bodyPr>
          <a:lstStyle/>
          <a:p>
            <a:pPr>
              <a:lnSpc>
                <a:spcPct val="150000"/>
              </a:lnSpc>
            </a:pPr>
            <a:r>
              <a:rPr lang="en-GB" dirty="0" smtClean="0"/>
              <a:t>Teacher &amp; Learning</a:t>
            </a:r>
          </a:p>
          <a:p>
            <a:pPr>
              <a:lnSpc>
                <a:spcPct val="150000"/>
              </a:lnSpc>
            </a:pPr>
            <a:r>
              <a:rPr lang="en-GB" dirty="0" smtClean="0"/>
              <a:t>Facilities, Equipment &amp; Resources</a:t>
            </a:r>
          </a:p>
          <a:p>
            <a:pPr>
              <a:lnSpc>
                <a:spcPct val="150000"/>
              </a:lnSpc>
            </a:pPr>
            <a:r>
              <a:rPr lang="en-GB" dirty="0" smtClean="0"/>
              <a:t>Process, Outcome </a:t>
            </a:r>
          </a:p>
          <a:p>
            <a:pPr>
              <a:lnSpc>
                <a:spcPct val="150000"/>
              </a:lnSpc>
            </a:pPr>
            <a:r>
              <a:rPr lang="en-GB" dirty="0" smtClean="0"/>
              <a:t>&amp; Assessment</a:t>
            </a:r>
          </a:p>
          <a:p>
            <a:endParaRPr lang="en-GB" dirty="0"/>
          </a:p>
        </p:txBody>
      </p:sp>
      <p:pic>
        <p:nvPicPr>
          <p:cNvPr id="24" name="Picture 2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29377" y="4543708"/>
            <a:ext cx="2450900" cy="2331627"/>
          </a:xfrm>
          <a:prstGeom prst="rect">
            <a:avLst/>
          </a:prstGeom>
        </p:spPr>
      </p:pic>
      <p:pic>
        <p:nvPicPr>
          <p:cNvPr id="26" name="Picture 2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517739" y="4543709"/>
            <a:ext cx="2282934" cy="2309029"/>
          </a:xfrm>
          <a:prstGeom prst="rect">
            <a:avLst/>
          </a:prstGeom>
        </p:spPr>
      </p:pic>
      <p:sp>
        <p:nvSpPr>
          <p:cNvPr id="27" name="TextBox 26"/>
          <p:cNvSpPr txBox="1"/>
          <p:nvPr/>
        </p:nvSpPr>
        <p:spPr>
          <a:xfrm>
            <a:off x="4127877" y="3726158"/>
            <a:ext cx="3279235" cy="646331"/>
          </a:xfrm>
          <a:prstGeom prst="rect">
            <a:avLst/>
          </a:prstGeom>
          <a:noFill/>
        </p:spPr>
        <p:txBody>
          <a:bodyPr wrap="square" rtlCol="0">
            <a:spAutoFit/>
          </a:bodyPr>
          <a:lstStyle/>
          <a:p>
            <a:endParaRPr lang="en-GB" dirty="0" smtClean="0"/>
          </a:p>
          <a:p>
            <a:endParaRPr lang="en-GB" dirty="0"/>
          </a:p>
        </p:txBody>
      </p:sp>
      <p:pic>
        <p:nvPicPr>
          <p:cNvPr id="28" name="Picture 27"/>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 y="4200765"/>
            <a:ext cx="4517740" cy="2657236"/>
          </a:xfrm>
          <a:prstGeom prst="rect">
            <a:avLst/>
          </a:prstGeom>
        </p:spPr>
      </p:pic>
      <p:sp>
        <p:nvSpPr>
          <p:cNvPr id="31" name="TextBox 30"/>
          <p:cNvSpPr txBox="1"/>
          <p:nvPr/>
        </p:nvSpPr>
        <p:spPr>
          <a:xfrm>
            <a:off x="-1" y="2597438"/>
            <a:ext cx="2469221" cy="830997"/>
          </a:xfrm>
          <a:prstGeom prst="rect">
            <a:avLst/>
          </a:prstGeom>
          <a:noFill/>
        </p:spPr>
        <p:txBody>
          <a:bodyPr wrap="square" rtlCol="0">
            <a:spAutoFit/>
          </a:bodyPr>
          <a:lstStyle/>
          <a:p>
            <a:r>
              <a:rPr lang="en-GB" sz="1600" b="1" u="sng" dirty="0" smtClean="0"/>
              <a:t>Advantages &amp; Disadvantages of Inclusive PE</a:t>
            </a:r>
            <a:endParaRPr lang="en-GB" sz="1600" b="1" u="sng" dirty="0"/>
          </a:p>
        </p:txBody>
      </p:sp>
      <p:sp>
        <p:nvSpPr>
          <p:cNvPr id="32" name="TextBox 31"/>
          <p:cNvSpPr txBox="1"/>
          <p:nvPr/>
        </p:nvSpPr>
        <p:spPr>
          <a:xfrm>
            <a:off x="20616" y="3117745"/>
            <a:ext cx="2766061" cy="892552"/>
          </a:xfrm>
          <a:prstGeom prst="rect">
            <a:avLst/>
          </a:prstGeom>
          <a:noFill/>
        </p:spPr>
        <p:txBody>
          <a:bodyPr wrap="square" rtlCol="0">
            <a:spAutoFit/>
          </a:bodyPr>
          <a:lstStyle/>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
        <p:nvSpPr>
          <p:cNvPr id="33" name="TextBox 32"/>
          <p:cNvSpPr txBox="1"/>
          <p:nvPr/>
        </p:nvSpPr>
        <p:spPr>
          <a:xfrm>
            <a:off x="-1" y="3369767"/>
            <a:ext cx="2469221"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Teachers Perspective</a:t>
            </a:r>
          </a:p>
          <a:p>
            <a:pPr marL="285750" indent="-285750">
              <a:buFont typeface="Arial" panose="020B0604020202020204" pitchFamily="34" charset="0"/>
              <a:buChar char="•"/>
            </a:pPr>
            <a:r>
              <a:rPr lang="en-GB" sz="1600" dirty="0" smtClean="0"/>
              <a:t>Mainstream Child</a:t>
            </a:r>
          </a:p>
          <a:p>
            <a:pPr marL="285750" indent="-285750">
              <a:buFont typeface="Arial" panose="020B0604020202020204" pitchFamily="34" charset="0"/>
              <a:buChar char="•"/>
            </a:pPr>
            <a:r>
              <a:rPr lang="en-GB" sz="1600" dirty="0" smtClean="0"/>
              <a:t>ALN Child</a:t>
            </a:r>
            <a:endParaRPr lang="en-GB" sz="1600" dirty="0"/>
          </a:p>
        </p:txBody>
      </p:sp>
    </p:spTree>
    <p:extLst>
      <p:ext uri="{BB962C8B-B14F-4D97-AF65-F5344CB8AC3E}">
        <p14:creationId xmlns:p14="http://schemas.microsoft.com/office/powerpoint/2010/main" val="41750314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extLst>
              <a:ext uri="{BEBA8EAE-BF5A-486C-A8C5-ECC9F3942E4B}">
                <a14:imgProps xmlns:a14="http://schemas.microsoft.com/office/drawing/2010/main">
                  <a14:imgLayer r:embed="rId3">
                    <a14:imgEffect>
                      <a14:brightnessContrast bright="-30000"/>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835696" y="0"/>
            <a:ext cx="4968552" cy="400110"/>
          </a:xfrm>
          <a:prstGeom prst="rect">
            <a:avLst/>
          </a:prstGeom>
          <a:noFill/>
        </p:spPr>
        <p:txBody>
          <a:bodyPr wrap="square" rtlCol="0">
            <a:spAutoFit/>
          </a:bodyPr>
          <a:lstStyle/>
          <a:p>
            <a:pPr algn="ctr"/>
            <a:r>
              <a:rPr lang="en-GB" sz="2000" u="sng" dirty="0" smtClean="0">
                <a:solidFill>
                  <a:srgbClr val="000000"/>
                </a:solidFill>
              </a:rPr>
              <a:t>References</a:t>
            </a:r>
            <a:endParaRPr lang="en-GB" sz="2000" u="sng" dirty="0">
              <a:solidFill>
                <a:srgbClr val="000000"/>
              </a:solidFill>
            </a:endParaRPr>
          </a:p>
        </p:txBody>
      </p:sp>
      <p:sp>
        <p:nvSpPr>
          <p:cNvPr id="5" name="TextBox 4"/>
          <p:cNvSpPr txBox="1"/>
          <p:nvPr/>
        </p:nvSpPr>
        <p:spPr>
          <a:xfrm>
            <a:off x="-34852" y="332656"/>
            <a:ext cx="9178852" cy="8510022"/>
          </a:xfrm>
          <a:prstGeom prst="rect">
            <a:avLst/>
          </a:prstGeom>
          <a:noFill/>
        </p:spPr>
        <p:txBody>
          <a:bodyPr wrap="square" rtlCol="0">
            <a:spAutoFit/>
          </a:bodyPr>
          <a:lstStyle/>
          <a:p>
            <a:r>
              <a:rPr lang="en-GB" sz="1100" dirty="0" err="1">
                <a:latin typeface="Calibri" panose="020F0502020204030204" pitchFamily="34" charset="0"/>
                <a:cs typeface="Calibri" panose="020F0502020204030204" pitchFamily="34" charset="0"/>
              </a:rPr>
              <a:t>Crossland</a:t>
            </a:r>
            <a:r>
              <a:rPr lang="en-GB" sz="1100" dirty="0">
                <a:latin typeface="Calibri" panose="020F0502020204030204" pitchFamily="34" charset="0"/>
                <a:cs typeface="Calibri" panose="020F0502020204030204" pitchFamily="34" charset="0"/>
              </a:rPr>
              <a:t>, D., </a:t>
            </a:r>
            <a:r>
              <a:rPr lang="en-GB" sz="1100" dirty="0" err="1">
                <a:latin typeface="Calibri" panose="020F0502020204030204" pitchFamily="34" charset="0"/>
                <a:cs typeface="Calibri" panose="020F0502020204030204" pitchFamily="34" charset="0"/>
              </a:rPr>
              <a:t>Blezieffer</a:t>
            </a:r>
            <a:r>
              <a:rPr lang="en-GB" sz="1100" dirty="0">
                <a:latin typeface="Calibri" panose="020F0502020204030204" pitchFamily="34" charset="0"/>
                <a:cs typeface="Calibri" panose="020F0502020204030204" pitchFamily="34" charset="0"/>
              </a:rPr>
              <a:t>, S., Schreiber, C. and Lange, R. (2005). </a:t>
            </a:r>
            <a:r>
              <a:rPr lang="en-GB" sz="1100" i="1" dirty="0">
                <a:latin typeface="Calibri" panose="020F0502020204030204" pitchFamily="34" charset="0"/>
                <a:cs typeface="Calibri" panose="020F0502020204030204" pitchFamily="34" charset="0"/>
              </a:rPr>
              <a:t>Patient attitudes to sternotomy and thoracotomy scars. </a:t>
            </a:r>
            <a:r>
              <a:rPr lang="en-GB" sz="1100" i="1" dirty="0" err="1">
                <a:latin typeface="Calibri" panose="020F0502020204030204" pitchFamily="34" charset="0"/>
                <a:cs typeface="Calibri" panose="020F0502020204030204" pitchFamily="34" charset="0"/>
              </a:rPr>
              <a:t>Thorac</a:t>
            </a:r>
            <a:r>
              <a:rPr lang="en-GB" sz="1100" i="1" dirty="0">
                <a:latin typeface="Calibri" panose="020F0502020204030204" pitchFamily="34" charset="0"/>
                <a:cs typeface="Calibri" panose="020F0502020204030204" pitchFamily="34" charset="0"/>
              </a:rPr>
              <a:t> </a:t>
            </a:r>
            <a:r>
              <a:rPr lang="en-GB" sz="1100" i="1" dirty="0" err="1">
                <a:latin typeface="Calibri" panose="020F0502020204030204" pitchFamily="34" charset="0"/>
                <a:cs typeface="Calibri" panose="020F0502020204030204" pitchFamily="34" charset="0"/>
              </a:rPr>
              <a:t>Cardiovasc</a:t>
            </a:r>
            <a:r>
              <a:rPr lang="en-GB" sz="1100" i="1" dirty="0">
                <a:latin typeface="Calibri" panose="020F0502020204030204" pitchFamily="34" charset="0"/>
                <a:cs typeface="Calibri" panose="020F0502020204030204" pitchFamily="34" charset="0"/>
              </a:rPr>
              <a:t> Surg. 3 (53), p93-95</a:t>
            </a:r>
            <a:r>
              <a:rPr lang="en-GB" sz="1100" i="1" dirty="0" smtClean="0">
                <a:latin typeface="Calibri" panose="020F0502020204030204" pitchFamily="34" charset="0"/>
                <a:cs typeface="Calibri" panose="020F0502020204030204" pitchFamily="34" charset="0"/>
              </a:rPr>
              <a:t>.</a:t>
            </a:r>
          </a:p>
          <a:p>
            <a:endParaRPr lang="en-GB" sz="1100" i="1" dirty="0">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Durstine</a:t>
            </a:r>
            <a:r>
              <a:rPr lang="en-GB" sz="1100" dirty="0">
                <a:latin typeface="Calibri" panose="020F0502020204030204" pitchFamily="34" charset="0"/>
                <a:cs typeface="Calibri" panose="020F0502020204030204" pitchFamily="34" charset="0"/>
              </a:rPr>
              <a:t>, J.L., Painter, P., Franklin, B.A., Morgan, D., </a:t>
            </a:r>
            <a:r>
              <a:rPr lang="en-GB" sz="1100" dirty="0" err="1">
                <a:latin typeface="Calibri" panose="020F0502020204030204" pitchFamily="34" charset="0"/>
                <a:cs typeface="Calibri" panose="020F0502020204030204" pitchFamily="34" charset="0"/>
              </a:rPr>
              <a:t>Pitelti</a:t>
            </a:r>
            <a:r>
              <a:rPr lang="en-GB" sz="1100" dirty="0">
                <a:latin typeface="Calibri" panose="020F0502020204030204" pitchFamily="34" charset="0"/>
                <a:cs typeface="Calibri" panose="020F0502020204030204" pitchFamily="34" charset="0"/>
              </a:rPr>
              <a:t>, K.H., and Roberts, S.O. (2000). </a:t>
            </a:r>
            <a:r>
              <a:rPr lang="en-GB" sz="1100" i="1" dirty="0">
                <a:latin typeface="Calibri" panose="020F0502020204030204" pitchFamily="34" charset="0"/>
                <a:cs typeface="Calibri" panose="020F0502020204030204" pitchFamily="34" charset="0"/>
              </a:rPr>
              <a:t>Physical activity for the chronically ill and disabled. Sports Medicine. 2000; 30(3):207-219.</a:t>
            </a:r>
            <a:r>
              <a:rPr lang="en-GB" sz="1100" dirty="0">
                <a:latin typeface="Calibri" panose="020F0502020204030204" pitchFamily="34" charset="0"/>
                <a:cs typeface="Calibri" panose="020F0502020204030204" pitchFamily="34" charset="0"/>
              </a:rPr>
              <a:t> </a:t>
            </a:r>
          </a:p>
          <a:p>
            <a:endParaRPr lang="en-GB" sz="1100" i="1" dirty="0" smtClean="0">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Galioto</a:t>
            </a:r>
            <a:r>
              <a:rPr lang="en-GB" sz="1100" dirty="0">
                <a:latin typeface="Calibri" panose="020F0502020204030204" pitchFamily="34" charset="0"/>
                <a:cs typeface="Calibri" panose="020F0502020204030204" pitchFamily="34" charset="0"/>
              </a:rPr>
              <a:t>, F., &amp; </a:t>
            </a:r>
            <a:r>
              <a:rPr lang="en-GB" sz="1100" dirty="0" err="1">
                <a:latin typeface="Calibri" panose="020F0502020204030204" pitchFamily="34" charset="0"/>
                <a:cs typeface="Calibri" panose="020F0502020204030204" pitchFamily="34" charset="0"/>
              </a:rPr>
              <a:t>Tomassoni</a:t>
            </a:r>
            <a:r>
              <a:rPr lang="en-GB" sz="1100" dirty="0">
                <a:latin typeface="Calibri" panose="020F0502020204030204" pitchFamily="34" charset="0"/>
                <a:cs typeface="Calibri" panose="020F0502020204030204" pitchFamily="34" charset="0"/>
              </a:rPr>
              <a:t>, T. (1993). </a:t>
            </a:r>
            <a:r>
              <a:rPr lang="en-GB" sz="1100" i="1" dirty="0">
                <a:latin typeface="Calibri" panose="020F0502020204030204" pitchFamily="34" charset="0"/>
                <a:cs typeface="Calibri" panose="020F0502020204030204" pitchFamily="34" charset="0"/>
              </a:rPr>
              <a:t>Exercise rehabilitation in congenital cardiac disease. Progress in </a:t>
            </a:r>
            <a:r>
              <a:rPr lang="en-GB" sz="1100" i="1" dirty="0" err="1">
                <a:latin typeface="Calibri" panose="020F0502020204030204" pitchFamily="34" charset="0"/>
                <a:cs typeface="Calibri" panose="020F0502020204030204" pitchFamily="34" charset="0"/>
              </a:rPr>
              <a:t>Pediatric</a:t>
            </a:r>
            <a:r>
              <a:rPr lang="en-GB" sz="1100" i="1" dirty="0">
                <a:latin typeface="Calibri" panose="020F0502020204030204" pitchFamily="34" charset="0"/>
                <a:cs typeface="Calibri" panose="020F0502020204030204" pitchFamily="34" charset="0"/>
              </a:rPr>
              <a:t> Cardiology, 2, 50-54</a:t>
            </a:r>
            <a:r>
              <a:rPr lang="en-GB" sz="1100" i="1" dirty="0" smtClean="0">
                <a:latin typeface="Calibri" panose="020F0502020204030204" pitchFamily="34" charset="0"/>
                <a:cs typeface="Calibri" panose="020F0502020204030204" pitchFamily="34" charset="0"/>
              </a:rPr>
              <a:t>.</a:t>
            </a:r>
          </a:p>
          <a:p>
            <a:endParaRPr lang="en-GB" sz="1100" i="1" dirty="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Garson, S.L. (1998). </a:t>
            </a:r>
            <a:r>
              <a:rPr lang="en-GB" sz="1100" i="1" dirty="0">
                <a:latin typeface="Calibri" panose="020F0502020204030204" pitchFamily="34" charset="0"/>
                <a:cs typeface="Calibri" panose="020F0502020204030204" pitchFamily="34" charset="0"/>
              </a:rPr>
              <a:t>Psychological aspects of heart disease in childhood. The science and practice of </a:t>
            </a:r>
            <a:r>
              <a:rPr lang="en-GB" sz="1100" i="1" dirty="0" err="1" smtClean="0">
                <a:latin typeface="Calibri" panose="020F0502020204030204" pitchFamily="34" charset="0"/>
                <a:cs typeface="Calibri" panose="020F0502020204030204" pitchFamily="34" charset="0"/>
              </a:rPr>
              <a:t>pediatric</a:t>
            </a:r>
            <a:r>
              <a:rPr lang="en-GB" sz="1100" i="1" dirty="0" smtClean="0">
                <a:latin typeface="Calibri" panose="020F0502020204030204" pitchFamily="34" charset="0"/>
                <a:cs typeface="Calibri" panose="020F0502020204030204" pitchFamily="34" charset="0"/>
              </a:rPr>
              <a:t> </a:t>
            </a:r>
          </a:p>
          <a:p>
            <a:r>
              <a:rPr lang="en-GB" sz="1100" i="1" dirty="0" smtClean="0">
                <a:latin typeface="Calibri" panose="020F0502020204030204" pitchFamily="34" charset="0"/>
                <a:cs typeface="Calibri" panose="020F0502020204030204" pitchFamily="34" charset="0"/>
              </a:rPr>
              <a:t>cardiology.Vol.1.Baltimore:Williams </a:t>
            </a:r>
            <a:r>
              <a:rPr lang="en-GB" sz="1100" i="1" dirty="0">
                <a:latin typeface="Calibri" panose="020F0502020204030204" pitchFamily="34" charset="0"/>
                <a:cs typeface="Calibri" panose="020F0502020204030204" pitchFamily="34" charset="0"/>
              </a:rPr>
              <a:t>and Wilkins, 1998: </a:t>
            </a:r>
            <a:r>
              <a:rPr lang="en-GB" sz="1100" i="1" dirty="0" smtClean="0">
                <a:latin typeface="Calibri" panose="020F0502020204030204" pitchFamily="34" charset="0"/>
                <a:cs typeface="Calibri" panose="020F0502020204030204" pitchFamily="34" charset="0"/>
              </a:rPr>
              <a:t>2929-38</a:t>
            </a:r>
          </a:p>
          <a:p>
            <a:endParaRPr lang="en-GB" sz="1100" i="1" dirty="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Gupta, S., Mitchell, I., Giuffre, M., &amp; Crawford, S. (2001). </a:t>
            </a:r>
            <a:r>
              <a:rPr lang="en-GB" sz="1100" i="1" dirty="0">
                <a:latin typeface="Calibri" panose="020F0502020204030204" pitchFamily="34" charset="0"/>
                <a:cs typeface="Calibri" panose="020F0502020204030204" pitchFamily="34" charset="0"/>
              </a:rPr>
              <a:t>Covert fears and anxiety in asthma and congenital heart disease. Child: Care, Health and Development, 27, 335-348.</a:t>
            </a:r>
            <a:endParaRPr lang="en-GB" sz="1100" dirty="0">
              <a:latin typeface="Calibri" panose="020F0502020204030204" pitchFamily="34" charset="0"/>
              <a:cs typeface="Calibri" panose="020F0502020204030204" pitchFamily="34" charset="0"/>
            </a:endParaRPr>
          </a:p>
          <a:p>
            <a:endParaRPr lang="en-GB" sz="1100" dirty="0" smtClean="0">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Imms</a:t>
            </a:r>
            <a:r>
              <a:rPr lang="en-GB" sz="1100" dirty="0">
                <a:latin typeface="Calibri" panose="020F0502020204030204" pitchFamily="34" charset="0"/>
                <a:cs typeface="Calibri" panose="020F0502020204030204" pitchFamily="34" charset="0"/>
              </a:rPr>
              <a:t>, C. (2004). </a:t>
            </a:r>
            <a:r>
              <a:rPr lang="en-GB" sz="1100" i="1" dirty="0">
                <a:latin typeface="Calibri" panose="020F0502020204030204" pitchFamily="34" charset="0"/>
                <a:cs typeface="Calibri" panose="020F0502020204030204" pitchFamily="34" charset="0"/>
              </a:rPr>
              <a:t>Occupational performance challenges for children with congenital heart disease: A literature review. The Canadian Journal of Occupational Therapy,  71, 161-172</a:t>
            </a:r>
            <a:r>
              <a:rPr lang="en-GB" sz="1100" i="1" dirty="0" smtClean="0">
                <a:latin typeface="Calibri" panose="020F0502020204030204" pitchFamily="34" charset="0"/>
                <a:cs typeface="Calibri" panose="020F0502020204030204" pitchFamily="34" charset="0"/>
              </a:rPr>
              <a:t>.</a:t>
            </a:r>
          </a:p>
          <a:p>
            <a:endParaRPr lang="en-GB" sz="1100" i="1" dirty="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Janssen, I. &amp; LeBlanc, A.G (2010). Systematic review of the health benefits of physical activity and fitness in school-aged children and youth. International Journal of </a:t>
            </a:r>
            <a:r>
              <a:rPr lang="en-GB" sz="1100" dirty="0" err="1">
                <a:latin typeface="Calibri" panose="020F0502020204030204" pitchFamily="34" charset="0"/>
                <a:cs typeface="Calibri" panose="020F0502020204030204" pitchFamily="34" charset="0"/>
              </a:rPr>
              <a:t>Behavioral</a:t>
            </a:r>
            <a:r>
              <a:rPr lang="en-GB" sz="1100" dirty="0">
                <a:latin typeface="Calibri" panose="020F0502020204030204" pitchFamily="34" charset="0"/>
                <a:cs typeface="Calibri" panose="020F0502020204030204" pitchFamily="34" charset="0"/>
              </a:rPr>
              <a:t> Nutrition and Physical Activity2010 </a:t>
            </a:r>
            <a:r>
              <a:rPr lang="en-GB" sz="1100" dirty="0" smtClean="0">
                <a:latin typeface="Calibri" panose="020F0502020204030204" pitchFamily="34" charset="0"/>
                <a:cs typeface="Calibri" panose="020F0502020204030204" pitchFamily="34" charset="0"/>
              </a:rPr>
              <a:t>7:40</a:t>
            </a:r>
          </a:p>
          <a:p>
            <a:endParaRPr lang="en-GB" sz="1100" dirty="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Longmuir, P.E., Brothers, </a:t>
            </a:r>
            <a:r>
              <a:rPr lang="en-GB" sz="1100" dirty="0" err="1">
                <a:latin typeface="Calibri" panose="020F0502020204030204" pitchFamily="34" charset="0"/>
                <a:cs typeface="Calibri" panose="020F0502020204030204" pitchFamily="34" charset="0"/>
              </a:rPr>
              <a:t>J.A.,De</a:t>
            </a:r>
            <a:r>
              <a:rPr lang="en-GB" sz="1100" dirty="0">
                <a:latin typeface="Calibri" panose="020F0502020204030204" pitchFamily="34" charset="0"/>
                <a:cs typeface="Calibri" panose="020F0502020204030204" pitchFamily="34" charset="0"/>
              </a:rPr>
              <a:t> Ferranti, S.D., Hayman, L.L., Van Hare, G.F., </a:t>
            </a:r>
            <a:r>
              <a:rPr lang="en-GB" sz="1100" dirty="0" err="1">
                <a:latin typeface="Calibri" panose="020F0502020204030204" pitchFamily="34" charset="0"/>
                <a:cs typeface="Calibri" panose="020F0502020204030204" pitchFamily="34" charset="0"/>
              </a:rPr>
              <a:t>Matherne</a:t>
            </a:r>
            <a:r>
              <a:rPr lang="en-GB" sz="1100" dirty="0">
                <a:latin typeface="Calibri" panose="020F0502020204030204" pitchFamily="34" charset="0"/>
                <a:cs typeface="Calibri" panose="020F0502020204030204" pitchFamily="34" charset="0"/>
              </a:rPr>
              <a:t>, G.P., Davis, C.K., Joy, E.A., and </a:t>
            </a:r>
            <a:r>
              <a:rPr lang="en-GB" sz="1100" dirty="0" err="1">
                <a:latin typeface="Calibri" panose="020F0502020204030204" pitchFamily="34" charset="0"/>
                <a:cs typeface="Calibri" panose="020F0502020204030204" pitchFamily="34" charset="0"/>
              </a:rPr>
              <a:t>McCrindle</a:t>
            </a:r>
            <a:r>
              <a:rPr lang="en-GB" sz="1100" dirty="0">
                <a:latin typeface="Calibri" panose="020F0502020204030204" pitchFamily="34" charset="0"/>
                <a:cs typeface="Calibri" panose="020F0502020204030204" pitchFamily="34" charset="0"/>
              </a:rPr>
              <a:t>, B.W (2013). </a:t>
            </a:r>
            <a:r>
              <a:rPr lang="en-GB" sz="1100" i="1" dirty="0">
                <a:latin typeface="Calibri" panose="020F0502020204030204" pitchFamily="34" charset="0"/>
                <a:cs typeface="Calibri" panose="020F0502020204030204" pitchFamily="34" charset="0"/>
              </a:rPr>
              <a:t>On behalf of the American Heart Association Atherosclerosis, Hypertension and Obesity in Youth Committee of the Council on Cardiovascular Disease in the Young. Promotion of physical activity for children and adults with congenital heart disease: a scientific statement from the American Heart Association. </a:t>
            </a:r>
            <a:r>
              <a:rPr lang="en-GB" sz="1100" dirty="0">
                <a:latin typeface="Calibri" panose="020F0502020204030204" pitchFamily="34" charset="0"/>
                <a:cs typeface="Calibri" panose="020F0502020204030204" pitchFamily="34" charset="0"/>
              </a:rPr>
              <a:t>Circulation.</a:t>
            </a:r>
            <a:r>
              <a:rPr lang="en-GB" sz="1100" i="1" dirty="0">
                <a:latin typeface="Calibri" panose="020F0502020204030204" pitchFamily="34" charset="0"/>
                <a:cs typeface="Calibri" panose="020F0502020204030204" pitchFamily="34" charset="0"/>
              </a:rPr>
              <a:t> 2013;127:2147–2159.</a:t>
            </a:r>
            <a:endParaRPr lang="en-GB" sz="1100" dirty="0">
              <a:latin typeface="Calibri" panose="020F0502020204030204" pitchFamily="34" charset="0"/>
              <a:cs typeface="Calibri" panose="020F0502020204030204" pitchFamily="34" charset="0"/>
            </a:endParaRPr>
          </a:p>
          <a:p>
            <a:endParaRPr lang="en-GB" sz="1100" dirty="0" smtClean="0">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McCrindle</a:t>
            </a:r>
            <a:r>
              <a:rPr lang="en-GB" sz="1100" dirty="0">
                <a:latin typeface="Calibri" panose="020F0502020204030204" pitchFamily="34" charset="0"/>
                <a:cs typeface="Calibri" panose="020F0502020204030204" pitchFamily="34" charset="0"/>
              </a:rPr>
              <a:t>, B., Williams, R., Mitchell, P., Hsu, D., </a:t>
            </a:r>
            <a:r>
              <a:rPr lang="en-GB" sz="1100" dirty="0" err="1">
                <a:latin typeface="Calibri" panose="020F0502020204030204" pitchFamily="34" charset="0"/>
                <a:cs typeface="Calibri" panose="020F0502020204030204" pitchFamily="34" charset="0"/>
              </a:rPr>
              <a:t>Paridon</a:t>
            </a:r>
            <a:r>
              <a:rPr lang="en-GB" sz="1100" dirty="0">
                <a:latin typeface="Calibri" panose="020F0502020204030204" pitchFamily="34" charset="0"/>
                <a:cs typeface="Calibri" panose="020F0502020204030204" pitchFamily="34" charset="0"/>
              </a:rPr>
              <a:t>, S. and </a:t>
            </a:r>
            <a:r>
              <a:rPr lang="en-GB" sz="1100" dirty="0" err="1">
                <a:latin typeface="Calibri" panose="020F0502020204030204" pitchFamily="34" charset="0"/>
                <a:cs typeface="Calibri" panose="020F0502020204030204" pitchFamily="34" charset="0"/>
              </a:rPr>
              <a:t>Atz</a:t>
            </a:r>
            <a:r>
              <a:rPr lang="en-GB" sz="1100" dirty="0">
                <a:latin typeface="Calibri" panose="020F0502020204030204" pitchFamily="34" charset="0"/>
                <a:cs typeface="Calibri" panose="020F0502020204030204" pitchFamily="34" charset="0"/>
              </a:rPr>
              <a:t>, A. (2006). </a:t>
            </a:r>
            <a:r>
              <a:rPr lang="en-GB" sz="1100" i="1" dirty="0">
                <a:latin typeface="Calibri" panose="020F0502020204030204" pitchFamily="34" charset="0"/>
                <a:cs typeface="Calibri" panose="020F0502020204030204" pitchFamily="34" charset="0"/>
              </a:rPr>
              <a:t>Relationship between patient and medical characteristics to health status in children and adolescents after the </a:t>
            </a:r>
            <a:r>
              <a:rPr lang="en-GB" sz="1100" i="1" dirty="0" err="1">
                <a:latin typeface="Calibri" panose="020F0502020204030204" pitchFamily="34" charset="0"/>
                <a:cs typeface="Calibri" panose="020F0502020204030204" pitchFamily="34" charset="0"/>
              </a:rPr>
              <a:t>fontan</a:t>
            </a:r>
            <a:r>
              <a:rPr lang="en-GB" sz="1100" i="1" dirty="0">
                <a:latin typeface="Calibri" panose="020F0502020204030204" pitchFamily="34" charset="0"/>
                <a:cs typeface="Calibri" panose="020F0502020204030204" pitchFamily="34" charset="0"/>
              </a:rPr>
              <a:t> procedure. Circulation, 113, 1123-9</a:t>
            </a:r>
            <a:r>
              <a:rPr lang="en-GB" sz="1100" i="1" dirty="0" smtClean="0">
                <a:latin typeface="Calibri" panose="020F0502020204030204" pitchFamily="34" charset="0"/>
                <a:cs typeface="Calibri" panose="020F0502020204030204" pitchFamily="34" charset="0"/>
              </a:rPr>
              <a:t>.</a:t>
            </a:r>
          </a:p>
          <a:p>
            <a:endParaRPr lang="en-GB" sz="1100" i="1" dirty="0">
              <a:latin typeface="Calibri" panose="020F0502020204030204" pitchFamily="34" charset="0"/>
              <a:cs typeface="Calibri" panose="020F0502020204030204" pitchFamily="34" charset="0"/>
            </a:endParaRPr>
          </a:p>
          <a:p>
            <a:r>
              <a:rPr lang="en-GB" sz="1100" dirty="0" err="1">
                <a:latin typeface="Calibri" panose="020F0502020204030204" pitchFamily="34" charset="0"/>
                <a:cs typeface="Calibri" panose="020F0502020204030204" pitchFamily="34" charset="0"/>
              </a:rPr>
              <a:t>Moola</a:t>
            </a:r>
            <a:r>
              <a:rPr lang="en-GB" sz="1100" dirty="0">
                <a:latin typeface="Calibri" panose="020F0502020204030204" pitchFamily="34" charset="0"/>
                <a:cs typeface="Calibri" panose="020F0502020204030204" pitchFamily="34" charset="0"/>
              </a:rPr>
              <a:t>, </a:t>
            </a:r>
            <a:r>
              <a:rPr lang="en-GB" sz="1100" dirty="0" smtClean="0">
                <a:latin typeface="Calibri" panose="020F0502020204030204" pitchFamily="34" charset="0"/>
                <a:cs typeface="Calibri" panose="020F0502020204030204" pitchFamily="34" charset="0"/>
              </a:rPr>
              <a:t>F.J., </a:t>
            </a:r>
            <a:r>
              <a:rPr lang="en-GB" sz="1100" dirty="0" err="1">
                <a:latin typeface="Calibri" panose="020F0502020204030204" pitchFamily="34" charset="0"/>
                <a:cs typeface="Calibri" panose="020F0502020204030204" pitchFamily="34" charset="0"/>
              </a:rPr>
              <a:t>McCrindle</a:t>
            </a:r>
            <a:r>
              <a:rPr lang="en-GB" sz="1100" dirty="0">
                <a:latin typeface="Calibri" panose="020F0502020204030204" pitchFamily="34" charset="0"/>
                <a:cs typeface="Calibri" panose="020F0502020204030204" pitchFamily="34" charset="0"/>
              </a:rPr>
              <a:t>, B. and Longmuir, P. (2009). </a:t>
            </a:r>
            <a:r>
              <a:rPr lang="en-GB" sz="1100" i="1" dirty="0">
                <a:latin typeface="Calibri" panose="020F0502020204030204" pitchFamily="34" charset="0"/>
                <a:cs typeface="Calibri" panose="020F0502020204030204" pitchFamily="34" charset="0"/>
              </a:rPr>
              <a:t>Physical activity in youth with surgically corrected congenital heart disease: devising guidelines so Johnny can participate </a:t>
            </a:r>
            <a:r>
              <a:rPr lang="en-GB" sz="1100" i="1" dirty="0" err="1">
                <a:latin typeface="Calibri" panose="020F0502020204030204" pitchFamily="34" charset="0"/>
                <a:cs typeface="Calibri" panose="020F0502020204030204" pitchFamily="34" charset="0"/>
              </a:rPr>
              <a:t>Pediatrics</a:t>
            </a:r>
            <a:r>
              <a:rPr lang="en-GB" sz="1100" i="1" dirty="0">
                <a:latin typeface="Calibri" panose="020F0502020204030204" pitchFamily="34" charset="0"/>
                <a:cs typeface="Calibri" panose="020F0502020204030204" pitchFamily="34" charset="0"/>
              </a:rPr>
              <a:t> and Child Health, 14 (2009), pp. 167-170</a:t>
            </a:r>
            <a:endParaRPr lang="en-GB" sz="1100" dirty="0">
              <a:latin typeface="Calibri" panose="020F0502020204030204" pitchFamily="34" charset="0"/>
              <a:cs typeface="Calibri" panose="020F0502020204030204" pitchFamily="34" charset="0"/>
            </a:endParaRPr>
          </a:p>
          <a:p>
            <a:endParaRPr lang="en-GB" sz="1100" dirty="0" smtClean="0">
              <a:latin typeface="Calibri" panose="020F0502020204030204" pitchFamily="34" charset="0"/>
              <a:cs typeface="Calibri" panose="020F0502020204030204" pitchFamily="34" charset="0"/>
            </a:endParaRPr>
          </a:p>
          <a:p>
            <a:r>
              <a:rPr lang="en-GB" sz="1100" dirty="0" err="1"/>
              <a:t>Moola</a:t>
            </a:r>
            <a:r>
              <a:rPr lang="en-GB" sz="1100" dirty="0"/>
              <a:t>, F.J., Faulkner, G.E.J., </a:t>
            </a:r>
            <a:r>
              <a:rPr lang="en-GB" sz="1100" dirty="0" err="1"/>
              <a:t>Kirsh</a:t>
            </a:r>
            <a:r>
              <a:rPr lang="en-GB" sz="1100" dirty="0"/>
              <a:t>, J.A. and </a:t>
            </a:r>
            <a:r>
              <a:rPr lang="en-GB" sz="1100" dirty="0" err="1"/>
              <a:t>Schneiderman</a:t>
            </a:r>
            <a:r>
              <a:rPr lang="en-GB" sz="1100" dirty="0"/>
              <a:t>, J.E.. (2011). </a:t>
            </a:r>
            <a:r>
              <a:rPr lang="en-GB" sz="1100" i="1" dirty="0"/>
              <a:t>Developing physical activity interventions for youth with cystic fibrosis and congenital heart disease: Learning from their parents. Psychology of Sport and Exercise. 12 (6), p599-608</a:t>
            </a:r>
            <a:r>
              <a:rPr lang="en-GB" sz="1100" i="1" dirty="0" smtClean="0"/>
              <a:t>.</a:t>
            </a:r>
            <a:endParaRPr lang="en-GB" sz="1100" dirty="0">
              <a:latin typeface="Calibri" panose="020F0502020204030204" pitchFamily="34" charset="0"/>
              <a:cs typeface="Calibri" panose="020F0502020204030204" pitchFamily="34" charset="0"/>
            </a:endParaRPr>
          </a:p>
          <a:p>
            <a:endParaRPr lang="en-GB" sz="1100" dirty="0" smtClean="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Norwich, B. (1994) </a:t>
            </a:r>
            <a:r>
              <a:rPr lang="en-GB" sz="1100" i="1" dirty="0">
                <a:latin typeface="Calibri" panose="020F0502020204030204" pitchFamily="34" charset="0"/>
                <a:cs typeface="Calibri" panose="020F0502020204030204" pitchFamily="34" charset="0"/>
              </a:rPr>
              <a:t>‘The Relationship between Attitudes to the Integration of Children with Special Educational Needs and Wider Socio-political Views: A US–English Comparison’, European Journal of Special Needs Education 9: 91–106.</a:t>
            </a:r>
            <a:endParaRPr lang="en-GB" sz="1100" dirty="0">
              <a:latin typeface="Calibri" panose="020F0502020204030204" pitchFamily="34" charset="0"/>
              <a:cs typeface="Calibri" panose="020F0502020204030204" pitchFamily="34" charset="0"/>
            </a:endParaRPr>
          </a:p>
          <a:p>
            <a:endParaRPr lang="en-GB" sz="1100" dirty="0" smtClean="0">
              <a:latin typeface="Calibri" panose="020F0502020204030204" pitchFamily="34" charset="0"/>
              <a:cs typeface="Calibri" panose="020F0502020204030204" pitchFamily="34" charset="0"/>
            </a:endParaRPr>
          </a:p>
          <a:p>
            <a:r>
              <a:rPr lang="en-GB" sz="1100" dirty="0">
                <a:latin typeface="Calibri" panose="020F0502020204030204" pitchFamily="34" charset="0"/>
                <a:cs typeface="Calibri" panose="020F0502020204030204" pitchFamily="34" charset="0"/>
              </a:rPr>
              <a:t>Robertson, C. (2000). </a:t>
            </a:r>
            <a:r>
              <a:rPr lang="en-GB" sz="1100" i="1" dirty="0">
                <a:latin typeface="Calibri" panose="020F0502020204030204" pitchFamily="34" charset="0"/>
                <a:cs typeface="Calibri" panose="020F0502020204030204" pitchFamily="34" charset="0"/>
              </a:rPr>
              <a:t>‘The Theory and Practice of Inclusive Physical Education’. Paper presented at the International Special Education Congress 2000’. University of Manchester, 24–28 July, 2000.</a:t>
            </a:r>
            <a:endParaRPr lang="en-GB" sz="1100" dirty="0">
              <a:latin typeface="Calibri" panose="020F0502020204030204" pitchFamily="34" charset="0"/>
              <a:cs typeface="Calibri" panose="020F0502020204030204" pitchFamily="34" charset="0"/>
            </a:endParaRPr>
          </a:p>
          <a:p>
            <a:endParaRPr lang="en-GB" sz="1200" dirty="0" smtClean="0"/>
          </a:p>
          <a:p>
            <a:endParaRPr lang="en-GB" sz="1200" dirty="0" smtClean="0"/>
          </a:p>
          <a:p>
            <a:endParaRPr lang="en-GB" sz="1200" dirty="0"/>
          </a:p>
          <a:p>
            <a:endParaRPr lang="en-GB" sz="1600" i="1" dirty="0" smtClean="0"/>
          </a:p>
          <a:p>
            <a:endParaRPr lang="en-GB" sz="1600" i="1" dirty="0" smtClean="0"/>
          </a:p>
          <a:p>
            <a:endParaRPr lang="en-GB" sz="1600" i="1" dirty="0"/>
          </a:p>
          <a:p>
            <a:endParaRPr lang="en-GB" sz="1600" dirty="0" smtClean="0"/>
          </a:p>
          <a:p>
            <a:endParaRPr lang="en-GB" dirty="0"/>
          </a:p>
        </p:txBody>
      </p:sp>
    </p:spTree>
    <p:extLst>
      <p:ext uri="{BB962C8B-B14F-4D97-AF65-F5344CB8AC3E}">
        <p14:creationId xmlns:p14="http://schemas.microsoft.com/office/powerpoint/2010/main" val="37671872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2226</TotalTime>
  <Words>320</Words>
  <Application>Microsoft Office PowerPoint</Application>
  <PresentationFormat>On-screen Show (4:3)</PresentationFormat>
  <Paragraphs>67</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Apex</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35</cp:revision>
  <dcterms:created xsi:type="dcterms:W3CDTF">2017-11-08T12:12:05Z</dcterms:created>
  <dcterms:modified xsi:type="dcterms:W3CDTF">2017-11-10T01:19:02Z</dcterms:modified>
</cp:coreProperties>
</file>