
<file path=[Content_Types].xml><?xml version="1.0" encoding="utf-8"?>
<Types xmlns="http://schemas.openxmlformats.org/package/2006/content-types">
  <Default Extension="jpeg" ContentType="image/jpeg"/>
  <Default Extension="wdp" ContentType="image/vnd.ms-photo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3"/>
    <p:sldId id="256" r:id="rId5"/>
    <p:sldId id="263" r:id="rId6"/>
    <p:sldId id="290" r:id="rId7"/>
    <p:sldId id="291" r:id="rId8"/>
    <p:sldId id="292" r:id="rId9"/>
    <p:sldId id="293" r:id="rId10"/>
    <p:sldId id="257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53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1409" autoAdjust="0"/>
  </p:normalViewPr>
  <p:slideViewPr>
    <p:cSldViewPr snapToGrid="0">
      <p:cViewPr varScale="1">
        <p:scale>
          <a:sx n="66" d="100"/>
          <a:sy n="66" d="100"/>
        </p:scale>
        <p:origin x="-792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 snapToGrid="0">
      <p:cViewPr varScale="1">
        <p:scale>
          <a:sx n="98" d="100"/>
          <a:sy n="98" d="100"/>
        </p:scale>
        <p:origin x="359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0BB0E1-7F69-4134-8E88-6081C868F3B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824D4-8AB1-4098-9EF6-0DCB69238AF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824D4-8AB1-4098-9EF6-0DCB69238A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55AE-27AD-4EE9-8728-F9A7F2ABE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8B26A-A8C9-4062-BA28-1222DE1229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55AE-27AD-4EE9-8728-F9A7F2ABE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8B26A-A8C9-4062-BA28-1222DE1229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55AE-27AD-4EE9-8728-F9A7F2ABE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8B26A-A8C9-4062-BA28-1222DE1229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55AE-27AD-4EE9-8728-F9A7F2ABE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8B26A-A8C9-4062-BA28-1222DE1229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55AE-27AD-4EE9-8728-F9A7F2ABE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8B26A-A8C9-4062-BA28-1222DE1229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55AE-27AD-4EE9-8728-F9A7F2ABE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8B26A-A8C9-4062-BA28-1222DE1229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55AE-27AD-4EE9-8728-F9A7F2ABE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8B26A-A8C9-4062-BA28-1222DE1229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55AE-27AD-4EE9-8728-F9A7F2ABE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8B26A-A8C9-4062-BA28-1222DE1229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55AE-27AD-4EE9-8728-F9A7F2ABE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8B26A-A8C9-4062-BA28-1222DE1229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55AE-27AD-4EE9-8728-F9A7F2ABE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8B26A-A8C9-4062-BA28-1222DE1229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55AE-27AD-4EE9-8728-F9A7F2ABE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8B26A-A8C9-4062-BA28-1222DE1229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C55AE-27AD-4EE9-8728-F9A7F2ABE9F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8B26A-A8C9-4062-BA28-1222DE12298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media" Target="../media/media1.mp3"/><Relationship Id="rId3" Type="http://schemas.openxmlformats.org/officeDocument/2006/relationships/audio" Target="../media/media1.mp3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hdphoto" Target="../media/hdphoto1.wdp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400"/>
          <a:stretch>
            <a:fillRect/>
          </a:stretch>
        </p:blipFill>
        <p:spPr>
          <a:xfrm>
            <a:off x="0" y="5513832"/>
            <a:ext cx="12192000" cy="1344168"/>
          </a:xfrm>
          <a:prstGeom prst="rect">
            <a:avLst/>
          </a:prstGeom>
        </p:spPr>
      </p:pic>
      <p:sp>
        <p:nvSpPr>
          <p:cNvPr id="6" name="圆角矩形 5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3736757" y="-1009933"/>
            <a:ext cx="4779446" cy="4776716"/>
          </a:xfrm>
          <a:prstGeom prst="roundRect">
            <a:avLst>
              <a:gd name="adj" fmla="val 11174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3723109" y="5175913"/>
            <a:ext cx="4779446" cy="2739788"/>
          </a:xfrm>
          <a:prstGeom prst="roundRect">
            <a:avLst>
              <a:gd name="adj" fmla="val 11174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3976445" y="5770417"/>
            <a:ext cx="42391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spc="-150" dirty="0" smtClean="0">
                <a:solidFill>
                  <a:schemeClr val="bg1"/>
                </a:solidFill>
                <a:ea typeface="Microsoft YaHei UI" panose="020B0503020204020204" pitchFamily="34" charset="-122"/>
                <a:cs typeface="Meiryo UI" panose="020B0604030504040204" pitchFamily="34" charset="-128"/>
              </a:rPr>
              <a:t>International entrepreneurship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1" name="矩形 10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3848301" y="542224"/>
            <a:ext cx="449539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400" b="1" spc="-150" dirty="0" smtClean="0">
                <a:solidFill>
                  <a:schemeClr val="bg1"/>
                </a:solidFill>
                <a:ea typeface="Microsoft YaHei UI" panose="020B0503020204020204" pitchFamily="34" charset="-122"/>
                <a:cs typeface="Meiryo UI" panose="020B0604030504040204" pitchFamily="34" charset="-128"/>
              </a:rPr>
              <a:t>How Culture Affects</a:t>
            </a:r>
            <a:endParaRPr lang="en-US" altLang="zh-CN" sz="4400" b="1" spc="-150" dirty="0" smtClean="0">
              <a:solidFill>
                <a:schemeClr val="bg1"/>
              </a:solidFill>
              <a:ea typeface="Microsoft YaHei UI" panose="020B0503020204020204" pitchFamily="34" charset="-122"/>
              <a:cs typeface="Meiryo UI" panose="020B0604030504040204" pitchFamily="34" charset="-128"/>
            </a:endParaRPr>
          </a:p>
          <a:p>
            <a:pPr algn="ctr"/>
            <a:r>
              <a:rPr lang="en-US" altLang="zh-CN" sz="4400" b="1" spc="-150" dirty="0" smtClean="0">
                <a:solidFill>
                  <a:schemeClr val="bg1"/>
                </a:solidFill>
                <a:cs typeface="Meiryo UI" panose="020B0604030504040204" pitchFamily="34" charset="-128"/>
              </a:rPr>
              <a:t>Entrepreneurship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2" name="TextBox 62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 txBox="1"/>
          <p:nvPr/>
        </p:nvSpPr>
        <p:spPr>
          <a:xfrm>
            <a:off x="4383871" y="2980953"/>
            <a:ext cx="3457922" cy="5835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/>
                </a:solidFill>
                <a:ea typeface="Microsoft JhengHei Light" panose="020B0304030504040204" pitchFamily="34" charset="-120"/>
                <a:cs typeface="Helvetica" panose="020B0604020202020204" pitchFamily="34" charset="0"/>
              </a:rPr>
              <a:t>Name</a:t>
            </a:r>
            <a:r>
              <a:rPr lang="zh-CN" altLang="en-US" sz="1600" dirty="0" smtClean="0">
                <a:solidFill>
                  <a:schemeClr val="bg1"/>
                </a:solidFill>
                <a:ea typeface="宋体" panose="02010600030101010101" pitchFamily="2" charset="-122"/>
                <a:cs typeface="Helvetica" panose="020B0604020202020204" pitchFamily="34" charset="0"/>
              </a:rPr>
              <a:t>：</a:t>
            </a:r>
            <a:r>
              <a:rPr lang="en-US" altLang="zh-CN" sz="1600" dirty="0" smtClean="0">
                <a:solidFill>
                  <a:schemeClr val="bg1"/>
                </a:solidFill>
                <a:ea typeface="宋体" panose="02010600030101010101" pitchFamily="2" charset="-122"/>
                <a:cs typeface="Helvetica" panose="020B0604020202020204" pitchFamily="34" charset="0"/>
              </a:rPr>
              <a:t>Gao shipeng</a:t>
            </a:r>
            <a:endParaRPr lang="en-US" altLang="zh-CN" sz="1600" dirty="0" smtClean="0">
              <a:solidFill>
                <a:schemeClr val="bg1"/>
              </a:solidFill>
              <a:ea typeface="Microsoft JhengHei Light" panose="020B0304030504040204" pitchFamily="34" charset="-120"/>
              <a:cs typeface="Helvetica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bg1"/>
                </a:solidFill>
                <a:ea typeface="Microsoft JhengHei Light" panose="020B0304030504040204" pitchFamily="34" charset="-120"/>
                <a:cs typeface="Helvetica" panose="020B0604020202020204" pitchFamily="34" charset="0"/>
              </a:rPr>
              <a:t>ID </a:t>
            </a:r>
            <a:r>
              <a:rPr lang="zh-CN" altLang="en-US" sz="1600" dirty="0" smtClean="0">
                <a:solidFill>
                  <a:schemeClr val="bg1"/>
                </a:solidFill>
                <a:ea typeface="宋体" panose="02010600030101010101" pitchFamily="2" charset="-122"/>
                <a:cs typeface="Helvetica" panose="020B0604020202020204" pitchFamily="34" charset="0"/>
              </a:rPr>
              <a:t>：</a:t>
            </a:r>
            <a:r>
              <a:rPr lang="en-US" altLang="zh-CN" sz="1600" dirty="0" smtClean="0">
                <a:solidFill>
                  <a:schemeClr val="bg1"/>
                </a:solidFill>
                <a:ea typeface="宋体" panose="02010600030101010101" pitchFamily="2" charset="-122"/>
                <a:cs typeface="Helvetica" panose="020B0604020202020204" pitchFamily="34" charset="0"/>
              </a:rPr>
              <a:t>1703277</a:t>
            </a:r>
            <a:endParaRPr lang="en-US" altLang="zh-CN" sz="1600" dirty="0" smtClean="0">
              <a:solidFill>
                <a:schemeClr val="bg1"/>
              </a:solidFill>
              <a:ea typeface="宋体" panose="02010600030101010101" pitchFamily="2" charset="-122"/>
              <a:cs typeface="Helvetica" panose="020B0604020202020204" pitchFamily="34" charset="0"/>
            </a:endParaRPr>
          </a:p>
        </p:txBody>
      </p:sp>
      <p:pic>
        <p:nvPicPr>
          <p:cNvPr id="9" name="BJ托马斯-Raindrops Keep Falling On My Head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57381" y="8253620"/>
            <a:ext cx="609600" cy="609600"/>
          </a:xfrm>
          <a:prstGeom prst="rect">
            <a:avLst/>
          </a:prstGeom>
        </p:spPr>
      </p:pic>
      <p:sp>
        <p:nvSpPr>
          <p:cNvPr id="2" name="e7d195523061f1c0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 hidden="1"/>
          <p:cNvSpPr txBox="1"/>
          <p:nvPr/>
        </p:nvSpPr>
        <p:spPr>
          <a:xfrm>
            <a:off x="-355600" y="1803400"/>
            <a:ext cx="293927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/>
              <a:t>e7d195523061f1c0205959036996ad55c215b892a7aac5c0B9ADEF7896FB48F2EF97163A2DE1401E1875DEDC438B7864AD24CA23553DBBBD975DAF4CAD4A2592689FFB6CEE59FFA55B2702D0E5EE29CDFC0DD98BC7D6A39AC4E055256EE11BBEDCDB7C9722D66262996B68DE860BD3C77EBCAECB599909EC0E07B61811075331ABCDE6990254B8C8</a:t>
            </a:r>
            <a:endParaRPr lang="zh-CN" altLang="en-US" sz="100"/>
          </a:p>
        </p:txBody>
      </p:sp>
      <p:sp>
        <p:nvSpPr>
          <p:cNvPr id="14" name="TextBox 62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 txBox="1"/>
          <p:nvPr/>
        </p:nvSpPr>
        <p:spPr>
          <a:xfrm>
            <a:off x="4397519" y="2206484"/>
            <a:ext cx="345792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ea typeface="Microsoft JhengHei Light" panose="020B0304030504040204" pitchFamily="34" charset="-120"/>
                <a:cs typeface="Helvetica" panose="020B0604020202020204" pitchFamily="34" charset="0"/>
              </a:rPr>
              <a:t>China &amp; Canada</a:t>
            </a:r>
            <a:endParaRPr lang="en-US" altLang="zh-CN" sz="2000" b="1" dirty="0">
              <a:solidFill>
                <a:schemeClr val="bg1"/>
              </a:solidFill>
              <a:ea typeface="Microsoft JhengHei Light" panose="020B0304030504040204" pitchFamily="34" charset="-120"/>
              <a:cs typeface="Helvetica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rippl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95833E-6 4.07407E-6 L -3.95833E-6 0.07222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08333E-6 1.85185E-6 L -2.08333E-6 -0.07292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5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2.08333E-6 0.09421 L -2.08333E-6 1.48148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722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4" presetClass="path" presetSubtype="0" accel="50000" decel="5000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-2.08333E-6 0.09421 L -2.08333E-6 1.48148E-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722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4" presetClass="path" presetSubtype="0" accel="50000" decel="5000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-2.08333E-6 0.09421 L -2.08333E-6 1.48148E-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  <p:bldP spid="11" grpId="0"/>
      <p:bldP spid="11" grpId="1"/>
      <p:bldP spid="12" grpId="0" bldLvl="0" animBg="1"/>
      <p:bldP spid="12" grpId="1" bldLvl="0" animBg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656"/>
          <a:stretch>
            <a:fillRect/>
          </a:stretch>
        </p:blipFill>
        <p:spPr>
          <a:xfrm>
            <a:off x="0" y="0"/>
            <a:ext cx="1626919" cy="6858000"/>
          </a:xfrm>
          <a:prstGeom prst="rect">
            <a:avLst/>
          </a:prstGeom>
        </p:spPr>
      </p:pic>
      <p:sp>
        <p:nvSpPr>
          <p:cNvPr id="9" name="圆角矩形 8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-688768" y="1318160"/>
            <a:ext cx="5997038" cy="2006931"/>
          </a:xfrm>
          <a:prstGeom prst="roundRect">
            <a:avLst>
              <a:gd name="adj" fmla="val 22417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 txBox="1"/>
          <p:nvPr/>
        </p:nvSpPr>
        <p:spPr>
          <a:xfrm>
            <a:off x="624666" y="1767627"/>
            <a:ext cx="3815963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algn="dist"/>
            <a:r>
              <a:rPr lang="en-US" altLang="zh-CN" sz="6600" b="1" spc="-150" dirty="0">
                <a:solidFill>
                  <a:schemeClr val="bg1"/>
                </a:solidFill>
                <a:ea typeface="Microsoft YaHei UI" panose="020B0503020204020204" pitchFamily="34" charset="-122"/>
                <a:cs typeface="Meiryo UI" panose="020B0604030504040204" pitchFamily="34" charset="-128"/>
              </a:rPr>
              <a:t>CONTENTS</a:t>
            </a:r>
            <a:endParaRPr lang="zh-CN" altLang="en-US" sz="6600" b="1" spc="-150" dirty="0">
              <a:solidFill>
                <a:schemeClr val="bg1"/>
              </a:solidFill>
              <a:ea typeface="Microsoft YaHei UI" panose="020B0503020204020204" pitchFamily="34" charset="-122"/>
              <a:cs typeface="Meiryo UI" panose="020B0604030504040204" pitchFamily="34" charset="-128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128533" y="1589958"/>
            <a:ext cx="4497411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Microsoft YaHei UI" panose="020B0503020204020204" pitchFamily="34" charset="-122"/>
              </a:rPr>
              <a:t>General influence from culture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ea typeface="Microsoft YaHei UI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7128531" y="2623298"/>
            <a:ext cx="4744153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Microsoft YaHei UI" panose="020B0503020204020204" pitchFamily="34" charset="-122"/>
              </a:rPr>
              <a:t>Type 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ea typeface="Microsoft YaHei UI" panose="020B0503020204020204" pitchFamily="34" charset="-122"/>
              </a:rPr>
              <a:t>of entrepreneurial activities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ea typeface="Microsoft YaHei UI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7128531" y="3688497"/>
            <a:ext cx="2962688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Microsoft YaHei UI" panose="020B0503020204020204" pitchFamily="34" charset="-122"/>
              </a:rPr>
              <a:t>Education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ea typeface="Microsoft YaHei UI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7128531" y="4701703"/>
            <a:ext cx="5063468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Microsoft YaHei UI" panose="020B0503020204020204" pitchFamily="34" charset="-122"/>
              </a:rPr>
              <a:t>Characteristics </a:t>
            </a: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ea typeface="Microsoft YaHei UI" panose="020B0503020204020204" pitchFamily="34" charset="-122"/>
              </a:rPr>
              <a:t>of </a:t>
            </a:r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Microsoft YaHei UI" panose="020B0503020204020204" pitchFamily="34" charset="-122"/>
              </a:rPr>
              <a:t>entrepreneurship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ea typeface="Microsoft YaHei UI" panose="020B0503020204020204" pitchFamily="34" charset="-122"/>
            </a:endParaRPr>
          </a:p>
        </p:txBody>
      </p:sp>
      <p:sp>
        <p:nvSpPr>
          <p:cNvPr id="56" name="圆角矩形 55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6258906" y="1626187"/>
            <a:ext cx="576816" cy="604892"/>
          </a:xfrm>
          <a:prstGeom prst="roundRect">
            <a:avLst>
              <a:gd name="adj" fmla="val 22417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/>
              <a:t>01</a:t>
            </a:r>
            <a:endParaRPr lang="zh-CN" altLang="en-US" sz="2400" b="1" dirty="0"/>
          </a:p>
        </p:txBody>
      </p:sp>
      <p:sp>
        <p:nvSpPr>
          <p:cNvPr id="57" name="圆角矩形 56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6258906" y="2666139"/>
            <a:ext cx="576816" cy="604892"/>
          </a:xfrm>
          <a:prstGeom prst="roundRect">
            <a:avLst>
              <a:gd name="adj" fmla="val 22417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/>
              <a:t>02</a:t>
            </a:r>
            <a:endParaRPr lang="zh-CN" altLang="en-US" sz="2400" b="1" dirty="0"/>
          </a:p>
        </p:txBody>
      </p:sp>
      <p:sp>
        <p:nvSpPr>
          <p:cNvPr id="58" name="圆角矩形 57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6261741" y="3706091"/>
            <a:ext cx="576816" cy="604892"/>
          </a:xfrm>
          <a:prstGeom prst="roundRect">
            <a:avLst>
              <a:gd name="adj" fmla="val 22417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/>
              <a:t>03</a:t>
            </a:r>
            <a:endParaRPr lang="zh-CN" altLang="en-US" sz="2400" b="1" dirty="0"/>
          </a:p>
        </p:txBody>
      </p:sp>
      <p:sp>
        <p:nvSpPr>
          <p:cNvPr id="59" name="圆角矩形 58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6261741" y="4746044"/>
            <a:ext cx="576816" cy="604892"/>
          </a:xfrm>
          <a:prstGeom prst="roundRect">
            <a:avLst>
              <a:gd name="adj" fmla="val 22417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/>
              <a:t>04</a:t>
            </a:r>
            <a:endParaRPr lang="zh-CN" altLang="en-US" sz="2400" b="1" dirty="0"/>
          </a:p>
        </p:txBody>
      </p:sp>
      <p:sp>
        <p:nvSpPr>
          <p:cNvPr id="2" name="e7d195523061f1c0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 hidden="1"/>
          <p:cNvSpPr txBox="1"/>
          <p:nvPr/>
        </p:nvSpPr>
        <p:spPr>
          <a:xfrm>
            <a:off x="-355600" y="1803400"/>
            <a:ext cx="293927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/>
              <a:t>e7d195523061f1c0205959036996ad55c215b892a7aac5c0B9ADEF7896FB48F2EF97163A2DE1401E1875DEDC438B7864AD24CA23553DBBBD975DAF4CAD4A2592689FFB6CEE59FFA55B2702D0E5EE29CDFC0DD98BC7D6A39AC4E055256EE11BBEDCDB7C9722D66262996B68DE860BD3C77EBCAECB599909EC0E07B61811075331ABCDE6990254B8C8</a:t>
            </a:r>
            <a:endParaRPr lang="zh-CN" altLang="en-US" sz="100"/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125E-6 4.07407E-6 L 0.05834 -0.00047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-23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125E-6 4.07407E-6 L 0.05834 -0.00047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-2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125E-6 4.07407E-6 L 0.05834 -0.00047 " pathEditMode="relative" rAng="0" ptsTypes="AA">
                                      <p:cBhvr>
                                        <p:cTn id="2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-2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125E-6 4.07407E-6 L 0.05834 -0.00047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-2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125E-6 4.07407E-6 L 0.05834 -0.00047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-23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559854" y="360913"/>
            <a:ext cx="576816" cy="604892"/>
          </a:xfrm>
          <a:prstGeom prst="roundRect">
            <a:avLst>
              <a:gd name="adj" fmla="val 22417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/>
              <a:t>01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1269993" y="190792"/>
            <a:ext cx="4056750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>
                <a:solidFill>
                  <a:srgbClr val="EE534F"/>
                </a:solidFill>
                <a:ea typeface="Microsoft YaHei UI" panose="020B0503020204020204" pitchFamily="34" charset="-122"/>
              </a:rPr>
              <a:t>General influence from culture</a:t>
            </a:r>
            <a:endParaRPr lang="en-US" altLang="zh-CN" sz="2400" dirty="0">
              <a:solidFill>
                <a:srgbClr val="EE534F"/>
              </a:solidFill>
              <a:ea typeface="Microsoft YaHei UI" panose="020B0503020204020204" pitchFamily="34" charset="-122"/>
            </a:endParaRPr>
          </a:p>
        </p:txBody>
      </p:sp>
      <p:sp>
        <p:nvSpPr>
          <p:cNvPr id="52" name="矩形 51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753141" y="2382892"/>
            <a:ext cx="42016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In general, a positive culture can have a supportive influence on entrepreneurship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53" name="矩形 52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753141" y="3945618"/>
            <a:ext cx="42016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In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C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anada, entrepreneurship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is regarded as a good career choice. Successful entrepreneurs enjoy high status and Canadian media are seen to report fully on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entrepreneurship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just"/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just"/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In China, the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entrepreneurial culture of China didn’t develop rapidly until this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century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54" name="矩形 53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794085" y="1776777"/>
            <a:ext cx="3291374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dirty="0" smtClean="0">
                <a:solidFill>
                  <a:srgbClr val="EE534F"/>
                </a:solidFill>
                <a:ea typeface="Microsoft YaHei UI" panose="020B0503020204020204" pitchFamily="34" charset="-122"/>
              </a:rPr>
              <a:t>My opinion</a:t>
            </a:r>
            <a:endParaRPr lang="zh-CN" altLang="en-US" sz="2800" dirty="0">
              <a:solidFill>
                <a:srgbClr val="EE534F"/>
              </a:solidFill>
              <a:ea typeface="Microsoft YaHei UI" panose="020B0503020204020204" pitchFamily="34" charset="-122"/>
            </a:endParaRPr>
          </a:p>
        </p:txBody>
      </p:sp>
      <p:sp>
        <p:nvSpPr>
          <p:cNvPr id="3" name="e7d195523061f1c0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 hidden="1"/>
          <p:cNvSpPr txBox="1"/>
          <p:nvPr/>
        </p:nvSpPr>
        <p:spPr>
          <a:xfrm>
            <a:off x="-355600" y="1803400"/>
            <a:ext cx="293927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/>
              <a:t>e7d195523061f1c0205959036996ad55c215b892a7aac5c0B9ADEF7896FB48F2EF97163A2DE1401E1875DEDC438B7864AD24CA23553DBBBD975DAF4CAD4A2592689FFB6CEE59FFA55B2702D0E5EE29CDFC0DD98BC7D6A39AC4E055256EE11BBEDCDB7C9722D66262996B68DE860BD3C77EBCAECB599909EC0E07B61811075331ABCDE6990254B8C8</a:t>
            </a:r>
            <a:endParaRPr lang="zh-CN" altLang="en-US" sz="1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646" y="1830742"/>
            <a:ext cx="2680318" cy="1800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46" y="1830742"/>
            <a:ext cx="1992000" cy="180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044" y="4051334"/>
            <a:ext cx="1980602" cy="180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646" y="4051334"/>
            <a:ext cx="2680318" cy="1800000"/>
          </a:xfrm>
          <a:prstGeom prst="rect">
            <a:avLst/>
          </a:prstGeom>
        </p:spPr>
      </p:pic>
      <p:sp>
        <p:nvSpPr>
          <p:cNvPr id="12" name="椭圆 11"/>
          <p:cNvSpPr/>
          <p:nvPr/>
        </p:nvSpPr>
        <p:spPr>
          <a:xfrm>
            <a:off x="6270171" y="3062515"/>
            <a:ext cx="1828800" cy="203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椭圆 15"/>
          <p:cNvSpPr/>
          <p:nvPr/>
        </p:nvSpPr>
        <p:spPr>
          <a:xfrm>
            <a:off x="6277431" y="5290417"/>
            <a:ext cx="1828800" cy="203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矩形 12"/>
          <p:cNvSpPr/>
          <p:nvPr/>
        </p:nvSpPr>
        <p:spPr>
          <a:xfrm>
            <a:off x="7886903" y="6350391"/>
            <a:ext cx="317106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Source: https</a:t>
            </a:r>
            <a:r>
              <a:rPr lang="en-US" sz="1000" dirty="0"/>
              <a:t>://</a:t>
            </a:r>
            <a:r>
              <a:rPr lang="en-US" sz="1000" dirty="0" smtClean="0"/>
              <a:t>www.gemconsortium.org/country-profile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14:switch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L 0.02409 2.22222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52" grpId="0"/>
      <p:bldP spid="53" grpId="0"/>
      <p:bldP spid="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圆角矩形 40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559854" y="360913"/>
            <a:ext cx="576816" cy="604892"/>
          </a:xfrm>
          <a:prstGeom prst="roundRect">
            <a:avLst>
              <a:gd name="adj" fmla="val 22417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02</a:t>
            </a:r>
            <a:endParaRPr lang="zh-CN" altLang="en-US" sz="2400" b="1" dirty="0"/>
          </a:p>
        </p:txBody>
      </p:sp>
      <p:sp>
        <p:nvSpPr>
          <p:cNvPr id="43" name="矩形 42"/>
          <p:cNvSpPr/>
          <p:nvPr/>
        </p:nvSpPr>
        <p:spPr>
          <a:xfrm>
            <a:off x="1269992" y="190792"/>
            <a:ext cx="5145321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solidFill>
                  <a:srgbClr val="EE534F"/>
                </a:solidFill>
                <a:ea typeface="Microsoft YaHei UI" panose="020B0503020204020204" pitchFamily="34" charset="-122"/>
              </a:rPr>
              <a:t>Type </a:t>
            </a:r>
            <a:r>
              <a:rPr lang="en-US" altLang="zh-CN" sz="2400" dirty="0">
                <a:solidFill>
                  <a:srgbClr val="EE534F"/>
                </a:solidFill>
                <a:ea typeface="Microsoft YaHei UI" panose="020B0503020204020204" pitchFamily="34" charset="-122"/>
              </a:rPr>
              <a:t>of entrepreneurial activities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ea typeface="Microsoft YaHei UI" panose="020B0503020204020204" pitchFamily="34" charset="-122"/>
            </a:endParaRPr>
          </a:p>
        </p:txBody>
      </p:sp>
      <p:sp>
        <p:nvSpPr>
          <p:cNvPr id="3" name="e7d195523061f1c0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 hidden="1"/>
          <p:cNvSpPr txBox="1"/>
          <p:nvPr/>
        </p:nvSpPr>
        <p:spPr>
          <a:xfrm>
            <a:off x="-355600" y="1803400"/>
            <a:ext cx="293927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/>
              <a:t>e7d195523061f1c0205959036996ad55c215b892a7aac5c0B9ADEF7896FB48F2EF97163A2DE1401E1875DEDC438B7864AD24CA23553DBBBD975DAF4CAD4A2592689FFB6CEE59FFA55B2702D0E5EE29CDFC0DD98BC7D6A39AC4E055256EE11BBEDCDB7C9722D66262996B68DE860BD3C77EBCAECB599909EC0E07B61811075331ABCDE6990254B8C8</a:t>
            </a:r>
            <a:endParaRPr lang="zh-CN" altLang="en-US" sz="100"/>
          </a:p>
        </p:txBody>
      </p:sp>
      <p:sp>
        <p:nvSpPr>
          <p:cNvPr id="45" name="矩形 44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753139" y="1729742"/>
            <a:ext cx="108074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In </a:t>
            </a:r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a positive and mature entrepreneurial culture, people see the entrepreneurship as an opportunity rather than a choice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46" name="矩形 45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864173" y="4468138"/>
            <a:ext cx="105854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In 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Canada, opportunity-driven entrepreneurial activity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leads 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necessity-driven activity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by 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a ratio of </a:t>
            </a:r>
            <a:r>
              <a:rPr lang="en-US" altLang="zh-CN" sz="1600" b="1" dirty="0" smtClean="0">
                <a:solidFill>
                  <a:srgbClr val="FF0000"/>
                </a:solidFill>
                <a:ea typeface="Roboto" panose="02000000000000000000" pitchFamily="2" charset="0"/>
                <a:cs typeface="Helvetica" panose="020B0604020202020204" pitchFamily="34" charset="0"/>
              </a:rPr>
              <a:t>5:1</a:t>
            </a:r>
            <a:endParaRPr lang="en-US" altLang="zh-CN" sz="1600" b="1" dirty="0" smtClean="0">
              <a:solidFill>
                <a:srgbClr val="FF0000"/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ctr"/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In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China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,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the 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motivation behind entrepreneurial activity has shifted from necessity to opportunity, 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with 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the proportion of opportunity-driven entrepreneurship increasing from 40% in 2002 to 58 % in 2011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47" name="矩形 46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794085" y="1123627"/>
            <a:ext cx="3291374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dirty="0" smtClean="0">
                <a:solidFill>
                  <a:srgbClr val="EE534F"/>
                </a:solidFill>
                <a:ea typeface="Microsoft YaHei UI" panose="020B0503020204020204" pitchFamily="34" charset="-122"/>
              </a:rPr>
              <a:t>My opinion</a:t>
            </a:r>
            <a:endParaRPr lang="zh-CN" altLang="en-US" sz="2800" dirty="0">
              <a:solidFill>
                <a:srgbClr val="EE534F"/>
              </a:solidFill>
              <a:ea typeface="Microsoft YaHei UI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1178" y="2395747"/>
            <a:ext cx="2680318" cy="1800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262" y="2395747"/>
            <a:ext cx="3610822" cy="1800000"/>
          </a:xfrm>
          <a:prstGeom prst="rect">
            <a:avLst/>
          </a:prstGeom>
        </p:spPr>
      </p:pic>
      <p:sp>
        <p:nvSpPr>
          <p:cNvPr id="48" name="矩形 47"/>
          <p:cNvSpPr/>
          <p:nvPr/>
        </p:nvSpPr>
        <p:spPr>
          <a:xfrm>
            <a:off x="7886903" y="6350391"/>
            <a:ext cx="317106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Source: https</a:t>
            </a:r>
            <a:r>
              <a:rPr lang="en-US" sz="1000" dirty="0"/>
              <a:t>://</a:t>
            </a:r>
            <a:r>
              <a:rPr lang="en-US" sz="1000" dirty="0" smtClean="0"/>
              <a:t>www.gemconsortium.org/country-profile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0">
        <p14:prism isInverted="1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L 0.02409 2.22222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5" grpId="0"/>
      <p:bldP spid="4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559854" y="360913"/>
            <a:ext cx="576816" cy="604892"/>
          </a:xfrm>
          <a:prstGeom prst="roundRect">
            <a:avLst>
              <a:gd name="adj" fmla="val 22417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03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1269993" y="190792"/>
            <a:ext cx="4056750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solidFill>
                  <a:srgbClr val="EE534F"/>
                </a:solidFill>
                <a:ea typeface="Microsoft YaHei UI" panose="020B0503020204020204" pitchFamily="34" charset="-122"/>
              </a:rPr>
              <a:t>Education</a:t>
            </a:r>
            <a:endParaRPr lang="en-US" altLang="zh-CN" sz="2400" dirty="0">
              <a:solidFill>
                <a:srgbClr val="EE534F"/>
              </a:solidFill>
              <a:ea typeface="Microsoft YaHei UI" panose="020B0503020204020204" pitchFamily="34" charset="-122"/>
            </a:endParaRPr>
          </a:p>
        </p:txBody>
      </p:sp>
      <p:sp>
        <p:nvSpPr>
          <p:cNvPr id="52" name="矩形 51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753141" y="2382892"/>
            <a:ext cx="42016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As education can affect culture, 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it </a:t>
            </a:r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can also affect entrepreneurship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53" name="矩形 52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794085" y="3389121"/>
            <a:ext cx="451417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Canada, as a developed country, has a better education system and sufficient support on education, which means almost every person can gain the education they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need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just"/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just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Normally, people in China do not accept a specific course about entrepreneurship until they are in college or some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programs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just"/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just"/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Lacking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of necessary knowledge, the perceived opportunity rate and perceived capability rate of China are both less than those of Canada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54" name="矩形 53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794085" y="1776777"/>
            <a:ext cx="3291374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dirty="0" smtClean="0">
                <a:solidFill>
                  <a:srgbClr val="EE534F"/>
                </a:solidFill>
                <a:ea typeface="Microsoft YaHei UI" panose="020B0503020204020204" pitchFamily="34" charset="-122"/>
              </a:rPr>
              <a:t>My opinion</a:t>
            </a:r>
            <a:endParaRPr lang="zh-CN" altLang="en-US" sz="2800" dirty="0">
              <a:solidFill>
                <a:srgbClr val="EE534F"/>
              </a:solidFill>
              <a:ea typeface="Microsoft YaHei UI" panose="020B0503020204020204" pitchFamily="34" charset="-122"/>
            </a:endParaRPr>
          </a:p>
        </p:txBody>
      </p:sp>
      <p:sp>
        <p:nvSpPr>
          <p:cNvPr id="3" name="e7d195523061f1c0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 hidden="1"/>
          <p:cNvSpPr txBox="1"/>
          <p:nvPr/>
        </p:nvSpPr>
        <p:spPr>
          <a:xfrm>
            <a:off x="-355600" y="1803400"/>
            <a:ext cx="293927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/>
              <a:t>e7d195523061f1c0205959036996ad55c215b892a7aac5c0B9ADEF7896FB48F2EF97163A2DE1401E1875DEDC438B7864AD24CA23553DBBBD975DAF4CAD4A2592689FFB6CEE59FFA55B2702D0E5EE29CDFC0DD98BC7D6A39AC4E055256EE11BBEDCDB7C9722D66262996B68DE860BD3C77EBCAECB599909EC0E07B61811075331ABCDE6990254B8C8</a:t>
            </a:r>
            <a:endParaRPr lang="zh-CN" altLang="en-US" sz="1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646" y="1830742"/>
            <a:ext cx="2680318" cy="1800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46" y="1830742"/>
            <a:ext cx="1992000" cy="180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044" y="4051334"/>
            <a:ext cx="1980602" cy="180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646" y="4051334"/>
            <a:ext cx="2680318" cy="1800000"/>
          </a:xfrm>
          <a:prstGeom prst="rect">
            <a:avLst/>
          </a:prstGeom>
        </p:spPr>
      </p:pic>
      <p:sp>
        <p:nvSpPr>
          <p:cNvPr id="12" name="椭圆 11"/>
          <p:cNvSpPr/>
          <p:nvPr/>
        </p:nvSpPr>
        <p:spPr>
          <a:xfrm>
            <a:off x="6270171" y="2571088"/>
            <a:ext cx="1828800" cy="53497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椭圆 15"/>
          <p:cNvSpPr/>
          <p:nvPr/>
        </p:nvSpPr>
        <p:spPr>
          <a:xfrm>
            <a:off x="6277431" y="4791680"/>
            <a:ext cx="1828800" cy="54228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矩形 12"/>
          <p:cNvSpPr/>
          <p:nvPr/>
        </p:nvSpPr>
        <p:spPr>
          <a:xfrm>
            <a:off x="7886903" y="6350391"/>
            <a:ext cx="317106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Source: https</a:t>
            </a:r>
            <a:r>
              <a:rPr lang="en-US" sz="1000" dirty="0"/>
              <a:t>://</a:t>
            </a:r>
            <a:r>
              <a:rPr lang="en-US" sz="1000" dirty="0" smtClean="0"/>
              <a:t>www.gemconsortium.org/country-profile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14:switch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L 0.02409 2.22222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52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559854" y="360913"/>
            <a:ext cx="576816" cy="604892"/>
          </a:xfrm>
          <a:prstGeom prst="roundRect">
            <a:avLst>
              <a:gd name="adj" fmla="val 22417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04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1269992" y="190792"/>
            <a:ext cx="6945093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>
                <a:solidFill>
                  <a:srgbClr val="EE534F"/>
                </a:solidFill>
                <a:ea typeface="Microsoft YaHei UI" panose="020B0503020204020204" pitchFamily="34" charset="-122"/>
              </a:rPr>
              <a:t>Characteristics of entrepreneurship</a:t>
            </a:r>
            <a:endParaRPr lang="en-US" altLang="zh-CN" sz="2400" dirty="0" smtClean="0">
              <a:solidFill>
                <a:srgbClr val="EE534F"/>
              </a:solidFill>
              <a:ea typeface="Microsoft YaHei UI" panose="020B0503020204020204" pitchFamily="34" charset="-122"/>
            </a:endParaRPr>
          </a:p>
        </p:txBody>
      </p:sp>
      <p:sp>
        <p:nvSpPr>
          <p:cNvPr id="52" name="矩形 51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753141" y="2382892"/>
            <a:ext cx="42016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T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he </a:t>
            </a:r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characteristics of culture can influence 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the </a:t>
            </a:r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characteristics of entrepreneurship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53" name="矩形 52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794085" y="3389121"/>
            <a:ext cx="45141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Canadian people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more fear of failure than Chinese people, for the entrepreneurial activity is risky, which is related to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failure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just"/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just"/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Entrepreneurs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in China prefer sustainable development rather than short term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income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just"/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  <a:p>
            <a:pPr algn="just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ea typeface="Roboto" panose="02000000000000000000" pitchFamily="2" charset="0"/>
                <a:cs typeface="Helvetica" panose="020B0604020202020204" pitchFamily="34" charset="0"/>
              </a:rPr>
              <a:t>Chinese entrepreneurs are thriftier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ea typeface="Roboto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54" name="矩形 53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794085" y="1776777"/>
            <a:ext cx="3291374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dirty="0" smtClean="0">
                <a:solidFill>
                  <a:srgbClr val="EE534F"/>
                </a:solidFill>
                <a:ea typeface="Microsoft YaHei UI" panose="020B0503020204020204" pitchFamily="34" charset="-122"/>
              </a:rPr>
              <a:t>My opinion</a:t>
            </a:r>
            <a:endParaRPr lang="zh-CN" altLang="en-US" sz="2800" dirty="0">
              <a:solidFill>
                <a:srgbClr val="EE534F"/>
              </a:solidFill>
              <a:ea typeface="Microsoft YaHei UI" panose="020B0503020204020204" pitchFamily="34" charset="-122"/>
            </a:endParaRPr>
          </a:p>
        </p:txBody>
      </p:sp>
      <p:sp>
        <p:nvSpPr>
          <p:cNvPr id="3" name="e7d195523061f1c0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 hidden="1"/>
          <p:cNvSpPr txBox="1"/>
          <p:nvPr/>
        </p:nvSpPr>
        <p:spPr>
          <a:xfrm>
            <a:off x="-355600" y="1803400"/>
            <a:ext cx="293927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/>
              <a:t>e7d195523061f1c0205959036996ad55c215b892a7aac5c0B9ADEF7896FB48F2EF97163A2DE1401E1875DEDC438B7864AD24CA23553DBBBD975DAF4CAD4A2592689FFB6CEE59FFA55B2702D0E5EE29CDFC0DD98BC7D6A39AC4E055256EE11BBEDCDB7C9722D66262996B68DE860BD3C77EBCAECB599909EC0E07B61811075331ABCDE6990254B8C8</a:t>
            </a:r>
            <a:endParaRPr lang="zh-CN" altLang="en-US" sz="100"/>
          </a:p>
        </p:txBody>
      </p:sp>
      <p:sp>
        <p:nvSpPr>
          <p:cNvPr id="13" name="矩形 12"/>
          <p:cNvSpPr/>
          <p:nvPr/>
        </p:nvSpPr>
        <p:spPr>
          <a:xfrm>
            <a:off x="9049510" y="6350391"/>
            <a:ext cx="251703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/>
              <a:t>Source</a:t>
            </a:r>
            <a:r>
              <a:rPr lang="en-US" sz="1000" dirty="0"/>
              <a:t>: https://www.hofstede-insights.com/</a:t>
            </a:r>
            <a:endParaRPr lang="en-US" sz="10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079" y="1794577"/>
            <a:ext cx="5591956" cy="3410426"/>
          </a:xfrm>
          <a:prstGeom prst="rect">
            <a:avLst/>
          </a:prstGeom>
          <a:ln>
            <a:noFill/>
          </a:ln>
        </p:spPr>
      </p:pic>
      <p:sp>
        <p:nvSpPr>
          <p:cNvPr id="73" name="椭圆 72"/>
          <p:cNvSpPr/>
          <p:nvPr/>
        </p:nvSpPr>
        <p:spPr>
          <a:xfrm>
            <a:off x="8765178" y="3255053"/>
            <a:ext cx="731522" cy="22373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椭圆 73"/>
          <p:cNvSpPr/>
          <p:nvPr/>
        </p:nvSpPr>
        <p:spPr>
          <a:xfrm>
            <a:off x="9662160" y="2767369"/>
            <a:ext cx="789561" cy="281047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椭圆 74"/>
          <p:cNvSpPr/>
          <p:nvPr/>
        </p:nvSpPr>
        <p:spPr>
          <a:xfrm>
            <a:off x="10536449" y="2967667"/>
            <a:ext cx="789050" cy="22373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14:switch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L 0.02409 2.22222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559854" y="360913"/>
            <a:ext cx="576816" cy="604892"/>
          </a:xfrm>
          <a:prstGeom prst="roundRect">
            <a:avLst>
              <a:gd name="adj" fmla="val 22417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1269992" y="190792"/>
            <a:ext cx="6945093" cy="64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solidFill>
                  <a:srgbClr val="EE534F"/>
                </a:solidFill>
                <a:ea typeface="Microsoft YaHei UI" panose="020B0503020204020204" pitchFamily="34" charset="-122"/>
              </a:rPr>
              <a:t>Sum up</a:t>
            </a:r>
            <a:endParaRPr lang="en-US" altLang="zh-CN" sz="2400" dirty="0" smtClean="0">
              <a:solidFill>
                <a:srgbClr val="EE534F"/>
              </a:solidFill>
              <a:ea typeface="Microsoft YaHei UI" panose="020B0503020204020204" pitchFamily="34" charset="-122"/>
            </a:endParaRPr>
          </a:p>
        </p:txBody>
      </p:sp>
      <p:sp>
        <p:nvSpPr>
          <p:cNvPr id="3" name="e7d195523061f1c0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 hidden="1"/>
          <p:cNvSpPr txBox="1"/>
          <p:nvPr/>
        </p:nvSpPr>
        <p:spPr>
          <a:xfrm>
            <a:off x="-355600" y="1803400"/>
            <a:ext cx="293927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/>
              <a:t>e7d195523061f1c0205959036996ad55c215b892a7aac5c0B9ADEF7896FB48F2EF97163A2DE1401E1875DEDC438B7864AD24CA23553DBBBD975DAF4CAD4A2592689FFB6CEE59FFA55B2702D0E5EE29CDFC0DD98BC7D6A39AC4E055256EE11BBEDCDB7C9722D66262996B68DE860BD3C77EBCAECB599909EC0E07B61811075331ABCDE6990254B8C8</a:t>
            </a:r>
            <a:endParaRPr lang="zh-CN" altLang="en-US" sz="100"/>
          </a:p>
        </p:txBody>
      </p:sp>
      <p:sp>
        <p:nvSpPr>
          <p:cNvPr id="14" name="矩形 13"/>
          <p:cNvSpPr/>
          <p:nvPr/>
        </p:nvSpPr>
        <p:spPr>
          <a:xfrm>
            <a:off x="1879600" y="2973625"/>
            <a:ext cx="8432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C</a:t>
            </a:r>
            <a:r>
              <a:rPr lang="en-US" dirty="0" smtClean="0"/>
              <a:t>ulture </a:t>
            </a:r>
            <a:r>
              <a:rPr lang="en-US" dirty="0"/>
              <a:t>is the soil to cultivate entrepreneurship. </a:t>
            </a:r>
            <a:endParaRPr lang="en-US" dirty="0" smtClean="0"/>
          </a:p>
          <a:p>
            <a:pPr algn="ctr"/>
            <a:r>
              <a:rPr lang="en-US" dirty="0" smtClean="0"/>
              <a:t>Supportive </a:t>
            </a:r>
            <a:r>
              <a:rPr lang="en-US" dirty="0"/>
              <a:t>culture can enhance the development of entrepreneurship </a:t>
            </a:r>
            <a:endParaRPr lang="en-US" dirty="0" smtClean="0"/>
          </a:p>
          <a:p>
            <a:pPr algn="ctr"/>
            <a:r>
              <a:rPr lang="en-US" dirty="0" smtClean="0"/>
              <a:t>And entrepreneurship </a:t>
            </a:r>
            <a:r>
              <a:rPr lang="en-US" dirty="0"/>
              <a:t>is imprinted by culture.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14:switch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L 0.02409 2.22222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860"/>
          <a:stretch>
            <a:fillRect/>
          </a:stretch>
        </p:blipFill>
        <p:spPr>
          <a:xfrm>
            <a:off x="0" y="0"/>
            <a:ext cx="12192000" cy="1244009"/>
          </a:xfrm>
          <a:prstGeom prst="rect">
            <a:avLst/>
          </a:prstGeom>
        </p:spPr>
      </p:pic>
      <p:sp>
        <p:nvSpPr>
          <p:cNvPr id="6" name="圆角矩形 5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3723109" y="2921391"/>
            <a:ext cx="4779446" cy="4776716"/>
          </a:xfrm>
          <a:prstGeom prst="roundRect">
            <a:avLst>
              <a:gd name="adj" fmla="val 11174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3723109" y="-868408"/>
            <a:ext cx="4779446" cy="2739788"/>
          </a:xfrm>
          <a:prstGeom prst="roundRect">
            <a:avLst>
              <a:gd name="adj" fmla="val 11174"/>
            </a:avLst>
          </a:prstGeom>
          <a:solidFill>
            <a:srgbClr val="EE534F"/>
          </a:solidFill>
          <a:ln>
            <a:noFill/>
          </a:ln>
          <a:effectLst>
            <a:outerShdw blurRad="152400" sx="103000" sy="103000" algn="c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4174310" y="5394745"/>
            <a:ext cx="390433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b="1" spc="-150" dirty="0">
                <a:solidFill>
                  <a:schemeClr val="bg1"/>
                </a:solidFill>
                <a:ea typeface="Microsoft YaHei UI" panose="020B0503020204020204" pitchFamily="34" charset="-122"/>
                <a:cs typeface="Meiryo UI" panose="020B0604030504040204" pitchFamily="34" charset="-128"/>
              </a:rPr>
              <a:t>MANY THANKS ! 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" name="e7d195523061f1c0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 hidden="1"/>
          <p:cNvSpPr txBox="1"/>
          <p:nvPr/>
        </p:nvSpPr>
        <p:spPr>
          <a:xfrm>
            <a:off x="-355600" y="1803400"/>
            <a:ext cx="293927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/>
              <a:t>e7d195523061f1c0205959036996ad55c215b892a7aac5c0B9ADEF7896FB48F2EF97163A2DE1401E1875DEDC438B7864AD24CA23553DBBBD975DAF4CAD4A2592689FFB6CEE59FFA55B2702D0E5EE29CDFC0DD98BC7D6A39AC4E055256EE11BBEDCDB7C9722D66262996B68DE860BD3C77EBCAECB599909EC0E07B61811075331ABCDE6990254B8C8</a:t>
            </a:r>
            <a:endParaRPr lang="zh-CN" altLang="en-US" sz="100"/>
          </a:p>
        </p:txBody>
      </p:sp>
      <p:sp>
        <p:nvSpPr>
          <p:cNvPr id="10" name="矩形 9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4006924" y="360394"/>
            <a:ext cx="42391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spc="-150" dirty="0" smtClean="0">
                <a:solidFill>
                  <a:schemeClr val="bg1"/>
                </a:solidFill>
                <a:ea typeface="Microsoft YaHei UI" panose="020B0503020204020204" pitchFamily="34" charset="-122"/>
                <a:cs typeface="Meiryo UI" panose="020B0604030504040204" pitchFamily="34" charset="-128"/>
              </a:rPr>
              <a:t>International entrepreneurship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1" name="矩形 10" descr="e7d195523061f1c0205959036996ad55c215b892a7aac5c0B9ADEF7896FB48F2EF97163A2DE1401E1875DEDC438B7864AD24CA23553DBBBD975DAF4CAD4A2592689FFB6CEE59FFA55B2702D0E5EE29CDFC0DD98BC7D6A39AC4E055256EE11BBEDCDB7C9722D66262996B68DE860BD3C77EBCAECB599909EC0E07B61811075331ABCDE6990254B8C8"/>
          <p:cNvSpPr/>
          <p:nvPr/>
        </p:nvSpPr>
        <p:spPr>
          <a:xfrm>
            <a:off x="3878781" y="3280868"/>
            <a:ext cx="449539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400" b="1" spc="-150" dirty="0" smtClean="0">
                <a:solidFill>
                  <a:schemeClr val="bg1"/>
                </a:solidFill>
                <a:ea typeface="Microsoft YaHei UI" panose="020B0503020204020204" pitchFamily="34" charset="-122"/>
                <a:cs typeface="Meiryo UI" panose="020B0604030504040204" pitchFamily="34" charset="-128"/>
              </a:rPr>
              <a:t>How Culture Affects</a:t>
            </a:r>
            <a:endParaRPr lang="en-US" altLang="zh-CN" sz="4400" b="1" spc="-150" dirty="0" smtClean="0">
              <a:solidFill>
                <a:schemeClr val="bg1"/>
              </a:solidFill>
              <a:ea typeface="Microsoft YaHei UI" panose="020B0503020204020204" pitchFamily="34" charset="-122"/>
              <a:cs typeface="Meiryo UI" panose="020B0604030504040204" pitchFamily="34" charset="-128"/>
            </a:endParaRPr>
          </a:p>
          <a:p>
            <a:pPr algn="ctr"/>
            <a:r>
              <a:rPr lang="en-US" altLang="zh-CN" sz="4400" b="1" spc="-150" dirty="0" smtClean="0">
                <a:solidFill>
                  <a:schemeClr val="bg1"/>
                </a:solidFill>
                <a:cs typeface="Meiryo UI" panose="020B0604030504040204" pitchFamily="34" charset="-128"/>
              </a:rPr>
              <a:t>Entrepreneurship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95833E-6 4.07407E-6 L -3.95833E-6 0.07222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11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08333E-6 1.85185E-6 L -2.08333E-6 -0.07292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5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4" presetClass="path" presetSubtype="0" accel="50000" decel="5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2.08333E-6 0.09421 L -2.08333E-6 1.48148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722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4" presetClass="path" presetSubtype="0" accel="50000" decel="5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2.08333E-6 0.09421 L -2.08333E-6 1.48148E-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2" grpId="0"/>
      <p:bldP spid="12" grpId="1"/>
      <p:bldP spid="10" grpId="0"/>
      <p:bldP spid="11" grpId="0"/>
      <p:bldP spid="11" grpId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4598</Words>
  <Application>WPS 演示</Application>
  <PresentationFormat>自定义</PresentationFormat>
  <Paragraphs>120</Paragraphs>
  <Slides>8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3" baseType="lpstr">
      <vt:lpstr>Arial</vt:lpstr>
      <vt:lpstr>宋体</vt:lpstr>
      <vt:lpstr>Wingdings</vt:lpstr>
      <vt:lpstr>Microsoft YaHei UI</vt:lpstr>
      <vt:lpstr>Meiryo UI</vt:lpstr>
      <vt:lpstr>Microsoft JhengHei Light</vt:lpstr>
      <vt:lpstr>Helvetica</vt:lpstr>
      <vt:lpstr>Roboto</vt:lpstr>
      <vt:lpstr>Calibri</vt:lpstr>
      <vt:lpstr>微软雅黑</vt:lpstr>
      <vt:lpstr>Arial Unicode MS</vt:lpstr>
      <vt:lpstr>Calibri Light</vt:lpstr>
      <vt:lpstr>Yu Gothic UI</vt:lpstr>
      <vt:lpstr>Verdana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©PPTSTORE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©PPTSTORE</dc:creator>
  <dc:description>©PPTSTORE 版权所有</dc:description>
  <cp:lastModifiedBy>MACHENIKE</cp:lastModifiedBy>
  <cp:revision>95</cp:revision>
  <dcterms:created xsi:type="dcterms:W3CDTF">2016-10-21T10:43:00Z</dcterms:created>
  <dcterms:modified xsi:type="dcterms:W3CDTF">2018-05-11T10:41:43Z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2052-10.1.0.7346</vt:lpwstr>
  </property>
</Properties>
</file>