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24"/>
  </p:notesMasterIdLst>
  <p:sldIdLst>
    <p:sldId id="256" r:id="rId5"/>
    <p:sldId id="258" r:id="rId6"/>
    <p:sldId id="289" r:id="rId7"/>
    <p:sldId id="290" r:id="rId8"/>
    <p:sldId id="291" r:id="rId9"/>
    <p:sldId id="292" r:id="rId10"/>
    <p:sldId id="295" r:id="rId11"/>
    <p:sldId id="296" r:id="rId12"/>
    <p:sldId id="293" r:id="rId13"/>
    <p:sldId id="297" r:id="rId14"/>
    <p:sldId id="298" r:id="rId15"/>
    <p:sldId id="299" r:id="rId16"/>
    <p:sldId id="300" r:id="rId17"/>
    <p:sldId id="301" r:id="rId18"/>
    <p:sldId id="302" r:id="rId19"/>
    <p:sldId id="303" r:id="rId20"/>
    <p:sldId id="304" r:id="rId21"/>
    <p:sldId id="306" r:id="rId22"/>
    <p:sldId id="308" r:id="rId2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Knight Cathryn." initials="KC" lastIdx="1" clrIdx="0">
    <p:extLst>
      <p:ext uri="{19B8F6BF-5375-455C-9EA6-DF929625EA0E}">
        <p15:presenceInfo xmlns:p15="http://schemas.microsoft.com/office/powerpoint/2012/main" userId="S::cathryn.knight@swansea.ac.uk::1e8d3430-6962-42c7-bc6f-ff2741c4ce07"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31571"/>
    <a:srgbClr val="FFFFCC"/>
    <a:srgbClr val="FAAC04"/>
    <a:srgbClr val="F41427"/>
    <a:srgbClr val="FC035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2362" autoAdjust="0"/>
  </p:normalViewPr>
  <p:slideViewPr>
    <p:cSldViewPr snapToGrid="0" snapToObjects="1">
      <p:cViewPr varScale="1">
        <p:scale>
          <a:sx n="62" d="100"/>
          <a:sy n="62" d="100"/>
        </p:scale>
        <p:origin x="2078" y="3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commentAuthors" Target="commen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s>
</file>

<file path=ppt/diagrams/_rels/data2.xml.rels><?xml version="1.0" encoding="UTF-8" standalone="yes"?>
<Relationships xmlns="http://schemas.openxmlformats.org/package/2006/relationships"><Relationship Id="rId1" Type="http://schemas.openxmlformats.org/officeDocument/2006/relationships/image" Target="../media/image5.png"/></Relationships>
</file>

<file path=ppt/diagrams/_rels/drawing2.xml.rels><?xml version="1.0" encoding="UTF-8" standalone="yes"?>
<Relationships xmlns="http://schemas.openxmlformats.org/package/2006/relationships"><Relationship Id="rId1" Type="http://schemas.openxmlformats.org/officeDocument/2006/relationships/image" Target="../media/image5.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F7B5794-4AEE-47C2-9B17-229D12BFDCAE}"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A9E57DF6-588E-4139-AE03-B40CD0C46E38}">
      <dgm:prSet custT="1"/>
      <dgm:spPr>
        <a:solidFill>
          <a:srgbClr val="FFFFCC"/>
        </a:solidFill>
      </dgm:spPr>
      <dgm:t>
        <a:bodyPr/>
        <a:lstStyle/>
        <a:p>
          <a:r>
            <a:rPr lang="en-GB" sz="1400" b="1" dirty="0">
              <a:solidFill>
                <a:srgbClr val="231571"/>
              </a:solidFill>
            </a:rPr>
            <a:t>In breakout rooms: </a:t>
          </a:r>
        </a:p>
        <a:p>
          <a:r>
            <a:rPr lang="en-GB" sz="1400" dirty="0">
              <a:solidFill>
                <a:srgbClr val="231571"/>
              </a:solidFill>
            </a:rPr>
            <a:t>Discuss the quantitative measures, other than summative assessments,  that you have used in your practice. </a:t>
          </a:r>
          <a:endParaRPr lang="en-US" sz="1400" dirty="0">
            <a:solidFill>
              <a:srgbClr val="231571"/>
            </a:solidFill>
          </a:endParaRPr>
        </a:p>
      </dgm:t>
    </dgm:pt>
    <dgm:pt modelId="{B8FC3239-06C8-4428-ABA8-20F3EA7098BB}" type="parTrans" cxnId="{BDAFEED6-24AB-40E0-ACD7-BF31556CA38E}">
      <dgm:prSet/>
      <dgm:spPr/>
      <dgm:t>
        <a:bodyPr/>
        <a:lstStyle/>
        <a:p>
          <a:endParaRPr lang="en-US"/>
        </a:p>
      </dgm:t>
    </dgm:pt>
    <dgm:pt modelId="{EE90C4AB-435F-49FC-A02C-336E29D29C61}" type="sibTrans" cxnId="{BDAFEED6-24AB-40E0-ACD7-BF31556CA38E}">
      <dgm:prSet/>
      <dgm:spPr/>
      <dgm:t>
        <a:bodyPr/>
        <a:lstStyle/>
        <a:p>
          <a:endParaRPr lang="en-US" dirty="0"/>
        </a:p>
      </dgm:t>
    </dgm:pt>
    <dgm:pt modelId="{8C4908C7-B0A1-4DF1-9B13-1A17D3AAADA4}">
      <dgm:prSet custT="1"/>
      <dgm:spPr>
        <a:solidFill>
          <a:schemeClr val="accent2">
            <a:lumMod val="20000"/>
            <a:lumOff val="80000"/>
          </a:schemeClr>
        </a:solidFill>
      </dgm:spPr>
      <dgm:t>
        <a:bodyPr/>
        <a:lstStyle/>
        <a:p>
          <a:r>
            <a:rPr lang="en-GB" sz="1400" dirty="0">
              <a:solidFill>
                <a:srgbClr val="231571"/>
              </a:solidFill>
            </a:rPr>
            <a:t>What qualitative measures have you used in your practice? </a:t>
          </a:r>
          <a:endParaRPr lang="en-US" sz="1400" dirty="0">
            <a:solidFill>
              <a:srgbClr val="231571"/>
            </a:solidFill>
          </a:endParaRPr>
        </a:p>
      </dgm:t>
    </dgm:pt>
    <dgm:pt modelId="{462C8636-E682-45A4-BD44-D320B2A07F95}" type="parTrans" cxnId="{BA9C9C9B-EB04-4D1D-8AB0-5BADF382E4A0}">
      <dgm:prSet/>
      <dgm:spPr/>
      <dgm:t>
        <a:bodyPr/>
        <a:lstStyle/>
        <a:p>
          <a:endParaRPr lang="en-US"/>
        </a:p>
      </dgm:t>
    </dgm:pt>
    <dgm:pt modelId="{1497CD80-4858-4C9E-8BC7-A346E13C7AA2}" type="sibTrans" cxnId="{BA9C9C9B-EB04-4D1D-8AB0-5BADF382E4A0}">
      <dgm:prSet/>
      <dgm:spPr/>
      <dgm:t>
        <a:bodyPr/>
        <a:lstStyle/>
        <a:p>
          <a:endParaRPr lang="en-US" dirty="0"/>
        </a:p>
      </dgm:t>
    </dgm:pt>
    <dgm:pt modelId="{9D740575-B372-4150-9478-784F11C702F5}">
      <dgm:prSet custT="1"/>
      <dgm:spPr>
        <a:solidFill>
          <a:schemeClr val="accent2">
            <a:lumMod val="60000"/>
            <a:lumOff val="40000"/>
          </a:schemeClr>
        </a:solidFill>
      </dgm:spPr>
      <dgm:t>
        <a:bodyPr/>
        <a:lstStyle/>
        <a:p>
          <a:r>
            <a:rPr lang="en-GB" sz="1400" dirty="0">
              <a:solidFill>
                <a:srgbClr val="231571"/>
              </a:solidFill>
            </a:rPr>
            <a:t>What were the benefits of each? How did they guide future practice? </a:t>
          </a:r>
          <a:endParaRPr lang="en-US" sz="1400" dirty="0">
            <a:solidFill>
              <a:srgbClr val="231571"/>
            </a:solidFill>
          </a:endParaRPr>
        </a:p>
      </dgm:t>
    </dgm:pt>
    <dgm:pt modelId="{DA59FACE-C643-4377-B90E-4096F7B35C89}" type="parTrans" cxnId="{B5F115DB-53EC-45D2-A701-81C35382D8BC}">
      <dgm:prSet/>
      <dgm:spPr/>
      <dgm:t>
        <a:bodyPr/>
        <a:lstStyle/>
        <a:p>
          <a:endParaRPr lang="en-US"/>
        </a:p>
      </dgm:t>
    </dgm:pt>
    <dgm:pt modelId="{CFD18681-D4D9-4E1F-AC2D-9C144C5F4B6D}" type="sibTrans" cxnId="{B5F115DB-53EC-45D2-A701-81C35382D8BC}">
      <dgm:prSet/>
      <dgm:spPr/>
      <dgm:t>
        <a:bodyPr/>
        <a:lstStyle/>
        <a:p>
          <a:endParaRPr lang="en-US" dirty="0"/>
        </a:p>
      </dgm:t>
    </dgm:pt>
    <dgm:pt modelId="{F51A3988-64B2-604D-8807-7E5EA9A0A857}">
      <dgm:prSet custT="1"/>
      <dgm:spPr>
        <a:solidFill>
          <a:schemeClr val="accent4">
            <a:lumMod val="60000"/>
            <a:lumOff val="40000"/>
          </a:schemeClr>
        </a:solidFill>
      </dgm:spPr>
      <dgm:t>
        <a:bodyPr/>
        <a:lstStyle/>
        <a:p>
          <a:r>
            <a:rPr lang="en-GB" sz="1300" dirty="0">
              <a:solidFill>
                <a:srgbClr val="231571"/>
              </a:solidFill>
            </a:rPr>
            <a:t>If you do not currently use quantitative measures, other than summative assessments, plan for how you can use them as standard practice to measure the effectiveness of teaching and learning . </a:t>
          </a:r>
          <a:endParaRPr lang="en-US" sz="1300" dirty="0">
            <a:solidFill>
              <a:srgbClr val="231571"/>
            </a:solidFill>
          </a:endParaRPr>
        </a:p>
      </dgm:t>
    </dgm:pt>
    <dgm:pt modelId="{9AAF08CA-FA91-C540-95D5-3C9E8D069C9D}" type="parTrans" cxnId="{6A16F2AE-5C39-B542-A971-657C58701765}">
      <dgm:prSet/>
      <dgm:spPr/>
      <dgm:t>
        <a:bodyPr/>
        <a:lstStyle/>
        <a:p>
          <a:endParaRPr lang="en-GB"/>
        </a:p>
      </dgm:t>
    </dgm:pt>
    <dgm:pt modelId="{492BBD37-BE78-5F4C-9A88-2307CFB54C81}" type="sibTrans" cxnId="{6A16F2AE-5C39-B542-A971-657C58701765}">
      <dgm:prSet/>
      <dgm:spPr/>
      <dgm:t>
        <a:bodyPr/>
        <a:lstStyle/>
        <a:p>
          <a:endParaRPr lang="en-GB"/>
        </a:p>
      </dgm:t>
    </dgm:pt>
    <dgm:pt modelId="{319C83FD-D904-7843-A510-CEF12E125535}" type="pres">
      <dgm:prSet presAssocID="{7F7B5794-4AEE-47C2-9B17-229D12BFDCAE}" presName="outerComposite" presStyleCnt="0">
        <dgm:presLayoutVars>
          <dgm:chMax val="5"/>
          <dgm:dir/>
          <dgm:resizeHandles val="exact"/>
        </dgm:presLayoutVars>
      </dgm:prSet>
      <dgm:spPr/>
    </dgm:pt>
    <dgm:pt modelId="{9FDB37D8-4107-0E4F-8EFF-7A08C4DF5186}" type="pres">
      <dgm:prSet presAssocID="{7F7B5794-4AEE-47C2-9B17-229D12BFDCAE}" presName="dummyMaxCanvas" presStyleCnt="0">
        <dgm:presLayoutVars/>
      </dgm:prSet>
      <dgm:spPr/>
    </dgm:pt>
    <dgm:pt modelId="{FECA0AAD-6431-B14C-91AF-69925681B054}" type="pres">
      <dgm:prSet presAssocID="{7F7B5794-4AEE-47C2-9B17-229D12BFDCAE}" presName="FourNodes_1" presStyleLbl="node1" presStyleIdx="0" presStyleCnt="4">
        <dgm:presLayoutVars>
          <dgm:bulletEnabled val="1"/>
        </dgm:presLayoutVars>
      </dgm:prSet>
      <dgm:spPr/>
    </dgm:pt>
    <dgm:pt modelId="{6E00DDB5-5C58-CF40-99C2-B94DA519BA99}" type="pres">
      <dgm:prSet presAssocID="{7F7B5794-4AEE-47C2-9B17-229D12BFDCAE}" presName="FourNodes_2" presStyleLbl="node1" presStyleIdx="1" presStyleCnt="4">
        <dgm:presLayoutVars>
          <dgm:bulletEnabled val="1"/>
        </dgm:presLayoutVars>
      </dgm:prSet>
      <dgm:spPr/>
    </dgm:pt>
    <dgm:pt modelId="{1FD61F73-CE69-8647-B05C-6D67C1B5D8E9}" type="pres">
      <dgm:prSet presAssocID="{7F7B5794-4AEE-47C2-9B17-229D12BFDCAE}" presName="FourNodes_3" presStyleLbl="node1" presStyleIdx="2" presStyleCnt="4">
        <dgm:presLayoutVars>
          <dgm:bulletEnabled val="1"/>
        </dgm:presLayoutVars>
      </dgm:prSet>
      <dgm:spPr/>
    </dgm:pt>
    <dgm:pt modelId="{227EADE7-6C66-044D-99DE-31463B66C8A8}" type="pres">
      <dgm:prSet presAssocID="{7F7B5794-4AEE-47C2-9B17-229D12BFDCAE}" presName="FourNodes_4" presStyleLbl="node1" presStyleIdx="3" presStyleCnt="4" custLinFactNeighborX="41618" custLinFactNeighborY="49970">
        <dgm:presLayoutVars>
          <dgm:bulletEnabled val="1"/>
        </dgm:presLayoutVars>
      </dgm:prSet>
      <dgm:spPr/>
    </dgm:pt>
    <dgm:pt modelId="{CBC958F1-0F4A-7A48-959D-C69A357EE699}" type="pres">
      <dgm:prSet presAssocID="{7F7B5794-4AEE-47C2-9B17-229D12BFDCAE}" presName="FourConn_1-2" presStyleLbl="fgAccFollowNode1" presStyleIdx="0" presStyleCnt="3">
        <dgm:presLayoutVars>
          <dgm:bulletEnabled val="1"/>
        </dgm:presLayoutVars>
      </dgm:prSet>
      <dgm:spPr/>
    </dgm:pt>
    <dgm:pt modelId="{64F54E7C-E4E7-E848-9538-C5CB228E5FCA}" type="pres">
      <dgm:prSet presAssocID="{7F7B5794-4AEE-47C2-9B17-229D12BFDCAE}" presName="FourConn_2-3" presStyleLbl="fgAccFollowNode1" presStyleIdx="1" presStyleCnt="3">
        <dgm:presLayoutVars>
          <dgm:bulletEnabled val="1"/>
        </dgm:presLayoutVars>
      </dgm:prSet>
      <dgm:spPr/>
    </dgm:pt>
    <dgm:pt modelId="{793488C9-B466-554E-8259-04EE500FF85F}" type="pres">
      <dgm:prSet presAssocID="{7F7B5794-4AEE-47C2-9B17-229D12BFDCAE}" presName="FourConn_3-4" presStyleLbl="fgAccFollowNode1" presStyleIdx="2" presStyleCnt="3">
        <dgm:presLayoutVars>
          <dgm:bulletEnabled val="1"/>
        </dgm:presLayoutVars>
      </dgm:prSet>
      <dgm:spPr/>
    </dgm:pt>
    <dgm:pt modelId="{0F7628D0-B98A-6D4B-8A6D-D01D9377C925}" type="pres">
      <dgm:prSet presAssocID="{7F7B5794-4AEE-47C2-9B17-229D12BFDCAE}" presName="FourNodes_1_text" presStyleLbl="node1" presStyleIdx="3" presStyleCnt="4">
        <dgm:presLayoutVars>
          <dgm:bulletEnabled val="1"/>
        </dgm:presLayoutVars>
      </dgm:prSet>
      <dgm:spPr/>
    </dgm:pt>
    <dgm:pt modelId="{0F530469-4545-8C41-A702-A326E09F1DF5}" type="pres">
      <dgm:prSet presAssocID="{7F7B5794-4AEE-47C2-9B17-229D12BFDCAE}" presName="FourNodes_2_text" presStyleLbl="node1" presStyleIdx="3" presStyleCnt="4">
        <dgm:presLayoutVars>
          <dgm:bulletEnabled val="1"/>
        </dgm:presLayoutVars>
      </dgm:prSet>
      <dgm:spPr/>
    </dgm:pt>
    <dgm:pt modelId="{AE95566A-F95F-F54D-A8A3-3BB2E4DBFF61}" type="pres">
      <dgm:prSet presAssocID="{7F7B5794-4AEE-47C2-9B17-229D12BFDCAE}" presName="FourNodes_3_text" presStyleLbl="node1" presStyleIdx="3" presStyleCnt="4">
        <dgm:presLayoutVars>
          <dgm:bulletEnabled val="1"/>
        </dgm:presLayoutVars>
      </dgm:prSet>
      <dgm:spPr/>
    </dgm:pt>
    <dgm:pt modelId="{165C86FD-5934-6444-B72C-C87526E0EDEA}" type="pres">
      <dgm:prSet presAssocID="{7F7B5794-4AEE-47C2-9B17-229D12BFDCAE}" presName="FourNodes_4_text" presStyleLbl="node1" presStyleIdx="3" presStyleCnt="4">
        <dgm:presLayoutVars>
          <dgm:bulletEnabled val="1"/>
        </dgm:presLayoutVars>
      </dgm:prSet>
      <dgm:spPr/>
    </dgm:pt>
  </dgm:ptLst>
  <dgm:cxnLst>
    <dgm:cxn modelId="{33504125-F9E5-4743-947E-0C26B05BAA5A}" type="presOf" srcId="{F51A3988-64B2-604D-8807-7E5EA9A0A857}" destId="{227EADE7-6C66-044D-99DE-31463B66C8A8}" srcOrd="0" destOrd="0" presId="urn:microsoft.com/office/officeart/2005/8/layout/vProcess5"/>
    <dgm:cxn modelId="{DA44F337-746F-8C43-8B9F-D01CBE9697E8}" type="presOf" srcId="{A9E57DF6-588E-4139-AE03-B40CD0C46E38}" destId="{0F7628D0-B98A-6D4B-8A6D-D01D9377C925}" srcOrd="1" destOrd="0" presId="urn:microsoft.com/office/officeart/2005/8/layout/vProcess5"/>
    <dgm:cxn modelId="{BD4A1782-ADCD-CD4A-B47D-F1D1949702C7}" type="presOf" srcId="{8C4908C7-B0A1-4DF1-9B13-1A17D3AAADA4}" destId="{6E00DDB5-5C58-CF40-99C2-B94DA519BA99}" srcOrd="0" destOrd="0" presId="urn:microsoft.com/office/officeart/2005/8/layout/vProcess5"/>
    <dgm:cxn modelId="{E332588A-0ED2-AE44-AE26-F0E3B3D0D923}" type="presOf" srcId="{8C4908C7-B0A1-4DF1-9B13-1A17D3AAADA4}" destId="{0F530469-4545-8C41-A702-A326E09F1DF5}" srcOrd="1" destOrd="0" presId="urn:microsoft.com/office/officeart/2005/8/layout/vProcess5"/>
    <dgm:cxn modelId="{7369428B-18F1-AA4F-AD72-16D5EA7F4906}" type="presOf" srcId="{CFD18681-D4D9-4E1F-AC2D-9C144C5F4B6D}" destId="{793488C9-B466-554E-8259-04EE500FF85F}" srcOrd="0" destOrd="0" presId="urn:microsoft.com/office/officeart/2005/8/layout/vProcess5"/>
    <dgm:cxn modelId="{6552738B-3366-D242-A090-0435F921E69E}" type="presOf" srcId="{F51A3988-64B2-604D-8807-7E5EA9A0A857}" destId="{165C86FD-5934-6444-B72C-C87526E0EDEA}" srcOrd="1" destOrd="0" presId="urn:microsoft.com/office/officeart/2005/8/layout/vProcess5"/>
    <dgm:cxn modelId="{09534E91-4FDD-5C49-8980-8AC96645B251}" type="presOf" srcId="{9D740575-B372-4150-9478-784F11C702F5}" destId="{AE95566A-F95F-F54D-A8A3-3BB2E4DBFF61}" srcOrd="1" destOrd="0" presId="urn:microsoft.com/office/officeart/2005/8/layout/vProcess5"/>
    <dgm:cxn modelId="{20481894-4629-4A4B-99E2-D2D73BBBF1E6}" type="presOf" srcId="{7F7B5794-4AEE-47C2-9B17-229D12BFDCAE}" destId="{319C83FD-D904-7843-A510-CEF12E125535}" srcOrd="0" destOrd="0" presId="urn:microsoft.com/office/officeart/2005/8/layout/vProcess5"/>
    <dgm:cxn modelId="{BA9C9C9B-EB04-4D1D-8AB0-5BADF382E4A0}" srcId="{7F7B5794-4AEE-47C2-9B17-229D12BFDCAE}" destId="{8C4908C7-B0A1-4DF1-9B13-1A17D3AAADA4}" srcOrd="1" destOrd="0" parTransId="{462C8636-E682-45A4-BD44-D320B2A07F95}" sibTransId="{1497CD80-4858-4C9E-8BC7-A346E13C7AA2}"/>
    <dgm:cxn modelId="{6A16F2AE-5C39-B542-A971-657C58701765}" srcId="{7F7B5794-4AEE-47C2-9B17-229D12BFDCAE}" destId="{F51A3988-64B2-604D-8807-7E5EA9A0A857}" srcOrd="3" destOrd="0" parTransId="{9AAF08CA-FA91-C540-95D5-3C9E8D069C9D}" sibTransId="{492BBD37-BE78-5F4C-9A88-2307CFB54C81}"/>
    <dgm:cxn modelId="{C6B107CE-2502-C84B-92E8-B91FF8C5D2B4}" type="presOf" srcId="{9D740575-B372-4150-9478-784F11C702F5}" destId="{1FD61F73-CE69-8647-B05C-6D67C1B5D8E9}" srcOrd="0" destOrd="0" presId="urn:microsoft.com/office/officeart/2005/8/layout/vProcess5"/>
    <dgm:cxn modelId="{2EC8B6D5-19D2-2444-8B10-CBAAD4B092FF}" type="presOf" srcId="{EE90C4AB-435F-49FC-A02C-336E29D29C61}" destId="{CBC958F1-0F4A-7A48-959D-C69A357EE699}" srcOrd="0" destOrd="0" presId="urn:microsoft.com/office/officeart/2005/8/layout/vProcess5"/>
    <dgm:cxn modelId="{BDAFEED6-24AB-40E0-ACD7-BF31556CA38E}" srcId="{7F7B5794-4AEE-47C2-9B17-229D12BFDCAE}" destId="{A9E57DF6-588E-4139-AE03-B40CD0C46E38}" srcOrd="0" destOrd="0" parTransId="{B8FC3239-06C8-4428-ABA8-20F3EA7098BB}" sibTransId="{EE90C4AB-435F-49FC-A02C-336E29D29C61}"/>
    <dgm:cxn modelId="{B5F115DB-53EC-45D2-A701-81C35382D8BC}" srcId="{7F7B5794-4AEE-47C2-9B17-229D12BFDCAE}" destId="{9D740575-B372-4150-9478-784F11C702F5}" srcOrd="2" destOrd="0" parTransId="{DA59FACE-C643-4377-B90E-4096F7B35C89}" sibTransId="{CFD18681-D4D9-4E1F-AC2D-9C144C5F4B6D}"/>
    <dgm:cxn modelId="{9A58A1E6-CE33-D443-88FE-8CCD2B20714B}" type="presOf" srcId="{1497CD80-4858-4C9E-8BC7-A346E13C7AA2}" destId="{64F54E7C-E4E7-E848-9538-C5CB228E5FCA}" srcOrd="0" destOrd="0" presId="urn:microsoft.com/office/officeart/2005/8/layout/vProcess5"/>
    <dgm:cxn modelId="{3E0148EA-08D4-DA46-80FD-A624E85B382C}" type="presOf" srcId="{A9E57DF6-588E-4139-AE03-B40CD0C46E38}" destId="{FECA0AAD-6431-B14C-91AF-69925681B054}" srcOrd="0" destOrd="0" presId="urn:microsoft.com/office/officeart/2005/8/layout/vProcess5"/>
    <dgm:cxn modelId="{DAF29E55-82E7-834F-AE1B-450E7435B083}" type="presParOf" srcId="{319C83FD-D904-7843-A510-CEF12E125535}" destId="{9FDB37D8-4107-0E4F-8EFF-7A08C4DF5186}" srcOrd="0" destOrd="0" presId="urn:microsoft.com/office/officeart/2005/8/layout/vProcess5"/>
    <dgm:cxn modelId="{1786C2CB-7D6A-4448-BA58-1849B4937AA0}" type="presParOf" srcId="{319C83FD-D904-7843-A510-CEF12E125535}" destId="{FECA0AAD-6431-B14C-91AF-69925681B054}" srcOrd="1" destOrd="0" presId="urn:microsoft.com/office/officeart/2005/8/layout/vProcess5"/>
    <dgm:cxn modelId="{653693B7-5401-F441-AEF6-99FB480A2BF1}" type="presParOf" srcId="{319C83FD-D904-7843-A510-CEF12E125535}" destId="{6E00DDB5-5C58-CF40-99C2-B94DA519BA99}" srcOrd="2" destOrd="0" presId="urn:microsoft.com/office/officeart/2005/8/layout/vProcess5"/>
    <dgm:cxn modelId="{C7292FD5-ADA8-3041-842C-13BEE9C3F78B}" type="presParOf" srcId="{319C83FD-D904-7843-A510-CEF12E125535}" destId="{1FD61F73-CE69-8647-B05C-6D67C1B5D8E9}" srcOrd="3" destOrd="0" presId="urn:microsoft.com/office/officeart/2005/8/layout/vProcess5"/>
    <dgm:cxn modelId="{8E6FF4A0-2A55-E249-83A3-C421727B9A12}" type="presParOf" srcId="{319C83FD-D904-7843-A510-CEF12E125535}" destId="{227EADE7-6C66-044D-99DE-31463B66C8A8}" srcOrd="4" destOrd="0" presId="urn:microsoft.com/office/officeart/2005/8/layout/vProcess5"/>
    <dgm:cxn modelId="{A165DF94-9936-5F4E-BBFE-D856AA1D12B9}" type="presParOf" srcId="{319C83FD-D904-7843-A510-CEF12E125535}" destId="{CBC958F1-0F4A-7A48-959D-C69A357EE699}" srcOrd="5" destOrd="0" presId="urn:microsoft.com/office/officeart/2005/8/layout/vProcess5"/>
    <dgm:cxn modelId="{1A08AA48-23BB-7644-BC81-6EF537F8D735}" type="presParOf" srcId="{319C83FD-D904-7843-A510-CEF12E125535}" destId="{64F54E7C-E4E7-E848-9538-C5CB228E5FCA}" srcOrd="6" destOrd="0" presId="urn:microsoft.com/office/officeart/2005/8/layout/vProcess5"/>
    <dgm:cxn modelId="{C1E4B93E-C0FC-C341-863D-D4DC02B0F1F7}" type="presParOf" srcId="{319C83FD-D904-7843-A510-CEF12E125535}" destId="{793488C9-B466-554E-8259-04EE500FF85F}" srcOrd="7" destOrd="0" presId="urn:microsoft.com/office/officeart/2005/8/layout/vProcess5"/>
    <dgm:cxn modelId="{AA10512C-D5D6-324E-9CB1-D2590BAF0DFF}" type="presParOf" srcId="{319C83FD-D904-7843-A510-CEF12E125535}" destId="{0F7628D0-B98A-6D4B-8A6D-D01D9377C925}" srcOrd="8" destOrd="0" presId="urn:microsoft.com/office/officeart/2005/8/layout/vProcess5"/>
    <dgm:cxn modelId="{176ADEC1-664D-FB41-8E84-9F46C01280F4}" type="presParOf" srcId="{319C83FD-D904-7843-A510-CEF12E125535}" destId="{0F530469-4545-8C41-A702-A326E09F1DF5}" srcOrd="9" destOrd="0" presId="urn:microsoft.com/office/officeart/2005/8/layout/vProcess5"/>
    <dgm:cxn modelId="{83D12C97-F086-1140-9719-53F5885970D2}" type="presParOf" srcId="{319C83FD-D904-7843-A510-CEF12E125535}" destId="{AE95566A-F95F-F54D-A8A3-3BB2E4DBFF61}" srcOrd="10" destOrd="0" presId="urn:microsoft.com/office/officeart/2005/8/layout/vProcess5"/>
    <dgm:cxn modelId="{C7A4FF92-618D-E84C-9A19-2EF767942537}" type="presParOf" srcId="{319C83FD-D904-7843-A510-CEF12E125535}" destId="{165C86FD-5934-6444-B72C-C87526E0EDEA}"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65CE25A-1567-874F-BE95-2D22C932C271}" type="doc">
      <dgm:prSet loTypeId="urn:microsoft.com/office/officeart/2005/8/layout/pyramid2" loCatId="" qsTypeId="urn:microsoft.com/office/officeart/2005/8/quickstyle/simple1" qsCatId="simple" csTypeId="urn:microsoft.com/office/officeart/2005/8/colors/accent2_4" csCatId="accent2" phldr="1"/>
      <dgm:spPr/>
      <dgm:t>
        <a:bodyPr/>
        <a:lstStyle/>
        <a:p>
          <a:endParaRPr lang="en-GB"/>
        </a:p>
      </dgm:t>
    </dgm:pt>
    <dgm:pt modelId="{D9ABB7A6-8DED-8249-A9F3-0FDF1BC55C6D}">
      <dgm:prSet phldrT="[Text]" custT="1"/>
      <dgm:spPr>
        <a:solidFill>
          <a:schemeClr val="accent2">
            <a:lumMod val="20000"/>
            <a:lumOff val="80000"/>
            <a:alpha val="90000"/>
          </a:schemeClr>
        </a:solidFill>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GB" sz="1200" dirty="0">
              <a:solidFill>
                <a:srgbClr val="231571"/>
              </a:solidFill>
              <a:latin typeface="Calibri" panose="020F0502020204030204" pitchFamily="34" charset="0"/>
              <a:ea typeface="Calibri" panose="020F0502020204030204" pitchFamily="34" charset="0"/>
              <a:cs typeface="Times New Roman" panose="02020603050405020304" pitchFamily="18" charset="0"/>
            </a:rPr>
            <a:t>Tier 3 -more  Intensive Intervention support. Individualised support to prevent the intensity of behaviours</a:t>
          </a:r>
          <a:endParaRPr lang="en-GB" sz="1200" dirty="0">
            <a:solidFill>
              <a:srgbClr val="231571"/>
            </a:solidFill>
            <a:latin typeface="Arial" panose="020B0604020202020204" pitchFamily="34" charset="0"/>
            <a:ea typeface="Calibri" panose="020F0502020204030204" pitchFamily="34" charset="0"/>
            <a:cs typeface="Times New Roman" panose="02020603050405020304" pitchFamily="18" charset="0"/>
          </a:endParaRPr>
        </a:p>
        <a:p>
          <a:pPr marL="0" lvl="0" defTabSz="266700">
            <a:spcBef>
              <a:spcPct val="0"/>
            </a:spcBef>
            <a:spcAft>
              <a:spcPct val="35000"/>
            </a:spcAft>
            <a:buNone/>
          </a:pPr>
          <a:endParaRPr lang="en-GB" sz="500" dirty="0"/>
        </a:p>
      </dgm:t>
    </dgm:pt>
    <dgm:pt modelId="{DB2CC482-1E8D-C446-8E3F-81C6CFCF8F10}" type="parTrans" cxnId="{E9A0229A-7C35-F64F-9386-7C641B6B84C7}">
      <dgm:prSet/>
      <dgm:spPr/>
      <dgm:t>
        <a:bodyPr/>
        <a:lstStyle/>
        <a:p>
          <a:endParaRPr lang="en-GB"/>
        </a:p>
      </dgm:t>
    </dgm:pt>
    <dgm:pt modelId="{C90DF543-39C0-E248-BD6D-36C7E53BD6FB}" type="sibTrans" cxnId="{E9A0229A-7C35-F64F-9386-7C641B6B84C7}">
      <dgm:prSet/>
      <dgm:spPr/>
      <dgm:t>
        <a:bodyPr/>
        <a:lstStyle/>
        <a:p>
          <a:endParaRPr lang="en-GB"/>
        </a:p>
      </dgm:t>
    </dgm:pt>
    <dgm:pt modelId="{93E57CA8-0A0E-8D4D-8144-AC21E6E4F5D1}">
      <dgm:prSet phldrT="[Text]" custT="1"/>
      <dgm:spPr>
        <a:solidFill>
          <a:schemeClr val="accent2">
            <a:lumMod val="20000"/>
            <a:lumOff val="80000"/>
            <a:alpha val="90000"/>
          </a:schemeClr>
        </a:solidFill>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GB" sz="1100" dirty="0">
              <a:solidFill>
                <a:srgbClr val="231571"/>
              </a:solidFill>
              <a:latin typeface="+mn-lt"/>
              <a:ea typeface="Calibri" panose="020F0502020204030204" pitchFamily="34" charset="0"/>
              <a:cs typeface="Times New Roman" panose="02020603050405020304" pitchFamily="18" charset="0"/>
            </a:rPr>
            <a:t>Tier 2 - Targeted Interventions for some.  Group intervention support with a focus on social-emotional learning. </a:t>
          </a:r>
          <a:endParaRPr lang="en-GB" dirty="0">
            <a:solidFill>
              <a:srgbClr val="231571"/>
            </a:solidFill>
          </a:endParaRPr>
        </a:p>
      </dgm:t>
    </dgm:pt>
    <dgm:pt modelId="{8FA898FF-91E9-624F-B41F-4EA745F8D175}" type="parTrans" cxnId="{BA72774D-EF44-3E4C-B4DB-0F780DC6FC63}">
      <dgm:prSet/>
      <dgm:spPr/>
      <dgm:t>
        <a:bodyPr/>
        <a:lstStyle/>
        <a:p>
          <a:endParaRPr lang="en-GB"/>
        </a:p>
      </dgm:t>
    </dgm:pt>
    <dgm:pt modelId="{C01109F8-B890-B243-BD52-A5ECF4F11497}" type="sibTrans" cxnId="{BA72774D-EF44-3E4C-B4DB-0F780DC6FC63}">
      <dgm:prSet/>
      <dgm:spPr/>
      <dgm:t>
        <a:bodyPr/>
        <a:lstStyle/>
        <a:p>
          <a:endParaRPr lang="en-GB"/>
        </a:p>
      </dgm:t>
    </dgm:pt>
    <dgm:pt modelId="{64C22CA6-94A0-3E46-9BD4-53DA4DD64FCF}">
      <dgm:prSet phldrT="[Text]" custT="1"/>
      <dgm:spPr>
        <a:solidFill>
          <a:schemeClr val="accent2">
            <a:lumMod val="20000"/>
            <a:lumOff val="80000"/>
            <a:alpha val="90000"/>
          </a:schemeClr>
        </a:solidFill>
      </dgm:spPr>
      <dgm:t>
        <a:bodyPr/>
        <a:lstStyle/>
        <a:p>
          <a:pPr>
            <a:lnSpc>
              <a:spcPts val="975"/>
            </a:lnSpc>
          </a:pPr>
          <a:endParaRPr lang="en-GB" sz="1100" dirty="0">
            <a:solidFill>
              <a:schemeClr val="tx1"/>
            </a:solidFill>
            <a:latin typeface="+mn-lt"/>
            <a:ea typeface="Calibri" panose="020F0502020204030204" pitchFamily="34" charset="0"/>
            <a:cs typeface="Times New Roman" panose="02020603050405020304" pitchFamily="18" charset="0"/>
          </a:endParaRPr>
        </a:p>
        <a:p>
          <a:pPr>
            <a:lnSpc>
              <a:spcPts val="975"/>
            </a:lnSpc>
          </a:pPr>
          <a:endParaRPr lang="en-GB" sz="1100" dirty="0">
            <a:solidFill>
              <a:schemeClr val="tx1"/>
            </a:solidFill>
            <a:latin typeface="+mn-lt"/>
            <a:ea typeface="Calibri" panose="020F0502020204030204" pitchFamily="34" charset="0"/>
            <a:cs typeface="Times New Roman" panose="02020603050405020304" pitchFamily="18" charset="0"/>
          </a:endParaRPr>
        </a:p>
        <a:p>
          <a:pPr>
            <a:lnSpc>
              <a:spcPts val="975"/>
            </a:lnSpc>
          </a:pPr>
          <a:r>
            <a:rPr lang="en-GB" sz="1100" dirty="0">
              <a:solidFill>
                <a:srgbClr val="231571"/>
              </a:solidFill>
              <a:latin typeface="+mn-lt"/>
              <a:ea typeface="Calibri" panose="020F0502020204030204" pitchFamily="34" charset="0"/>
              <a:cs typeface="Times New Roman" panose="02020603050405020304" pitchFamily="18" charset="0"/>
            </a:rPr>
            <a:t>Tier 1 - Universal Prevention for all.</a:t>
          </a:r>
        </a:p>
        <a:p>
          <a:pPr>
            <a:lnSpc>
              <a:spcPts val="975"/>
            </a:lnSpc>
          </a:pPr>
          <a:r>
            <a:rPr lang="en-GB" sz="1100" dirty="0">
              <a:solidFill>
                <a:srgbClr val="231571"/>
              </a:solidFill>
              <a:latin typeface="+mn-lt"/>
              <a:ea typeface="Calibri" panose="020F0502020204030204" pitchFamily="34" charset="0"/>
              <a:cs typeface="Times New Roman" panose="02020603050405020304" pitchFamily="18" charset="0"/>
            </a:rPr>
            <a:t>Establish foundations of delivering regular, positive preventative support. Evidence based classroom management  </a:t>
          </a:r>
        </a:p>
        <a:p>
          <a:endParaRPr lang="en-GB" dirty="0"/>
        </a:p>
      </dgm:t>
    </dgm:pt>
    <dgm:pt modelId="{E5E7A815-8BDE-9540-A9CB-F983083B42CE}" type="parTrans" cxnId="{7947E1CA-F0BA-3749-91CD-E0C130AE4922}">
      <dgm:prSet/>
      <dgm:spPr/>
      <dgm:t>
        <a:bodyPr/>
        <a:lstStyle/>
        <a:p>
          <a:endParaRPr lang="en-GB"/>
        </a:p>
      </dgm:t>
    </dgm:pt>
    <dgm:pt modelId="{6413EA4B-DA83-AD46-9050-9412E3CDB919}" type="sibTrans" cxnId="{7947E1CA-F0BA-3749-91CD-E0C130AE4922}">
      <dgm:prSet/>
      <dgm:spPr/>
      <dgm:t>
        <a:bodyPr/>
        <a:lstStyle/>
        <a:p>
          <a:endParaRPr lang="en-GB"/>
        </a:p>
      </dgm:t>
    </dgm:pt>
    <dgm:pt modelId="{0D40B815-BCF2-B244-8502-DA6240FA0F2C}">
      <dgm:prSet phldrT="[Text]" custT="1"/>
      <dgm:spPr>
        <a:solidFill>
          <a:srgbClr val="FFFFCC">
            <a:alpha val="89804"/>
          </a:srgbClr>
        </a:solidFill>
        <a:ln>
          <a:solidFill>
            <a:schemeClr val="accent2">
              <a:lumMod val="50000"/>
            </a:schemeClr>
          </a:solidFill>
        </a:ln>
      </dgm:spPr>
      <dgm:t>
        <a:bodyPr/>
        <a:lstStyle/>
        <a:p>
          <a:pPr marL="0" marR="0" lvl="0" indent="0" defTabSz="914400" eaLnBrk="1" fontAlgn="auto" latinLnBrk="0" hangingPunct="1">
            <a:lnSpc>
              <a:spcPct val="100000"/>
            </a:lnSpc>
            <a:spcBef>
              <a:spcPts val="0"/>
            </a:spcBef>
            <a:spcAft>
              <a:spcPts val="0"/>
            </a:spcAft>
            <a:buClrTx/>
            <a:buSzTx/>
            <a:buFontTx/>
            <a:buNone/>
            <a:tabLst/>
            <a:defRPr/>
          </a:pP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marL="0" marR="0" lvl="0" indent="0" defTabSz="914400" eaLnBrk="1" fontAlgn="auto" latinLnBrk="0" hangingPunct="1">
            <a:lnSpc>
              <a:spcPct val="100000"/>
            </a:lnSpc>
            <a:spcBef>
              <a:spcPts val="0"/>
            </a:spcBef>
            <a:spcAft>
              <a:spcPts val="0"/>
            </a:spcAft>
            <a:buClrTx/>
            <a:buSzTx/>
            <a:buFontTx/>
            <a:buNone/>
            <a:tabLst/>
            <a:defRPr/>
          </a:pPr>
          <a:r>
            <a:rPr lang="en-GB" sz="1100" dirty="0">
              <a:solidFill>
                <a:srgbClr val="231571"/>
              </a:solidFill>
              <a:latin typeface="Calibri" panose="020F0502020204030204" pitchFamily="34" charset="0"/>
              <a:ea typeface="Calibri" panose="020F0502020204030204" pitchFamily="34" charset="0"/>
              <a:cs typeface="Times New Roman" panose="02020603050405020304" pitchFamily="18" charset="0"/>
            </a:rPr>
            <a:t>Tier 3 – Focused teaching strategies, inc. individualised, multi-agency / specialised support; support from external agencies</a:t>
          </a:r>
          <a:endParaRPr lang="en-GB" sz="1100" dirty="0">
            <a:solidFill>
              <a:srgbClr val="231571"/>
            </a:solidFill>
            <a:latin typeface="Arial" panose="020B0604020202020204" pitchFamily="34" charset="0"/>
            <a:ea typeface="Calibri" panose="020F0502020204030204" pitchFamily="34" charset="0"/>
            <a:cs typeface="Times New Roman" panose="02020603050405020304" pitchFamily="18" charset="0"/>
          </a:endParaRPr>
        </a:p>
        <a:p>
          <a:pPr marL="0" lvl="0" defTabSz="266700">
            <a:spcBef>
              <a:spcPct val="0"/>
            </a:spcBef>
            <a:spcAft>
              <a:spcPct val="35000"/>
            </a:spcAft>
            <a:buNone/>
          </a:pPr>
          <a:endParaRPr lang="en-GB" sz="500" dirty="0"/>
        </a:p>
      </dgm:t>
    </dgm:pt>
    <dgm:pt modelId="{02C671E7-0C3F-CE4F-9D7D-87F394589C40}" type="parTrans" cxnId="{D1659068-03A6-6D40-9093-41E93BDD4983}">
      <dgm:prSet/>
      <dgm:spPr/>
      <dgm:t>
        <a:bodyPr/>
        <a:lstStyle/>
        <a:p>
          <a:endParaRPr lang="en-GB"/>
        </a:p>
      </dgm:t>
    </dgm:pt>
    <dgm:pt modelId="{40E20FE7-80F2-A04F-82EE-1907906BCC1B}" type="sibTrans" cxnId="{D1659068-03A6-6D40-9093-41E93BDD4983}">
      <dgm:prSet/>
      <dgm:spPr/>
      <dgm:t>
        <a:bodyPr/>
        <a:lstStyle/>
        <a:p>
          <a:endParaRPr lang="en-GB"/>
        </a:p>
      </dgm:t>
    </dgm:pt>
    <dgm:pt modelId="{922DF1B7-00DA-F447-B000-5343E2280681}">
      <dgm:prSet phldrT="[Text]" custT="1"/>
      <dgm:spPr>
        <a:solidFill>
          <a:srgbClr val="FFFFCC">
            <a:alpha val="90000"/>
          </a:srgbClr>
        </a:solidFill>
        <a:ln>
          <a:solidFill>
            <a:schemeClr val="accent2">
              <a:lumMod val="50000"/>
            </a:schemeClr>
          </a:solidFill>
        </a:ln>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GB" sz="1100" dirty="0">
              <a:solidFill>
                <a:srgbClr val="231571"/>
              </a:solidFill>
              <a:latin typeface="Calibri" panose="020F0502020204030204" pitchFamily="34" charset="0"/>
              <a:ea typeface="Calibri" panose="020F0502020204030204" pitchFamily="34" charset="0"/>
              <a:cs typeface="Times New Roman" panose="02020603050405020304" pitchFamily="18" charset="0"/>
            </a:rPr>
            <a:t>Tier 2 - Targeted Interventions for some. Additional instruction in small groups  for students who are not successful with T1</a:t>
          </a:r>
          <a:endParaRPr lang="en-GB" sz="1100" dirty="0">
            <a:solidFill>
              <a:srgbClr val="231571"/>
            </a:solidFill>
            <a:latin typeface="Arial" panose="020B0604020202020204" pitchFamily="34" charset="0"/>
            <a:ea typeface="Calibri" panose="020F0502020204030204" pitchFamily="34" charset="0"/>
            <a:cs typeface="Times New Roman" panose="02020603050405020304" pitchFamily="18" charset="0"/>
          </a:endParaRPr>
        </a:p>
      </dgm:t>
    </dgm:pt>
    <dgm:pt modelId="{93544D1B-399D-DF4C-8E5E-69114E154BEC}" type="parTrans" cxnId="{B2153DB4-2AE6-1D4F-B075-F573AC8CE0BF}">
      <dgm:prSet/>
      <dgm:spPr/>
      <dgm:t>
        <a:bodyPr/>
        <a:lstStyle/>
        <a:p>
          <a:endParaRPr lang="en-GB"/>
        </a:p>
      </dgm:t>
    </dgm:pt>
    <dgm:pt modelId="{E2EB06CE-C185-0544-8F63-305F3DF997E1}" type="sibTrans" cxnId="{B2153DB4-2AE6-1D4F-B075-F573AC8CE0BF}">
      <dgm:prSet/>
      <dgm:spPr/>
      <dgm:t>
        <a:bodyPr/>
        <a:lstStyle/>
        <a:p>
          <a:endParaRPr lang="en-GB"/>
        </a:p>
      </dgm:t>
    </dgm:pt>
    <dgm:pt modelId="{6F2C7F85-3C89-7147-9C9E-96EB110D970A}">
      <dgm:prSet phldrT="[Text]" custT="1"/>
      <dgm:spPr>
        <a:solidFill>
          <a:srgbClr val="FFFFCC">
            <a:alpha val="90000"/>
          </a:srgbClr>
        </a:solidFill>
        <a:ln>
          <a:solidFill>
            <a:schemeClr val="accent2">
              <a:lumMod val="50000"/>
            </a:schemeClr>
          </a:solidFill>
        </a:ln>
      </dgm:spPr>
      <dgm:t>
        <a:bodyPr/>
        <a:lstStyle/>
        <a:p>
          <a:endParaRPr lang="en-GB" sz="600" dirty="0">
            <a:solidFill>
              <a:schemeClr val="tx1"/>
            </a:solidFill>
            <a:latin typeface="+mn-lt"/>
            <a:ea typeface="Calibri" panose="020F0502020204030204" pitchFamily="34" charset="0"/>
            <a:cs typeface="Times New Roman" panose="02020603050405020304" pitchFamily="18" charset="0"/>
          </a:endParaRPr>
        </a:p>
        <a:p>
          <a:r>
            <a:rPr lang="en-GB" sz="1100" dirty="0">
              <a:solidFill>
                <a:srgbClr val="231571"/>
              </a:solidFill>
              <a:latin typeface="+mn-lt"/>
              <a:ea typeface="Calibri" panose="020F0502020204030204" pitchFamily="34" charset="0"/>
              <a:cs typeface="Times New Roman" panose="02020603050405020304" pitchFamily="18" charset="0"/>
            </a:rPr>
            <a:t>Tier 1 - Universal Prevention for all.</a:t>
          </a:r>
        </a:p>
        <a:p>
          <a:r>
            <a:rPr lang="en-GB" sz="1100" dirty="0">
              <a:solidFill>
                <a:srgbClr val="231571"/>
              </a:solidFill>
              <a:latin typeface="+mn-lt"/>
              <a:ea typeface="Calibri" panose="020F0502020204030204" pitchFamily="34" charset="0"/>
              <a:cs typeface="Times New Roman" panose="02020603050405020304" pitchFamily="18" charset="0"/>
            </a:rPr>
            <a:t>All children are monitored regularly to measure response to typical teaching </a:t>
          </a:r>
        </a:p>
        <a:p>
          <a:endParaRPr lang="en-GB" sz="600" dirty="0"/>
        </a:p>
      </dgm:t>
    </dgm:pt>
    <dgm:pt modelId="{2EE2C9A4-DEC8-D847-9B9B-9270BDEB849A}" type="parTrans" cxnId="{19C45804-48EB-6543-ACC0-1D52D7F328BD}">
      <dgm:prSet/>
      <dgm:spPr/>
      <dgm:t>
        <a:bodyPr/>
        <a:lstStyle/>
        <a:p>
          <a:endParaRPr lang="en-GB"/>
        </a:p>
      </dgm:t>
    </dgm:pt>
    <dgm:pt modelId="{57CE8622-3E94-0443-BD2F-57CE3554B1A0}" type="sibTrans" cxnId="{19C45804-48EB-6543-ACC0-1D52D7F328BD}">
      <dgm:prSet/>
      <dgm:spPr/>
      <dgm:t>
        <a:bodyPr/>
        <a:lstStyle/>
        <a:p>
          <a:endParaRPr lang="en-GB"/>
        </a:p>
      </dgm:t>
    </dgm:pt>
    <dgm:pt modelId="{15B1CC08-D2DB-914C-A5CB-4E7A2CD7E54D}" type="pres">
      <dgm:prSet presAssocID="{765CE25A-1567-874F-BE95-2D22C932C271}" presName="compositeShape" presStyleCnt="0">
        <dgm:presLayoutVars>
          <dgm:dir/>
          <dgm:resizeHandles/>
        </dgm:presLayoutVars>
      </dgm:prSet>
      <dgm:spPr/>
    </dgm:pt>
    <dgm:pt modelId="{988BC34D-6C16-E246-B436-5A06393C5FCE}" type="pres">
      <dgm:prSet presAssocID="{765CE25A-1567-874F-BE95-2D22C932C271}" presName="pyramid" presStyleLbl="node1" presStyleIdx="0" presStyleCnt="1" custLinFactNeighborX="7499" custLinFactNeighborY="-1017"/>
      <dgm:spPr>
        <a:blipFill rotWithShape="0">
          <a:blip xmlns:r="http://schemas.openxmlformats.org/officeDocument/2006/relationships" r:embed="rId1"/>
          <a:srcRect/>
          <a:stretch>
            <a:fillRect l="-12000" r="-12000"/>
          </a:stretch>
        </a:blipFill>
        <a:ln>
          <a:solidFill>
            <a:schemeClr val="accent1">
              <a:lumMod val="20000"/>
              <a:lumOff val="80000"/>
            </a:schemeClr>
          </a:solidFill>
        </a:ln>
      </dgm:spPr>
    </dgm:pt>
    <dgm:pt modelId="{C647DD05-0B02-EC40-97AF-7E28EFF19E70}" type="pres">
      <dgm:prSet presAssocID="{765CE25A-1567-874F-BE95-2D22C932C271}" presName="theList" presStyleCnt="0"/>
      <dgm:spPr/>
    </dgm:pt>
    <dgm:pt modelId="{1C3BC5E6-4EA3-614C-B127-EACAB9EAD2E7}" type="pres">
      <dgm:prSet presAssocID="{D9ABB7A6-8DED-8249-A9F3-0FDF1BC55C6D}" presName="aNode" presStyleLbl="fgAcc1" presStyleIdx="0" presStyleCnt="6" custScaleY="2000000" custLinFactY="-557887" custLinFactNeighborX="34053" custLinFactNeighborY="-600000">
        <dgm:presLayoutVars>
          <dgm:bulletEnabled val="1"/>
        </dgm:presLayoutVars>
      </dgm:prSet>
      <dgm:spPr/>
    </dgm:pt>
    <dgm:pt modelId="{896E0C51-4A6E-7D4B-8315-E27286C48DAE}" type="pres">
      <dgm:prSet presAssocID="{D9ABB7A6-8DED-8249-A9F3-0FDF1BC55C6D}" presName="aSpace" presStyleCnt="0"/>
      <dgm:spPr/>
    </dgm:pt>
    <dgm:pt modelId="{5BFDD5A8-F476-E241-9CC8-702516AE2159}" type="pres">
      <dgm:prSet presAssocID="{93E57CA8-0A0E-8D4D-8144-AC21E6E4F5D1}" presName="aNode" presStyleLbl="fgAcc1" presStyleIdx="1" presStyleCnt="6" custScaleY="2000000" custLinFactY="527365" custLinFactNeighborX="39188" custLinFactNeighborY="600000">
        <dgm:presLayoutVars>
          <dgm:bulletEnabled val="1"/>
        </dgm:presLayoutVars>
      </dgm:prSet>
      <dgm:spPr/>
    </dgm:pt>
    <dgm:pt modelId="{69008539-B59A-2841-8914-EB7079A272D6}" type="pres">
      <dgm:prSet presAssocID="{93E57CA8-0A0E-8D4D-8144-AC21E6E4F5D1}" presName="aSpace" presStyleCnt="0"/>
      <dgm:spPr/>
    </dgm:pt>
    <dgm:pt modelId="{2F4C061A-AE15-FC4A-93D4-239E62527A93}" type="pres">
      <dgm:prSet presAssocID="{0D40B815-BCF2-B244-8502-DA6240FA0F2C}" presName="aNode" presStyleLbl="fgAcc1" presStyleIdx="2" presStyleCnt="6" custScaleY="2000000" custLinFactX="-15553" custLinFactY="-4051894" custLinFactNeighborX="-100000" custLinFactNeighborY="-4100000">
        <dgm:presLayoutVars>
          <dgm:bulletEnabled val="1"/>
        </dgm:presLayoutVars>
      </dgm:prSet>
      <dgm:spPr/>
    </dgm:pt>
    <dgm:pt modelId="{AE94B028-9EF3-B64B-A15B-B833DD469242}" type="pres">
      <dgm:prSet presAssocID="{0D40B815-BCF2-B244-8502-DA6240FA0F2C}" presName="aSpace" presStyleCnt="0"/>
      <dgm:spPr/>
    </dgm:pt>
    <dgm:pt modelId="{9CBC0120-C7FF-E54D-9059-CB7AE918CF7B}" type="pres">
      <dgm:prSet presAssocID="{922DF1B7-00DA-F447-B000-5343E2280681}" presName="aNode" presStyleLbl="fgAcc1" presStyleIdx="3" presStyleCnt="6" custScaleY="1714934" custLinFactX="-15553" custLinFactY="-2900000" custLinFactNeighborX="-100000" custLinFactNeighborY="-2983284">
        <dgm:presLayoutVars>
          <dgm:bulletEnabled val="1"/>
        </dgm:presLayoutVars>
      </dgm:prSet>
      <dgm:spPr/>
    </dgm:pt>
    <dgm:pt modelId="{D5407F11-DB67-F64A-9E4D-D754E56560E4}" type="pres">
      <dgm:prSet presAssocID="{922DF1B7-00DA-F447-B000-5343E2280681}" presName="aSpace" presStyleCnt="0"/>
      <dgm:spPr/>
    </dgm:pt>
    <dgm:pt modelId="{456D90A0-DBAE-C64B-A639-BFC64BE90FDE}" type="pres">
      <dgm:prSet presAssocID="{64C22CA6-94A0-3E46-9BD4-53DA4DD64FCF}" presName="aNode" presStyleLbl="fgAcc1" presStyleIdx="4" presStyleCnt="6" custScaleY="2000000" custLinFactY="558821" custLinFactNeighborX="40864" custLinFactNeighborY="600000">
        <dgm:presLayoutVars>
          <dgm:bulletEnabled val="1"/>
        </dgm:presLayoutVars>
      </dgm:prSet>
      <dgm:spPr/>
    </dgm:pt>
    <dgm:pt modelId="{D178E9D1-A0BD-B94F-8EE8-09F6B23A8E49}" type="pres">
      <dgm:prSet presAssocID="{64C22CA6-94A0-3E46-9BD4-53DA4DD64FCF}" presName="aSpace" presStyleCnt="0"/>
      <dgm:spPr/>
    </dgm:pt>
    <dgm:pt modelId="{C14E8469-94DA-4D4F-92F7-1B58609C8AB5}" type="pres">
      <dgm:prSet presAssocID="{6F2C7F85-3C89-7147-9C9E-96EB110D970A}" presName="aNode" presStyleLbl="fgAcc1" presStyleIdx="5" presStyleCnt="6" custScaleY="1832953" custLinFactX="-15464" custLinFactY="-1186835" custLinFactNeighborX="-100000" custLinFactNeighborY="-1200000">
        <dgm:presLayoutVars>
          <dgm:bulletEnabled val="1"/>
        </dgm:presLayoutVars>
      </dgm:prSet>
      <dgm:spPr/>
    </dgm:pt>
    <dgm:pt modelId="{09CF9F40-8214-6448-BA19-AEF519303D07}" type="pres">
      <dgm:prSet presAssocID="{6F2C7F85-3C89-7147-9C9E-96EB110D970A}" presName="aSpace" presStyleCnt="0"/>
      <dgm:spPr/>
    </dgm:pt>
  </dgm:ptLst>
  <dgm:cxnLst>
    <dgm:cxn modelId="{19C45804-48EB-6543-ACC0-1D52D7F328BD}" srcId="{765CE25A-1567-874F-BE95-2D22C932C271}" destId="{6F2C7F85-3C89-7147-9C9E-96EB110D970A}" srcOrd="5" destOrd="0" parTransId="{2EE2C9A4-DEC8-D847-9B9B-9270BDEB849A}" sibTransId="{57CE8622-3E94-0443-BD2F-57CE3554B1A0}"/>
    <dgm:cxn modelId="{1AB3E519-B214-AA4B-B0EB-E513632D26E9}" type="presOf" srcId="{64C22CA6-94A0-3E46-9BD4-53DA4DD64FCF}" destId="{456D90A0-DBAE-C64B-A639-BFC64BE90FDE}" srcOrd="0" destOrd="0" presId="urn:microsoft.com/office/officeart/2005/8/layout/pyramid2"/>
    <dgm:cxn modelId="{D4CD5E32-BADB-B74F-B0EB-26D50A731CCE}" type="presOf" srcId="{D9ABB7A6-8DED-8249-A9F3-0FDF1BC55C6D}" destId="{1C3BC5E6-4EA3-614C-B127-EACAB9EAD2E7}" srcOrd="0" destOrd="0" presId="urn:microsoft.com/office/officeart/2005/8/layout/pyramid2"/>
    <dgm:cxn modelId="{D1659068-03A6-6D40-9093-41E93BDD4983}" srcId="{765CE25A-1567-874F-BE95-2D22C932C271}" destId="{0D40B815-BCF2-B244-8502-DA6240FA0F2C}" srcOrd="2" destOrd="0" parTransId="{02C671E7-0C3F-CE4F-9D7D-87F394589C40}" sibTransId="{40E20FE7-80F2-A04F-82EE-1907906BCC1B}"/>
    <dgm:cxn modelId="{BA72774D-EF44-3E4C-B4DB-0F780DC6FC63}" srcId="{765CE25A-1567-874F-BE95-2D22C932C271}" destId="{93E57CA8-0A0E-8D4D-8144-AC21E6E4F5D1}" srcOrd="1" destOrd="0" parTransId="{8FA898FF-91E9-624F-B41F-4EA745F8D175}" sibTransId="{C01109F8-B890-B243-BD52-A5ECF4F11497}"/>
    <dgm:cxn modelId="{A1CF7C72-22AC-EB47-8777-6E332D1F87BD}" type="presOf" srcId="{0D40B815-BCF2-B244-8502-DA6240FA0F2C}" destId="{2F4C061A-AE15-FC4A-93D4-239E62527A93}" srcOrd="0" destOrd="0" presId="urn:microsoft.com/office/officeart/2005/8/layout/pyramid2"/>
    <dgm:cxn modelId="{FE00D279-615B-C448-900C-B29992D8FDE1}" type="presOf" srcId="{93E57CA8-0A0E-8D4D-8144-AC21E6E4F5D1}" destId="{5BFDD5A8-F476-E241-9CC8-702516AE2159}" srcOrd="0" destOrd="0" presId="urn:microsoft.com/office/officeart/2005/8/layout/pyramid2"/>
    <dgm:cxn modelId="{B1D00B7B-04EB-B046-8CC4-B4549F3670B9}" type="presOf" srcId="{765CE25A-1567-874F-BE95-2D22C932C271}" destId="{15B1CC08-D2DB-914C-A5CB-4E7A2CD7E54D}" srcOrd="0" destOrd="0" presId="urn:microsoft.com/office/officeart/2005/8/layout/pyramid2"/>
    <dgm:cxn modelId="{E9A0229A-7C35-F64F-9386-7C641B6B84C7}" srcId="{765CE25A-1567-874F-BE95-2D22C932C271}" destId="{D9ABB7A6-8DED-8249-A9F3-0FDF1BC55C6D}" srcOrd="0" destOrd="0" parTransId="{DB2CC482-1E8D-C446-8E3F-81C6CFCF8F10}" sibTransId="{C90DF543-39C0-E248-BD6D-36C7E53BD6FB}"/>
    <dgm:cxn modelId="{44DE42A5-DA38-2D4A-993E-175D780AE4C9}" type="presOf" srcId="{922DF1B7-00DA-F447-B000-5343E2280681}" destId="{9CBC0120-C7FF-E54D-9059-CB7AE918CF7B}" srcOrd="0" destOrd="0" presId="urn:microsoft.com/office/officeart/2005/8/layout/pyramid2"/>
    <dgm:cxn modelId="{B2153DB4-2AE6-1D4F-B075-F573AC8CE0BF}" srcId="{765CE25A-1567-874F-BE95-2D22C932C271}" destId="{922DF1B7-00DA-F447-B000-5343E2280681}" srcOrd="3" destOrd="0" parTransId="{93544D1B-399D-DF4C-8E5E-69114E154BEC}" sibTransId="{E2EB06CE-C185-0544-8F63-305F3DF997E1}"/>
    <dgm:cxn modelId="{7947E1CA-F0BA-3749-91CD-E0C130AE4922}" srcId="{765CE25A-1567-874F-BE95-2D22C932C271}" destId="{64C22CA6-94A0-3E46-9BD4-53DA4DD64FCF}" srcOrd="4" destOrd="0" parTransId="{E5E7A815-8BDE-9540-A9CB-F983083B42CE}" sibTransId="{6413EA4B-DA83-AD46-9050-9412E3CDB919}"/>
    <dgm:cxn modelId="{6D54A9D7-D15D-834D-BBCF-EB283E5BD4A9}" type="presOf" srcId="{6F2C7F85-3C89-7147-9C9E-96EB110D970A}" destId="{C14E8469-94DA-4D4F-92F7-1B58609C8AB5}" srcOrd="0" destOrd="0" presId="urn:microsoft.com/office/officeart/2005/8/layout/pyramid2"/>
    <dgm:cxn modelId="{88C0E9C8-4A3C-C042-86A4-07F957C4B834}" type="presParOf" srcId="{15B1CC08-D2DB-914C-A5CB-4E7A2CD7E54D}" destId="{988BC34D-6C16-E246-B436-5A06393C5FCE}" srcOrd="0" destOrd="0" presId="urn:microsoft.com/office/officeart/2005/8/layout/pyramid2"/>
    <dgm:cxn modelId="{1AAAB223-DB56-7A4F-A1EF-F9EA89B5025D}" type="presParOf" srcId="{15B1CC08-D2DB-914C-A5CB-4E7A2CD7E54D}" destId="{C647DD05-0B02-EC40-97AF-7E28EFF19E70}" srcOrd="1" destOrd="0" presId="urn:microsoft.com/office/officeart/2005/8/layout/pyramid2"/>
    <dgm:cxn modelId="{FC911C21-D62E-5140-8F69-2E268115CB82}" type="presParOf" srcId="{C647DD05-0B02-EC40-97AF-7E28EFF19E70}" destId="{1C3BC5E6-4EA3-614C-B127-EACAB9EAD2E7}" srcOrd="0" destOrd="0" presId="urn:microsoft.com/office/officeart/2005/8/layout/pyramid2"/>
    <dgm:cxn modelId="{B5FA6F62-B0E0-E541-BD09-8401EC0ABAB6}" type="presParOf" srcId="{C647DD05-0B02-EC40-97AF-7E28EFF19E70}" destId="{896E0C51-4A6E-7D4B-8315-E27286C48DAE}" srcOrd="1" destOrd="0" presId="urn:microsoft.com/office/officeart/2005/8/layout/pyramid2"/>
    <dgm:cxn modelId="{AF4D0BA8-9D00-434D-97BC-DB9657786C38}" type="presParOf" srcId="{C647DD05-0B02-EC40-97AF-7E28EFF19E70}" destId="{5BFDD5A8-F476-E241-9CC8-702516AE2159}" srcOrd="2" destOrd="0" presId="urn:microsoft.com/office/officeart/2005/8/layout/pyramid2"/>
    <dgm:cxn modelId="{08C4F91F-BAAA-1D4F-9D46-95B2A1038FED}" type="presParOf" srcId="{C647DD05-0B02-EC40-97AF-7E28EFF19E70}" destId="{69008539-B59A-2841-8914-EB7079A272D6}" srcOrd="3" destOrd="0" presId="urn:microsoft.com/office/officeart/2005/8/layout/pyramid2"/>
    <dgm:cxn modelId="{C69C8039-5927-CF4B-B69B-828CB1C0A5AD}" type="presParOf" srcId="{C647DD05-0B02-EC40-97AF-7E28EFF19E70}" destId="{2F4C061A-AE15-FC4A-93D4-239E62527A93}" srcOrd="4" destOrd="0" presId="urn:microsoft.com/office/officeart/2005/8/layout/pyramid2"/>
    <dgm:cxn modelId="{3076CB34-2000-4544-8E94-DD5913160617}" type="presParOf" srcId="{C647DD05-0B02-EC40-97AF-7E28EFF19E70}" destId="{AE94B028-9EF3-B64B-A15B-B833DD469242}" srcOrd="5" destOrd="0" presId="urn:microsoft.com/office/officeart/2005/8/layout/pyramid2"/>
    <dgm:cxn modelId="{5E0FD904-D4CF-694A-98A4-9FBE9BCA08EB}" type="presParOf" srcId="{C647DD05-0B02-EC40-97AF-7E28EFF19E70}" destId="{9CBC0120-C7FF-E54D-9059-CB7AE918CF7B}" srcOrd="6" destOrd="0" presId="urn:microsoft.com/office/officeart/2005/8/layout/pyramid2"/>
    <dgm:cxn modelId="{619EE402-1D13-3C4D-80BA-549C20E5FEBB}" type="presParOf" srcId="{C647DD05-0B02-EC40-97AF-7E28EFF19E70}" destId="{D5407F11-DB67-F64A-9E4D-D754E56560E4}" srcOrd="7" destOrd="0" presId="urn:microsoft.com/office/officeart/2005/8/layout/pyramid2"/>
    <dgm:cxn modelId="{6982FD33-56BC-0743-AB74-89D0EB9457DA}" type="presParOf" srcId="{C647DD05-0B02-EC40-97AF-7E28EFF19E70}" destId="{456D90A0-DBAE-C64B-A639-BFC64BE90FDE}" srcOrd="8" destOrd="0" presId="urn:microsoft.com/office/officeart/2005/8/layout/pyramid2"/>
    <dgm:cxn modelId="{73299A87-35E5-D546-A3B9-0A9C3AB30B14}" type="presParOf" srcId="{C647DD05-0B02-EC40-97AF-7E28EFF19E70}" destId="{D178E9D1-A0BD-B94F-8EE8-09F6B23A8E49}" srcOrd="9" destOrd="0" presId="urn:microsoft.com/office/officeart/2005/8/layout/pyramid2"/>
    <dgm:cxn modelId="{9B7AED13-48F0-E24D-A486-BE0C491F2EC9}" type="presParOf" srcId="{C647DD05-0B02-EC40-97AF-7E28EFF19E70}" destId="{C14E8469-94DA-4D4F-92F7-1B58609C8AB5}" srcOrd="10" destOrd="0" presId="urn:microsoft.com/office/officeart/2005/8/layout/pyramid2"/>
    <dgm:cxn modelId="{8D5973C6-EBF6-9949-88D9-2C280446EFFC}" type="presParOf" srcId="{C647DD05-0B02-EC40-97AF-7E28EFF19E70}" destId="{09CF9F40-8214-6448-BA19-AEF519303D07}" srcOrd="11"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F7B5794-4AEE-47C2-9B17-229D12BFDCAE}"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A9E57DF6-588E-4139-AE03-B40CD0C46E38}">
      <dgm:prSet custT="1"/>
      <dgm:spPr>
        <a:solidFill>
          <a:srgbClr val="FFFFCC"/>
        </a:solidFill>
      </dgm:spPr>
      <dgm:t>
        <a:bodyPr/>
        <a:lstStyle/>
        <a:p>
          <a:pPr algn="l"/>
          <a:r>
            <a:rPr lang="en-GB" sz="1200" b="1" dirty="0">
              <a:solidFill>
                <a:srgbClr val="231571"/>
              </a:solidFill>
            </a:rPr>
            <a:t>In breakout rooms: </a:t>
          </a:r>
        </a:p>
        <a:p>
          <a:pPr algn="l"/>
          <a:r>
            <a:rPr lang="en-GB" sz="1200" dirty="0">
              <a:solidFill>
                <a:srgbClr val="231571"/>
              </a:solidFill>
            </a:rPr>
            <a:t>Discuss your experiences of dealing with decisions about social-emotional learning / behavioural needs (e.g. behaviours that are barriers to learning) </a:t>
          </a:r>
          <a:r>
            <a:rPr lang="en-GB" sz="1200" u="sng" dirty="0">
              <a:solidFill>
                <a:srgbClr val="231571"/>
              </a:solidFill>
            </a:rPr>
            <a:t>of pupils</a:t>
          </a:r>
          <a:r>
            <a:rPr lang="en-GB" sz="1200" dirty="0">
              <a:solidFill>
                <a:srgbClr val="231571"/>
              </a:solidFill>
            </a:rPr>
            <a:t> in the classroom? How did behaviours impact on all pupils.</a:t>
          </a:r>
          <a:endParaRPr lang="en-US" sz="1200" dirty="0">
            <a:solidFill>
              <a:srgbClr val="231571"/>
            </a:solidFill>
          </a:endParaRPr>
        </a:p>
      </dgm:t>
    </dgm:pt>
    <dgm:pt modelId="{B8FC3239-06C8-4428-ABA8-20F3EA7098BB}" type="parTrans" cxnId="{BDAFEED6-24AB-40E0-ACD7-BF31556CA38E}">
      <dgm:prSet/>
      <dgm:spPr/>
      <dgm:t>
        <a:bodyPr/>
        <a:lstStyle/>
        <a:p>
          <a:endParaRPr lang="en-US"/>
        </a:p>
      </dgm:t>
    </dgm:pt>
    <dgm:pt modelId="{EE90C4AB-435F-49FC-A02C-336E29D29C61}" type="sibTrans" cxnId="{BDAFEED6-24AB-40E0-ACD7-BF31556CA38E}">
      <dgm:prSet/>
      <dgm:spPr/>
      <dgm:t>
        <a:bodyPr/>
        <a:lstStyle/>
        <a:p>
          <a:endParaRPr lang="en-US" dirty="0"/>
        </a:p>
      </dgm:t>
    </dgm:pt>
    <dgm:pt modelId="{8C4908C7-B0A1-4DF1-9B13-1A17D3AAADA4}">
      <dgm:prSet/>
      <dgm:spPr>
        <a:solidFill>
          <a:schemeClr val="accent2">
            <a:lumMod val="40000"/>
            <a:lumOff val="60000"/>
          </a:schemeClr>
        </a:solidFill>
      </dgm:spPr>
      <dgm:t>
        <a:bodyPr/>
        <a:lstStyle/>
        <a:p>
          <a:r>
            <a:rPr lang="en-GB" dirty="0">
              <a:solidFill>
                <a:srgbClr val="231571"/>
              </a:solidFill>
            </a:rPr>
            <a:t>What strategies did you use to address the behaviour, how did you plan to implement these strategies?</a:t>
          </a:r>
          <a:endParaRPr lang="en-US" dirty="0">
            <a:solidFill>
              <a:srgbClr val="231571"/>
            </a:solidFill>
          </a:endParaRPr>
        </a:p>
      </dgm:t>
    </dgm:pt>
    <dgm:pt modelId="{462C8636-E682-45A4-BD44-D320B2A07F95}" type="parTrans" cxnId="{BA9C9C9B-EB04-4D1D-8AB0-5BADF382E4A0}">
      <dgm:prSet/>
      <dgm:spPr/>
      <dgm:t>
        <a:bodyPr/>
        <a:lstStyle/>
        <a:p>
          <a:endParaRPr lang="en-US"/>
        </a:p>
      </dgm:t>
    </dgm:pt>
    <dgm:pt modelId="{1497CD80-4858-4C9E-8BC7-A346E13C7AA2}" type="sibTrans" cxnId="{BA9C9C9B-EB04-4D1D-8AB0-5BADF382E4A0}">
      <dgm:prSet/>
      <dgm:spPr/>
      <dgm:t>
        <a:bodyPr/>
        <a:lstStyle/>
        <a:p>
          <a:endParaRPr lang="en-US" dirty="0"/>
        </a:p>
      </dgm:t>
    </dgm:pt>
    <dgm:pt modelId="{9D740575-B372-4150-9478-784F11C702F5}">
      <dgm:prSet/>
      <dgm:spPr>
        <a:solidFill>
          <a:schemeClr val="accent2">
            <a:lumMod val="60000"/>
            <a:lumOff val="40000"/>
          </a:schemeClr>
        </a:solidFill>
      </dgm:spPr>
      <dgm:t>
        <a:bodyPr/>
        <a:lstStyle/>
        <a:p>
          <a:r>
            <a:rPr lang="en-GB" dirty="0">
              <a:solidFill>
                <a:srgbClr val="231571"/>
              </a:solidFill>
            </a:rPr>
            <a:t>What was effective, what was not effective. How do you know they were / were not effective (what quantitative measures did you used to measure effectiveness)</a:t>
          </a:r>
          <a:endParaRPr lang="en-US" dirty="0">
            <a:solidFill>
              <a:srgbClr val="231571"/>
            </a:solidFill>
          </a:endParaRPr>
        </a:p>
      </dgm:t>
    </dgm:pt>
    <dgm:pt modelId="{DA59FACE-C643-4377-B90E-4096F7B35C89}" type="parTrans" cxnId="{B5F115DB-53EC-45D2-A701-81C35382D8BC}">
      <dgm:prSet/>
      <dgm:spPr/>
      <dgm:t>
        <a:bodyPr/>
        <a:lstStyle/>
        <a:p>
          <a:endParaRPr lang="en-US"/>
        </a:p>
      </dgm:t>
    </dgm:pt>
    <dgm:pt modelId="{CFD18681-D4D9-4E1F-AC2D-9C144C5F4B6D}" type="sibTrans" cxnId="{B5F115DB-53EC-45D2-A701-81C35382D8BC}">
      <dgm:prSet/>
      <dgm:spPr/>
      <dgm:t>
        <a:bodyPr/>
        <a:lstStyle/>
        <a:p>
          <a:endParaRPr lang="en-US"/>
        </a:p>
      </dgm:t>
    </dgm:pt>
    <dgm:pt modelId="{319C83FD-D904-7843-A510-CEF12E125535}" type="pres">
      <dgm:prSet presAssocID="{7F7B5794-4AEE-47C2-9B17-229D12BFDCAE}" presName="outerComposite" presStyleCnt="0">
        <dgm:presLayoutVars>
          <dgm:chMax val="5"/>
          <dgm:dir/>
          <dgm:resizeHandles val="exact"/>
        </dgm:presLayoutVars>
      </dgm:prSet>
      <dgm:spPr/>
    </dgm:pt>
    <dgm:pt modelId="{9FDB37D8-4107-0E4F-8EFF-7A08C4DF5186}" type="pres">
      <dgm:prSet presAssocID="{7F7B5794-4AEE-47C2-9B17-229D12BFDCAE}" presName="dummyMaxCanvas" presStyleCnt="0">
        <dgm:presLayoutVars/>
      </dgm:prSet>
      <dgm:spPr/>
    </dgm:pt>
    <dgm:pt modelId="{CD77C8A8-83D3-0B46-9460-2D9F1070D4E7}" type="pres">
      <dgm:prSet presAssocID="{7F7B5794-4AEE-47C2-9B17-229D12BFDCAE}" presName="ThreeNodes_1" presStyleLbl="node1" presStyleIdx="0" presStyleCnt="3" custScaleX="101008">
        <dgm:presLayoutVars>
          <dgm:bulletEnabled val="1"/>
        </dgm:presLayoutVars>
      </dgm:prSet>
      <dgm:spPr/>
    </dgm:pt>
    <dgm:pt modelId="{C42101AE-4F79-F349-92D4-FA6F85F843D9}" type="pres">
      <dgm:prSet presAssocID="{7F7B5794-4AEE-47C2-9B17-229D12BFDCAE}" presName="ThreeNodes_2" presStyleLbl="node1" presStyleIdx="1" presStyleCnt="3">
        <dgm:presLayoutVars>
          <dgm:bulletEnabled val="1"/>
        </dgm:presLayoutVars>
      </dgm:prSet>
      <dgm:spPr/>
    </dgm:pt>
    <dgm:pt modelId="{7EB1C0F7-3501-DD46-B5EC-278FF7467678}" type="pres">
      <dgm:prSet presAssocID="{7F7B5794-4AEE-47C2-9B17-229D12BFDCAE}" presName="ThreeNodes_3" presStyleLbl="node1" presStyleIdx="2" presStyleCnt="3">
        <dgm:presLayoutVars>
          <dgm:bulletEnabled val="1"/>
        </dgm:presLayoutVars>
      </dgm:prSet>
      <dgm:spPr/>
    </dgm:pt>
    <dgm:pt modelId="{FF265CBF-8F8A-0F41-922E-9A3A4D36B3A5}" type="pres">
      <dgm:prSet presAssocID="{7F7B5794-4AEE-47C2-9B17-229D12BFDCAE}" presName="ThreeConn_1-2" presStyleLbl="fgAccFollowNode1" presStyleIdx="0" presStyleCnt="2">
        <dgm:presLayoutVars>
          <dgm:bulletEnabled val="1"/>
        </dgm:presLayoutVars>
      </dgm:prSet>
      <dgm:spPr/>
    </dgm:pt>
    <dgm:pt modelId="{A56B0940-508A-E048-8C29-2CD7AEF2AE66}" type="pres">
      <dgm:prSet presAssocID="{7F7B5794-4AEE-47C2-9B17-229D12BFDCAE}" presName="ThreeConn_2-3" presStyleLbl="fgAccFollowNode1" presStyleIdx="1" presStyleCnt="2">
        <dgm:presLayoutVars>
          <dgm:bulletEnabled val="1"/>
        </dgm:presLayoutVars>
      </dgm:prSet>
      <dgm:spPr/>
    </dgm:pt>
    <dgm:pt modelId="{9CBCD8A9-7CC5-C34E-8382-8FCA8607F4DB}" type="pres">
      <dgm:prSet presAssocID="{7F7B5794-4AEE-47C2-9B17-229D12BFDCAE}" presName="ThreeNodes_1_text" presStyleLbl="node1" presStyleIdx="2" presStyleCnt="3">
        <dgm:presLayoutVars>
          <dgm:bulletEnabled val="1"/>
        </dgm:presLayoutVars>
      </dgm:prSet>
      <dgm:spPr/>
    </dgm:pt>
    <dgm:pt modelId="{17BC06E5-8F8D-9C4B-A65E-B77ADFE126D7}" type="pres">
      <dgm:prSet presAssocID="{7F7B5794-4AEE-47C2-9B17-229D12BFDCAE}" presName="ThreeNodes_2_text" presStyleLbl="node1" presStyleIdx="2" presStyleCnt="3">
        <dgm:presLayoutVars>
          <dgm:bulletEnabled val="1"/>
        </dgm:presLayoutVars>
      </dgm:prSet>
      <dgm:spPr/>
    </dgm:pt>
    <dgm:pt modelId="{E01214A0-6FC1-714A-B176-247BA03E8902}" type="pres">
      <dgm:prSet presAssocID="{7F7B5794-4AEE-47C2-9B17-229D12BFDCAE}" presName="ThreeNodes_3_text" presStyleLbl="node1" presStyleIdx="2" presStyleCnt="3">
        <dgm:presLayoutVars>
          <dgm:bulletEnabled val="1"/>
        </dgm:presLayoutVars>
      </dgm:prSet>
      <dgm:spPr/>
    </dgm:pt>
  </dgm:ptLst>
  <dgm:cxnLst>
    <dgm:cxn modelId="{0AAE141D-F1E9-DD47-BEE6-5FE28F0FEDB1}" type="presOf" srcId="{EE90C4AB-435F-49FC-A02C-336E29D29C61}" destId="{FF265CBF-8F8A-0F41-922E-9A3A4D36B3A5}" srcOrd="0" destOrd="0" presId="urn:microsoft.com/office/officeart/2005/8/layout/vProcess5"/>
    <dgm:cxn modelId="{56788027-D993-6549-8F33-5E845C2096B8}" type="presOf" srcId="{8C4908C7-B0A1-4DF1-9B13-1A17D3AAADA4}" destId="{C42101AE-4F79-F349-92D4-FA6F85F843D9}" srcOrd="0" destOrd="0" presId="urn:microsoft.com/office/officeart/2005/8/layout/vProcess5"/>
    <dgm:cxn modelId="{AA63A13B-E267-204B-AA68-0C95F6B0A233}" type="presOf" srcId="{9D740575-B372-4150-9478-784F11C702F5}" destId="{7EB1C0F7-3501-DD46-B5EC-278FF7467678}" srcOrd="0" destOrd="0" presId="urn:microsoft.com/office/officeart/2005/8/layout/vProcess5"/>
    <dgm:cxn modelId="{9E91054E-A0B5-9248-B6BB-203AA99EB696}" type="presOf" srcId="{1497CD80-4858-4C9E-8BC7-A346E13C7AA2}" destId="{A56B0940-508A-E048-8C29-2CD7AEF2AE66}" srcOrd="0" destOrd="0" presId="urn:microsoft.com/office/officeart/2005/8/layout/vProcess5"/>
    <dgm:cxn modelId="{033F467C-C62B-A54E-A575-4EE3A40B1BF2}" type="presOf" srcId="{A9E57DF6-588E-4139-AE03-B40CD0C46E38}" destId="{CD77C8A8-83D3-0B46-9460-2D9F1070D4E7}" srcOrd="0" destOrd="0" presId="urn:microsoft.com/office/officeart/2005/8/layout/vProcess5"/>
    <dgm:cxn modelId="{5A86A87C-497F-DB45-8CEA-0AA25FB65109}" type="presOf" srcId="{9D740575-B372-4150-9478-784F11C702F5}" destId="{E01214A0-6FC1-714A-B176-247BA03E8902}" srcOrd="1" destOrd="0" presId="urn:microsoft.com/office/officeart/2005/8/layout/vProcess5"/>
    <dgm:cxn modelId="{20481894-4629-4A4B-99E2-D2D73BBBF1E6}" type="presOf" srcId="{7F7B5794-4AEE-47C2-9B17-229D12BFDCAE}" destId="{319C83FD-D904-7843-A510-CEF12E125535}" srcOrd="0" destOrd="0" presId="urn:microsoft.com/office/officeart/2005/8/layout/vProcess5"/>
    <dgm:cxn modelId="{BA9C9C9B-EB04-4D1D-8AB0-5BADF382E4A0}" srcId="{7F7B5794-4AEE-47C2-9B17-229D12BFDCAE}" destId="{8C4908C7-B0A1-4DF1-9B13-1A17D3AAADA4}" srcOrd="1" destOrd="0" parTransId="{462C8636-E682-45A4-BD44-D320B2A07F95}" sibTransId="{1497CD80-4858-4C9E-8BC7-A346E13C7AA2}"/>
    <dgm:cxn modelId="{C1BA12AC-2778-684F-A1E2-F27AD11FB174}" type="presOf" srcId="{A9E57DF6-588E-4139-AE03-B40CD0C46E38}" destId="{9CBCD8A9-7CC5-C34E-8382-8FCA8607F4DB}" srcOrd="1" destOrd="0" presId="urn:microsoft.com/office/officeart/2005/8/layout/vProcess5"/>
    <dgm:cxn modelId="{BDAFEED6-24AB-40E0-ACD7-BF31556CA38E}" srcId="{7F7B5794-4AEE-47C2-9B17-229D12BFDCAE}" destId="{A9E57DF6-588E-4139-AE03-B40CD0C46E38}" srcOrd="0" destOrd="0" parTransId="{B8FC3239-06C8-4428-ABA8-20F3EA7098BB}" sibTransId="{EE90C4AB-435F-49FC-A02C-336E29D29C61}"/>
    <dgm:cxn modelId="{B5F115DB-53EC-45D2-A701-81C35382D8BC}" srcId="{7F7B5794-4AEE-47C2-9B17-229D12BFDCAE}" destId="{9D740575-B372-4150-9478-784F11C702F5}" srcOrd="2" destOrd="0" parTransId="{DA59FACE-C643-4377-B90E-4096F7B35C89}" sibTransId="{CFD18681-D4D9-4E1F-AC2D-9C144C5F4B6D}"/>
    <dgm:cxn modelId="{3E596CE0-877C-8A48-900A-82D1281D6426}" type="presOf" srcId="{8C4908C7-B0A1-4DF1-9B13-1A17D3AAADA4}" destId="{17BC06E5-8F8D-9C4B-A65E-B77ADFE126D7}" srcOrd="1" destOrd="0" presId="urn:microsoft.com/office/officeart/2005/8/layout/vProcess5"/>
    <dgm:cxn modelId="{DAF29E55-82E7-834F-AE1B-450E7435B083}" type="presParOf" srcId="{319C83FD-D904-7843-A510-CEF12E125535}" destId="{9FDB37D8-4107-0E4F-8EFF-7A08C4DF5186}" srcOrd="0" destOrd="0" presId="urn:microsoft.com/office/officeart/2005/8/layout/vProcess5"/>
    <dgm:cxn modelId="{0320F125-472F-9C4F-9AD9-EB9535B62446}" type="presParOf" srcId="{319C83FD-D904-7843-A510-CEF12E125535}" destId="{CD77C8A8-83D3-0B46-9460-2D9F1070D4E7}" srcOrd="1" destOrd="0" presId="urn:microsoft.com/office/officeart/2005/8/layout/vProcess5"/>
    <dgm:cxn modelId="{0E7CC726-BB69-6146-81BC-B159C568AE53}" type="presParOf" srcId="{319C83FD-D904-7843-A510-CEF12E125535}" destId="{C42101AE-4F79-F349-92D4-FA6F85F843D9}" srcOrd="2" destOrd="0" presId="urn:microsoft.com/office/officeart/2005/8/layout/vProcess5"/>
    <dgm:cxn modelId="{8A88AD0B-6E68-244A-BBB4-02E67F2CA433}" type="presParOf" srcId="{319C83FD-D904-7843-A510-CEF12E125535}" destId="{7EB1C0F7-3501-DD46-B5EC-278FF7467678}" srcOrd="3" destOrd="0" presId="urn:microsoft.com/office/officeart/2005/8/layout/vProcess5"/>
    <dgm:cxn modelId="{725C0C34-6742-E946-86AD-307B43819498}" type="presParOf" srcId="{319C83FD-D904-7843-A510-CEF12E125535}" destId="{FF265CBF-8F8A-0F41-922E-9A3A4D36B3A5}" srcOrd="4" destOrd="0" presId="urn:microsoft.com/office/officeart/2005/8/layout/vProcess5"/>
    <dgm:cxn modelId="{99D054B8-D774-A34E-BEC0-55CE64B23C3F}" type="presParOf" srcId="{319C83FD-D904-7843-A510-CEF12E125535}" destId="{A56B0940-508A-E048-8C29-2CD7AEF2AE66}" srcOrd="5" destOrd="0" presId="urn:microsoft.com/office/officeart/2005/8/layout/vProcess5"/>
    <dgm:cxn modelId="{F3A1E5BF-D3D1-4246-85F9-38DC665E0807}" type="presParOf" srcId="{319C83FD-D904-7843-A510-CEF12E125535}" destId="{9CBCD8A9-7CC5-C34E-8382-8FCA8607F4DB}" srcOrd="6" destOrd="0" presId="urn:microsoft.com/office/officeart/2005/8/layout/vProcess5"/>
    <dgm:cxn modelId="{E2474D20-9FC9-6240-819B-08A7BA0E6D2F}" type="presParOf" srcId="{319C83FD-D904-7843-A510-CEF12E125535}" destId="{17BC06E5-8F8D-9C4B-A65E-B77ADFE126D7}" srcOrd="7" destOrd="0" presId="urn:microsoft.com/office/officeart/2005/8/layout/vProcess5"/>
    <dgm:cxn modelId="{9D242EBB-CA0B-074D-B1B4-33FC6997616B}" type="presParOf" srcId="{319C83FD-D904-7843-A510-CEF12E125535}" destId="{E01214A0-6FC1-714A-B176-247BA03E8902}"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F7B5794-4AEE-47C2-9B17-229D12BFDCAE}"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A9E57DF6-588E-4139-AE03-B40CD0C46E38}">
      <dgm:prSet/>
      <dgm:spPr>
        <a:solidFill>
          <a:srgbClr val="FFFFCC"/>
        </a:solidFill>
      </dgm:spPr>
      <dgm:t>
        <a:bodyPr/>
        <a:lstStyle/>
        <a:p>
          <a:r>
            <a:rPr lang="en-GB" b="1" dirty="0">
              <a:solidFill>
                <a:srgbClr val="231571"/>
              </a:solidFill>
            </a:rPr>
            <a:t>In breakout rooms: </a:t>
          </a:r>
        </a:p>
        <a:p>
          <a:r>
            <a:rPr lang="en-US" dirty="0">
              <a:solidFill>
                <a:srgbClr val="231571"/>
              </a:solidFill>
            </a:rPr>
            <a:t>Discuss your experience of working with children who required additional targeted teaching and support strategies targeted support (Tier 2) for (a) learning across the curriculum and (b) social-emotional or behavioural difficulties? </a:t>
          </a:r>
        </a:p>
      </dgm:t>
    </dgm:pt>
    <dgm:pt modelId="{B8FC3239-06C8-4428-ABA8-20F3EA7098BB}" type="parTrans" cxnId="{BDAFEED6-24AB-40E0-ACD7-BF31556CA38E}">
      <dgm:prSet/>
      <dgm:spPr/>
      <dgm:t>
        <a:bodyPr/>
        <a:lstStyle/>
        <a:p>
          <a:endParaRPr lang="en-US"/>
        </a:p>
      </dgm:t>
    </dgm:pt>
    <dgm:pt modelId="{EE90C4AB-435F-49FC-A02C-336E29D29C61}" type="sibTrans" cxnId="{BDAFEED6-24AB-40E0-ACD7-BF31556CA38E}">
      <dgm:prSet/>
      <dgm:spPr/>
      <dgm:t>
        <a:bodyPr/>
        <a:lstStyle/>
        <a:p>
          <a:endParaRPr lang="en-US" dirty="0"/>
        </a:p>
      </dgm:t>
    </dgm:pt>
    <dgm:pt modelId="{8C4908C7-B0A1-4DF1-9B13-1A17D3AAADA4}">
      <dgm:prSet custT="1"/>
      <dgm:spPr>
        <a:solidFill>
          <a:schemeClr val="accent2">
            <a:lumMod val="40000"/>
            <a:lumOff val="60000"/>
          </a:schemeClr>
        </a:solidFill>
      </dgm:spPr>
      <dgm:t>
        <a:bodyPr/>
        <a:lstStyle/>
        <a:p>
          <a:r>
            <a:rPr lang="en-US" sz="1400" dirty="0">
              <a:solidFill>
                <a:srgbClr val="231571"/>
              </a:solidFill>
            </a:rPr>
            <a:t>What was effective, what was not effective? Why do you believe that support strategies were either effective or ineffective? </a:t>
          </a:r>
        </a:p>
      </dgm:t>
    </dgm:pt>
    <dgm:pt modelId="{462C8636-E682-45A4-BD44-D320B2A07F95}" type="parTrans" cxnId="{BA9C9C9B-EB04-4D1D-8AB0-5BADF382E4A0}">
      <dgm:prSet/>
      <dgm:spPr/>
      <dgm:t>
        <a:bodyPr/>
        <a:lstStyle/>
        <a:p>
          <a:endParaRPr lang="en-US"/>
        </a:p>
      </dgm:t>
    </dgm:pt>
    <dgm:pt modelId="{1497CD80-4858-4C9E-8BC7-A346E13C7AA2}" type="sibTrans" cxnId="{BA9C9C9B-EB04-4D1D-8AB0-5BADF382E4A0}">
      <dgm:prSet/>
      <dgm:spPr/>
      <dgm:t>
        <a:bodyPr/>
        <a:lstStyle/>
        <a:p>
          <a:endParaRPr lang="en-US" dirty="0"/>
        </a:p>
      </dgm:t>
    </dgm:pt>
    <dgm:pt modelId="{9D740575-B372-4150-9478-784F11C702F5}">
      <dgm:prSet custT="1"/>
      <dgm:spPr>
        <a:solidFill>
          <a:schemeClr val="accent2">
            <a:lumMod val="60000"/>
            <a:lumOff val="40000"/>
          </a:schemeClr>
        </a:solidFill>
      </dgm:spPr>
      <dgm:t>
        <a:bodyPr/>
        <a:lstStyle/>
        <a:p>
          <a:r>
            <a:rPr lang="en-GB" sz="1400" dirty="0">
              <a:solidFill>
                <a:srgbClr val="231571"/>
              </a:solidFill>
            </a:rPr>
            <a:t>What quantitative measures did you used to measure effectiveness</a:t>
          </a:r>
          <a:r>
            <a:rPr lang="en-US" sz="1400" dirty="0">
              <a:solidFill>
                <a:srgbClr val="231571"/>
              </a:solidFill>
            </a:rPr>
            <a:t>?</a:t>
          </a:r>
        </a:p>
      </dgm:t>
    </dgm:pt>
    <dgm:pt modelId="{DA59FACE-C643-4377-B90E-4096F7B35C89}" type="parTrans" cxnId="{B5F115DB-53EC-45D2-A701-81C35382D8BC}">
      <dgm:prSet/>
      <dgm:spPr/>
      <dgm:t>
        <a:bodyPr/>
        <a:lstStyle/>
        <a:p>
          <a:endParaRPr lang="en-US"/>
        </a:p>
      </dgm:t>
    </dgm:pt>
    <dgm:pt modelId="{CFD18681-D4D9-4E1F-AC2D-9C144C5F4B6D}" type="sibTrans" cxnId="{B5F115DB-53EC-45D2-A701-81C35382D8BC}">
      <dgm:prSet/>
      <dgm:spPr/>
      <dgm:t>
        <a:bodyPr/>
        <a:lstStyle/>
        <a:p>
          <a:endParaRPr lang="en-US"/>
        </a:p>
      </dgm:t>
    </dgm:pt>
    <dgm:pt modelId="{319C83FD-D904-7843-A510-CEF12E125535}" type="pres">
      <dgm:prSet presAssocID="{7F7B5794-4AEE-47C2-9B17-229D12BFDCAE}" presName="outerComposite" presStyleCnt="0">
        <dgm:presLayoutVars>
          <dgm:chMax val="5"/>
          <dgm:dir/>
          <dgm:resizeHandles val="exact"/>
        </dgm:presLayoutVars>
      </dgm:prSet>
      <dgm:spPr/>
    </dgm:pt>
    <dgm:pt modelId="{9FDB37D8-4107-0E4F-8EFF-7A08C4DF5186}" type="pres">
      <dgm:prSet presAssocID="{7F7B5794-4AEE-47C2-9B17-229D12BFDCAE}" presName="dummyMaxCanvas" presStyleCnt="0">
        <dgm:presLayoutVars/>
      </dgm:prSet>
      <dgm:spPr/>
    </dgm:pt>
    <dgm:pt modelId="{CD77C8A8-83D3-0B46-9460-2D9F1070D4E7}" type="pres">
      <dgm:prSet presAssocID="{7F7B5794-4AEE-47C2-9B17-229D12BFDCAE}" presName="ThreeNodes_1" presStyleLbl="node1" presStyleIdx="0" presStyleCnt="3">
        <dgm:presLayoutVars>
          <dgm:bulletEnabled val="1"/>
        </dgm:presLayoutVars>
      </dgm:prSet>
      <dgm:spPr/>
    </dgm:pt>
    <dgm:pt modelId="{C42101AE-4F79-F349-92D4-FA6F85F843D9}" type="pres">
      <dgm:prSet presAssocID="{7F7B5794-4AEE-47C2-9B17-229D12BFDCAE}" presName="ThreeNodes_2" presStyleLbl="node1" presStyleIdx="1" presStyleCnt="3">
        <dgm:presLayoutVars>
          <dgm:bulletEnabled val="1"/>
        </dgm:presLayoutVars>
      </dgm:prSet>
      <dgm:spPr/>
    </dgm:pt>
    <dgm:pt modelId="{7EB1C0F7-3501-DD46-B5EC-278FF7467678}" type="pres">
      <dgm:prSet presAssocID="{7F7B5794-4AEE-47C2-9B17-229D12BFDCAE}" presName="ThreeNodes_3" presStyleLbl="node1" presStyleIdx="2" presStyleCnt="3" custLinFactNeighborX="-151" custLinFactNeighborY="-22">
        <dgm:presLayoutVars>
          <dgm:bulletEnabled val="1"/>
        </dgm:presLayoutVars>
      </dgm:prSet>
      <dgm:spPr/>
    </dgm:pt>
    <dgm:pt modelId="{FF265CBF-8F8A-0F41-922E-9A3A4D36B3A5}" type="pres">
      <dgm:prSet presAssocID="{7F7B5794-4AEE-47C2-9B17-229D12BFDCAE}" presName="ThreeConn_1-2" presStyleLbl="fgAccFollowNode1" presStyleIdx="0" presStyleCnt="2">
        <dgm:presLayoutVars>
          <dgm:bulletEnabled val="1"/>
        </dgm:presLayoutVars>
      </dgm:prSet>
      <dgm:spPr/>
    </dgm:pt>
    <dgm:pt modelId="{A56B0940-508A-E048-8C29-2CD7AEF2AE66}" type="pres">
      <dgm:prSet presAssocID="{7F7B5794-4AEE-47C2-9B17-229D12BFDCAE}" presName="ThreeConn_2-3" presStyleLbl="fgAccFollowNode1" presStyleIdx="1" presStyleCnt="2">
        <dgm:presLayoutVars>
          <dgm:bulletEnabled val="1"/>
        </dgm:presLayoutVars>
      </dgm:prSet>
      <dgm:spPr/>
    </dgm:pt>
    <dgm:pt modelId="{9CBCD8A9-7CC5-C34E-8382-8FCA8607F4DB}" type="pres">
      <dgm:prSet presAssocID="{7F7B5794-4AEE-47C2-9B17-229D12BFDCAE}" presName="ThreeNodes_1_text" presStyleLbl="node1" presStyleIdx="2" presStyleCnt="3">
        <dgm:presLayoutVars>
          <dgm:bulletEnabled val="1"/>
        </dgm:presLayoutVars>
      </dgm:prSet>
      <dgm:spPr/>
    </dgm:pt>
    <dgm:pt modelId="{17BC06E5-8F8D-9C4B-A65E-B77ADFE126D7}" type="pres">
      <dgm:prSet presAssocID="{7F7B5794-4AEE-47C2-9B17-229D12BFDCAE}" presName="ThreeNodes_2_text" presStyleLbl="node1" presStyleIdx="2" presStyleCnt="3">
        <dgm:presLayoutVars>
          <dgm:bulletEnabled val="1"/>
        </dgm:presLayoutVars>
      </dgm:prSet>
      <dgm:spPr/>
    </dgm:pt>
    <dgm:pt modelId="{E01214A0-6FC1-714A-B176-247BA03E8902}" type="pres">
      <dgm:prSet presAssocID="{7F7B5794-4AEE-47C2-9B17-229D12BFDCAE}" presName="ThreeNodes_3_text" presStyleLbl="node1" presStyleIdx="2" presStyleCnt="3">
        <dgm:presLayoutVars>
          <dgm:bulletEnabled val="1"/>
        </dgm:presLayoutVars>
      </dgm:prSet>
      <dgm:spPr/>
    </dgm:pt>
  </dgm:ptLst>
  <dgm:cxnLst>
    <dgm:cxn modelId="{0AAE141D-F1E9-DD47-BEE6-5FE28F0FEDB1}" type="presOf" srcId="{EE90C4AB-435F-49FC-A02C-336E29D29C61}" destId="{FF265CBF-8F8A-0F41-922E-9A3A4D36B3A5}" srcOrd="0" destOrd="0" presId="urn:microsoft.com/office/officeart/2005/8/layout/vProcess5"/>
    <dgm:cxn modelId="{56788027-D993-6549-8F33-5E845C2096B8}" type="presOf" srcId="{8C4908C7-B0A1-4DF1-9B13-1A17D3AAADA4}" destId="{C42101AE-4F79-F349-92D4-FA6F85F843D9}" srcOrd="0" destOrd="0" presId="urn:microsoft.com/office/officeart/2005/8/layout/vProcess5"/>
    <dgm:cxn modelId="{AA63A13B-E267-204B-AA68-0C95F6B0A233}" type="presOf" srcId="{9D740575-B372-4150-9478-784F11C702F5}" destId="{7EB1C0F7-3501-DD46-B5EC-278FF7467678}" srcOrd="0" destOrd="0" presId="urn:microsoft.com/office/officeart/2005/8/layout/vProcess5"/>
    <dgm:cxn modelId="{9E91054E-A0B5-9248-B6BB-203AA99EB696}" type="presOf" srcId="{1497CD80-4858-4C9E-8BC7-A346E13C7AA2}" destId="{A56B0940-508A-E048-8C29-2CD7AEF2AE66}" srcOrd="0" destOrd="0" presId="urn:microsoft.com/office/officeart/2005/8/layout/vProcess5"/>
    <dgm:cxn modelId="{033F467C-C62B-A54E-A575-4EE3A40B1BF2}" type="presOf" srcId="{A9E57DF6-588E-4139-AE03-B40CD0C46E38}" destId="{CD77C8A8-83D3-0B46-9460-2D9F1070D4E7}" srcOrd="0" destOrd="0" presId="urn:microsoft.com/office/officeart/2005/8/layout/vProcess5"/>
    <dgm:cxn modelId="{5A86A87C-497F-DB45-8CEA-0AA25FB65109}" type="presOf" srcId="{9D740575-B372-4150-9478-784F11C702F5}" destId="{E01214A0-6FC1-714A-B176-247BA03E8902}" srcOrd="1" destOrd="0" presId="urn:microsoft.com/office/officeart/2005/8/layout/vProcess5"/>
    <dgm:cxn modelId="{20481894-4629-4A4B-99E2-D2D73BBBF1E6}" type="presOf" srcId="{7F7B5794-4AEE-47C2-9B17-229D12BFDCAE}" destId="{319C83FD-D904-7843-A510-CEF12E125535}" srcOrd="0" destOrd="0" presId="urn:microsoft.com/office/officeart/2005/8/layout/vProcess5"/>
    <dgm:cxn modelId="{BA9C9C9B-EB04-4D1D-8AB0-5BADF382E4A0}" srcId="{7F7B5794-4AEE-47C2-9B17-229D12BFDCAE}" destId="{8C4908C7-B0A1-4DF1-9B13-1A17D3AAADA4}" srcOrd="1" destOrd="0" parTransId="{462C8636-E682-45A4-BD44-D320B2A07F95}" sibTransId="{1497CD80-4858-4C9E-8BC7-A346E13C7AA2}"/>
    <dgm:cxn modelId="{C1BA12AC-2778-684F-A1E2-F27AD11FB174}" type="presOf" srcId="{A9E57DF6-588E-4139-AE03-B40CD0C46E38}" destId="{9CBCD8A9-7CC5-C34E-8382-8FCA8607F4DB}" srcOrd="1" destOrd="0" presId="urn:microsoft.com/office/officeart/2005/8/layout/vProcess5"/>
    <dgm:cxn modelId="{BDAFEED6-24AB-40E0-ACD7-BF31556CA38E}" srcId="{7F7B5794-4AEE-47C2-9B17-229D12BFDCAE}" destId="{A9E57DF6-588E-4139-AE03-B40CD0C46E38}" srcOrd="0" destOrd="0" parTransId="{B8FC3239-06C8-4428-ABA8-20F3EA7098BB}" sibTransId="{EE90C4AB-435F-49FC-A02C-336E29D29C61}"/>
    <dgm:cxn modelId="{B5F115DB-53EC-45D2-A701-81C35382D8BC}" srcId="{7F7B5794-4AEE-47C2-9B17-229D12BFDCAE}" destId="{9D740575-B372-4150-9478-784F11C702F5}" srcOrd="2" destOrd="0" parTransId="{DA59FACE-C643-4377-B90E-4096F7B35C89}" sibTransId="{CFD18681-D4D9-4E1F-AC2D-9C144C5F4B6D}"/>
    <dgm:cxn modelId="{3E596CE0-877C-8A48-900A-82D1281D6426}" type="presOf" srcId="{8C4908C7-B0A1-4DF1-9B13-1A17D3AAADA4}" destId="{17BC06E5-8F8D-9C4B-A65E-B77ADFE126D7}" srcOrd="1" destOrd="0" presId="urn:microsoft.com/office/officeart/2005/8/layout/vProcess5"/>
    <dgm:cxn modelId="{DAF29E55-82E7-834F-AE1B-450E7435B083}" type="presParOf" srcId="{319C83FD-D904-7843-A510-CEF12E125535}" destId="{9FDB37D8-4107-0E4F-8EFF-7A08C4DF5186}" srcOrd="0" destOrd="0" presId="urn:microsoft.com/office/officeart/2005/8/layout/vProcess5"/>
    <dgm:cxn modelId="{0320F125-472F-9C4F-9AD9-EB9535B62446}" type="presParOf" srcId="{319C83FD-D904-7843-A510-CEF12E125535}" destId="{CD77C8A8-83D3-0B46-9460-2D9F1070D4E7}" srcOrd="1" destOrd="0" presId="urn:microsoft.com/office/officeart/2005/8/layout/vProcess5"/>
    <dgm:cxn modelId="{0E7CC726-BB69-6146-81BC-B159C568AE53}" type="presParOf" srcId="{319C83FD-D904-7843-A510-CEF12E125535}" destId="{C42101AE-4F79-F349-92D4-FA6F85F843D9}" srcOrd="2" destOrd="0" presId="urn:microsoft.com/office/officeart/2005/8/layout/vProcess5"/>
    <dgm:cxn modelId="{8A88AD0B-6E68-244A-BBB4-02E67F2CA433}" type="presParOf" srcId="{319C83FD-D904-7843-A510-CEF12E125535}" destId="{7EB1C0F7-3501-DD46-B5EC-278FF7467678}" srcOrd="3" destOrd="0" presId="urn:microsoft.com/office/officeart/2005/8/layout/vProcess5"/>
    <dgm:cxn modelId="{725C0C34-6742-E946-86AD-307B43819498}" type="presParOf" srcId="{319C83FD-D904-7843-A510-CEF12E125535}" destId="{FF265CBF-8F8A-0F41-922E-9A3A4D36B3A5}" srcOrd="4" destOrd="0" presId="urn:microsoft.com/office/officeart/2005/8/layout/vProcess5"/>
    <dgm:cxn modelId="{99D054B8-D774-A34E-BEC0-55CE64B23C3F}" type="presParOf" srcId="{319C83FD-D904-7843-A510-CEF12E125535}" destId="{A56B0940-508A-E048-8C29-2CD7AEF2AE66}" srcOrd="5" destOrd="0" presId="urn:microsoft.com/office/officeart/2005/8/layout/vProcess5"/>
    <dgm:cxn modelId="{F3A1E5BF-D3D1-4246-85F9-38DC665E0807}" type="presParOf" srcId="{319C83FD-D904-7843-A510-CEF12E125535}" destId="{9CBCD8A9-7CC5-C34E-8382-8FCA8607F4DB}" srcOrd="6" destOrd="0" presId="urn:microsoft.com/office/officeart/2005/8/layout/vProcess5"/>
    <dgm:cxn modelId="{E2474D20-9FC9-6240-819B-08A7BA0E6D2F}" type="presParOf" srcId="{319C83FD-D904-7843-A510-CEF12E125535}" destId="{17BC06E5-8F8D-9C4B-A65E-B77ADFE126D7}" srcOrd="7" destOrd="0" presId="urn:microsoft.com/office/officeart/2005/8/layout/vProcess5"/>
    <dgm:cxn modelId="{9D242EBB-CA0B-074D-B1B4-33FC6997616B}" type="presParOf" srcId="{319C83FD-D904-7843-A510-CEF12E125535}" destId="{E01214A0-6FC1-714A-B176-247BA03E8902}"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F7B5794-4AEE-47C2-9B17-229D12BFDCAE}"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A9E57DF6-588E-4139-AE03-B40CD0C46E38}">
      <dgm:prSet/>
      <dgm:spPr>
        <a:solidFill>
          <a:srgbClr val="FFFFCC"/>
        </a:solidFill>
      </dgm:spPr>
      <dgm:t>
        <a:bodyPr/>
        <a:lstStyle/>
        <a:p>
          <a:r>
            <a:rPr lang="en-GB" b="1" dirty="0">
              <a:solidFill>
                <a:srgbClr val="231571"/>
              </a:solidFill>
            </a:rPr>
            <a:t>In breakout rooms: </a:t>
          </a:r>
        </a:p>
        <a:p>
          <a:r>
            <a:rPr lang="en-US" dirty="0">
              <a:solidFill>
                <a:srgbClr val="231571"/>
              </a:solidFill>
            </a:rPr>
            <a:t>Discuss your experience of working with Tier 3 interventions for (a) learning across the curriculum and (b) behaviours that are barriers to learning. What was effective, what was not effective?</a:t>
          </a:r>
        </a:p>
      </dgm:t>
    </dgm:pt>
    <dgm:pt modelId="{B8FC3239-06C8-4428-ABA8-20F3EA7098BB}" type="parTrans" cxnId="{BDAFEED6-24AB-40E0-ACD7-BF31556CA38E}">
      <dgm:prSet/>
      <dgm:spPr/>
      <dgm:t>
        <a:bodyPr/>
        <a:lstStyle/>
        <a:p>
          <a:endParaRPr lang="en-US"/>
        </a:p>
      </dgm:t>
    </dgm:pt>
    <dgm:pt modelId="{EE90C4AB-435F-49FC-A02C-336E29D29C61}" type="sibTrans" cxnId="{BDAFEED6-24AB-40E0-ACD7-BF31556CA38E}">
      <dgm:prSet/>
      <dgm:spPr/>
      <dgm:t>
        <a:bodyPr/>
        <a:lstStyle/>
        <a:p>
          <a:endParaRPr lang="en-US" dirty="0"/>
        </a:p>
      </dgm:t>
    </dgm:pt>
    <dgm:pt modelId="{8C4908C7-B0A1-4DF1-9B13-1A17D3AAADA4}">
      <dgm:prSet/>
      <dgm:spPr>
        <a:solidFill>
          <a:schemeClr val="accent2">
            <a:lumMod val="60000"/>
            <a:lumOff val="40000"/>
          </a:schemeClr>
        </a:solidFill>
      </dgm:spPr>
      <dgm:t>
        <a:bodyPr/>
        <a:lstStyle/>
        <a:p>
          <a:r>
            <a:rPr lang="en-US" dirty="0">
              <a:solidFill>
                <a:srgbClr val="231571"/>
              </a:solidFill>
            </a:rPr>
            <a:t>What was effective, what was not effective? Why do you believe that support strategies were either effective or ineffective? </a:t>
          </a:r>
        </a:p>
      </dgm:t>
    </dgm:pt>
    <dgm:pt modelId="{462C8636-E682-45A4-BD44-D320B2A07F95}" type="parTrans" cxnId="{BA9C9C9B-EB04-4D1D-8AB0-5BADF382E4A0}">
      <dgm:prSet/>
      <dgm:spPr/>
      <dgm:t>
        <a:bodyPr/>
        <a:lstStyle/>
        <a:p>
          <a:endParaRPr lang="en-US"/>
        </a:p>
      </dgm:t>
    </dgm:pt>
    <dgm:pt modelId="{1497CD80-4858-4C9E-8BC7-A346E13C7AA2}" type="sibTrans" cxnId="{BA9C9C9B-EB04-4D1D-8AB0-5BADF382E4A0}">
      <dgm:prSet/>
      <dgm:spPr/>
      <dgm:t>
        <a:bodyPr/>
        <a:lstStyle/>
        <a:p>
          <a:endParaRPr lang="en-US" dirty="0"/>
        </a:p>
      </dgm:t>
    </dgm:pt>
    <dgm:pt modelId="{9D740575-B372-4150-9478-784F11C702F5}">
      <dgm:prSet/>
      <dgm:spPr>
        <a:solidFill>
          <a:schemeClr val="accent4">
            <a:lumMod val="60000"/>
            <a:lumOff val="40000"/>
          </a:schemeClr>
        </a:solidFill>
      </dgm:spPr>
      <dgm:t>
        <a:bodyPr/>
        <a:lstStyle/>
        <a:p>
          <a:r>
            <a:rPr lang="en-GB" dirty="0">
              <a:solidFill>
                <a:srgbClr val="231571"/>
              </a:solidFill>
            </a:rPr>
            <a:t>What quantitative measures did you used to measure effectiveness</a:t>
          </a:r>
          <a:r>
            <a:rPr lang="en-US" dirty="0">
              <a:solidFill>
                <a:srgbClr val="231571"/>
              </a:solidFill>
            </a:rPr>
            <a:t>?</a:t>
          </a:r>
        </a:p>
      </dgm:t>
    </dgm:pt>
    <dgm:pt modelId="{DA59FACE-C643-4377-B90E-4096F7B35C89}" type="parTrans" cxnId="{B5F115DB-53EC-45D2-A701-81C35382D8BC}">
      <dgm:prSet/>
      <dgm:spPr/>
      <dgm:t>
        <a:bodyPr/>
        <a:lstStyle/>
        <a:p>
          <a:endParaRPr lang="en-US"/>
        </a:p>
      </dgm:t>
    </dgm:pt>
    <dgm:pt modelId="{CFD18681-D4D9-4E1F-AC2D-9C144C5F4B6D}" type="sibTrans" cxnId="{B5F115DB-53EC-45D2-A701-81C35382D8BC}">
      <dgm:prSet/>
      <dgm:spPr/>
      <dgm:t>
        <a:bodyPr/>
        <a:lstStyle/>
        <a:p>
          <a:endParaRPr lang="en-US" dirty="0"/>
        </a:p>
      </dgm:t>
    </dgm:pt>
    <dgm:pt modelId="{B96DC455-2E8C-9544-AC92-C543E187F2D4}">
      <dgm:prSet/>
      <dgm:spPr>
        <a:solidFill>
          <a:schemeClr val="accent2">
            <a:lumMod val="40000"/>
            <a:lumOff val="60000"/>
          </a:schemeClr>
        </a:solidFill>
      </dgm:spPr>
      <dgm:t>
        <a:bodyPr/>
        <a:lstStyle/>
        <a:p>
          <a:r>
            <a:rPr lang="en-US" dirty="0">
              <a:solidFill>
                <a:srgbClr val="231571"/>
              </a:solidFill>
            </a:rPr>
            <a:t>Did you decide to use them based on the evidence that was available. If not, why did you use it. </a:t>
          </a:r>
        </a:p>
      </dgm:t>
    </dgm:pt>
    <dgm:pt modelId="{9953FCDB-6DFA-9D47-B45B-FEB5175B4DE1}" type="parTrans" cxnId="{17B27FE5-E4D7-AE4D-B441-FECE145FC331}">
      <dgm:prSet/>
      <dgm:spPr/>
      <dgm:t>
        <a:bodyPr/>
        <a:lstStyle/>
        <a:p>
          <a:endParaRPr lang="en-GB"/>
        </a:p>
      </dgm:t>
    </dgm:pt>
    <dgm:pt modelId="{C0B5B651-2A28-2B47-82E6-F8738F96F579}" type="sibTrans" cxnId="{17B27FE5-E4D7-AE4D-B441-FECE145FC331}">
      <dgm:prSet/>
      <dgm:spPr/>
      <dgm:t>
        <a:bodyPr/>
        <a:lstStyle/>
        <a:p>
          <a:endParaRPr lang="en-GB"/>
        </a:p>
      </dgm:t>
    </dgm:pt>
    <dgm:pt modelId="{319C83FD-D904-7843-A510-CEF12E125535}" type="pres">
      <dgm:prSet presAssocID="{7F7B5794-4AEE-47C2-9B17-229D12BFDCAE}" presName="outerComposite" presStyleCnt="0">
        <dgm:presLayoutVars>
          <dgm:chMax val="5"/>
          <dgm:dir/>
          <dgm:resizeHandles val="exact"/>
        </dgm:presLayoutVars>
      </dgm:prSet>
      <dgm:spPr/>
    </dgm:pt>
    <dgm:pt modelId="{9FDB37D8-4107-0E4F-8EFF-7A08C4DF5186}" type="pres">
      <dgm:prSet presAssocID="{7F7B5794-4AEE-47C2-9B17-229D12BFDCAE}" presName="dummyMaxCanvas" presStyleCnt="0">
        <dgm:presLayoutVars/>
      </dgm:prSet>
      <dgm:spPr/>
    </dgm:pt>
    <dgm:pt modelId="{6FAD1999-5563-1344-8807-936F710D2EBC}" type="pres">
      <dgm:prSet presAssocID="{7F7B5794-4AEE-47C2-9B17-229D12BFDCAE}" presName="FourNodes_1" presStyleLbl="node1" presStyleIdx="0" presStyleCnt="4" custLinFactNeighborY="-2151">
        <dgm:presLayoutVars>
          <dgm:bulletEnabled val="1"/>
        </dgm:presLayoutVars>
      </dgm:prSet>
      <dgm:spPr/>
    </dgm:pt>
    <dgm:pt modelId="{FB91AE88-A593-5D42-949F-E967BF318836}" type="pres">
      <dgm:prSet presAssocID="{7F7B5794-4AEE-47C2-9B17-229D12BFDCAE}" presName="FourNodes_2" presStyleLbl="node1" presStyleIdx="1" presStyleCnt="4" custLinFactY="8859" custLinFactNeighborX="1568" custLinFactNeighborY="100000">
        <dgm:presLayoutVars>
          <dgm:bulletEnabled val="1"/>
        </dgm:presLayoutVars>
      </dgm:prSet>
      <dgm:spPr/>
    </dgm:pt>
    <dgm:pt modelId="{1041EF70-3361-DE4F-9303-570D72CA7B00}" type="pres">
      <dgm:prSet presAssocID="{7F7B5794-4AEE-47C2-9B17-229D12BFDCAE}" presName="FourNodes_3" presStyleLbl="node1" presStyleIdx="2" presStyleCnt="4" custLinFactY="18151" custLinFactNeighborX="3890" custLinFactNeighborY="100000">
        <dgm:presLayoutVars>
          <dgm:bulletEnabled val="1"/>
        </dgm:presLayoutVars>
      </dgm:prSet>
      <dgm:spPr/>
    </dgm:pt>
    <dgm:pt modelId="{31478154-5124-FD44-84F8-D16B5FF4CBDD}" type="pres">
      <dgm:prSet presAssocID="{7F7B5794-4AEE-47C2-9B17-229D12BFDCAE}" presName="FourNodes_4" presStyleLbl="node1" presStyleIdx="3" presStyleCnt="4" custLinFactY="-100000" custLinFactNeighborX="-16592" custLinFactNeighborY="-147383">
        <dgm:presLayoutVars>
          <dgm:bulletEnabled val="1"/>
        </dgm:presLayoutVars>
      </dgm:prSet>
      <dgm:spPr/>
    </dgm:pt>
    <dgm:pt modelId="{44C0342A-4A49-D54A-A27C-A7649B9F767C}" type="pres">
      <dgm:prSet presAssocID="{7F7B5794-4AEE-47C2-9B17-229D12BFDCAE}" presName="FourConn_1-2" presStyleLbl="fgAccFollowNode1" presStyleIdx="0" presStyleCnt="3">
        <dgm:presLayoutVars>
          <dgm:bulletEnabled val="1"/>
        </dgm:presLayoutVars>
      </dgm:prSet>
      <dgm:spPr/>
    </dgm:pt>
    <dgm:pt modelId="{80EEA39C-2AC5-4246-BED4-B2B1529D9757}" type="pres">
      <dgm:prSet presAssocID="{7F7B5794-4AEE-47C2-9B17-229D12BFDCAE}" presName="FourConn_2-3" presStyleLbl="fgAccFollowNode1" presStyleIdx="1" presStyleCnt="3" custLinFactNeighborX="-19857" custLinFactNeighborY="-357">
        <dgm:presLayoutVars>
          <dgm:bulletEnabled val="1"/>
        </dgm:presLayoutVars>
      </dgm:prSet>
      <dgm:spPr/>
    </dgm:pt>
    <dgm:pt modelId="{2D8085A5-DD7F-DD44-8053-43077661BB05}" type="pres">
      <dgm:prSet presAssocID="{7F7B5794-4AEE-47C2-9B17-229D12BFDCAE}" presName="FourConn_3-4" presStyleLbl="fgAccFollowNode1" presStyleIdx="2" presStyleCnt="3" custLinFactNeighborX="-49642" custLinFactNeighborY="3309">
        <dgm:presLayoutVars>
          <dgm:bulletEnabled val="1"/>
        </dgm:presLayoutVars>
      </dgm:prSet>
      <dgm:spPr/>
    </dgm:pt>
    <dgm:pt modelId="{62E094AD-A4B5-0745-9822-D709AC49381C}" type="pres">
      <dgm:prSet presAssocID="{7F7B5794-4AEE-47C2-9B17-229D12BFDCAE}" presName="FourNodes_1_text" presStyleLbl="node1" presStyleIdx="3" presStyleCnt="4">
        <dgm:presLayoutVars>
          <dgm:bulletEnabled val="1"/>
        </dgm:presLayoutVars>
      </dgm:prSet>
      <dgm:spPr/>
    </dgm:pt>
    <dgm:pt modelId="{BC3B19ED-2B96-1748-BF67-D520B1008DBB}" type="pres">
      <dgm:prSet presAssocID="{7F7B5794-4AEE-47C2-9B17-229D12BFDCAE}" presName="FourNodes_2_text" presStyleLbl="node1" presStyleIdx="3" presStyleCnt="4">
        <dgm:presLayoutVars>
          <dgm:bulletEnabled val="1"/>
        </dgm:presLayoutVars>
      </dgm:prSet>
      <dgm:spPr/>
    </dgm:pt>
    <dgm:pt modelId="{605BECFA-5FA5-0346-B358-0BC5BA2764E4}" type="pres">
      <dgm:prSet presAssocID="{7F7B5794-4AEE-47C2-9B17-229D12BFDCAE}" presName="FourNodes_3_text" presStyleLbl="node1" presStyleIdx="3" presStyleCnt="4">
        <dgm:presLayoutVars>
          <dgm:bulletEnabled val="1"/>
        </dgm:presLayoutVars>
      </dgm:prSet>
      <dgm:spPr/>
    </dgm:pt>
    <dgm:pt modelId="{076D9488-7837-BE40-8968-B4631E75FA3D}" type="pres">
      <dgm:prSet presAssocID="{7F7B5794-4AEE-47C2-9B17-229D12BFDCAE}" presName="FourNodes_4_text" presStyleLbl="node1" presStyleIdx="3" presStyleCnt="4">
        <dgm:presLayoutVars>
          <dgm:bulletEnabled val="1"/>
        </dgm:presLayoutVars>
      </dgm:prSet>
      <dgm:spPr/>
    </dgm:pt>
  </dgm:ptLst>
  <dgm:cxnLst>
    <dgm:cxn modelId="{5F9C853A-087C-EB45-B1CE-22F3D57FC6BC}" type="presOf" srcId="{8C4908C7-B0A1-4DF1-9B13-1A17D3AAADA4}" destId="{FB91AE88-A593-5D42-949F-E967BF318836}" srcOrd="0" destOrd="0" presId="urn:microsoft.com/office/officeart/2005/8/layout/vProcess5"/>
    <dgm:cxn modelId="{CF9BE93F-28D5-5D44-905A-EA9994DE7688}" type="presOf" srcId="{B96DC455-2E8C-9544-AC92-C543E187F2D4}" destId="{31478154-5124-FD44-84F8-D16B5FF4CBDD}" srcOrd="0" destOrd="0" presId="urn:microsoft.com/office/officeart/2005/8/layout/vProcess5"/>
    <dgm:cxn modelId="{9E54375B-07EB-D246-83DB-B3D9AC895497}" type="presOf" srcId="{EE90C4AB-435F-49FC-A02C-336E29D29C61}" destId="{44C0342A-4A49-D54A-A27C-A7649B9F767C}" srcOrd="0" destOrd="0" presId="urn:microsoft.com/office/officeart/2005/8/layout/vProcess5"/>
    <dgm:cxn modelId="{D066C149-C4D5-6E4B-A496-B28F36FFDBA3}" type="presOf" srcId="{A9E57DF6-588E-4139-AE03-B40CD0C46E38}" destId="{6FAD1999-5563-1344-8807-936F710D2EBC}" srcOrd="0" destOrd="0" presId="urn:microsoft.com/office/officeart/2005/8/layout/vProcess5"/>
    <dgm:cxn modelId="{1BC8A66C-FF92-3B42-B805-D9935B3D842E}" type="presOf" srcId="{9D740575-B372-4150-9478-784F11C702F5}" destId="{1041EF70-3361-DE4F-9303-570D72CA7B00}" srcOrd="0" destOrd="0" presId="urn:microsoft.com/office/officeart/2005/8/layout/vProcess5"/>
    <dgm:cxn modelId="{A00EB887-3880-7C43-813B-F4C9E3A546C9}" type="presOf" srcId="{A9E57DF6-588E-4139-AE03-B40CD0C46E38}" destId="{62E094AD-A4B5-0745-9822-D709AC49381C}" srcOrd="1" destOrd="0" presId="urn:microsoft.com/office/officeart/2005/8/layout/vProcess5"/>
    <dgm:cxn modelId="{20481894-4629-4A4B-99E2-D2D73BBBF1E6}" type="presOf" srcId="{7F7B5794-4AEE-47C2-9B17-229D12BFDCAE}" destId="{319C83FD-D904-7843-A510-CEF12E125535}" srcOrd="0" destOrd="0" presId="urn:microsoft.com/office/officeart/2005/8/layout/vProcess5"/>
    <dgm:cxn modelId="{72265C97-C864-3D47-BAAA-4633E60B64A5}" type="presOf" srcId="{1497CD80-4858-4C9E-8BC7-A346E13C7AA2}" destId="{80EEA39C-2AC5-4246-BED4-B2B1529D9757}" srcOrd="0" destOrd="0" presId="urn:microsoft.com/office/officeart/2005/8/layout/vProcess5"/>
    <dgm:cxn modelId="{BA9C9C9B-EB04-4D1D-8AB0-5BADF382E4A0}" srcId="{7F7B5794-4AEE-47C2-9B17-229D12BFDCAE}" destId="{8C4908C7-B0A1-4DF1-9B13-1A17D3AAADA4}" srcOrd="1" destOrd="0" parTransId="{462C8636-E682-45A4-BD44-D320B2A07F95}" sibTransId="{1497CD80-4858-4C9E-8BC7-A346E13C7AA2}"/>
    <dgm:cxn modelId="{BA36029D-9CC8-8A4B-ABFD-0897E3B6F532}" type="presOf" srcId="{8C4908C7-B0A1-4DF1-9B13-1A17D3AAADA4}" destId="{BC3B19ED-2B96-1748-BF67-D520B1008DBB}" srcOrd="1" destOrd="0" presId="urn:microsoft.com/office/officeart/2005/8/layout/vProcess5"/>
    <dgm:cxn modelId="{E56A1CAC-E087-2D4A-AE7A-253A27A66772}" type="presOf" srcId="{9D740575-B372-4150-9478-784F11C702F5}" destId="{605BECFA-5FA5-0346-B358-0BC5BA2764E4}" srcOrd="1" destOrd="0" presId="urn:microsoft.com/office/officeart/2005/8/layout/vProcess5"/>
    <dgm:cxn modelId="{CC0676AD-D7AD-3E4D-A2F1-7124354C9174}" type="presOf" srcId="{B96DC455-2E8C-9544-AC92-C543E187F2D4}" destId="{076D9488-7837-BE40-8968-B4631E75FA3D}" srcOrd="1" destOrd="0" presId="urn:microsoft.com/office/officeart/2005/8/layout/vProcess5"/>
    <dgm:cxn modelId="{BDAFEED6-24AB-40E0-ACD7-BF31556CA38E}" srcId="{7F7B5794-4AEE-47C2-9B17-229D12BFDCAE}" destId="{A9E57DF6-588E-4139-AE03-B40CD0C46E38}" srcOrd="0" destOrd="0" parTransId="{B8FC3239-06C8-4428-ABA8-20F3EA7098BB}" sibTransId="{EE90C4AB-435F-49FC-A02C-336E29D29C61}"/>
    <dgm:cxn modelId="{B5F115DB-53EC-45D2-A701-81C35382D8BC}" srcId="{7F7B5794-4AEE-47C2-9B17-229D12BFDCAE}" destId="{9D740575-B372-4150-9478-784F11C702F5}" srcOrd="2" destOrd="0" parTransId="{DA59FACE-C643-4377-B90E-4096F7B35C89}" sibTransId="{CFD18681-D4D9-4E1F-AC2D-9C144C5F4B6D}"/>
    <dgm:cxn modelId="{D9BDDADE-EF6F-154E-BD97-DC9428C8ABFE}" type="presOf" srcId="{CFD18681-D4D9-4E1F-AC2D-9C144C5F4B6D}" destId="{2D8085A5-DD7F-DD44-8053-43077661BB05}" srcOrd="0" destOrd="0" presId="urn:microsoft.com/office/officeart/2005/8/layout/vProcess5"/>
    <dgm:cxn modelId="{17B27FE5-E4D7-AE4D-B441-FECE145FC331}" srcId="{7F7B5794-4AEE-47C2-9B17-229D12BFDCAE}" destId="{B96DC455-2E8C-9544-AC92-C543E187F2D4}" srcOrd="3" destOrd="0" parTransId="{9953FCDB-6DFA-9D47-B45B-FEB5175B4DE1}" sibTransId="{C0B5B651-2A28-2B47-82E6-F8738F96F579}"/>
    <dgm:cxn modelId="{DAF29E55-82E7-834F-AE1B-450E7435B083}" type="presParOf" srcId="{319C83FD-D904-7843-A510-CEF12E125535}" destId="{9FDB37D8-4107-0E4F-8EFF-7A08C4DF5186}" srcOrd="0" destOrd="0" presId="urn:microsoft.com/office/officeart/2005/8/layout/vProcess5"/>
    <dgm:cxn modelId="{04B9B4AE-AB35-D341-ABF8-96DBD1DF32EC}" type="presParOf" srcId="{319C83FD-D904-7843-A510-CEF12E125535}" destId="{6FAD1999-5563-1344-8807-936F710D2EBC}" srcOrd="1" destOrd="0" presId="urn:microsoft.com/office/officeart/2005/8/layout/vProcess5"/>
    <dgm:cxn modelId="{E9C2678F-6CF5-9641-87C9-B4BB92CA38BC}" type="presParOf" srcId="{319C83FD-D904-7843-A510-CEF12E125535}" destId="{FB91AE88-A593-5D42-949F-E967BF318836}" srcOrd="2" destOrd="0" presId="urn:microsoft.com/office/officeart/2005/8/layout/vProcess5"/>
    <dgm:cxn modelId="{C35C49FB-4481-914F-A81A-B1F289E5E86D}" type="presParOf" srcId="{319C83FD-D904-7843-A510-CEF12E125535}" destId="{1041EF70-3361-DE4F-9303-570D72CA7B00}" srcOrd="3" destOrd="0" presId="urn:microsoft.com/office/officeart/2005/8/layout/vProcess5"/>
    <dgm:cxn modelId="{4F5CAB59-0796-9047-B709-3B5B3BFC8DD7}" type="presParOf" srcId="{319C83FD-D904-7843-A510-CEF12E125535}" destId="{31478154-5124-FD44-84F8-D16B5FF4CBDD}" srcOrd="4" destOrd="0" presId="urn:microsoft.com/office/officeart/2005/8/layout/vProcess5"/>
    <dgm:cxn modelId="{41EA47BE-B8B3-0943-89A7-599F98E74027}" type="presParOf" srcId="{319C83FD-D904-7843-A510-CEF12E125535}" destId="{44C0342A-4A49-D54A-A27C-A7649B9F767C}" srcOrd="5" destOrd="0" presId="urn:microsoft.com/office/officeart/2005/8/layout/vProcess5"/>
    <dgm:cxn modelId="{D5878D8A-50C6-9648-B73D-1E2B16A2DBE7}" type="presParOf" srcId="{319C83FD-D904-7843-A510-CEF12E125535}" destId="{80EEA39C-2AC5-4246-BED4-B2B1529D9757}" srcOrd="6" destOrd="0" presId="urn:microsoft.com/office/officeart/2005/8/layout/vProcess5"/>
    <dgm:cxn modelId="{5CF3DE0B-45D5-CC4E-9B41-5C40B10E4C0F}" type="presParOf" srcId="{319C83FD-D904-7843-A510-CEF12E125535}" destId="{2D8085A5-DD7F-DD44-8053-43077661BB05}" srcOrd="7" destOrd="0" presId="urn:microsoft.com/office/officeart/2005/8/layout/vProcess5"/>
    <dgm:cxn modelId="{4AD1B743-1D90-4A47-8292-F6E6E4AE9546}" type="presParOf" srcId="{319C83FD-D904-7843-A510-CEF12E125535}" destId="{62E094AD-A4B5-0745-9822-D709AC49381C}" srcOrd="8" destOrd="0" presId="urn:microsoft.com/office/officeart/2005/8/layout/vProcess5"/>
    <dgm:cxn modelId="{B6004B22-3533-FB4E-9492-B3D65DFD1BDB}" type="presParOf" srcId="{319C83FD-D904-7843-A510-CEF12E125535}" destId="{BC3B19ED-2B96-1748-BF67-D520B1008DBB}" srcOrd="9" destOrd="0" presId="urn:microsoft.com/office/officeart/2005/8/layout/vProcess5"/>
    <dgm:cxn modelId="{80D0EDF8-8A94-DB43-90AE-982AF63C6664}" type="presParOf" srcId="{319C83FD-D904-7843-A510-CEF12E125535}" destId="{605BECFA-5FA5-0346-B358-0BC5BA2764E4}" srcOrd="10" destOrd="0" presId="urn:microsoft.com/office/officeart/2005/8/layout/vProcess5"/>
    <dgm:cxn modelId="{051B4D86-62C9-8E4E-A3C1-3214D2451D39}" type="presParOf" srcId="{319C83FD-D904-7843-A510-CEF12E125535}" destId="{076D9488-7837-BE40-8968-B4631E75FA3D}"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F7B5794-4AEE-47C2-9B17-229D12BFDCAE}"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8C4908C7-B0A1-4DF1-9B13-1A17D3AAADA4}">
      <dgm:prSet/>
      <dgm:spPr>
        <a:solidFill>
          <a:schemeClr val="accent2">
            <a:lumMod val="60000"/>
            <a:lumOff val="40000"/>
          </a:schemeClr>
        </a:solidFill>
      </dgm:spPr>
      <dgm:t>
        <a:bodyPr/>
        <a:lstStyle/>
        <a:p>
          <a:r>
            <a:rPr lang="en-GB" dirty="0">
              <a:solidFill>
                <a:srgbClr val="231571"/>
              </a:solidFill>
            </a:rPr>
            <a:t>How might you support others to incorporate these methods in their teaching?</a:t>
          </a:r>
          <a:endParaRPr lang="en-US" dirty="0">
            <a:solidFill>
              <a:srgbClr val="231571"/>
            </a:solidFill>
          </a:endParaRPr>
        </a:p>
      </dgm:t>
    </dgm:pt>
    <dgm:pt modelId="{462C8636-E682-45A4-BD44-D320B2A07F95}" type="parTrans" cxnId="{BA9C9C9B-EB04-4D1D-8AB0-5BADF382E4A0}">
      <dgm:prSet/>
      <dgm:spPr/>
      <dgm:t>
        <a:bodyPr/>
        <a:lstStyle/>
        <a:p>
          <a:endParaRPr lang="en-US"/>
        </a:p>
      </dgm:t>
    </dgm:pt>
    <dgm:pt modelId="{1497CD80-4858-4C9E-8BC7-A346E13C7AA2}" type="sibTrans" cxnId="{BA9C9C9B-EB04-4D1D-8AB0-5BADF382E4A0}">
      <dgm:prSet/>
      <dgm:spPr/>
      <dgm:t>
        <a:bodyPr/>
        <a:lstStyle/>
        <a:p>
          <a:endParaRPr lang="en-US"/>
        </a:p>
      </dgm:t>
    </dgm:pt>
    <dgm:pt modelId="{A9E57DF6-588E-4139-AE03-B40CD0C46E38}">
      <dgm:prSet/>
      <dgm:spPr>
        <a:solidFill>
          <a:srgbClr val="FFFFCC"/>
        </a:solidFill>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GB" b="1" dirty="0">
              <a:solidFill>
                <a:srgbClr val="231571"/>
              </a:solidFill>
            </a:rPr>
            <a:t>In breakout rooms: </a:t>
          </a:r>
        </a:p>
        <a:p>
          <a:pPr marL="0" marR="0" lvl="0" indent="0" defTabSz="914400" eaLnBrk="1" fontAlgn="auto" latinLnBrk="0" hangingPunct="1">
            <a:lnSpc>
              <a:spcPct val="100000"/>
            </a:lnSpc>
            <a:spcBef>
              <a:spcPts val="0"/>
            </a:spcBef>
            <a:spcAft>
              <a:spcPts val="0"/>
            </a:spcAft>
            <a:buClrTx/>
            <a:buSzTx/>
            <a:buFontTx/>
            <a:buNone/>
            <a:tabLst/>
            <a:defRPr/>
          </a:pPr>
          <a:r>
            <a:rPr lang="en-GB" dirty="0">
              <a:solidFill>
                <a:srgbClr val="231571"/>
              </a:solidFill>
            </a:rPr>
            <a:t>The Great Teaching Toolkit Evidence Review (June 2020) set outs a model for great teaching. Four dimensions of great teaching are identified and supporting evidence is provided for each. </a:t>
          </a:r>
          <a:endParaRPr lang="en-US" dirty="0">
            <a:solidFill>
              <a:srgbClr val="231571"/>
            </a:solidFill>
          </a:endParaRPr>
        </a:p>
        <a:p>
          <a:pPr marL="0" lvl="0" defTabSz="666750">
            <a:lnSpc>
              <a:spcPct val="90000"/>
            </a:lnSpc>
            <a:spcBef>
              <a:spcPct val="0"/>
            </a:spcBef>
            <a:spcAft>
              <a:spcPct val="35000"/>
            </a:spcAft>
            <a:buNone/>
          </a:pPr>
          <a:endParaRPr lang="en-GB" dirty="0"/>
        </a:p>
      </dgm:t>
    </dgm:pt>
    <dgm:pt modelId="{EE90C4AB-435F-49FC-A02C-336E29D29C61}" type="sibTrans" cxnId="{BDAFEED6-24AB-40E0-ACD7-BF31556CA38E}">
      <dgm:prSet/>
      <dgm:spPr/>
      <dgm:t>
        <a:bodyPr/>
        <a:lstStyle/>
        <a:p>
          <a:endParaRPr lang="en-US" dirty="0"/>
        </a:p>
      </dgm:t>
    </dgm:pt>
    <dgm:pt modelId="{B8FC3239-06C8-4428-ABA8-20F3EA7098BB}" type="parTrans" cxnId="{BDAFEED6-24AB-40E0-ACD7-BF31556CA38E}">
      <dgm:prSet/>
      <dgm:spPr/>
      <dgm:t>
        <a:bodyPr/>
        <a:lstStyle/>
        <a:p>
          <a:endParaRPr lang="en-US"/>
        </a:p>
      </dgm:t>
    </dgm:pt>
    <dgm:pt modelId="{4D091D02-A009-8C47-9120-C48C2F89DEA3}">
      <dgm:prSet/>
      <dgm:spPr>
        <a:solidFill>
          <a:schemeClr val="accent2">
            <a:lumMod val="40000"/>
            <a:lumOff val="60000"/>
          </a:schemeClr>
        </a:solidFill>
      </dgm:spPr>
      <dgm:t>
        <a:bodyPr/>
        <a:lstStyle/>
        <a:p>
          <a:r>
            <a:rPr lang="en-GB" dirty="0">
              <a:solidFill>
                <a:srgbClr val="231571"/>
              </a:solidFill>
            </a:rPr>
            <a:t>How might you encourage others to reflect on their own practice to identify if they incorporate some or all in their teaching. </a:t>
          </a:r>
        </a:p>
      </dgm:t>
    </dgm:pt>
    <dgm:pt modelId="{7AEAA46B-998D-8B43-8CC4-642EC5E21B9B}" type="parTrans" cxnId="{D2D6211D-ED35-E943-8AC3-428CD97B4984}">
      <dgm:prSet/>
      <dgm:spPr/>
      <dgm:t>
        <a:bodyPr/>
        <a:lstStyle/>
        <a:p>
          <a:endParaRPr lang="en-GB"/>
        </a:p>
      </dgm:t>
    </dgm:pt>
    <dgm:pt modelId="{BE150BA6-867A-C445-AA7A-3AFF9CE9B829}" type="sibTrans" cxnId="{D2D6211D-ED35-E943-8AC3-428CD97B4984}">
      <dgm:prSet/>
      <dgm:spPr/>
      <dgm:t>
        <a:bodyPr/>
        <a:lstStyle/>
        <a:p>
          <a:endParaRPr lang="en-GB" dirty="0"/>
        </a:p>
      </dgm:t>
    </dgm:pt>
    <dgm:pt modelId="{319C83FD-D904-7843-A510-CEF12E125535}" type="pres">
      <dgm:prSet presAssocID="{7F7B5794-4AEE-47C2-9B17-229D12BFDCAE}" presName="outerComposite" presStyleCnt="0">
        <dgm:presLayoutVars>
          <dgm:chMax val="5"/>
          <dgm:dir/>
          <dgm:resizeHandles val="exact"/>
        </dgm:presLayoutVars>
      </dgm:prSet>
      <dgm:spPr/>
    </dgm:pt>
    <dgm:pt modelId="{9FDB37D8-4107-0E4F-8EFF-7A08C4DF5186}" type="pres">
      <dgm:prSet presAssocID="{7F7B5794-4AEE-47C2-9B17-229D12BFDCAE}" presName="dummyMaxCanvas" presStyleCnt="0">
        <dgm:presLayoutVars/>
      </dgm:prSet>
      <dgm:spPr/>
    </dgm:pt>
    <dgm:pt modelId="{84D37BDE-4221-1943-BCCD-86BDC235D46E}" type="pres">
      <dgm:prSet presAssocID="{7F7B5794-4AEE-47C2-9B17-229D12BFDCAE}" presName="ThreeNodes_1" presStyleLbl="node1" presStyleIdx="0" presStyleCnt="3">
        <dgm:presLayoutVars>
          <dgm:bulletEnabled val="1"/>
        </dgm:presLayoutVars>
      </dgm:prSet>
      <dgm:spPr/>
    </dgm:pt>
    <dgm:pt modelId="{4981A070-4ACF-164D-9224-6E630476117B}" type="pres">
      <dgm:prSet presAssocID="{7F7B5794-4AEE-47C2-9B17-229D12BFDCAE}" presName="ThreeNodes_2" presStyleLbl="node1" presStyleIdx="1" presStyleCnt="3">
        <dgm:presLayoutVars>
          <dgm:bulletEnabled val="1"/>
        </dgm:presLayoutVars>
      </dgm:prSet>
      <dgm:spPr/>
    </dgm:pt>
    <dgm:pt modelId="{BFFA4A73-AA42-4441-A83C-1CA2654380C5}" type="pres">
      <dgm:prSet presAssocID="{7F7B5794-4AEE-47C2-9B17-229D12BFDCAE}" presName="ThreeNodes_3" presStyleLbl="node1" presStyleIdx="2" presStyleCnt="3">
        <dgm:presLayoutVars>
          <dgm:bulletEnabled val="1"/>
        </dgm:presLayoutVars>
      </dgm:prSet>
      <dgm:spPr/>
    </dgm:pt>
    <dgm:pt modelId="{5E441779-567D-A84F-A02F-7A1720C2BFEA}" type="pres">
      <dgm:prSet presAssocID="{7F7B5794-4AEE-47C2-9B17-229D12BFDCAE}" presName="ThreeConn_1-2" presStyleLbl="fgAccFollowNode1" presStyleIdx="0" presStyleCnt="2">
        <dgm:presLayoutVars>
          <dgm:bulletEnabled val="1"/>
        </dgm:presLayoutVars>
      </dgm:prSet>
      <dgm:spPr/>
    </dgm:pt>
    <dgm:pt modelId="{9A6726A3-C2B3-3F40-B77A-81FC22F0CDDF}" type="pres">
      <dgm:prSet presAssocID="{7F7B5794-4AEE-47C2-9B17-229D12BFDCAE}" presName="ThreeConn_2-3" presStyleLbl="fgAccFollowNode1" presStyleIdx="1" presStyleCnt="2">
        <dgm:presLayoutVars>
          <dgm:bulletEnabled val="1"/>
        </dgm:presLayoutVars>
      </dgm:prSet>
      <dgm:spPr/>
    </dgm:pt>
    <dgm:pt modelId="{7ED405EF-4863-6044-ACA1-8B9761F11502}" type="pres">
      <dgm:prSet presAssocID="{7F7B5794-4AEE-47C2-9B17-229D12BFDCAE}" presName="ThreeNodes_1_text" presStyleLbl="node1" presStyleIdx="2" presStyleCnt="3">
        <dgm:presLayoutVars>
          <dgm:bulletEnabled val="1"/>
        </dgm:presLayoutVars>
      </dgm:prSet>
      <dgm:spPr/>
    </dgm:pt>
    <dgm:pt modelId="{1228DCAE-1DFB-BF4A-AB45-C3400E4F3626}" type="pres">
      <dgm:prSet presAssocID="{7F7B5794-4AEE-47C2-9B17-229D12BFDCAE}" presName="ThreeNodes_2_text" presStyleLbl="node1" presStyleIdx="2" presStyleCnt="3">
        <dgm:presLayoutVars>
          <dgm:bulletEnabled val="1"/>
        </dgm:presLayoutVars>
      </dgm:prSet>
      <dgm:spPr/>
    </dgm:pt>
    <dgm:pt modelId="{6B26CB3D-9F8A-5D42-8B4D-7ADAA692F7B2}" type="pres">
      <dgm:prSet presAssocID="{7F7B5794-4AEE-47C2-9B17-229D12BFDCAE}" presName="ThreeNodes_3_text" presStyleLbl="node1" presStyleIdx="2" presStyleCnt="3">
        <dgm:presLayoutVars>
          <dgm:bulletEnabled val="1"/>
        </dgm:presLayoutVars>
      </dgm:prSet>
      <dgm:spPr/>
    </dgm:pt>
  </dgm:ptLst>
  <dgm:cxnLst>
    <dgm:cxn modelId="{D2D6211D-ED35-E943-8AC3-428CD97B4984}" srcId="{7F7B5794-4AEE-47C2-9B17-229D12BFDCAE}" destId="{4D091D02-A009-8C47-9120-C48C2F89DEA3}" srcOrd="1" destOrd="0" parTransId="{7AEAA46B-998D-8B43-8CC4-642EC5E21B9B}" sibTransId="{BE150BA6-867A-C445-AA7A-3AFF9CE9B829}"/>
    <dgm:cxn modelId="{2E56171E-B03F-9944-BDD5-E06035D15E0B}" type="presOf" srcId="{4D091D02-A009-8C47-9120-C48C2F89DEA3}" destId="{4981A070-4ACF-164D-9224-6E630476117B}" srcOrd="0" destOrd="0" presId="urn:microsoft.com/office/officeart/2005/8/layout/vProcess5"/>
    <dgm:cxn modelId="{59E5F95D-EC16-654B-91D5-45FB5BAF312A}" type="presOf" srcId="{8C4908C7-B0A1-4DF1-9B13-1A17D3AAADA4}" destId="{BFFA4A73-AA42-4441-A83C-1CA2654380C5}" srcOrd="0" destOrd="0" presId="urn:microsoft.com/office/officeart/2005/8/layout/vProcess5"/>
    <dgm:cxn modelId="{8F7E5842-935A-C149-8BAE-6185C499FDF9}" type="presOf" srcId="{A9E57DF6-588E-4139-AE03-B40CD0C46E38}" destId="{84D37BDE-4221-1943-BCCD-86BDC235D46E}" srcOrd="0" destOrd="0" presId="urn:microsoft.com/office/officeart/2005/8/layout/vProcess5"/>
    <dgm:cxn modelId="{05D17165-FB85-474F-AF2F-8D498D8E1C71}" type="presOf" srcId="{EE90C4AB-435F-49FC-A02C-336E29D29C61}" destId="{5E441779-567D-A84F-A02F-7A1720C2BFEA}" srcOrd="0" destOrd="0" presId="urn:microsoft.com/office/officeart/2005/8/layout/vProcess5"/>
    <dgm:cxn modelId="{05698269-368F-564A-B95B-5856AA450236}" type="presOf" srcId="{4D091D02-A009-8C47-9120-C48C2F89DEA3}" destId="{1228DCAE-1DFB-BF4A-AB45-C3400E4F3626}" srcOrd="1" destOrd="0" presId="urn:microsoft.com/office/officeart/2005/8/layout/vProcess5"/>
    <dgm:cxn modelId="{20481894-4629-4A4B-99E2-D2D73BBBF1E6}" type="presOf" srcId="{7F7B5794-4AEE-47C2-9B17-229D12BFDCAE}" destId="{319C83FD-D904-7843-A510-CEF12E125535}" srcOrd="0" destOrd="0" presId="urn:microsoft.com/office/officeart/2005/8/layout/vProcess5"/>
    <dgm:cxn modelId="{BA9C9C9B-EB04-4D1D-8AB0-5BADF382E4A0}" srcId="{7F7B5794-4AEE-47C2-9B17-229D12BFDCAE}" destId="{8C4908C7-B0A1-4DF1-9B13-1A17D3AAADA4}" srcOrd="2" destOrd="0" parTransId="{462C8636-E682-45A4-BD44-D320B2A07F95}" sibTransId="{1497CD80-4858-4C9E-8BC7-A346E13C7AA2}"/>
    <dgm:cxn modelId="{A9B1D5A4-A57B-E54F-9B26-61D8B0F3DEF7}" type="presOf" srcId="{A9E57DF6-588E-4139-AE03-B40CD0C46E38}" destId="{7ED405EF-4863-6044-ACA1-8B9761F11502}" srcOrd="1" destOrd="0" presId="urn:microsoft.com/office/officeart/2005/8/layout/vProcess5"/>
    <dgm:cxn modelId="{E77504B9-C3A7-5746-A5B3-10C5EC6F91F9}" type="presOf" srcId="{BE150BA6-867A-C445-AA7A-3AFF9CE9B829}" destId="{9A6726A3-C2B3-3F40-B77A-81FC22F0CDDF}" srcOrd="0" destOrd="0" presId="urn:microsoft.com/office/officeart/2005/8/layout/vProcess5"/>
    <dgm:cxn modelId="{BDAFEED6-24AB-40E0-ACD7-BF31556CA38E}" srcId="{7F7B5794-4AEE-47C2-9B17-229D12BFDCAE}" destId="{A9E57DF6-588E-4139-AE03-B40CD0C46E38}" srcOrd="0" destOrd="0" parTransId="{B8FC3239-06C8-4428-ABA8-20F3EA7098BB}" sibTransId="{EE90C4AB-435F-49FC-A02C-336E29D29C61}"/>
    <dgm:cxn modelId="{D942DFE1-F364-C94B-A5F4-B9F3082ED6AE}" type="presOf" srcId="{8C4908C7-B0A1-4DF1-9B13-1A17D3AAADA4}" destId="{6B26CB3D-9F8A-5D42-8B4D-7ADAA692F7B2}" srcOrd="1" destOrd="0" presId="urn:microsoft.com/office/officeart/2005/8/layout/vProcess5"/>
    <dgm:cxn modelId="{DAF29E55-82E7-834F-AE1B-450E7435B083}" type="presParOf" srcId="{319C83FD-D904-7843-A510-CEF12E125535}" destId="{9FDB37D8-4107-0E4F-8EFF-7A08C4DF5186}" srcOrd="0" destOrd="0" presId="urn:microsoft.com/office/officeart/2005/8/layout/vProcess5"/>
    <dgm:cxn modelId="{5946D958-D46A-3742-BBD9-B3ED1DE85D4F}" type="presParOf" srcId="{319C83FD-D904-7843-A510-CEF12E125535}" destId="{84D37BDE-4221-1943-BCCD-86BDC235D46E}" srcOrd="1" destOrd="0" presId="urn:microsoft.com/office/officeart/2005/8/layout/vProcess5"/>
    <dgm:cxn modelId="{02907AA1-D5A4-3D40-B3B6-1A983D53DA8A}" type="presParOf" srcId="{319C83FD-D904-7843-A510-CEF12E125535}" destId="{4981A070-4ACF-164D-9224-6E630476117B}" srcOrd="2" destOrd="0" presId="urn:microsoft.com/office/officeart/2005/8/layout/vProcess5"/>
    <dgm:cxn modelId="{E51C6AFE-4D03-DB42-8717-EE0829BFD3E2}" type="presParOf" srcId="{319C83FD-D904-7843-A510-CEF12E125535}" destId="{BFFA4A73-AA42-4441-A83C-1CA2654380C5}" srcOrd="3" destOrd="0" presId="urn:microsoft.com/office/officeart/2005/8/layout/vProcess5"/>
    <dgm:cxn modelId="{0C058FE7-F70B-5848-8461-ECBB820AF070}" type="presParOf" srcId="{319C83FD-D904-7843-A510-CEF12E125535}" destId="{5E441779-567D-A84F-A02F-7A1720C2BFEA}" srcOrd="4" destOrd="0" presId="urn:microsoft.com/office/officeart/2005/8/layout/vProcess5"/>
    <dgm:cxn modelId="{8CCF4986-FE82-6E43-9AEE-CE98A06FB363}" type="presParOf" srcId="{319C83FD-D904-7843-A510-CEF12E125535}" destId="{9A6726A3-C2B3-3F40-B77A-81FC22F0CDDF}" srcOrd="5" destOrd="0" presId="urn:microsoft.com/office/officeart/2005/8/layout/vProcess5"/>
    <dgm:cxn modelId="{732383F5-8FA6-6646-A635-1A788A58089B}" type="presParOf" srcId="{319C83FD-D904-7843-A510-CEF12E125535}" destId="{7ED405EF-4863-6044-ACA1-8B9761F11502}" srcOrd="6" destOrd="0" presId="urn:microsoft.com/office/officeart/2005/8/layout/vProcess5"/>
    <dgm:cxn modelId="{B04B7CC8-9A6B-ED4B-A0D4-E5B954E7D335}" type="presParOf" srcId="{319C83FD-D904-7843-A510-CEF12E125535}" destId="{1228DCAE-1DFB-BF4A-AB45-C3400E4F3626}" srcOrd="7" destOrd="0" presId="urn:microsoft.com/office/officeart/2005/8/layout/vProcess5"/>
    <dgm:cxn modelId="{CB3269C9-049F-BA4B-834E-BA94693B14B7}" type="presParOf" srcId="{319C83FD-D904-7843-A510-CEF12E125535}" destId="{6B26CB3D-9F8A-5D42-8B4D-7ADAA692F7B2}" srcOrd="8" destOrd="0" presId="urn:microsoft.com/office/officeart/2005/8/layout/vProcess5"/>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CA0AAD-6431-B14C-91AF-69925681B054}">
      <dsp:nvSpPr>
        <dsp:cNvPr id="0" name=""/>
        <dsp:cNvSpPr/>
      </dsp:nvSpPr>
      <dsp:spPr>
        <a:xfrm>
          <a:off x="0" y="0"/>
          <a:ext cx="4146232" cy="966373"/>
        </a:xfrm>
        <a:prstGeom prst="roundRect">
          <a:avLst>
            <a:gd name="adj" fmla="val 10000"/>
          </a:avLst>
        </a:prstGeom>
        <a:solidFill>
          <a:srgbClr val="FFFFC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kern="1200" dirty="0">
              <a:solidFill>
                <a:srgbClr val="231571"/>
              </a:solidFill>
            </a:rPr>
            <a:t>In breakout rooms: </a:t>
          </a:r>
        </a:p>
        <a:p>
          <a:pPr marL="0" lvl="0" indent="0" algn="l" defTabSz="622300">
            <a:lnSpc>
              <a:spcPct val="90000"/>
            </a:lnSpc>
            <a:spcBef>
              <a:spcPct val="0"/>
            </a:spcBef>
            <a:spcAft>
              <a:spcPct val="35000"/>
            </a:spcAft>
            <a:buNone/>
          </a:pPr>
          <a:r>
            <a:rPr lang="en-GB" sz="1400" kern="1200" dirty="0">
              <a:solidFill>
                <a:srgbClr val="231571"/>
              </a:solidFill>
            </a:rPr>
            <a:t>Discuss the quantitative measures, other than summative assessments,  that you have used in your practice. </a:t>
          </a:r>
          <a:endParaRPr lang="en-US" sz="1400" kern="1200" dirty="0">
            <a:solidFill>
              <a:srgbClr val="231571"/>
            </a:solidFill>
          </a:endParaRPr>
        </a:p>
      </dsp:txBody>
      <dsp:txXfrm>
        <a:off x="28304" y="28304"/>
        <a:ext cx="3021780" cy="909765"/>
      </dsp:txXfrm>
    </dsp:sp>
    <dsp:sp modelId="{6E00DDB5-5C58-CF40-99C2-B94DA519BA99}">
      <dsp:nvSpPr>
        <dsp:cNvPr id="0" name=""/>
        <dsp:cNvSpPr/>
      </dsp:nvSpPr>
      <dsp:spPr>
        <a:xfrm>
          <a:off x="347246" y="1142078"/>
          <a:ext cx="4146232" cy="966373"/>
        </a:xfrm>
        <a:prstGeom prst="roundRect">
          <a:avLst>
            <a:gd name="adj" fmla="val 10000"/>
          </a:avLst>
        </a:prstGeom>
        <a:solidFill>
          <a:schemeClr val="accent2">
            <a:lumMod val="20000"/>
            <a:lumOff val="8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solidFill>
                <a:srgbClr val="231571"/>
              </a:solidFill>
            </a:rPr>
            <a:t>What qualitative measures have you used in your practice? </a:t>
          </a:r>
          <a:endParaRPr lang="en-US" sz="1400" kern="1200" dirty="0">
            <a:solidFill>
              <a:srgbClr val="231571"/>
            </a:solidFill>
          </a:endParaRPr>
        </a:p>
      </dsp:txBody>
      <dsp:txXfrm>
        <a:off x="375550" y="1170382"/>
        <a:ext cx="3114234" cy="909765"/>
      </dsp:txXfrm>
    </dsp:sp>
    <dsp:sp modelId="{1FD61F73-CE69-8647-B05C-6D67C1B5D8E9}">
      <dsp:nvSpPr>
        <dsp:cNvPr id="0" name=""/>
        <dsp:cNvSpPr/>
      </dsp:nvSpPr>
      <dsp:spPr>
        <a:xfrm>
          <a:off x="689311" y="2284156"/>
          <a:ext cx="4146232" cy="966373"/>
        </a:xfrm>
        <a:prstGeom prst="roundRect">
          <a:avLst>
            <a:gd name="adj" fmla="val 10000"/>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solidFill>
                <a:srgbClr val="231571"/>
              </a:solidFill>
            </a:rPr>
            <a:t>What were the benefits of each? How did they guide future practice? </a:t>
          </a:r>
          <a:endParaRPr lang="en-US" sz="1400" kern="1200" dirty="0">
            <a:solidFill>
              <a:srgbClr val="231571"/>
            </a:solidFill>
          </a:endParaRPr>
        </a:p>
      </dsp:txBody>
      <dsp:txXfrm>
        <a:off x="717615" y="2312460"/>
        <a:ext cx="3119416" cy="909765"/>
      </dsp:txXfrm>
    </dsp:sp>
    <dsp:sp modelId="{227EADE7-6C66-044D-99DE-31463B66C8A8}">
      <dsp:nvSpPr>
        <dsp:cNvPr id="0" name=""/>
        <dsp:cNvSpPr/>
      </dsp:nvSpPr>
      <dsp:spPr>
        <a:xfrm>
          <a:off x="1036557" y="3426234"/>
          <a:ext cx="4146232" cy="966373"/>
        </a:xfrm>
        <a:prstGeom prst="roundRect">
          <a:avLst>
            <a:gd name="adj" fmla="val 10000"/>
          </a:avLst>
        </a:prstGeom>
        <a:solidFill>
          <a:schemeClr val="accent4">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dirty="0">
              <a:solidFill>
                <a:srgbClr val="231571"/>
              </a:solidFill>
            </a:rPr>
            <a:t>If you do not currently use quantitative measures, other than summative assessments, plan for how you can use them as standard practice to measure the effectiveness of teaching and learning . </a:t>
          </a:r>
          <a:endParaRPr lang="en-US" sz="1300" kern="1200" dirty="0">
            <a:solidFill>
              <a:srgbClr val="231571"/>
            </a:solidFill>
          </a:endParaRPr>
        </a:p>
      </dsp:txBody>
      <dsp:txXfrm>
        <a:off x="1064861" y="3454538"/>
        <a:ext cx="3114234" cy="909765"/>
      </dsp:txXfrm>
    </dsp:sp>
    <dsp:sp modelId="{CBC958F1-0F4A-7A48-959D-C69A357EE699}">
      <dsp:nvSpPr>
        <dsp:cNvPr id="0" name=""/>
        <dsp:cNvSpPr/>
      </dsp:nvSpPr>
      <dsp:spPr>
        <a:xfrm>
          <a:off x="3518089" y="740154"/>
          <a:ext cx="628142" cy="628142"/>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3659421" y="740154"/>
        <a:ext cx="345478" cy="472677"/>
      </dsp:txXfrm>
    </dsp:sp>
    <dsp:sp modelId="{64F54E7C-E4E7-E848-9538-C5CB228E5FCA}">
      <dsp:nvSpPr>
        <dsp:cNvPr id="0" name=""/>
        <dsp:cNvSpPr/>
      </dsp:nvSpPr>
      <dsp:spPr>
        <a:xfrm>
          <a:off x="3865335" y="1882232"/>
          <a:ext cx="628142" cy="628142"/>
        </a:xfrm>
        <a:prstGeom prst="downArrow">
          <a:avLst>
            <a:gd name="adj1" fmla="val 55000"/>
            <a:gd name="adj2" fmla="val 45000"/>
          </a:avLst>
        </a:prstGeom>
        <a:solidFill>
          <a:schemeClr val="accent2">
            <a:tint val="40000"/>
            <a:alpha val="90000"/>
            <a:hueOff val="-424613"/>
            <a:satOff val="-37673"/>
            <a:lumOff val="-385"/>
            <a:alphaOff val="0"/>
          </a:schemeClr>
        </a:solidFill>
        <a:ln w="12700" cap="flat" cmpd="sng" algn="ctr">
          <a:solidFill>
            <a:schemeClr val="accent2">
              <a:tint val="40000"/>
              <a:alpha val="90000"/>
              <a:hueOff val="-424613"/>
              <a:satOff val="-37673"/>
              <a:lumOff val="-38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4006667" y="1882232"/>
        <a:ext cx="345478" cy="472677"/>
      </dsp:txXfrm>
    </dsp:sp>
    <dsp:sp modelId="{793488C9-B466-554E-8259-04EE500FF85F}">
      <dsp:nvSpPr>
        <dsp:cNvPr id="0" name=""/>
        <dsp:cNvSpPr/>
      </dsp:nvSpPr>
      <dsp:spPr>
        <a:xfrm>
          <a:off x="4207400" y="3024310"/>
          <a:ext cx="628142" cy="628142"/>
        </a:xfrm>
        <a:prstGeom prst="downArrow">
          <a:avLst>
            <a:gd name="adj1" fmla="val 55000"/>
            <a:gd name="adj2" fmla="val 45000"/>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4348732" y="3024310"/>
        <a:ext cx="345478" cy="47267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8BC34D-6C16-E246-B436-5A06393C5FCE}">
      <dsp:nvSpPr>
        <dsp:cNvPr id="0" name=""/>
        <dsp:cNvSpPr/>
      </dsp:nvSpPr>
      <dsp:spPr>
        <a:xfrm>
          <a:off x="1284353" y="0"/>
          <a:ext cx="4234227" cy="4234227"/>
        </a:xfrm>
        <a:prstGeom prst="triangle">
          <a:avLst/>
        </a:prstGeom>
        <a:blipFill rotWithShape="0">
          <a:blip xmlns:r="http://schemas.openxmlformats.org/officeDocument/2006/relationships" r:embed="rId1"/>
          <a:srcRect/>
          <a:stretch>
            <a:fillRect l="-12000" r="-12000"/>
          </a:stretch>
        </a:blipFill>
        <a:ln w="12700" cap="flat" cmpd="sng" algn="ctr">
          <a:solidFill>
            <a:schemeClr val="accent1">
              <a:lumMod val="20000"/>
              <a:lumOff val="8000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C3BC5E6-4EA3-614C-B127-EACAB9EAD2E7}">
      <dsp:nvSpPr>
        <dsp:cNvPr id="0" name=""/>
        <dsp:cNvSpPr/>
      </dsp:nvSpPr>
      <dsp:spPr>
        <a:xfrm>
          <a:off x="4021164" y="241815"/>
          <a:ext cx="2752247" cy="581999"/>
        </a:xfrm>
        <a:prstGeom prst="roundRect">
          <a:avLst/>
        </a:prstGeom>
        <a:solidFill>
          <a:schemeClr val="accent2">
            <a:lumMod val="20000"/>
            <a:lumOff val="80000"/>
            <a:alpha val="90000"/>
          </a:schemeClr>
        </a:solidFill>
        <a:ln w="12700" cap="flat" cmpd="sng" algn="ctr">
          <a:solidFill>
            <a:schemeClr val="accent2">
              <a:shade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GB" sz="1200" kern="1200" dirty="0">
              <a:solidFill>
                <a:srgbClr val="231571"/>
              </a:solidFill>
              <a:latin typeface="Calibri" panose="020F0502020204030204" pitchFamily="34" charset="0"/>
              <a:ea typeface="Calibri" panose="020F0502020204030204" pitchFamily="34" charset="0"/>
              <a:cs typeface="Times New Roman" panose="02020603050405020304" pitchFamily="18" charset="0"/>
            </a:rPr>
            <a:t>Tier 3 -more  Intensive Intervention support. Individualised support to prevent the intensity of behaviours</a:t>
          </a:r>
          <a:endParaRPr lang="en-GB" sz="1200" kern="1200" dirty="0">
            <a:solidFill>
              <a:srgbClr val="231571"/>
            </a:solidFill>
            <a:latin typeface="Arial" panose="020B0604020202020204" pitchFamily="34" charset="0"/>
            <a:ea typeface="Calibri" panose="020F0502020204030204" pitchFamily="34" charset="0"/>
            <a:cs typeface="Times New Roman" panose="02020603050405020304" pitchFamily="18" charset="0"/>
          </a:endParaRPr>
        </a:p>
        <a:p>
          <a:pPr marL="0" lvl="0" algn="ctr" defTabSz="266700">
            <a:spcBef>
              <a:spcPct val="0"/>
            </a:spcBef>
            <a:spcAft>
              <a:spcPct val="35000"/>
            </a:spcAft>
            <a:buNone/>
          </a:pPr>
          <a:endParaRPr lang="en-GB" sz="500" kern="1200" dirty="0"/>
        </a:p>
      </dsp:txBody>
      <dsp:txXfrm>
        <a:off x="4049575" y="270226"/>
        <a:ext cx="2695425" cy="525177"/>
      </dsp:txXfrm>
    </dsp:sp>
    <dsp:sp modelId="{5BFDD5A8-F476-E241-9CC8-702516AE2159}">
      <dsp:nvSpPr>
        <dsp:cNvPr id="0" name=""/>
        <dsp:cNvSpPr/>
      </dsp:nvSpPr>
      <dsp:spPr>
        <a:xfrm>
          <a:off x="4050770" y="1186910"/>
          <a:ext cx="2752247" cy="581999"/>
        </a:xfrm>
        <a:prstGeom prst="roundRect">
          <a:avLst/>
        </a:prstGeom>
        <a:solidFill>
          <a:schemeClr val="accent2">
            <a:lumMod val="20000"/>
            <a:lumOff val="80000"/>
            <a:alpha val="90000"/>
          </a:schemeClr>
        </a:solidFill>
        <a:ln w="12700" cap="flat" cmpd="sng" algn="ctr">
          <a:solidFill>
            <a:schemeClr val="accent2">
              <a:shade val="50000"/>
              <a:hueOff val="-185330"/>
              <a:satOff val="2886"/>
              <a:lumOff val="1437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GB" sz="1100" kern="1200" dirty="0">
              <a:solidFill>
                <a:srgbClr val="231571"/>
              </a:solidFill>
              <a:latin typeface="+mn-lt"/>
              <a:ea typeface="Calibri" panose="020F0502020204030204" pitchFamily="34" charset="0"/>
              <a:cs typeface="Times New Roman" panose="02020603050405020304" pitchFamily="18" charset="0"/>
            </a:rPr>
            <a:t>Tier 2 - Targeted Interventions for some.  Group intervention support with a focus on social-emotional learning. </a:t>
          </a:r>
          <a:endParaRPr lang="en-GB" kern="1200" dirty="0">
            <a:solidFill>
              <a:srgbClr val="231571"/>
            </a:solidFill>
          </a:endParaRPr>
        </a:p>
      </dsp:txBody>
      <dsp:txXfrm>
        <a:off x="4079181" y="1215321"/>
        <a:ext cx="2695425" cy="525177"/>
      </dsp:txXfrm>
    </dsp:sp>
    <dsp:sp modelId="{2F4C061A-AE15-FC4A-93D4-239E62527A93}">
      <dsp:nvSpPr>
        <dsp:cNvPr id="0" name=""/>
        <dsp:cNvSpPr/>
      </dsp:nvSpPr>
      <dsp:spPr>
        <a:xfrm>
          <a:off x="0" y="269021"/>
          <a:ext cx="2752247" cy="581999"/>
        </a:xfrm>
        <a:prstGeom prst="roundRect">
          <a:avLst/>
        </a:prstGeom>
        <a:solidFill>
          <a:srgbClr val="FFFFCC">
            <a:alpha val="89804"/>
          </a:srgbClr>
        </a:solidFill>
        <a:ln w="12700" cap="flat" cmpd="sng" algn="ctr">
          <a:solidFill>
            <a:schemeClr val="accent2">
              <a:lumMod val="5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endParaRPr lang="en-GB" sz="1100" kern="1200" dirty="0">
            <a:latin typeface="Calibri" panose="020F0502020204030204" pitchFamily="34" charset="0"/>
            <a:ea typeface="Calibri" panose="020F0502020204030204" pitchFamily="34" charset="0"/>
            <a:cs typeface="Times New Roman" panose="02020603050405020304" pitchFamily="18" charset="0"/>
          </a:endParaRPr>
        </a:p>
        <a:p>
          <a:pPr marL="0" marR="0" lvl="0" indent="0" algn="ctr" defTabSz="914400" eaLnBrk="1" fontAlgn="auto" latinLnBrk="0" hangingPunct="1">
            <a:lnSpc>
              <a:spcPct val="100000"/>
            </a:lnSpc>
            <a:spcBef>
              <a:spcPct val="0"/>
            </a:spcBef>
            <a:spcAft>
              <a:spcPts val="0"/>
            </a:spcAft>
            <a:buClrTx/>
            <a:buSzTx/>
            <a:buFontTx/>
            <a:buNone/>
            <a:tabLst/>
            <a:defRPr/>
          </a:pPr>
          <a:r>
            <a:rPr lang="en-GB" sz="1100" kern="1200" dirty="0">
              <a:solidFill>
                <a:srgbClr val="231571"/>
              </a:solidFill>
              <a:latin typeface="Calibri" panose="020F0502020204030204" pitchFamily="34" charset="0"/>
              <a:ea typeface="Calibri" panose="020F0502020204030204" pitchFamily="34" charset="0"/>
              <a:cs typeface="Times New Roman" panose="02020603050405020304" pitchFamily="18" charset="0"/>
            </a:rPr>
            <a:t>Tier 3 – Focused teaching strategies, inc. individualised, multi-agency / specialised support; support from external agencies</a:t>
          </a:r>
          <a:endParaRPr lang="en-GB" sz="1100" kern="1200" dirty="0">
            <a:solidFill>
              <a:srgbClr val="231571"/>
            </a:solidFill>
            <a:latin typeface="Arial" panose="020B0604020202020204" pitchFamily="34" charset="0"/>
            <a:ea typeface="Calibri" panose="020F0502020204030204" pitchFamily="34" charset="0"/>
            <a:cs typeface="Times New Roman" panose="02020603050405020304" pitchFamily="18" charset="0"/>
          </a:endParaRPr>
        </a:p>
        <a:p>
          <a:pPr marL="0" lvl="0" algn="ctr" defTabSz="266700">
            <a:spcBef>
              <a:spcPct val="0"/>
            </a:spcBef>
            <a:spcAft>
              <a:spcPct val="35000"/>
            </a:spcAft>
            <a:buNone/>
          </a:pPr>
          <a:endParaRPr lang="en-GB" sz="500" kern="1200" dirty="0"/>
        </a:p>
      </dsp:txBody>
      <dsp:txXfrm>
        <a:off x="28411" y="297432"/>
        <a:ext cx="2695425" cy="525177"/>
      </dsp:txXfrm>
    </dsp:sp>
    <dsp:sp modelId="{9CBC0120-C7FF-E54D-9059-CB7AE918CF7B}">
      <dsp:nvSpPr>
        <dsp:cNvPr id="0" name=""/>
        <dsp:cNvSpPr/>
      </dsp:nvSpPr>
      <dsp:spPr>
        <a:xfrm>
          <a:off x="0" y="1230479"/>
          <a:ext cx="2752247" cy="499045"/>
        </a:xfrm>
        <a:prstGeom prst="roundRect">
          <a:avLst/>
        </a:prstGeom>
        <a:solidFill>
          <a:srgbClr val="FFFFCC">
            <a:alpha val="90000"/>
          </a:srgbClr>
        </a:solidFill>
        <a:ln w="12700" cap="flat" cmpd="sng" algn="ctr">
          <a:solidFill>
            <a:schemeClr val="accent2">
              <a:lumMod val="5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GB" sz="1100" kern="1200" dirty="0">
              <a:solidFill>
                <a:srgbClr val="231571"/>
              </a:solidFill>
              <a:latin typeface="Calibri" panose="020F0502020204030204" pitchFamily="34" charset="0"/>
              <a:ea typeface="Calibri" panose="020F0502020204030204" pitchFamily="34" charset="0"/>
              <a:cs typeface="Times New Roman" panose="02020603050405020304" pitchFamily="18" charset="0"/>
            </a:rPr>
            <a:t>Tier 2 - Targeted Interventions for some. Additional instruction in small groups  for students who are not successful with T1</a:t>
          </a:r>
          <a:endParaRPr lang="en-GB" sz="1100" kern="1200" dirty="0">
            <a:solidFill>
              <a:srgbClr val="231571"/>
            </a:solidFill>
            <a:latin typeface="Arial" panose="020B0604020202020204" pitchFamily="34" charset="0"/>
            <a:ea typeface="Calibri" panose="020F0502020204030204" pitchFamily="34" charset="0"/>
            <a:cs typeface="Times New Roman" panose="02020603050405020304" pitchFamily="18" charset="0"/>
          </a:endParaRPr>
        </a:p>
      </dsp:txBody>
      <dsp:txXfrm>
        <a:off x="24361" y="1254840"/>
        <a:ext cx="2703525" cy="450323"/>
      </dsp:txXfrm>
    </dsp:sp>
    <dsp:sp modelId="{456D90A0-DBAE-C64B-A639-BFC64BE90FDE}">
      <dsp:nvSpPr>
        <dsp:cNvPr id="0" name=""/>
        <dsp:cNvSpPr/>
      </dsp:nvSpPr>
      <dsp:spPr>
        <a:xfrm>
          <a:off x="4050770" y="2870020"/>
          <a:ext cx="2752247" cy="581999"/>
        </a:xfrm>
        <a:prstGeom prst="roundRect">
          <a:avLst/>
        </a:prstGeom>
        <a:solidFill>
          <a:schemeClr val="accent2">
            <a:lumMod val="20000"/>
            <a:lumOff val="80000"/>
            <a:alpha val="90000"/>
          </a:schemeClr>
        </a:solidFill>
        <a:ln w="12700" cap="flat" cmpd="sng" algn="ctr">
          <a:solidFill>
            <a:schemeClr val="accent2">
              <a:shade val="50000"/>
              <a:hueOff val="-370661"/>
              <a:satOff val="5772"/>
              <a:lumOff val="2874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ts val="975"/>
            </a:lnSpc>
            <a:spcBef>
              <a:spcPct val="0"/>
            </a:spcBef>
            <a:spcAft>
              <a:spcPct val="35000"/>
            </a:spcAft>
            <a:buNone/>
          </a:pPr>
          <a:endParaRPr lang="en-GB" sz="1100" kern="1200" dirty="0">
            <a:solidFill>
              <a:schemeClr val="tx1"/>
            </a:solidFill>
            <a:latin typeface="+mn-lt"/>
            <a:ea typeface="Calibri" panose="020F0502020204030204" pitchFamily="34" charset="0"/>
            <a:cs typeface="Times New Roman" panose="02020603050405020304" pitchFamily="18" charset="0"/>
          </a:endParaRPr>
        </a:p>
        <a:p>
          <a:pPr marL="0" lvl="0" indent="0" algn="ctr" defTabSz="488950">
            <a:lnSpc>
              <a:spcPts val="975"/>
            </a:lnSpc>
            <a:spcBef>
              <a:spcPct val="0"/>
            </a:spcBef>
            <a:spcAft>
              <a:spcPct val="35000"/>
            </a:spcAft>
            <a:buNone/>
          </a:pPr>
          <a:endParaRPr lang="en-GB" sz="1100" kern="1200" dirty="0">
            <a:solidFill>
              <a:schemeClr val="tx1"/>
            </a:solidFill>
            <a:latin typeface="+mn-lt"/>
            <a:ea typeface="Calibri" panose="020F0502020204030204" pitchFamily="34" charset="0"/>
            <a:cs typeface="Times New Roman" panose="02020603050405020304" pitchFamily="18" charset="0"/>
          </a:endParaRPr>
        </a:p>
        <a:p>
          <a:pPr marL="0" lvl="0" indent="0" algn="ctr" defTabSz="488950">
            <a:lnSpc>
              <a:spcPts val="975"/>
            </a:lnSpc>
            <a:spcBef>
              <a:spcPct val="0"/>
            </a:spcBef>
            <a:spcAft>
              <a:spcPct val="35000"/>
            </a:spcAft>
            <a:buNone/>
          </a:pPr>
          <a:r>
            <a:rPr lang="en-GB" sz="1100" kern="1200" dirty="0">
              <a:solidFill>
                <a:srgbClr val="231571"/>
              </a:solidFill>
              <a:latin typeface="+mn-lt"/>
              <a:ea typeface="Calibri" panose="020F0502020204030204" pitchFamily="34" charset="0"/>
              <a:cs typeface="Times New Roman" panose="02020603050405020304" pitchFamily="18" charset="0"/>
            </a:rPr>
            <a:t>Tier 1 - Universal Prevention for all.</a:t>
          </a:r>
        </a:p>
        <a:p>
          <a:pPr marL="0" lvl="0" indent="0" algn="ctr" defTabSz="488950">
            <a:lnSpc>
              <a:spcPts val="975"/>
            </a:lnSpc>
            <a:spcBef>
              <a:spcPct val="0"/>
            </a:spcBef>
            <a:spcAft>
              <a:spcPct val="35000"/>
            </a:spcAft>
            <a:buNone/>
          </a:pPr>
          <a:r>
            <a:rPr lang="en-GB" sz="1100" kern="1200" dirty="0">
              <a:solidFill>
                <a:srgbClr val="231571"/>
              </a:solidFill>
              <a:latin typeface="+mn-lt"/>
              <a:ea typeface="Calibri" panose="020F0502020204030204" pitchFamily="34" charset="0"/>
              <a:cs typeface="Times New Roman" panose="02020603050405020304" pitchFamily="18" charset="0"/>
            </a:rPr>
            <a:t>Establish foundations of delivering regular, positive preventative support. Evidence based classroom management  </a:t>
          </a:r>
        </a:p>
        <a:p>
          <a:pPr marL="0" lvl="0" indent="0" algn="ctr" defTabSz="488950">
            <a:spcBef>
              <a:spcPct val="0"/>
            </a:spcBef>
            <a:spcAft>
              <a:spcPct val="35000"/>
            </a:spcAft>
            <a:buNone/>
          </a:pPr>
          <a:endParaRPr lang="en-GB" kern="1200" dirty="0"/>
        </a:p>
      </dsp:txBody>
      <dsp:txXfrm>
        <a:off x="4079181" y="2898431"/>
        <a:ext cx="2695425" cy="525177"/>
      </dsp:txXfrm>
    </dsp:sp>
    <dsp:sp modelId="{C14E8469-94DA-4D4F-92F7-1B58609C8AB5}">
      <dsp:nvSpPr>
        <dsp:cNvPr id="0" name=""/>
        <dsp:cNvSpPr/>
      </dsp:nvSpPr>
      <dsp:spPr>
        <a:xfrm>
          <a:off x="0" y="2882197"/>
          <a:ext cx="2752247" cy="533388"/>
        </a:xfrm>
        <a:prstGeom prst="roundRect">
          <a:avLst/>
        </a:prstGeom>
        <a:solidFill>
          <a:srgbClr val="FFFFCC">
            <a:alpha val="90000"/>
          </a:srgbClr>
        </a:solidFill>
        <a:ln w="12700" cap="flat" cmpd="sng" algn="ctr">
          <a:solidFill>
            <a:schemeClr val="accent2">
              <a:lumMod val="5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endParaRPr lang="en-GB" sz="600" kern="1200" dirty="0">
            <a:solidFill>
              <a:schemeClr val="tx1"/>
            </a:solidFill>
            <a:latin typeface="+mn-lt"/>
            <a:ea typeface="Calibri" panose="020F0502020204030204" pitchFamily="34" charset="0"/>
            <a:cs typeface="Times New Roman" panose="02020603050405020304" pitchFamily="18" charset="0"/>
          </a:endParaRPr>
        </a:p>
        <a:p>
          <a:pPr marL="0" lvl="0" indent="0" algn="ctr" defTabSz="266700">
            <a:lnSpc>
              <a:spcPct val="90000"/>
            </a:lnSpc>
            <a:spcBef>
              <a:spcPct val="0"/>
            </a:spcBef>
            <a:spcAft>
              <a:spcPct val="35000"/>
            </a:spcAft>
            <a:buNone/>
          </a:pPr>
          <a:r>
            <a:rPr lang="en-GB" sz="1100" kern="1200" dirty="0">
              <a:solidFill>
                <a:srgbClr val="231571"/>
              </a:solidFill>
              <a:latin typeface="+mn-lt"/>
              <a:ea typeface="Calibri" panose="020F0502020204030204" pitchFamily="34" charset="0"/>
              <a:cs typeface="Times New Roman" panose="02020603050405020304" pitchFamily="18" charset="0"/>
            </a:rPr>
            <a:t>Tier 1 - Universal Prevention for all.</a:t>
          </a:r>
        </a:p>
        <a:p>
          <a:pPr marL="0" lvl="0" indent="0" algn="ctr" defTabSz="266700">
            <a:lnSpc>
              <a:spcPct val="90000"/>
            </a:lnSpc>
            <a:spcBef>
              <a:spcPct val="0"/>
            </a:spcBef>
            <a:spcAft>
              <a:spcPct val="35000"/>
            </a:spcAft>
            <a:buNone/>
          </a:pPr>
          <a:r>
            <a:rPr lang="en-GB" sz="1100" kern="1200" dirty="0">
              <a:solidFill>
                <a:srgbClr val="231571"/>
              </a:solidFill>
              <a:latin typeface="+mn-lt"/>
              <a:ea typeface="Calibri" panose="020F0502020204030204" pitchFamily="34" charset="0"/>
              <a:cs typeface="Times New Roman" panose="02020603050405020304" pitchFamily="18" charset="0"/>
            </a:rPr>
            <a:t>All children are monitored regularly to measure response to typical teaching </a:t>
          </a:r>
        </a:p>
        <a:p>
          <a:pPr marL="0" lvl="0" indent="0" algn="ctr" defTabSz="266700">
            <a:lnSpc>
              <a:spcPct val="90000"/>
            </a:lnSpc>
            <a:spcBef>
              <a:spcPct val="0"/>
            </a:spcBef>
            <a:spcAft>
              <a:spcPct val="35000"/>
            </a:spcAft>
            <a:buNone/>
          </a:pPr>
          <a:endParaRPr lang="en-GB" sz="600" kern="1200" dirty="0"/>
        </a:p>
      </dsp:txBody>
      <dsp:txXfrm>
        <a:off x="26038" y="2908235"/>
        <a:ext cx="2700171" cy="48131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77C8A8-83D3-0B46-9460-2D9F1070D4E7}">
      <dsp:nvSpPr>
        <dsp:cNvPr id="0" name=""/>
        <dsp:cNvSpPr/>
      </dsp:nvSpPr>
      <dsp:spPr>
        <a:xfrm>
          <a:off x="-11101" y="0"/>
          <a:ext cx="4449777" cy="1291182"/>
        </a:xfrm>
        <a:prstGeom prst="roundRect">
          <a:avLst>
            <a:gd name="adj" fmla="val 10000"/>
          </a:avLst>
        </a:prstGeom>
        <a:solidFill>
          <a:srgbClr val="FFFFC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1" kern="1200" dirty="0">
              <a:solidFill>
                <a:srgbClr val="231571"/>
              </a:solidFill>
            </a:rPr>
            <a:t>In breakout rooms: </a:t>
          </a:r>
        </a:p>
        <a:p>
          <a:pPr marL="0" lvl="0" indent="0" algn="l" defTabSz="533400">
            <a:lnSpc>
              <a:spcPct val="90000"/>
            </a:lnSpc>
            <a:spcBef>
              <a:spcPct val="0"/>
            </a:spcBef>
            <a:spcAft>
              <a:spcPct val="35000"/>
            </a:spcAft>
            <a:buNone/>
          </a:pPr>
          <a:r>
            <a:rPr lang="en-GB" sz="1200" kern="1200" dirty="0">
              <a:solidFill>
                <a:srgbClr val="231571"/>
              </a:solidFill>
            </a:rPr>
            <a:t>Discuss your experiences of dealing with decisions about social-emotional learning / behavioural needs (e.g. behaviours that are barriers to learning) </a:t>
          </a:r>
          <a:r>
            <a:rPr lang="en-GB" sz="1200" u="sng" kern="1200" dirty="0">
              <a:solidFill>
                <a:srgbClr val="231571"/>
              </a:solidFill>
            </a:rPr>
            <a:t>of pupils</a:t>
          </a:r>
          <a:r>
            <a:rPr lang="en-GB" sz="1200" kern="1200" dirty="0">
              <a:solidFill>
                <a:srgbClr val="231571"/>
              </a:solidFill>
            </a:rPr>
            <a:t> in the classroom? How did behaviours impact on all pupils.</a:t>
          </a:r>
          <a:endParaRPr lang="en-US" sz="1200" kern="1200" dirty="0">
            <a:solidFill>
              <a:srgbClr val="231571"/>
            </a:solidFill>
          </a:endParaRPr>
        </a:p>
      </dsp:txBody>
      <dsp:txXfrm>
        <a:off x="26716" y="37817"/>
        <a:ext cx="3043209" cy="1215548"/>
      </dsp:txXfrm>
    </dsp:sp>
    <dsp:sp modelId="{C42101AE-4F79-F349-92D4-FA6F85F843D9}">
      <dsp:nvSpPr>
        <dsp:cNvPr id="0" name=""/>
        <dsp:cNvSpPr/>
      </dsp:nvSpPr>
      <dsp:spPr>
        <a:xfrm>
          <a:off x="399810" y="1506380"/>
          <a:ext cx="4405371" cy="1291182"/>
        </a:xfrm>
        <a:prstGeom prst="roundRect">
          <a:avLst>
            <a:gd name="adj" fmla="val 10000"/>
          </a:avLst>
        </a:prstGeom>
        <a:solidFill>
          <a:schemeClr val="accent2">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solidFill>
                <a:srgbClr val="231571"/>
              </a:solidFill>
            </a:rPr>
            <a:t>What strategies did you use to address the behaviour, how did you plan to implement these strategies?</a:t>
          </a:r>
          <a:endParaRPr lang="en-US" sz="1500" kern="1200" dirty="0">
            <a:solidFill>
              <a:srgbClr val="231571"/>
            </a:solidFill>
          </a:endParaRPr>
        </a:p>
      </dsp:txBody>
      <dsp:txXfrm>
        <a:off x="437627" y="1544197"/>
        <a:ext cx="3101759" cy="1215548"/>
      </dsp:txXfrm>
    </dsp:sp>
    <dsp:sp modelId="{7EB1C0F7-3501-DD46-B5EC-278FF7467678}">
      <dsp:nvSpPr>
        <dsp:cNvPr id="0" name=""/>
        <dsp:cNvSpPr/>
      </dsp:nvSpPr>
      <dsp:spPr>
        <a:xfrm>
          <a:off x="788520" y="3012760"/>
          <a:ext cx="4405371" cy="1291182"/>
        </a:xfrm>
        <a:prstGeom prst="roundRect">
          <a:avLst>
            <a:gd name="adj" fmla="val 10000"/>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solidFill>
                <a:srgbClr val="231571"/>
              </a:solidFill>
            </a:rPr>
            <a:t>What was effective, what was not effective. How do you know they were / were not effective (what quantitative measures did you used to measure effectiveness)</a:t>
          </a:r>
          <a:endParaRPr lang="en-US" sz="1500" kern="1200" dirty="0">
            <a:solidFill>
              <a:srgbClr val="231571"/>
            </a:solidFill>
          </a:endParaRPr>
        </a:p>
      </dsp:txBody>
      <dsp:txXfrm>
        <a:off x="826337" y="3050577"/>
        <a:ext cx="3101759" cy="1215548"/>
      </dsp:txXfrm>
    </dsp:sp>
    <dsp:sp modelId="{FF265CBF-8F8A-0F41-922E-9A3A4D36B3A5}">
      <dsp:nvSpPr>
        <dsp:cNvPr id="0" name=""/>
        <dsp:cNvSpPr/>
      </dsp:nvSpPr>
      <dsp:spPr>
        <a:xfrm>
          <a:off x="3577204" y="979147"/>
          <a:ext cx="839268" cy="839268"/>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3766039" y="979147"/>
        <a:ext cx="461598" cy="631549"/>
      </dsp:txXfrm>
    </dsp:sp>
    <dsp:sp modelId="{A56B0940-508A-E048-8C29-2CD7AEF2AE66}">
      <dsp:nvSpPr>
        <dsp:cNvPr id="0" name=""/>
        <dsp:cNvSpPr/>
      </dsp:nvSpPr>
      <dsp:spPr>
        <a:xfrm>
          <a:off x="3965913" y="2476919"/>
          <a:ext cx="839268" cy="839268"/>
        </a:xfrm>
        <a:prstGeom prst="downArrow">
          <a:avLst>
            <a:gd name="adj1" fmla="val 55000"/>
            <a:gd name="adj2" fmla="val 45000"/>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154748" y="2476919"/>
        <a:ext cx="461598" cy="63154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77C8A8-83D3-0B46-9460-2D9F1070D4E7}">
      <dsp:nvSpPr>
        <dsp:cNvPr id="0" name=""/>
        <dsp:cNvSpPr/>
      </dsp:nvSpPr>
      <dsp:spPr>
        <a:xfrm>
          <a:off x="0" y="0"/>
          <a:ext cx="4405371" cy="1295132"/>
        </a:xfrm>
        <a:prstGeom prst="roundRect">
          <a:avLst>
            <a:gd name="adj" fmla="val 10000"/>
          </a:avLst>
        </a:prstGeom>
        <a:solidFill>
          <a:srgbClr val="FFFFC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b="1" kern="1200" dirty="0">
              <a:solidFill>
                <a:srgbClr val="231571"/>
              </a:solidFill>
            </a:rPr>
            <a:t>In breakout rooms: </a:t>
          </a:r>
        </a:p>
        <a:p>
          <a:pPr marL="0" lvl="0" indent="0" algn="l" defTabSz="488950">
            <a:lnSpc>
              <a:spcPct val="90000"/>
            </a:lnSpc>
            <a:spcBef>
              <a:spcPct val="0"/>
            </a:spcBef>
            <a:spcAft>
              <a:spcPct val="35000"/>
            </a:spcAft>
            <a:buNone/>
          </a:pPr>
          <a:r>
            <a:rPr lang="en-US" sz="1100" kern="1200" dirty="0">
              <a:solidFill>
                <a:srgbClr val="231571"/>
              </a:solidFill>
            </a:rPr>
            <a:t>Discuss your experience of working with children who required additional targeted teaching and support strategies targeted support (Tier 2) for (a) learning across the curriculum and (b) social-emotional or behavioural difficulties? </a:t>
          </a:r>
        </a:p>
      </dsp:txBody>
      <dsp:txXfrm>
        <a:off x="37933" y="37933"/>
        <a:ext cx="3007822" cy="1219266"/>
      </dsp:txXfrm>
    </dsp:sp>
    <dsp:sp modelId="{C42101AE-4F79-F349-92D4-FA6F85F843D9}">
      <dsp:nvSpPr>
        <dsp:cNvPr id="0" name=""/>
        <dsp:cNvSpPr/>
      </dsp:nvSpPr>
      <dsp:spPr>
        <a:xfrm>
          <a:off x="388709" y="1510987"/>
          <a:ext cx="4405371" cy="1295132"/>
        </a:xfrm>
        <a:prstGeom prst="roundRect">
          <a:avLst>
            <a:gd name="adj" fmla="val 10000"/>
          </a:avLst>
        </a:prstGeom>
        <a:solidFill>
          <a:schemeClr val="accent2">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solidFill>
                <a:srgbClr val="231571"/>
              </a:solidFill>
            </a:rPr>
            <a:t>What was effective, what was not effective? Why do you believe that support strategies were either effective or ineffective? </a:t>
          </a:r>
        </a:p>
      </dsp:txBody>
      <dsp:txXfrm>
        <a:off x="426642" y="1548920"/>
        <a:ext cx="3098960" cy="1219266"/>
      </dsp:txXfrm>
    </dsp:sp>
    <dsp:sp modelId="{7EB1C0F7-3501-DD46-B5EC-278FF7467678}">
      <dsp:nvSpPr>
        <dsp:cNvPr id="0" name=""/>
        <dsp:cNvSpPr/>
      </dsp:nvSpPr>
      <dsp:spPr>
        <a:xfrm>
          <a:off x="770766" y="3021690"/>
          <a:ext cx="4405371" cy="1295132"/>
        </a:xfrm>
        <a:prstGeom prst="roundRect">
          <a:avLst>
            <a:gd name="adj" fmla="val 10000"/>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solidFill>
                <a:srgbClr val="231571"/>
              </a:solidFill>
            </a:rPr>
            <a:t>What quantitative measures did you used to measure effectiveness</a:t>
          </a:r>
          <a:r>
            <a:rPr lang="en-US" sz="1400" kern="1200" dirty="0">
              <a:solidFill>
                <a:srgbClr val="231571"/>
              </a:solidFill>
            </a:rPr>
            <a:t>?</a:t>
          </a:r>
        </a:p>
      </dsp:txBody>
      <dsp:txXfrm>
        <a:off x="808699" y="3059623"/>
        <a:ext cx="3098960" cy="1219266"/>
      </dsp:txXfrm>
    </dsp:sp>
    <dsp:sp modelId="{FF265CBF-8F8A-0F41-922E-9A3A4D36B3A5}">
      <dsp:nvSpPr>
        <dsp:cNvPr id="0" name=""/>
        <dsp:cNvSpPr/>
      </dsp:nvSpPr>
      <dsp:spPr>
        <a:xfrm>
          <a:off x="3563535" y="982142"/>
          <a:ext cx="841836" cy="841836"/>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dirty="0"/>
        </a:p>
      </dsp:txBody>
      <dsp:txXfrm>
        <a:off x="3752948" y="982142"/>
        <a:ext cx="463010" cy="633482"/>
      </dsp:txXfrm>
    </dsp:sp>
    <dsp:sp modelId="{A56B0940-508A-E048-8C29-2CD7AEF2AE66}">
      <dsp:nvSpPr>
        <dsp:cNvPr id="0" name=""/>
        <dsp:cNvSpPr/>
      </dsp:nvSpPr>
      <dsp:spPr>
        <a:xfrm>
          <a:off x="3952244" y="2484495"/>
          <a:ext cx="841836" cy="841836"/>
        </a:xfrm>
        <a:prstGeom prst="downArrow">
          <a:avLst>
            <a:gd name="adj1" fmla="val 55000"/>
            <a:gd name="adj2" fmla="val 45000"/>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dirty="0"/>
        </a:p>
      </dsp:txBody>
      <dsp:txXfrm>
        <a:off x="4141657" y="2484495"/>
        <a:ext cx="463010" cy="63348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AD1999-5563-1344-8807-936F710D2EBC}">
      <dsp:nvSpPr>
        <dsp:cNvPr id="0" name=""/>
        <dsp:cNvSpPr/>
      </dsp:nvSpPr>
      <dsp:spPr>
        <a:xfrm>
          <a:off x="0" y="0"/>
          <a:ext cx="4146232" cy="997748"/>
        </a:xfrm>
        <a:prstGeom prst="roundRect">
          <a:avLst>
            <a:gd name="adj" fmla="val 10000"/>
          </a:avLst>
        </a:prstGeom>
        <a:solidFill>
          <a:srgbClr val="FFFFC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b="1" kern="1200" dirty="0">
              <a:solidFill>
                <a:srgbClr val="231571"/>
              </a:solidFill>
            </a:rPr>
            <a:t>In breakout rooms: </a:t>
          </a:r>
        </a:p>
        <a:p>
          <a:pPr marL="0" lvl="0" indent="0" algn="l" defTabSz="488950">
            <a:lnSpc>
              <a:spcPct val="90000"/>
            </a:lnSpc>
            <a:spcBef>
              <a:spcPct val="0"/>
            </a:spcBef>
            <a:spcAft>
              <a:spcPct val="35000"/>
            </a:spcAft>
            <a:buNone/>
          </a:pPr>
          <a:r>
            <a:rPr lang="en-US" sz="1100" kern="1200" dirty="0">
              <a:solidFill>
                <a:srgbClr val="231571"/>
              </a:solidFill>
            </a:rPr>
            <a:t>Discuss your experience of working with Tier 3 interventions for (a) learning across the curriculum and (b) behaviours that are barriers to learning. What was effective, what was not effective?</a:t>
          </a:r>
        </a:p>
      </dsp:txBody>
      <dsp:txXfrm>
        <a:off x="29223" y="29223"/>
        <a:ext cx="2985273" cy="939302"/>
      </dsp:txXfrm>
    </dsp:sp>
    <dsp:sp modelId="{FB91AE88-A593-5D42-949F-E967BF318836}">
      <dsp:nvSpPr>
        <dsp:cNvPr id="0" name=""/>
        <dsp:cNvSpPr/>
      </dsp:nvSpPr>
      <dsp:spPr>
        <a:xfrm>
          <a:off x="412259" y="2265296"/>
          <a:ext cx="4146232" cy="997748"/>
        </a:xfrm>
        <a:prstGeom prst="roundRect">
          <a:avLst>
            <a:gd name="adj" fmla="val 10000"/>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kern="1200" dirty="0">
              <a:solidFill>
                <a:srgbClr val="231571"/>
              </a:solidFill>
            </a:rPr>
            <a:t>What was effective, what was not effective? Why do you believe that support strategies were either effective or ineffective? </a:t>
          </a:r>
        </a:p>
      </dsp:txBody>
      <dsp:txXfrm>
        <a:off x="441482" y="2294519"/>
        <a:ext cx="3092002" cy="939302"/>
      </dsp:txXfrm>
    </dsp:sp>
    <dsp:sp modelId="{1041EF70-3361-DE4F-9303-570D72CA7B00}">
      <dsp:nvSpPr>
        <dsp:cNvPr id="0" name=""/>
        <dsp:cNvSpPr/>
      </dsp:nvSpPr>
      <dsp:spPr>
        <a:xfrm>
          <a:off x="850599" y="3537164"/>
          <a:ext cx="4146232" cy="997748"/>
        </a:xfrm>
        <a:prstGeom prst="roundRect">
          <a:avLst>
            <a:gd name="adj" fmla="val 10000"/>
          </a:avLst>
        </a:prstGeom>
        <a:solidFill>
          <a:schemeClr val="accent4">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dirty="0">
              <a:solidFill>
                <a:srgbClr val="231571"/>
              </a:solidFill>
            </a:rPr>
            <a:t>What quantitative measures did you used to measure effectiveness</a:t>
          </a:r>
          <a:r>
            <a:rPr lang="en-US" sz="1100" kern="1200" dirty="0">
              <a:solidFill>
                <a:srgbClr val="231571"/>
              </a:solidFill>
            </a:rPr>
            <a:t>?</a:t>
          </a:r>
        </a:p>
      </dsp:txBody>
      <dsp:txXfrm>
        <a:off x="879822" y="3566387"/>
        <a:ext cx="3097185" cy="939302"/>
      </dsp:txXfrm>
    </dsp:sp>
    <dsp:sp modelId="{31478154-5124-FD44-84F8-D16B5FF4CBDD}">
      <dsp:nvSpPr>
        <dsp:cNvPr id="0" name=""/>
        <dsp:cNvSpPr/>
      </dsp:nvSpPr>
      <dsp:spPr>
        <a:xfrm>
          <a:off x="348615" y="1069211"/>
          <a:ext cx="4146232" cy="997748"/>
        </a:xfrm>
        <a:prstGeom prst="roundRect">
          <a:avLst>
            <a:gd name="adj" fmla="val 10000"/>
          </a:avLst>
        </a:prstGeom>
        <a:solidFill>
          <a:schemeClr val="accent2">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kern="1200" dirty="0">
              <a:solidFill>
                <a:srgbClr val="231571"/>
              </a:solidFill>
            </a:rPr>
            <a:t>Did you decide to use them based on the evidence that was available. If not, why did you use it. </a:t>
          </a:r>
        </a:p>
      </dsp:txBody>
      <dsp:txXfrm>
        <a:off x="377838" y="1098434"/>
        <a:ext cx="3092002" cy="939302"/>
      </dsp:txXfrm>
    </dsp:sp>
    <dsp:sp modelId="{44C0342A-4A49-D54A-A27C-A7649B9F767C}">
      <dsp:nvSpPr>
        <dsp:cNvPr id="0" name=""/>
        <dsp:cNvSpPr/>
      </dsp:nvSpPr>
      <dsp:spPr>
        <a:xfrm>
          <a:off x="3497695" y="764184"/>
          <a:ext cx="648536" cy="648536"/>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3643616" y="764184"/>
        <a:ext cx="356694" cy="488023"/>
      </dsp:txXfrm>
    </dsp:sp>
    <dsp:sp modelId="{80EEA39C-2AC5-4246-BED4-B2B1529D9757}">
      <dsp:nvSpPr>
        <dsp:cNvPr id="0" name=""/>
        <dsp:cNvSpPr/>
      </dsp:nvSpPr>
      <dsp:spPr>
        <a:xfrm>
          <a:off x="3716162" y="1941026"/>
          <a:ext cx="648536" cy="648536"/>
        </a:xfrm>
        <a:prstGeom prst="downArrow">
          <a:avLst>
            <a:gd name="adj1" fmla="val 55000"/>
            <a:gd name="adj2" fmla="val 45000"/>
          </a:avLst>
        </a:prstGeom>
        <a:solidFill>
          <a:schemeClr val="accent2">
            <a:tint val="40000"/>
            <a:alpha val="90000"/>
            <a:hueOff val="-424613"/>
            <a:satOff val="-37673"/>
            <a:lumOff val="-385"/>
            <a:alphaOff val="0"/>
          </a:schemeClr>
        </a:solidFill>
        <a:ln w="12700" cap="flat" cmpd="sng" algn="ctr">
          <a:solidFill>
            <a:schemeClr val="accent2">
              <a:tint val="40000"/>
              <a:alpha val="90000"/>
              <a:hueOff val="-424613"/>
              <a:satOff val="-37673"/>
              <a:lumOff val="-38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3862083" y="1941026"/>
        <a:ext cx="356694" cy="488023"/>
      </dsp:txXfrm>
    </dsp:sp>
    <dsp:sp modelId="{2D8085A5-DD7F-DD44-8053-43077661BB05}">
      <dsp:nvSpPr>
        <dsp:cNvPr id="0" name=""/>
        <dsp:cNvSpPr/>
      </dsp:nvSpPr>
      <dsp:spPr>
        <a:xfrm>
          <a:off x="3865059" y="3143959"/>
          <a:ext cx="648536" cy="648536"/>
        </a:xfrm>
        <a:prstGeom prst="downArrow">
          <a:avLst>
            <a:gd name="adj1" fmla="val 55000"/>
            <a:gd name="adj2" fmla="val 45000"/>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4010980" y="3143959"/>
        <a:ext cx="356694" cy="48802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D37BDE-4221-1943-BCCD-86BDC235D46E}">
      <dsp:nvSpPr>
        <dsp:cNvPr id="0" name=""/>
        <dsp:cNvSpPr/>
      </dsp:nvSpPr>
      <dsp:spPr>
        <a:xfrm>
          <a:off x="0" y="0"/>
          <a:ext cx="4405371" cy="1287658"/>
        </a:xfrm>
        <a:prstGeom prst="roundRect">
          <a:avLst>
            <a:gd name="adj" fmla="val 10000"/>
          </a:avLst>
        </a:prstGeom>
        <a:solidFill>
          <a:srgbClr val="FFFFC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marR="0" lvl="0" indent="0" algn="l" defTabSz="914400" eaLnBrk="1" fontAlgn="auto" latinLnBrk="0" hangingPunct="1">
            <a:lnSpc>
              <a:spcPct val="100000"/>
            </a:lnSpc>
            <a:spcBef>
              <a:spcPct val="0"/>
            </a:spcBef>
            <a:spcAft>
              <a:spcPts val="0"/>
            </a:spcAft>
            <a:buClrTx/>
            <a:buSzTx/>
            <a:buFontTx/>
            <a:buNone/>
            <a:tabLst/>
            <a:defRPr/>
          </a:pPr>
          <a:r>
            <a:rPr lang="en-GB" sz="1100" b="1" kern="1200" dirty="0">
              <a:solidFill>
                <a:srgbClr val="231571"/>
              </a:solidFill>
            </a:rPr>
            <a:t>In breakout rooms: </a:t>
          </a:r>
        </a:p>
        <a:p>
          <a:pPr marL="0" marR="0" lvl="0" indent="0" algn="l" defTabSz="914400" eaLnBrk="1" fontAlgn="auto" latinLnBrk="0" hangingPunct="1">
            <a:lnSpc>
              <a:spcPct val="100000"/>
            </a:lnSpc>
            <a:spcBef>
              <a:spcPct val="0"/>
            </a:spcBef>
            <a:spcAft>
              <a:spcPts val="0"/>
            </a:spcAft>
            <a:buClrTx/>
            <a:buSzTx/>
            <a:buFontTx/>
            <a:buNone/>
            <a:tabLst/>
            <a:defRPr/>
          </a:pPr>
          <a:r>
            <a:rPr lang="en-GB" sz="1100" kern="1200" dirty="0">
              <a:solidFill>
                <a:srgbClr val="231571"/>
              </a:solidFill>
            </a:rPr>
            <a:t>The Great Teaching Toolkit Evidence Review (June 2020) set outs a model for great teaching. Four dimensions of great teaching are identified and supporting evidence is provided for each. </a:t>
          </a:r>
          <a:endParaRPr lang="en-US" sz="1100" kern="1200" dirty="0">
            <a:solidFill>
              <a:srgbClr val="231571"/>
            </a:solidFill>
          </a:endParaRPr>
        </a:p>
        <a:p>
          <a:pPr marL="0" lvl="0" algn="l" defTabSz="666750">
            <a:lnSpc>
              <a:spcPct val="90000"/>
            </a:lnSpc>
            <a:spcBef>
              <a:spcPct val="0"/>
            </a:spcBef>
            <a:spcAft>
              <a:spcPct val="35000"/>
            </a:spcAft>
            <a:buNone/>
          </a:pPr>
          <a:endParaRPr lang="en-GB" sz="1100" kern="1200" dirty="0"/>
        </a:p>
      </dsp:txBody>
      <dsp:txXfrm>
        <a:off x="37714" y="37714"/>
        <a:ext cx="3015888" cy="1212230"/>
      </dsp:txXfrm>
    </dsp:sp>
    <dsp:sp modelId="{4981A070-4ACF-164D-9224-6E630476117B}">
      <dsp:nvSpPr>
        <dsp:cNvPr id="0" name=""/>
        <dsp:cNvSpPr/>
      </dsp:nvSpPr>
      <dsp:spPr>
        <a:xfrm>
          <a:off x="388709" y="1502267"/>
          <a:ext cx="4405371" cy="1287658"/>
        </a:xfrm>
        <a:prstGeom prst="roundRect">
          <a:avLst>
            <a:gd name="adj" fmla="val 10000"/>
          </a:avLst>
        </a:prstGeom>
        <a:solidFill>
          <a:schemeClr val="accent2">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dirty="0">
              <a:solidFill>
                <a:srgbClr val="231571"/>
              </a:solidFill>
            </a:rPr>
            <a:t>How might you encourage others to reflect on their own practice to identify if they incorporate some or all in their teaching. </a:t>
          </a:r>
        </a:p>
      </dsp:txBody>
      <dsp:txXfrm>
        <a:off x="426423" y="1539981"/>
        <a:ext cx="3104256" cy="1212230"/>
      </dsp:txXfrm>
    </dsp:sp>
    <dsp:sp modelId="{BFFA4A73-AA42-4441-A83C-1CA2654380C5}">
      <dsp:nvSpPr>
        <dsp:cNvPr id="0" name=""/>
        <dsp:cNvSpPr/>
      </dsp:nvSpPr>
      <dsp:spPr>
        <a:xfrm>
          <a:off x="777418" y="3004535"/>
          <a:ext cx="4405371" cy="1287658"/>
        </a:xfrm>
        <a:prstGeom prst="roundRect">
          <a:avLst>
            <a:gd name="adj" fmla="val 10000"/>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dirty="0">
              <a:solidFill>
                <a:srgbClr val="231571"/>
              </a:solidFill>
            </a:rPr>
            <a:t>How might you support others to incorporate these methods in their teaching?</a:t>
          </a:r>
          <a:endParaRPr lang="en-US" sz="1100" kern="1200" dirty="0">
            <a:solidFill>
              <a:srgbClr val="231571"/>
            </a:solidFill>
          </a:endParaRPr>
        </a:p>
      </dsp:txBody>
      <dsp:txXfrm>
        <a:off x="815132" y="3042249"/>
        <a:ext cx="3104256" cy="1212230"/>
      </dsp:txXfrm>
    </dsp:sp>
    <dsp:sp modelId="{5E441779-567D-A84F-A02F-7A1720C2BFEA}">
      <dsp:nvSpPr>
        <dsp:cNvPr id="0" name=""/>
        <dsp:cNvSpPr/>
      </dsp:nvSpPr>
      <dsp:spPr>
        <a:xfrm>
          <a:off x="3568393" y="976474"/>
          <a:ext cx="836977" cy="836977"/>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dirty="0"/>
        </a:p>
      </dsp:txBody>
      <dsp:txXfrm>
        <a:off x="3756713" y="976474"/>
        <a:ext cx="460337" cy="629825"/>
      </dsp:txXfrm>
    </dsp:sp>
    <dsp:sp modelId="{9A6726A3-C2B3-3F40-B77A-81FC22F0CDDF}">
      <dsp:nvSpPr>
        <dsp:cNvPr id="0" name=""/>
        <dsp:cNvSpPr/>
      </dsp:nvSpPr>
      <dsp:spPr>
        <a:xfrm>
          <a:off x="3957102" y="2470157"/>
          <a:ext cx="836977" cy="836977"/>
        </a:xfrm>
        <a:prstGeom prst="downArrow">
          <a:avLst>
            <a:gd name="adj1" fmla="val 55000"/>
            <a:gd name="adj2" fmla="val 45000"/>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dirty="0"/>
        </a:p>
      </dsp:txBody>
      <dsp:txXfrm>
        <a:off x="4145422" y="2470157"/>
        <a:ext cx="460337" cy="629825"/>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D3BA752-11D7-F948-B8D3-308FEFB9D21F}" type="datetimeFigureOut">
              <a:rPr lang="en-US" smtClean="0"/>
              <a:t>3/9/2023</a:t>
            </a:fld>
            <a:endParaRPr lang="en-US" dirty="0"/>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EEC2477-61D7-F946-B35A-3E65E0D777E7}" type="slidenum">
              <a:rPr lang="en-US" smtClean="0"/>
              <a:t>‹#›</a:t>
            </a:fld>
            <a:endParaRPr lang="en-US" dirty="0"/>
          </a:p>
        </p:txBody>
      </p:sp>
    </p:spTree>
    <p:extLst>
      <p:ext uri="{BB962C8B-B14F-4D97-AF65-F5344CB8AC3E}">
        <p14:creationId xmlns:p14="http://schemas.microsoft.com/office/powerpoint/2010/main" val="34739705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EEC2477-61D7-F946-B35A-3E65E0D777E7}" type="slidenum">
              <a:rPr lang="en-US" smtClean="0"/>
              <a:t>1</a:t>
            </a:fld>
            <a:endParaRPr lang="en-US" dirty="0"/>
          </a:p>
        </p:txBody>
      </p:sp>
    </p:spTree>
    <p:extLst>
      <p:ext uri="{BB962C8B-B14F-4D97-AF65-F5344CB8AC3E}">
        <p14:creationId xmlns:p14="http://schemas.microsoft.com/office/powerpoint/2010/main" val="16400975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Today will we be focusing some specific evidenced based practices that can be used to improve teaching and learning and social, emotional and behavioural challenges.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Coe 1998 and Coe and Kime 2019 define evidenced based or evidenced informed practice </a:t>
            </a:r>
            <a:r>
              <a:rPr lang="en-GB" sz="1200" dirty="0">
                <a:solidFill>
                  <a:schemeClr val="bg1"/>
                </a:solidFill>
              </a:rPr>
              <a:t>“an approach which argues that policy and practice should be capable of being justified in terms of sound evidence about their likely effects” </a:t>
            </a:r>
            <a:endParaRPr lang="en-GB" sz="3200" dirty="0">
              <a:solidFill>
                <a:schemeClr val="bg1"/>
              </a:solidFill>
            </a:endParaRPr>
          </a:p>
          <a:p>
            <a:endParaRPr lang="en-US" dirty="0"/>
          </a:p>
        </p:txBody>
      </p:sp>
      <p:sp>
        <p:nvSpPr>
          <p:cNvPr id="4" name="Slide Number Placeholder 3"/>
          <p:cNvSpPr>
            <a:spLocks noGrp="1"/>
          </p:cNvSpPr>
          <p:nvPr>
            <p:ph type="sldNum" sz="quarter" idx="5"/>
          </p:nvPr>
        </p:nvSpPr>
        <p:spPr/>
        <p:txBody>
          <a:bodyPr/>
          <a:lstStyle/>
          <a:p>
            <a:fld id="{5EEC2477-61D7-F946-B35A-3E65E0D777E7}" type="slidenum">
              <a:rPr lang="en-US" smtClean="0"/>
              <a:t>2</a:t>
            </a:fld>
            <a:endParaRPr lang="en-US" dirty="0"/>
          </a:p>
        </p:txBody>
      </p:sp>
    </p:spTree>
    <p:extLst>
      <p:ext uri="{BB962C8B-B14F-4D97-AF65-F5344CB8AC3E}">
        <p14:creationId xmlns:p14="http://schemas.microsoft.com/office/powerpoint/2010/main" val="16304835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They also outline key characteristics of EBP on pg6 of their manifesto,  have a look at this after the </a:t>
            </a:r>
          </a:p>
          <a:p>
            <a:endParaRPr lang="en-US" dirty="0"/>
          </a:p>
        </p:txBody>
      </p:sp>
      <p:sp>
        <p:nvSpPr>
          <p:cNvPr id="4" name="Slide Number Placeholder 3"/>
          <p:cNvSpPr>
            <a:spLocks noGrp="1"/>
          </p:cNvSpPr>
          <p:nvPr>
            <p:ph type="sldNum" sz="quarter" idx="5"/>
          </p:nvPr>
        </p:nvSpPr>
        <p:spPr/>
        <p:txBody>
          <a:bodyPr/>
          <a:lstStyle/>
          <a:p>
            <a:fld id="{B285B58D-BF67-C14C-988C-E6D73D5142CA}" type="slidenum">
              <a:rPr lang="en-US" smtClean="0"/>
              <a:t>3</a:t>
            </a:fld>
            <a:endParaRPr lang="en-US" dirty="0"/>
          </a:p>
        </p:txBody>
      </p:sp>
    </p:spTree>
    <p:extLst>
      <p:ext uri="{BB962C8B-B14F-4D97-AF65-F5344CB8AC3E}">
        <p14:creationId xmlns:p14="http://schemas.microsoft.com/office/powerpoint/2010/main" val="34267312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In addition to reading literature on educational practices, there are sources dedicated to commissioning RCT’s and systematic reviews on a range of educational practices. </a:t>
            </a:r>
          </a:p>
          <a:p>
            <a:r>
              <a:rPr lang="en-US" dirty="0"/>
              <a:t>In the United Kingdom, the </a:t>
            </a:r>
            <a:r>
              <a:rPr lang="en-GB" dirty="0"/>
              <a:t>Education Endowment Foundation (EEF) commission hundreds of randomised control trials (RCTs) and systematic reviews on the most effective teaching practices. </a:t>
            </a:r>
          </a:p>
          <a:p>
            <a:r>
              <a:rPr lang="en-GB" dirty="0"/>
              <a:t>The results of these have been summarised and are available from the Teaching and Learning Toolkit. </a:t>
            </a:r>
          </a:p>
          <a:p>
            <a:r>
              <a:rPr lang="en-GB" dirty="0"/>
              <a:t>Similar approaches are adopted elsewhere: </a:t>
            </a:r>
          </a:p>
          <a:p>
            <a:r>
              <a:rPr lang="en-GB" dirty="0"/>
              <a:t>Institute of Education Sciences (United States); Evidence for Learning (Australia) and SUMMA (Latin America and the Caribbean).</a:t>
            </a:r>
          </a:p>
          <a:p>
            <a:endParaRPr lang="en-US" dirty="0"/>
          </a:p>
        </p:txBody>
      </p:sp>
      <p:sp>
        <p:nvSpPr>
          <p:cNvPr id="4" name="Slide Number Placeholder 3"/>
          <p:cNvSpPr>
            <a:spLocks noGrp="1"/>
          </p:cNvSpPr>
          <p:nvPr>
            <p:ph type="sldNum" sz="quarter" idx="5"/>
          </p:nvPr>
        </p:nvSpPr>
        <p:spPr/>
        <p:txBody>
          <a:bodyPr/>
          <a:lstStyle/>
          <a:p>
            <a:fld id="{B285B58D-BF67-C14C-988C-E6D73D5142CA}" type="slidenum">
              <a:rPr lang="en-US" smtClean="0"/>
              <a:t>4</a:t>
            </a:fld>
            <a:endParaRPr lang="en-US" dirty="0"/>
          </a:p>
        </p:txBody>
      </p:sp>
    </p:spTree>
    <p:extLst>
      <p:ext uri="{BB962C8B-B14F-4D97-AF65-F5344CB8AC3E}">
        <p14:creationId xmlns:p14="http://schemas.microsoft.com/office/powerpoint/2010/main" val="28414313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3D41128-B652-8F42-9BA0-5B993A2E2E6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32745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3D41128-B652-8F42-9BA0-5B993A2E2E6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458774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Tier 1 intervention Support strategies and decisions are delivered to all students in a classroom or school. These are the foundations for teaching and learning and social-emotional learning support. The general curricular, instructional, and classroom management practices at tier one, should result in adequate yearly progress for the large majority of students. Practices at this level should prevent failure for most children and actively engage learners in their everyday classroom environment.</a:t>
            </a:r>
          </a:p>
          <a:p>
            <a:r>
              <a:rPr lang="en-GB" dirty="0"/>
              <a:t>Regular screening will help to identify children who might have specific ALN. At this level screening will include standardised assessments, and for example ecological assessments. </a:t>
            </a:r>
          </a:p>
          <a:p>
            <a:endParaRPr lang="en-US" dirty="0"/>
          </a:p>
        </p:txBody>
      </p:sp>
      <p:sp>
        <p:nvSpPr>
          <p:cNvPr id="4" name="Slide Number Placeholder 3"/>
          <p:cNvSpPr>
            <a:spLocks noGrp="1"/>
          </p:cNvSpPr>
          <p:nvPr>
            <p:ph type="sldNum" sz="quarter" idx="5"/>
          </p:nvPr>
        </p:nvSpPr>
        <p:spPr/>
        <p:txBody>
          <a:bodyPr/>
          <a:lstStyle/>
          <a:p>
            <a:fld id="{B285B58D-BF67-C14C-988C-E6D73D5142CA}" type="slidenum">
              <a:rPr lang="en-US" smtClean="0"/>
              <a:t>8</a:t>
            </a:fld>
            <a:endParaRPr lang="en-US" dirty="0"/>
          </a:p>
        </p:txBody>
      </p:sp>
    </p:spTree>
    <p:extLst>
      <p:ext uri="{BB962C8B-B14F-4D97-AF65-F5344CB8AC3E}">
        <p14:creationId xmlns:p14="http://schemas.microsoft.com/office/powerpoint/2010/main" val="7865840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Tier 1 is the first system of teaching support and it serves the foundation upon which the other tiers are built. At this level the focus is on creating a positive classroom environment and developing effective relationships in the classroom. Looking at how the curriculum fosters pro-social skills and expectations; pupils are taught appropriate social-emotional skills in many settings across the school. Staff regularly acknowledge these skills across the day. As a result, fewer children will engage in behaviours that may be a barriers to learning for themselves and others.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If implemented with fidelity, evidence suggests that this support will be sufficient for about 80% of students.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Tier 1 prevention consists of creating a positive school culture by:</a:t>
            </a: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Establishing positive expectations that are taught and acknowledged.</a:t>
            </a: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Creating a continuum of procedures to encourage expected behaviour.</a:t>
            </a: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Creating a continuum of procedures to discourage problem behaviour.</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Reflection: </a:t>
            </a:r>
          </a:p>
          <a:p>
            <a:r>
              <a:rPr lang="en-GB" sz="1200" kern="1200" dirty="0">
                <a:solidFill>
                  <a:schemeClr val="tx1"/>
                </a:solidFill>
                <a:effectLst/>
                <a:latin typeface="+mn-lt"/>
                <a:ea typeface="+mn-ea"/>
                <a:cs typeface="+mn-cs"/>
              </a:rPr>
              <a:t>What are your experiences of dealing with decisions about social-emotional learning / behavioural needs (e.g. behaviours that are barriers to learning) </a:t>
            </a:r>
            <a:r>
              <a:rPr lang="en-GB" sz="1200" u="sng" kern="1200" dirty="0">
                <a:solidFill>
                  <a:schemeClr val="tx1"/>
                </a:solidFill>
                <a:effectLst/>
                <a:latin typeface="+mn-lt"/>
                <a:ea typeface="+mn-ea"/>
                <a:cs typeface="+mn-cs"/>
              </a:rPr>
              <a:t>of pupils</a:t>
            </a:r>
            <a:r>
              <a:rPr lang="en-GB" sz="1200" kern="1200" dirty="0">
                <a:solidFill>
                  <a:schemeClr val="tx1"/>
                </a:solidFill>
                <a:effectLst/>
                <a:latin typeface="+mn-lt"/>
                <a:ea typeface="+mn-ea"/>
                <a:cs typeface="+mn-cs"/>
              </a:rPr>
              <a:t> in the classroom? How did it impact on the pupil, and other pupils? What strategies did you use to address the behaviour, how did you plan to implement these strategies? What was effective, what was not effective. How do you know they were / were not effective (what qualitative measures did you used to measure effectiveness)</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5"/>
          </p:nvPr>
        </p:nvSpPr>
        <p:spPr/>
        <p:txBody>
          <a:bodyPr/>
          <a:lstStyle/>
          <a:p>
            <a:fld id="{B285B58D-BF67-C14C-988C-E6D73D5142CA}" type="slidenum">
              <a:rPr lang="en-US" smtClean="0"/>
              <a:t>9</a:t>
            </a:fld>
            <a:endParaRPr lang="en-US" dirty="0"/>
          </a:p>
        </p:txBody>
      </p:sp>
    </p:spTree>
    <p:extLst>
      <p:ext uri="{BB962C8B-B14F-4D97-AF65-F5344CB8AC3E}">
        <p14:creationId xmlns:p14="http://schemas.microsoft.com/office/powerpoint/2010/main" val="30961962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Feedback – is there a platform where students could share these documents with others?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3D41128-B652-8F42-9BA0-5B993A2E2E6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412378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When whole-class teaching strategies are not sufficient for some children there is a need for additional layers of teaching and support in specific curricular area. </a:t>
            </a:r>
            <a:r>
              <a:rPr lang="x-none" sz="1200" kern="1200">
                <a:solidFill>
                  <a:schemeClr val="tx1"/>
                </a:solidFill>
                <a:effectLst/>
                <a:latin typeface="+mn-lt"/>
                <a:ea typeface="+mn-ea"/>
                <a:cs typeface="+mn-cs"/>
              </a:rPr>
              <a:t>These children can access supplemental small or large group </a:t>
            </a:r>
            <a:r>
              <a:rPr lang="en-GB" sz="1200" kern="1200" dirty="0">
                <a:solidFill>
                  <a:schemeClr val="tx1"/>
                </a:solidFill>
                <a:effectLst/>
                <a:latin typeface="+mn-lt"/>
                <a:ea typeface="+mn-ea"/>
                <a:cs typeface="+mn-cs"/>
              </a:rPr>
              <a:t>teaching</a:t>
            </a:r>
            <a:r>
              <a:rPr lang="x-none" sz="1200" kern="1200">
                <a:solidFill>
                  <a:schemeClr val="tx1"/>
                </a:solidFill>
                <a:effectLst/>
                <a:latin typeface="+mn-lt"/>
                <a:ea typeface="+mn-ea"/>
                <a:cs typeface="+mn-cs"/>
              </a:rPr>
              <a:t> in specific areas to suit their needs. </a:t>
            </a:r>
            <a:r>
              <a:rPr lang="en-GB" sz="1200" kern="1200" dirty="0">
                <a:solidFill>
                  <a:schemeClr val="tx1"/>
                </a:solidFill>
                <a:effectLst/>
                <a:latin typeface="+mn-lt"/>
                <a:ea typeface="+mn-ea"/>
                <a:cs typeface="+mn-cs"/>
              </a:rPr>
              <a:t>For example, students that are not mastering phonetic sounds might spend additional time in class reading using an evidenced based supplementary curriculum or if they have issues with fluency, they may spend time practicing these skills in a similar way. Skills taught in Tier 2 will complement those being taught in Tier 1. Support used in this Tier should be characterised by high efficiency and focused on a child’s specific needs because the aim is to get children back to Tier 1 teaching as soon as possible. As such, regular screening takes place at Tier 2. </a:t>
            </a:r>
          </a:p>
          <a:p>
            <a:endParaRPr lang="en-US" dirty="0"/>
          </a:p>
        </p:txBody>
      </p:sp>
      <p:sp>
        <p:nvSpPr>
          <p:cNvPr id="4" name="Slide Number Placeholder 3"/>
          <p:cNvSpPr>
            <a:spLocks noGrp="1"/>
          </p:cNvSpPr>
          <p:nvPr>
            <p:ph type="sldNum" sz="quarter" idx="5"/>
          </p:nvPr>
        </p:nvSpPr>
        <p:spPr/>
        <p:txBody>
          <a:bodyPr/>
          <a:lstStyle/>
          <a:p>
            <a:fld id="{B285B58D-BF67-C14C-988C-E6D73D5142CA}" type="slidenum">
              <a:rPr lang="en-US" smtClean="0"/>
              <a:t>11</a:t>
            </a:fld>
            <a:endParaRPr lang="en-US" dirty="0"/>
          </a:p>
        </p:txBody>
      </p:sp>
    </p:spTree>
    <p:extLst>
      <p:ext uri="{BB962C8B-B14F-4D97-AF65-F5344CB8AC3E}">
        <p14:creationId xmlns:p14="http://schemas.microsoft.com/office/powerpoint/2010/main" val="307350464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Research suggests that for a small group of pupils (about 10-15%) additional support will be needed with social-emotional learning and behavioural skills. The goal of secondary prevention is to reduce and prevent the likelihood of behavior that interferes with learning for the pupil and others.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Examples of Tier 2 interventions for behaviours that are barriers to learning.</a:t>
            </a:r>
          </a:p>
          <a:p>
            <a:r>
              <a:rPr lang="en-US" sz="1200" kern="1200" dirty="0">
                <a:solidFill>
                  <a:schemeClr val="tx1"/>
                </a:solidFill>
                <a:effectLst/>
                <a:latin typeface="+mn-lt"/>
                <a:ea typeface="+mn-ea"/>
                <a:cs typeface="+mn-cs"/>
              </a:rPr>
              <a:t>Check in/Check Out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Nurture Groups working on emotional regulation and self-control (PATHS)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Small group targeted supports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Behaviour Contracts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Academic Supports</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B285B58D-BF67-C14C-988C-E6D73D5142CA}" type="slidenum">
              <a:rPr lang="en-US" smtClean="0"/>
              <a:t>12</a:t>
            </a:fld>
            <a:endParaRPr lang="en-US" dirty="0"/>
          </a:p>
        </p:txBody>
      </p:sp>
    </p:spTree>
    <p:extLst>
      <p:ext uri="{BB962C8B-B14F-4D97-AF65-F5344CB8AC3E}">
        <p14:creationId xmlns:p14="http://schemas.microsoft.com/office/powerpoint/2010/main" val="230253493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Feedback – is there a platform where students could share these documents with others?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3D41128-B652-8F42-9BA0-5B993A2E2E6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1852275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Pupils who do not respond to teaching support strategies in Tier 2 (2-7%; Ardoin et al., 2005) are provided with more focused individualised or small group support in Tier 3. </a:t>
            </a:r>
          </a:p>
          <a:p>
            <a:r>
              <a:rPr lang="en-GB" sz="1200" kern="1200" dirty="0">
                <a:solidFill>
                  <a:schemeClr val="tx1"/>
                </a:solidFill>
                <a:effectLst/>
                <a:latin typeface="+mn-lt"/>
                <a:ea typeface="+mn-ea"/>
                <a:cs typeface="+mn-cs"/>
              </a:rPr>
              <a:t>In some cases pupils may go directly to Tier 3 level support if a significant deficit is identified during screening. These children will still spend a large part of their day in the classroom. </a:t>
            </a:r>
          </a:p>
          <a:p>
            <a:r>
              <a:rPr lang="en-GB" sz="1200" kern="1200" dirty="0">
                <a:solidFill>
                  <a:schemeClr val="tx1"/>
                </a:solidFill>
                <a:effectLst/>
                <a:latin typeface="+mn-lt"/>
                <a:ea typeface="+mn-ea"/>
                <a:cs typeface="+mn-cs"/>
              </a:rPr>
              <a:t>Tier 3 support should be focused – directly addressing the area that the pupil is struggling with. Support approaches that are used should be evidenced based. </a:t>
            </a:r>
          </a:p>
          <a:p>
            <a:r>
              <a:rPr lang="en-GB" sz="1200" kern="1200" dirty="0">
                <a:solidFill>
                  <a:schemeClr val="tx1"/>
                </a:solidFill>
                <a:effectLst/>
                <a:latin typeface="+mn-lt"/>
                <a:ea typeface="+mn-ea"/>
                <a:cs typeface="+mn-cs"/>
              </a:rPr>
              <a:t>Intensive support and teaching can be delivered by Speech and Language Therapist, Occupational Therapist, Clinical or Educational Psychologists, or other professionals with expertise that is required to support the child’s needs.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Examples of Tier 3 interventions for learning across the curriculum.</a:t>
            </a:r>
          </a:p>
          <a:p>
            <a:r>
              <a:rPr lang="en-GB" sz="1200" kern="1200" dirty="0">
                <a:solidFill>
                  <a:schemeClr val="tx1"/>
                </a:solidFill>
                <a:effectLst/>
                <a:latin typeface="+mn-lt"/>
                <a:ea typeface="+mn-ea"/>
                <a:cs typeface="+mn-cs"/>
              </a:rPr>
              <a:t>Direct teaching:</a:t>
            </a:r>
          </a:p>
          <a:p>
            <a:r>
              <a:rPr lang="en-GB" sz="1200" kern="1200" dirty="0">
                <a:solidFill>
                  <a:schemeClr val="tx1"/>
                </a:solidFill>
                <a:effectLst/>
                <a:latin typeface="+mn-lt"/>
                <a:ea typeface="+mn-ea"/>
                <a:cs typeface="+mn-cs"/>
              </a:rPr>
              <a:t>This involves teaching a specific skill or concept in a very structured way. Lessons are scripted and very specific learning outcomes are targeted.  This approach to teaching is also recommended in the Great Teaching Toolkit Evidence Review (2020).  </a:t>
            </a:r>
          </a:p>
          <a:p>
            <a:endParaRPr lang="en-US" dirty="0"/>
          </a:p>
        </p:txBody>
      </p:sp>
      <p:sp>
        <p:nvSpPr>
          <p:cNvPr id="4" name="Slide Number Placeholder 3"/>
          <p:cNvSpPr>
            <a:spLocks noGrp="1"/>
          </p:cNvSpPr>
          <p:nvPr>
            <p:ph type="sldNum" sz="quarter" idx="5"/>
          </p:nvPr>
        </p:nvSpPr>
        <p:spPr/>
        <p:txBody>
          <a:bodyPr/>
          <a:lstStyle/>
          <a:p>
            <a:fld id="{B285B58D-BF67-C14C-988C-E6D73D5142CA}" type="slidenum">
              <a:rPr lang="en-US" smtClean="0"/>
              <a:t>14</a:t>
            </a:fld>
            <a:endParaRPr lang="en-US" dirty="0"/>
          </a:p>
        </p:txBody>
      </p:sp>
    </p:spTree>
    <p:extLst>
      <p:ext uri="{BB962C8B-B14F-4D97-AF65-F5344CB8AC3E}">
        <p14:creationId xmlns:p14="http://schemas.microsoft.com/office/powerpoint/2010/main" val="396541807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Approximately 1-5% of pupils who engage in difficult behaviour will need another layer of very individualised support. The goal of Tier 3 supports is to reduce the intensity, complexity, and impact of the difficult behaviours by providing supports that are function-based.</a:t>
            </a:r>
          </a:p>
          <a:p>
            <a:r>
              <a:rPr lang="en-GB" sz="1200" kern="1200" dirty="0">
                <a:solidFill>
                  <a:schemeClr val="tx1"/>
                </a:solidFill>
                <a:effectLst/>
                <a:latin typeface="+mn-lt"/>
                <a:ea typeface="+mn-ea"/>
                <a:cs typeface="+mn-cs"/>
              </a:rPr>
              <a:t>These tiers should include behavioural support from someone who has experience providing formal behaviour support. Behavioural specialists will aim to identify why the pupil is engaging in behaviour that are barriers to learning so that they can be supported and have their needs met in a more adaptive way.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Examples of Tier 3 intervention for behaviours that are barriers to learning.</a:t>
            </a:r>
          </a:p>
          <a:p>
            <a:r>
              <a:rPr lang="en-GB" sz="1200" kern="1200" dirty="0">
                <a:solidFill>
                  <a:schemeClr val="tx1"/>
                </a:solidFill>
                <a:effectLst/>
                <a:latin typeface="+mn-lt"/>
                <a:ea typeface="+mn-ea"/>
                <a:cs typeface="+mn-cs"/>
              </a:rPr>
              <a:t>Detailed functional assessment and trauma informed approaches. </a:t>
            </a:r>
          </a:p>
          <a:p>
            <a:r>
              <a:rPr lang="en-GB" sz="1200" kern="1200" dirty="0">
                <a:solidFill>
                  <a:schemeClr val="tx1"/>
                </a:solidFill>
                <a:effectLst/>
                <a:latin typeface="+mn-lt"/>
                <a:ea typeface="+mn-ea"/>
                <a:cs typeface="+mn-cs"/>
              </a:rPr>
              <a:t>Individualised strategies to support behaviours that are barriers to learning.</a:t>
            </a:r>
          </a:p>
          <a:p>
            <a:endParaRPr lang="en-US" dirty="0"/>
          </a:p>
        </p:txBody>
      </p:sp>
      <p:sp>
        <p:nvSpPr>
          <p:cNvPr id="4" name="Slide Number Placeholder 3"/>
          <p:cNvSpPr>
            <a:spLocks noGrp="1"/>
          </p:cNvSpPr>
          <p:nvPr>
            <p:ph type="sldNum" sz="quarter" idx="5"/>
          </p:nvPr>
        </p:nvSpPr>
        <p:spPr/>
        <p:txBody>
          <a:bodyPr/>
          <a:lstStyle/>
          <a:p>
            <a:fld id="{B285B58D-BF67-C14C-988C-E6D73D5142CA}" type="slidenum">
              <a:rPr lang="en-US" smtClean="0"/>
              <a:t>15</a:t>
            </a:fld>
            <a:endParaRPr lang="en-US" dirty="0"/>
          </a:p>
        </p:txBody>
      </p:sp>
    </p:spTree>
    <p:extLst>
      <p:ext uri="{BB962C8B-B14F-4D97-AF65-F5344CB8AC3E}">
        <p14:creationId xmlns:p14="http://schemas.microsoft.com/office/powerpoint/2010/main" val="239731926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Feedback – is there a platform where students could share these documents with others?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3D41128-B652-8F42-9BA0-5B993A2E2E6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3507395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Feedback – is there a platform where students could share these documents with others?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3D41128-B652-8F42-9BA0-5B993A2E2E6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0641433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Today will we be focusing some specific evidenced based practices that can be used to improve teaching and learning and social, emotional and behavioural challenges.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Coe 1998 and Coe and Kime 2019 define evidenced based or evidenced informed practice </a:t>
            </a:r>
            <a:r>
              <a:rPr lang="en-GB" sz="1200" dirty="0">
                <a:solidFill>
                  <a:schemeClr val="bg1"/>
                </a:solidFill>
              </a:rPr>
              <a:t>“an approach which argues that policy and practice should be capable of being justified in terms of sound evidence about their likely effects” </a:t>
            </a:r>
            <a:endParaRPr lang="en-GB" sz="3200" dirty="0">
              <a:solidFill>
                <a:schemeClr val="bg1"/>
              </a:solidFill>
            </a:endParaRPr>
          </a:p>
          <a:p>
            <a:endParaRPr lang="en-US" dirty="0"/>
          </a:p>
        </p:txBody>
      </p:sp>
      <p:sp>
        <p:nvSpPr>
          <p:cNvPr id="4" name="Slide Number Placeholder 3"/>
          <p:cNvSpPr>
            <a:spLocks noGrp="1"/>
          </p:cNvSpPr>
          <p:nvPr>
            <p:ph type="sldNum" sz="quarter" idx="5"/>
          </p:nvPr>
        </p:nvSpPr>
        <p:spPr/>
        <p:txBody>
          <a:bodyPr/>
          <a:lstStyle/>
          <a:p>
            <a:fld id="{5EEC2477-61D7-F946-B35A-3E65E0D777E7}" type="slidenum">
              <a:rPr lang="en-US" smtClean="0"/>
              <a:t>19</a:t>
            </a:fld>
            <a:endParaRPr lang="en-US" dirty="0"/>
          </a:p>
        </p:txBody>
      </p:sp>
    </p:spTree>
    <p:extLst>
      <p:ext uri="{BB962C8B-B14F-4D97-AF65-F5344CB8AC3E}">
        <p14:creationId xmlns:p14="http://schemas.microsoft.com/office/powerpoint/2010/main" val="34909310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E5DED699-838B-094B-9974-7EAD773EA11E}" type="datetimeFigureOut">
              <a:rPr lang="en-US" smtClean="0"/>
              <a:t>3/9/2023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291FB2A-E4CB-6A46-862A-5012FBCB6341}" type="slidenum">
              <a:rPr lang="en-US" smtClean="0"/>
              <a:t>‹#›</a:t>
            </a:fld>
            <a:endParaRPr lang="en-US" dirty="0"/>
          </a:p>
        </p:txBody>
      </p:sp>
    </p:spTree>
    <p:extLst>
      <p:ext uri="{BB962C8B-B14F-4D97-AF65-F5344CB8AC3E}">
        <p14:creationId xmlns:p14="http://schemas.microsoft.com/office/powerpoint/2010/main" val="35620550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5DED699-838B-094B-9974-7EAD773EA11E}" type="datetimeFigureOut">
              <a:rPr lang="en-US" smtClean="0"/>
              <a:t>3/9/2023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291FB2A-E4CB-6A46-862A-5012FBCB6341}" type="slidenum">
              <a:rPr lang="en-US" smtClean="0"/>
              <a:t>‹#›</a:t>
            </a:fld>
            <a:endParaRPr lang="en-US" dirty="0"/>
          </a:p>
        </p:txBody>
      </p:sp>
      <p:pic>
        <p:nvPicPr>
          <p:cNvPr id="8" name="Picture 7" descr="Graphical user interface&#10;&#10;Description automatically generated">
            <a:extLst>
              <a:ext uri="{FF2B5EF4-FFF2-40B4-BE49-F238E27FC236}">
                <a16:creationId xmlns:a16="http://schemas.microsoft.com/office/drawing/2014/main" id="{7C6B2FED-4482-4741-9570-880BCAD31E6A}"/>
              </a:ext>
            </a:extLst>
          </p:cNvPr>
          <p:cNvPicPr>
            <a:picLocks noChangeAspect="1"/>
          </p:cNvPicPr>
          <p:nvPr userDrawn="1"/>
        </p:nvPicPr>
        <p:blipFill>
          <a:blip r:embed="rId2"/>
          <a:stretch>
            <a:fillRect/>
          </a:stretch>
        </p:blipFill>
        <p:spPr>
          <a:xfrm>
            <a:off x="0" y="0"/>
            <a:ext cx="9229501" cy="6955791"/>
          </a:xfrm>
          <a:prstGeom prst="rect">
            <a:avLst/>
          </a:prstGeom>
        </p:spPr>
      </p:pic>
    </p:spTree>
    <p:extLst>
      <p:ext uri="{BB962C8B-B14F-4D97-AF65-F5344CB8AC3E}">
        <p14:creationId xmlns:p14="http://schemas.microsoft.com/office/powerpoint/2010/main" val="15131175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5DED699-838B-094B-9974-7EAD773EA11E}" type="datetimeFigureOut">
              <a:rPr lang="en-US" smtClean="0"/>
              <a:t>3/9/2023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291FB2A-E4CB-6A46-862A-5012FBCB6341}" type="slidenum">
              <a:rPr lang="en-US" smtClean="0"/>
              <a:t>‹#›</a:t>
            </a:fld>
            <a:endParaRPr lang="en-US" dirty="0"/>
          </a:p>
        </p:txBody>
      </p:sp>
    </p:spTree>
    <p:extLst>
      <p:ext uri="{BB962C8B-B14F-4D97-AF65-F5344CB8AC3E}">
        <p14:creationId xmlns:p14="http://schemas.microsoft.com/office/powerpoint/2010/main" val="40197581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5DED699-838B-094B-9974-7EAD773EA11E}" type="datetimeFigureOut">
              <a:rPr lang="en-US" smtClean="0"/>
              <a:t>3/9/2023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E291FB2A-E4CB-6A46-862A-5012FBCB6341}" type="slidenum">
              <a:rPr lang="en-US" smtClean="0"/>
              <a:t>‹#›</a:t>
            </a:fld>
            <a:endParaRPr lang="en-US" dirty="0"/>
          </a:p>
        </p:txBody>
      </p:sp>
    </p:spTree>
    <p:extLst>
      <p:ext uri="{BB962C8B-B14F-4D97-AF65-F5344CB8AC3E}">
        <p14:creationId xmlns:p14="http://schemas.microsoft.com/office/powerpoint/2010/main" val="7886710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E5DED699-838B-094B-9974-7EAD773EA11E}" type="datetimeFigureOut">
              <a:rPr lang="en-US" smtClean="0"/>
              <a:t>3/9/2023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E291FB2A-E4CB-6A46-862A-5012FBCB6341}" type="slidenum">
              <a:rPr lang="en-US" smtClean="0"/>
              <a:t>‹#›</a:t>
            </a:fld>
            <a:endParaRPr lang="en-US" dirty="0"/>
          </a:p>
        </p:txBody>
      </p:sp>
    </p:spTree>
    <p:extLst>
      <p:ext uri="{BB962C8B-B14F-4D97-AF65-F5344CB8AC3E}">
        <p14:creationId xmlns:p14="http://schemas.microsoft.com/office/powerpoint/2010/main" val="4774747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5DED699-838B-094B-9974-7EAD773EA11E}" type="datetimeFigureOut">
              <a:rPr lang="en-US" smtClean="0"/>
              <a:t>3/9/2023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E291FB2A-E4CB-6A46-862A-5012FBCB6341}" type="slidenum">
              <a:rPr lang="en-US" smtClean="0"/>
              <a:t>‹#›</a:t>
            </a:fld>
            <a:endParaRPr lang="en-US" dirty="0"/>
          </a:p>
        </p:txBody>
      </p:sp>
    </p:spTree>
    <p:extLst>
      <p:ext uri="{BB962C8B-B14F-4D97-AF65-F5344CB8AC3E}">
        <p14:creationId xmlns:p14="http://schemas.microsoft.com/office/powerpoint/2010/main" val="37098127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5DED699-838B-094B-9974-7EAD773EA11E}" type="datetimeFigureOut">
              <a:rPr lang="en-US" smtClean="0"/>
              <a:t>3/9/2023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E291FB2A-E4CB-6A46-862A-5012FBCB6341}" type="slidenum">
              <a:rPr lang="en-US" smtClean="0"/>
              <a:t>‹#›</a:t>
            </a:fld>
            <a:endParaRPr lang="en-US" dirty="0"/>
          </a:p>
        </p:txBody>
      </p:sp>
    </p:spTree>
    <p:extLst>
      <p:ext uri="{BB962C8B-B14F-4D97-AF65-F5344CB8AC3E}">
        <p14:creationId xmlns:p14="http://schemas.microsoft.com/office/powerpoint/2010/main" val="9131358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5DED699-838B-094B-9974-7EAD773EA11E}" type="datetimeFigureOut">
              <a:rPr lang="en-US" smtClean="0"/>
              <a:t>3/9/2023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E291FB2A-E4CB-6A46-862A-5012FBCB6341}" type="slidenum">
              <a:rPr lang="en-US" smtClean="0"/>
              <a:t>‹#›</a:t>
            </a:fld>
            <a:endParaRPr lang="en-US" dirty="0"/>
          </a:p>
        </p:txBody>
      </p:sp>
    </p:spTree>
    <p:extLst>
      <p:ext uri="{BB962C8B-B14F-4D97-AF65-F5344CB8AC3E}">
        <p14:creationId xmlns:p14="http://schemas.microsoft.com/office/powerpoint/2010/main" val="23888973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5DED699-838B-094B-9974-7EAD773EA11E}" type="datetimeFigureOut">
              <a:rPr lang="en-US" smtClean="0"/>
              <a:t>3/9/2023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E291FB2A-E4CB-6A46-862A-5012FBCB6341}" type="slidenum">
              <a:rPr lang="en-US" smtClean="0"/>
              <a:t>‹#›</a:t>
            </a:fld>
            <a:endParaRPr lang="en-US" dirty="0"/>
          </a:p>
        </p:txBody>
      </p:sp>
    </p:spTree>
    <p:extLst>
      <p:ext uri="{BB962C8B-B14F-4D97-AF65-F5344CB8AC3E}">
        <p14:creationId xmlns:p14="http://schemas.microsoft.com/office/powerpoint/2010/main" val="3672349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5DED699-838B-094B-9974-7EAD773EA11E}" type="datetimeFigureOut">
              <a:rPr lang="en-US" smtClean="0"/>
              <a:t>3/9/2023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291FB2A-E4CB-6A46-862A-5012FBCB6341}" type="slidenum">
              <a:rPr lang="en-US" smtClean="0"/>
              <a:t>‹#›</a:t>
            </a:fld>
            <a:endParaRPr lang="en-US" dirty="0"/>
          </a:p>
        </p:txBody>
      </p:sp>
    </p:spTree>
    <p:extLst>
      <p:ext uri="{BB962C8B-B14F-4D97-AF65-F5344CB8AC3E}">
        <p14:creationId xmlns:p14="http://schemas.microsoft.com/office/powerpoint/2010/main" val="39770211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5DED699-838B-094B-9974-7EAD773EA11E}" type="datetimeFigureOut">
              <a:rPr lang="en-US" smtClean="0"/>
              <a:t>3/9/2023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291FB2A-E4CB-6A46-862A-5012FBCB6341}" type="slidenum">
              <a:rPr lang="en-US" smtClean="0"/>
              <a:t>‹#›</a:t>
            </a:fld>
            <a:endParaRPr lang="en-US" dirty="0"/>
          </a:p>
        </p:txBody>
      </p:sp>
    </p:spTree>
    <p:extLst>
      <p:ext uri="{BB962C8B-B14F-4D97-AF65-F5344CB8AC3E}">
        <p14:creationId xmlns:p14="http://schemas.microsoft.com/office/powerpoint/2010/main" val="30688531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5DED699-838B-094B-9974-7EAD773EA11E}" type="datetimeFigureOut">
              <a:rPr lang="en-US" smtClean="0"/>
              <a:t>3/9/2023</a:t>
            </a:fld>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291FB2A-E4CB-6A46-862A-5012FBCB6341}" type="slidenum">
              <a:rPr lang="en-US" smtClean="0"/>
              <a:t>‹#›</a:t>
            </a:fld>
            <a:endParaRPr lang="en-US" dirty="0"/>
          </a:p>
        </p:txBody>
      </p:sp>
      <p:pic>
        <p:nvPicPr>
          <p:cNvPr id="7" name="Picture 6" descr="Graphical user interface&#10;&#10;Description automatically generated">
            <a:extLst>
              <a:ext uri="{FF2B5EF4-FFF2-40B4-BE49-F238E27FC236}">
                <a16:creationId xmlns:a16="http://schemas.microsoft.com/office/drawing/2014/main" id="{26933C6E-B659-AE4F-B387-E6FF2EBE1604}"/>
              </a:ext>
            </a:extLst>
          </p:cNvPr>
          <p:cNvPicPr>
            <a:picLocks noChangeAspect="1"/>
          </p:cNvPicPr>
          <p:nvPr userDrawn="1"/>
        </p:nvPicPr>
        <p:blipFill>
          <a:blip r:embed="rId13"/>
          <a:stretch>
            <a:fillRect/>
          </a:stretch>
        </p:blipFill>
        <p:spPr>
          <a:xfrm>
            <a:off x="0" y="0"/>
            <a:ext cx="9229501" cy="6955791"/>
          </a:xfrm>
          <a:prstGeom prst="rect">
            <a:avLst/>
          </a:prstGeom>
        </p:spPr>
      </p:pic>
    </p:spTree>
    <p:extLst>
      <p:ext uri="{BB962C8B-B14F-4D97-AF65-F5344CB8AC3E}">
        <p14:creationId xmlns:p14="http://schemas.microsoft.com/office/powerpoint/2010/main" val="161049417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jp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evidencebased.education/new-manifesto-evidence-based-education/"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hyperlink" Target="https://padlet.com/thomasdv74/leadership-and-management-of-aln-nc-saturday-2-cs3-astumx4fcj7s4owu"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 Id="rId9" Type="http://schemas.openxmlformats.org/officeDocument/2006/relationships/hyperlink" Target="https://padlet.com/thomasdv74/leadership-and-management-of-aln-nc-saturday-2-cs3-58o9yl64v13t6e02" TargetMode="Externa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 Id="rId9" Type="http://schemas.openxmlformats.org/officeDocument/2006/relationships/hyperlink" Target="https://padlet.com/thomasdv74/leadership-and-management-of-aln-nc-saturday-2-cs3-gtticj4153tkeayt" TargetMode="Externa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 Id="rId9" Type="http://schemas.openxmlformats.org/officeDocument/2006/relationships/hyperlink" Target="https://padlet.com/thomasdv74/leadership-and-management-of-aln-nc-saturday-2-cs3-7oxcu0um0wqymyv5"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jamboard.google.com/d/1Cp-NIvRYBiPQevyKRt-pNhK3G41xEb29PPr-LBkwv1M/edit?usp=sharing" TargetMode="External"/><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67B14C2-4C5C-844A-B563-62FF49017299}"/>
              </a:ext>
            </a:extLst>
          </p:cNvPr>
          <p:cNvSpPr/>
          <p:nvPr/>
        </p:nvSpPr>
        <p:spPr>
          <a:xfrm>
            <a:off x="0" y="0"/>
            <a:ext cx="9249104" cy="6936828"/>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Shape&#10;&#10;Description automatically generated">
            <a:extLst>
              <a:ext uri="{FF2B5EF4-FFF2-40B4-BE49-F238E27FC236}">
                <a16:creationId xmlns:a16="http://schemas.microsoft.com/office/drawing/2014/main" id="{8F17B5EE-92C0-E340-9254-43FA035AD31A}"/>
              </a:ext>
            </a:extLst>
          </p:cNvPr>
          <p:cNvPicPr>
            <a:picLocks noChangeAspect="1"/>
          </p:cNvPicPr>
          <p:nvPr/>
        </p:nvPicPr>
        <p:blipFill>
          <a:blip r:embed="rId3"/>
          <a:stretch>
            <a:fillRect/>
          </a:stretch>
        </p:blipFill>
        <p:spPr>
          <a:xfrm>
            <a:off x="0" y="0"/>
            <a:ext cx="9199174" cy="6936828"/>
          </a:xfrm>
          <a:prstGeom prst="rect">
            <a:avLst/>
          </a:prstGeom>
        </p:spPr>
      </p:pic>
      <p:sp>
        <p:nvSpPr>
          <p:cNvPr id="2" name="Title 1">
            <a:extLst>
              <a:ext uri="{FF2B5EF4-FFF2-40B4-BE49-F238E27FC236}">
                <a16:creationId xmlns:a16="http://schemas.microsoft.com/office/drawing/2014/main" id="{882DA0BC-5186-0244-90EB-CAAA6FB9F5A8}"/>
              </a:ext>
            </a:extLst>
          </p:cNvPr>
          <p:cNvSpPr>
            <a:spLocks noGrp="1"/>
          </p:cNvSpPr>
          <p:nvPr>
            <p:ph type="ctrTitle"/>
          </p:nvPr>
        </p:nvSpPr>
        <p:spPr>
          <a:xfrm>
            <a:off x="335497" y="5139079"/>
            <a:ext cx="4932790" cy="1051226"/>
          </a:xfrm>
        </p:spPr>
        <p:txBody>
          <a:bodyPr>
            <a:normAutofit fontScale="90000"/>
          </a:bodyPr>
          <a:lstStyle/>
          <a:p>
            <a:pPr algn="l"/>
            <a:r>
              <a:rPr lang="en-US" sz="5300" b="1" dirty="0">
                <a:solidFill>
                  <a:srgbClr val="FFFFCC"/>
                </a:solidFill>
                <a:latin typeface="Helvetica" pitchFamily="2" charset="0"/>
              </a:rPr>
              <a:t>Leadership and management of ALN </a:t>
            </a:r>
            <a:br>
              <a:rPr lang="en-US" sz="4900" dirty="0">
                <a:solidFill>
                  <a:schemeClr val="bg1"/>
                </a:solidFill>
                <a:latin typeface="Helvetica" pitchFamily="2" charset="0"/>
              </a:rPr>
            </a:br>
            <a:br>
              <a:rPr lang="en-US" dirty="0">
                <a:solidFill>
                  <a:schemeClr val="bg1"/>
                </a:solidFill>
                <a:latin typeface="Helvetica" pitchFamily="2" charset="0"/>
              </a:rPr>
            </a:br>
            <a:r>
              <a:rPr lang="en-US" sz="3600" dirty="0">
                <a:solidFill>
                  <a:schemeClr val="bg1"/>
                </a:solidFill>
                <a:latin typeface="Helvetica" pitchFamily="2" charset="0"/>
              </a:rPr>
              <a:t>Core Strand 3: Develop a strategic plan to implement appropriate interventions and strategies. </a:t>
            </a:r>
            <a:endParaRPr lang="en-US" dirty="0">
              <a:solidFill>
                <a:schemeClr val="bg1"/>
              </a:solidFill>
              <a:latin typeface="Helvetica" pitchFamily="2" charset="0"/>
            </a:endParaRPr>
          </a:p>
        </p:txBody>
      </p:sp>
      <p:pic>
        <p:nvPicPr>
          <p:cNvPr id="7" name="Picture 6" descr="A picture containing text&#10;&#10;Description automatically generated">
            <a:extLst>
              <a:ext uri="{FF2B5EF4-FFF2-40B4-BE49-F238E27FC236}">
                <a16:creationId xmlns:a16="http://schemas.microsoft.com/office/drawing/2014/main" id="{F88A6AFA-07E5-B44A-A580-BC2055CC3EF4}"/>
              </a:ext>
            </a:extLst>
          </p:cNvPr>
          <p:cNvPicPr>
            <a:picLocks noChangeAspect="1"/>
          </p:cNvPicPr>
          <p:nvPr/>
        </p:nvPicPr>
        <p:blipFill>
          <a:blip r:embed="rId4"/>
          <a:stretch>
            <a:fillRect/>
          </a:stretch>
        </p:blipFill>
        <p:spPr>
          <a:xfrm>
            <a:off x="5954316" y="367205"/>
            <a:ext cx="2938091" cy="1966091"/>
          </a:xfrm>
          <a:prstGeom prst="rect">
            <a:avLst/>
          </a:prstGeom>
        </p:spPr>
      </p:pic>
    </p:spTree>
    <p:extLst>
      <p:ext uri="{BB962C8B-B14F-4D97-AF65-F5344CB8AC3E}">
        <p14:creationId xmlns:p14="http://schemas.microsoft.com/office/powerpoint/2010/main" val="29683744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24597E-AFFA-B14D-B2CA-33B55BD0881D}"/>
              </a:ext>
            </a:extLst>
          </p:cNvPr>
          <p:cNvSpPr>
            <a:spLocks noGrp="1"/>
          </p:cNvSpPr>
          <p:nvPr>
            <p:ph type="title"/>
          </p:nvPr>
        </p:nvSpPr>
        <p:spPr/>
        <p:txBody>
          <a:bodyPr/>
          <a:lstStyle/>
          <a:p>
            <a:endParaRPr lang="en-US" dirty="0"/>
          </a:p>
        </p:txBody>
      </p:sp>
      <p:sp>
        <p:nvSpPr>
          <p:cNvPr id="3" name="Content Placeholder 2">
            <a:extLst>
              <a:ext uri="{FF2B5EF4-FFF2-40B4-BE49-F238E27FC236}">
                <a16:creationId xmlns:a16="http://schemas.microsoft.com/office/drawing/2014/main" id="{2B876CB6-9D6F-8E48-BE18-D1B0C8A0D56E}"/>
              </a:ext>
            </a:extLst>
          </p:cNvPr>
          <p:cNvSpPr>
            <a:spLocks noGrp="1"/>
          </p:cNvSpPr>
          <p:nvPr>
            <p:ph idx="1"/>
          </p:nvPr>
        </p:nvSpPr>
        <p:spPr/>
        <p:txBody>
          <a:bodyPr/>
          <a:lstStyle/>
          <a:p>
            <a:endParaRPr lang="en-US" dirty="0"/>
          </a:p>
        </p:txBody>
      </p:sp>
      <p:sp>
        <p:nvSpPr>
          <p:cNvPr id="6" name="Rectangle 5">
            <a:extLst>
              <a:ext uri="{FF2B5EF4-FFF2-40B4-BE49-F238E27FC236}">
                <a16:creationId xmlns:a16="http://schemas.microsoft.com/office/drawing/2014/main" id="{3FF13CC8-21D2-0C4C-852D-54D613DE7E9F}"/>
              </a:ext>
            </a:extLst>
          </p:cNvPr>
          <p:cNvSpPr/>
          <p:nvPr/>
        </p:nvSpPr>
        <p:spPr>
          <a:xfrm>
            <a:off x="-105105" y="0"/>
            <a:ext cx="9354205" cy="6858000"/>
          </a:xfrm>
          <a:prstGeom prst="rect">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itle 1">
            <a:extLst>
              <a:ext uri="{FF2B5EF4-FFF2-40B4-BE49-F238E27FC236}">
                <a16:creationId xmlns:a16="http://schemas.microsoft.com/office/drawing/2014/main" id="{591D93B1-296A-4B4E-914C-CBCE10F1A107}"/>
              </a:ext>
            </a:extLst>
          </p:cNvPr>
          <p:cNvSpPr txBox="1">
            <a:spLocks/>
          </p:cNvSpPr>
          <p:nvPr/>
        </p:nvSpPr>
        <p:spPr>
          <a:xfrm>
            <a:off x="628650" y="2968133"/>
            <a:ext cx="8253575" cy="3343766"/>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dirty="0">
                <a:solidFill>
                  <a:schemeClr val="bg1"/>
                </a:solidFill>
                <a:latin typeface="+mn-lt"/>
              </a:rPr>
              <a:t>“Evidenced based” and “evidenced informed” practice can be  defined as “an approach which argues that policy and practice should be capable of being justified in terms of sound evidence about their likely effects” (Coe &amp; Kime, 2019, p.5; Coe, 1998).  </a:t>
            </a:r>
            <a:endParaRPr lang="en-GB" sz="8000" dirty="0">
              <a:solidFill>
                <a:schemeClr val="bg1"/>
              </a:solidFill>
              <a:latin typeface="+mn-lt"/>
            </a:endParaRPr>
          </a:p>
          <a:p>
            <a:pPr algn="ctr"/>
            <a:br>
              <a:rPr lang="en-US" sz="8800" dirty="0">
                <a:solidFill>
                  <a:schemeClr val="bg1"/>
                </a:solidFill>
              </a:rPr>
            </a:br>
            <a:endParaRPr lang="en-US" sz="8800" dirty="0">
              <a:solidFill>
                <a:schemeClr val="bg1"/>
              </a:solidFill>
              <a:latin typeface="Helvetica" pitchFamily="2" charset="0"/>
            </a:endParaRPr>
          </a:p>
        </p:txBody>
      </p:sp>
    </p:spTree>
    <p:extLst>
      <p:ext uri="{BB962C8B-B14F-4D97-AF65-F5344CB8AC3E}">
        <p14:creationId xmlns:p14="http://schemas.microsoft.com/office/powerpoint/2010/main" val="31727023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7F9952-B671-F249-A61D-BA3F7056A93B}"/>
              </a:ext>
            </a:extLst>
          </p:cNvPr>
          <p:cNvSpPr>
            <a:spLocks noGrp="1"/>
          </p:cNvSpPr>
          <p:nvPr>
            <p:ph type="title"/>
          </p:nvPr>
        </p:nvSpPr>
        <p:spPr>
          <a:xfrm>
            <a:off x="175645" y="361136"/>
            <a:ext cx="7886700" cy="1325563"/>
          </a:xfrm>
        </p:spPr>
        <p:txBody>
          <a:bodyPr/>
          <a:lstStyle/>
          <a:p>
            <a:pPr algn="ctr"/>
            <a:r>
              <a:rPr lang="en-US" b="1" dirty="0">
                <a:solidFill>
                  <a:srgbClr val="231571"/>
                </a:solidFill>
                <a:latin typeface="+mn-lt"/>
              </a:rPr>
              <a:t>Evidence based practice </a:t>
            </a:r>
          </a:p>
        </p:txBody>
      </p:sp>
      <p:sp>
        <p:nvSpPr>
          <p:cNvPr id="3" name="Content Placeholder 2">
            <a:extLst>
              <a:ext uri="{FF2B5EF4-FFF2-40B4-BE49-F238E27FC236}">
                <a16:creationId xmlns:a16="http://schemas.microsoft.com/office/drawing/2014/main" id="{28D6F0D7-B320-784B-9FB5-F70FE64F4C58}"/>
              </a:ext>
            </a:extLst>
          </p:cNvPr>
          <p:cNvSpPr>
            <a:spLocks noGrp="1"/>
          </p:cNvSpPr>
          <p:nvPr>
            <p:ph idx="1"/>
          </p:nvPr>
        </p:nvSpPr>
        <p:spPr>
          <a:xfrm>
            <a:off x="302004" y="1825625"/>
            <a:ext cx="8213346" cy="4351338"/>
          </a:xfrm>
        </p:spPr>
        <p:txBody>
          <a:bodyPr>
            <a:normAutofit/>
          </a:bodyPr>
          <a:lstStyle/>
          <a:p>
            <a:pPr marL="0" indent="0">
              <a:buNone/>
            </a:pPr>
            <a:endParaRPr lang="en-GB" dirty="0"/>
          </a:p>
          <a:p>
            <a:pPr marL="0" indent="0">
              <a:buNone/>
            </a:pPr>
            <a:r>
              <a:rPr lang="en-GB" dirty="0">
                <a:solidFill>
                  <a:srgbClr val="231571"/>
                </a:solidFill>
              </a:rPr>
              <a:t>You can read more about the key characteristics of evidence based practice following National Conference Saturday 2. </a:t>
            </a:r>
          </a:p>
          <a:p>
            <a:pPr marL="0" indent="0">
              <a:buNone/>
            </a:pPr>
            <a:r>
              <a:rPr lang="en-GB" dirty="0">
                <a:solidFill>
                  <a:srgbClr val="231571"/>
                </a:solidFill>
              </a:rPr>
              <a:t>(Coe &amp; Kime, 2019, pg.6)</a:t>
            </a:r>
          </a:p>
          <a:p>
            <a:pPr marL="0" indent="0">
              <a:buNone/>
            </a:pPr>
            <a:r>
              <a:rPr lang="en-GB" dirty="0">
                <a:hlinkClick r:id="rId3"/>
              </a:rPr>
              <a:t>https://evidencebased.education/new-manifesto-evidence-based-education/</a:t>
            </a: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US" dirty="0"/>
          </a:p>
        </p:txBody>
      </p:sp>
    </p:spTree>
    <p:extLst>
      <p:ext uri="{BB962C8B-B14F-4D97-AF65-F5344CB8AC3E}">
        <p14:creationId xmlns:p14="http://schemas.microsoft.com/office/powerpoint/2010/main" val="24013611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331ACC-7B89-A343-BFAB-3770F65F8178}"/>
              </a:ext>
            </a:extLst>
          </p:cNvPr>
          <p:cNvSpPr>
            <a:spLocks noGrp="1"/>
          </p:cNvSpPr>
          <p:nvPr>
            <p:ph type="title"/>
          </p:nvPr>
        </p:nvSpPr>
        <p:spPr>
          <a:xfrm>
            <a:off x="0" y="18255"/>
            <a:ext cx="7886700" cy="1325563"/>
          </a:xfrm>
        </p:spPr>
        <p:txBody>
          <a:bodyPr/>
          <a:lstStyle/>
          <a:p>
            <a:pPr algn="ctr"/>
            <a:r>
              <a:rPr lang="en-US" b="1" dirty="0">
                <a:solidFill>
                  <a:srgbClr val="231571"/>
                </a:solidFill>
                <a:latin typeface="+mn-lt"/>
              </a:rPr>
              <a:t>Evidenced informed practice</a:t>
            </a:r>
          </a:p>
        </p:txBody>
      </p:sp>
      <p:sp>
        <p:nvSpPr>
          <p:cNvPr id="3" name="Content Placeholder 2">
            <a:extLst>
              <a:ext uri="{FF2B5EF4-FFF2-40B4-BE49-F238E27FC236}">
                <a16:creationId xmlns:a16="http://schemas.microsoft.com/office/drawing/2014/main" id="{3846B093-EDAD-754B-BA40-A2A495852B6C}"/>
              </a:ext>
            </a:extLst>
          </p:cNvPr>
          <p:cNvSpPr>
            <a:spLocks noGrp="1"/>
          </p:cNvSpPr>
          <p:nvPr>
            <p:ph idx="1"/>
          </p:nvPr>
        </p:nvSpPr>
        <p:spPr>
          <a:xfrm>
            <a:off x="158867" y="1343818"/>
            <a:ext cx="7886700" cy="4464029"/>
          </a:xfrm>
        </p:spPr>
        <p:txBody>
          <a:bodyPr>
            <a:normAutofit lnSpcReduction="10000"/>
          </a:bodyPr>
          <a:lstStyle/>
          <a:p>
            <a:r>
              <a:rPr lang="en-US" dirty="0">
                <a:solidFill>
                  <a:srgbClr val="231571"/>
                </a:solidFill>
              </a:rPr>
              <a:t>In the United Kingdom, the </a:t>
            </a:r>
            <a:r>
              <a:rPr lang="en-GB" dirty="0">
                <a:solidFill>
                  <a:srgbClr val="231571"/>
                </a:solidFill>
              </a:rPr>
              <a:t>Education Endowment Foundation (EEF) commission hundreds of randomised control trials (RCTs) and systematic reviews on the most effective teaching practices. </a:t>
            </a:r>
          </a:p>
          <a:p>
            <a:r>
              <a:rPr lang="en-GB" dirty="0">
                <a:solidFill>
                  <a:srgbClr val="231571"/>
                </a:solidFill>
              </a:rPr>
              <a:t>The results of these have been summarised and are available from the Teaching and Learning Toolkit. </a:t>
            </a:r>
          </a:p>
          <a:p>
            <a:r>
              <a:rPr lang="en-GB" dirty="0">
                <a:solidFill>
                  <a:srgbClr val="231571"/>
                </a:solidFill>
              </a:rPr>
              <a:t>Similar approaches are adopted elsewhere: </a:t>
            </a:r>
          </a:p>
          <a:p>
            <a:pPr lvl="1"/>
            <a:r>
              <a:rPr lang="en-GB" dirty="0">
                <a:solidFill>
                  <a:srgbClr val="231571"/>
                </a:solidFill>
              </a:rPr>
              <a:t>Institute of Education Sciences (United States); Evidence for Learning (Australia) and SUMMA (Latin America and the Caribbean).</a:t>
            </a:r>
          </a:p>
          <a:p>
            <a:pPr marL="0" indent="0">
              <a:buNone/>
            </a:pPr>
            <a:r>
              <a:rPr lang="en-GB" dirty="0">
                <a:solidFill>
                  <a:srgbClr val="231571"/>
                </a:solidFill>
              </a:rPr>
              <a:t>(Lortie-Forgues, Na Sio, &amp; Inglis, 2021). </a:t>
            </a:r>
          </a:p>
        </p:txBody>
      </p:sp>
    </p:spTree>
    <p:extLst>
      <p:ext uri="{BB962C8B-B14F-4D97-AF65-F5344CB8AC3E}">
        <p14:creationId xmlns:p14="http://schemas.microsoft.com/office/powerpoint/2010/main" val="25031058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C40ABC-6BE5-F645-93C1-EE61B1343D68}"/>
              </a:ext>
            </a:extLst>
          </p:cNvPr>
          <p:cNvSpPr>
            <a:spLocks noGrp="1"/>
          </p:cNvSpPr>
          <p:nvPr>
            <p:ph type="title"/>
          </p:nvPr>
        </p:nvSpPr>
        <p:spPr>
          <a:xfrm>
            <a:off x="213247" y="380338"/>
            <a:ext cx="2529397" cy="3791928"/>
          </a:xfrm>
        </p:spPr>
        <p:txBody>
          <a:bodyPr anchor="ctr">
            <a:normAutofit/>
          </a:bodyPr>
          <a:lstStyle/>
          <a:p>
            <a:r>
              <a:rPr lang="en-GB" b="1" dirty="0">
                <a:solidFill>
                  <a:srgbClr val="231571"/>
                </a:solidFill>
                <a:latin typeface="+mn-lt"/>
              </a:rPr>
              <a:t>Starter activity -</a:t>
            </a:r>
            <a:br>
              <a:rPr lang="en-GB" b="1" dirty="0">
                <a:latin typeface="+mn-lt"/>
              </a:rPr>
            </a:br>
            <a:r>
              <a:rPr lang="en-GB" b="1" dirty="0">
                <a:solidFill>
                  <a:srgbClr val="231571"/>
                </a:solidFill>
                <a:latin typeface="+mn-lt"/>
              </a:rPr>
              <a:t>10 minutes</a:t>
            </a:r>
          </a:p>
        </p:txBody>
      </p:sp>
      <p:graphicFrame>
        <p:nvGraphicFramePr>
          <p:cNvPr id="5" name="Content Placeholder 2">
            <a:extLst>
              <a:ext uri="{FF2B5EF4-FFF2-40B4-BE49-F238E27FC236}">
                <a16:creationId xmlns:a16="http://schemas.microsoft.com/office/drawing/2014/main" id="{095E348C-FF22-4499-A066-8C0D54F0C909}"/>
              </a:ext>
            </a:extLst>
          </p:cNvPr>
          <p:cNvGraphicFramePr>
            <a:graphicFrameLocks noGrp="1"/>
          </p:cNvGraphicFramePr>
          <p:nvPr>
            <p:ph idx="1"/>
            <p:extLst>
              <p:ext uri="{D42A27DB-BD31-4B8C-83A1-F6EECF244321}">
                <p14:modId xmlns:p14="http://schemas.microsoft.com/office/powerpoint/2010/main" val="811208626"/>
              </p:ext>
            </p:extLst>
          </p:nvPr>
        </p:nvGraphicFramePr>
        <p:xfrm>
          <a:off x="2856977" y="355561"/>
          <a:ext cx="5182790" cy="43926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a:extLst>
              <a:ext uri="{FF2B5EF4-FFF2-40B4-BE49-F238E27FC236}">
                <a16:creationId xmlns:a16="http://schemas.microsoft.com/office/drawing/2014/main" id="{ADB495EB-DBFF-F2CB-519A-A3C4E961A3BC}"/>
              </a:ext>
            </a:extLst>
          </p:cNvPr>
          <p:cNvPicPr>
            <a:picLocks noChangeAspect="1"/>
          </p:cNvPicPr>
          <p:nvPr/>
        </p:nvPicPr>
        <p:blipFill>
          <a:blip r:embed="rId8"/>
          <a:stretch>
            <a:fillRect/>
          </a:stretch>
        </p:blipFill>
        <p:spPr>
          <a:xfrm>
            <a:off x="213247" y="3515557"/>
            <a:ext cx="2282396" cy="2282396"/>
          </a:xfrm>
          <a:prstGeom prst="rect">
            <a:avLst/>
          </a:prstGeom>
        </p:spPr>
      </p:pic>
      <p:sp>
        <p:nvSpPr>
          <p:cNvPr id="4" name="Rectangle 3">
            <a:extLst>
              <a:ext uri="{FF2B5EF4-FFF2-40B4-BE49-F238E27FC236}">
                <a16:creationId xmlns:a16="http://schemas.microsoft.com/office/drawing/2014/main" id="{6623330E-2F0A-A29F-15C3-8B64344D0620}"/>
              </a:ext>
            </a:extLst>
          </p:cNvPr>
          <p:cNvSpPr/>
          <p:nvPr/>
        </p:nvSpPr>
        <p:spPr>
          <a:xfrm>
            <a:off x="3231472" y="5273336"/>
            <a:ext cx="4447712" cy="9144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solidFill>
                  <a:srgbClr val="231571"/>
                </a:solidFill>
                <a:hlinkClick r:id="rId9"/>
              </a:rPr>
              <a:t>https://padlet.com/thomasdv74/leadership-and-management-of-aln-nc-saturday-2-cs3-astumx4fcj7s4owu</a:t>
            </a:r>
            <a:endParaRPr lang="en-GB" sz="1600" dirty="0">
              <a:solidFill>
                <a:srgbClr val="231571"/>
              </a:solidFill>
            </a:endParaRPr>
          </a:p>
        </p:txBody>
      </p:sp>
    </p:spTree>
    <p:extLst>
      <p:ext uri="{BB962C8B-B14F-4D97-AF65-F5344CB8AC3E}">
        <p14:creationId xmlns:p14="http://schemas.microsoft.com/office/powerpoint/2010/main" val="32993188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B0B8E-809D-ED44-8047-4EF34539E497}"/>
              </a:ext>
            </a:extLst>
          </p:cNvPr>
          <p:cNvSpPr>
            <a:spLocks noGrp="1"/>
          </p:cNvSpPr>
          <p:nvPr>
            <p:ph type="title"/>
          </p:nvPr>
        </p:nvSpPr>
        <p:spPr>
          <a:xfrm>
            <a:off x="116922" y="138623"/>
            <a:ext cx="7886700" cy="1325563"/>
          </a:xfrm>
        </p:spPr>
        <p:txBody>
          <a:bodyPr>
            <a:normAutofit fontScale="90000"/>
          </a:bodyPr>
          <a:lstStyle/>
          <a:p>
            <a:pPr algn="ctr"/>
            <a:r>
              <a:rPr lang="en-GB" sz="4500" b="1" dirty="0">
                <a:solidFill>
                  <a:srgbClr val="231571"/>
                </a:solidFill>
                <a:latin typeface="+mn-lt"/>
                <a:cs typeface="Times New Roman" panose="02020603050405020304" pitchFamily="18" charset="0"/>
              </a:rPr>
              <a:t>Response to Intervention &amp; Strategies Model</a:t>
            </a:r>
            <a:endParaRPr lang="en-US" b="1" dirty="0">
              <a:solidFill>
                <a:srgbClr val="231571"/>
              </a:solidFill>
              <a:latin typeface="+mn-lt"/>
            </a:endParaRPr>
          </a:p>
        </p:txBody>
      </p:sp>
      <p:sp>
        <p:nvSpPr>
          <p:cNvPr id="3" name="Content Placeholder 2">
            <a:extLst>
              <a:ext uri="{FF2B5EF4-FFF2-40B4-BE49-F238E27FC236}">
                <a16:creationId xmlns:a16="http://schemas.microsoft.com/office/drawing/2014/main" id="{A3481B36-D3A3-CC43-99E2-E8BA4BE33490}"/>
              </a:ext>
            </a:extLst>
          </p:cNvPr>
          <p:cNvSpPr>
            <a:spLocks noGrp="1"/>
          </p:cNvSpPr>
          <p:nvPr>
            <p:ph idx="1"/>
          </p:nvPr>
        </p:nvSpPr>
        <p:spPr>
          <a:xfrm>
            <a:off x="201336" y="1599122"/>
            <a:ext cx="8314014" cy="4351338"/>
          </a:xfrm>
        </p:spPr>
        <p:txBody>
          <a:bodyPr>
            <a:normAutofit fontScale="92500" lnSpcReduction="10000"/>
          </a:bodyPr>
          <a:lstStyle/>
          <a:p>
            <a:r>
              <a:rPr lang="en-GB" dirty="0">
                <a:solidFill>
                  <a:srgbClr val="231571"/>
                </a:solidFill>
              </a:rPr>
              <a:t>The </a:t>
            </a:r>
            <a:r>
              <a:rPr lang="en-GB" dirty="0">
                <a:solidFill>
                  <a:srgbClr val="231571"/>
                </a:solidFill>
                <a:cs typeface="Times New Roman" panose="02020603050405020304" pitchFamily="18" charset="0"/>
              </a:rPr>
              <a:t>Response to Intervention &amp; Strategies </a:t>
            </a:r>
            <a:r>
              <a:rPr lang="en-GB" dirty="0">
                <a:solidFill>
                  <a:srgbClr val="231571"/>
                </a:solidFill>
              </a:rPr>
              <a:t>(RtIS) model originated in health and social care. </a:t>
            </a:r>
          </a:p>
          <a:p>
            <a:r>
              <a:rPr lang="en-GB" dirty="0">
                <a:solidFill>
                  <a:srgbClr val="231571"/>
                </a:solidFill>
              </a:rPr>
              <a:t>There is a strong </a:t>
            </a:r>
            <a:r>
              <a:rPr lang="en-GB" b="1" dirty="0">
                <a:solidFill>
                  <a:srgbClr val="231571"/>
                </a:solidFill>
              </a:rPr>
              <a:t>evidence base </a:t>
            </a:r>
            <a:r>
              <a:rPr lang="en-GB" dirty="0">
                <a:solidFill>
                  <a:srgbClr val="231571"/>
                </a:solidFill>
              </a:rPr>
              <a:t>to support the RtIS model in educational (Barnett et al, 2004); Fuchs, Moch, Morgan &amp; Young 2003). The model provides a framework for (a) identifying pupils who may need additional support across any school domain, and (b) providing appropriate levels of intervention support to meet their needs. The framework has been shown to be effective with reading skills (Vaughn, Linan-Thompson, &amp; Hickman, 2003; Torgesen, 2000), numeracy (Ardoin, Witt, Connell, Koenig, 2005) and social-emotional learning / behavioural needs (Sugai &amp; Horner, 2002), and school attendance (Kearney, Graczyk, 2004). </a:t>
            </a:r>
          </a:p>
        </p:txBody>
      </p:sp>
    </p:spTree>
    <p:extLst>
      <p:ext uri="{BB962C8B-B14F-4D97-AF65-F5344CB8AC3E}">
        <p14:creationId xmlns:p14="http://schemas.microsoft.com/office/powerpoint/2010/main" val="805522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89422B7-F006-BF4F-BD5D-D48E4469FB44}"/>
              </a:ext>
            </a:extLst>
          </p:cNvPr>
          <p:cNvSpPr txBox="1"/>
          <p:nvPr/>
        </p:nvSpPr>
        <p:spPr>
          <a:xfrm>
            <a:off x="3133073" y="3529991"/>
            <a:ext cx="184731" cy="300082"/>
          </a:xfrm>
          <a:prstGeom prst="rect">
            <a:avLst/>
          </a:prstGeom>
          <a:noFill/>
        </p:spPr>
        <p:txBody>
          <a:bodyPr wrap="none" rtlCol="0">
            <a:spAutoFit/>
          </a:bodyPr>
          <a:lstStyle/>
          <a:p>
            <a:pPr defTabSz="685800">
              <a:defRPr/>
            </a:pPr>
            <a:endParaRPr lang="en-US" sz="1350" dirty="0">
              <a:solidFill>
                <a:srgbClr val="FFFFFF"/>
              </a:solidFill>
              <a:latin typeface="Arial Nova Light" panose="020F0502020204030204"/>
            </a:endParaRPr>
          </a:p>
        </p:txBody>
      </p:sp>
      <p:sp>
        <p:nvSpPr>
          <p:cNvPr id="15" name="Text Box 10">
            <a:extLst>
              <a:ext uri="{FF2B5EF4-FFF2-40B4-BE49-F238E27FC236}">
                <a16:creationId xmlns:a16="http://schemas.microsoft.com/office/drawing/2014/main" id="{3DB2822B-B7BF-BA47-B926-8CB3F687AD94}"/>
              </a:ext>
            </a:extLst>
          </p:cNvPr>
          <p:cNvSpPr txBox="1">
            <a:spLocks/>
          </p:cNvSpPr>
          <p:nvPr/>
        </p:nvSpPr>
        <p:spPr>
          <a:xfrm>
            <a:off x="5637447" y="988356"/>
            <a:ext cx="1700213" cy="431420"/>
          </a:xfrm>
          <a:prstGeom prst="rect">
            <a:avLst/>
          </a:prstGeom>
          <a:solidFill>
            <a:schemeClr val="bg1">
              <a:lumMod val="95000"/>
            </a:schemeClr>
          </a:solidFill>
          <a:ln w="6350">
            <a:solidFill>
              <a:prstClr val="black"/>
            </a:solidFill>
          </a:ln>
        </p:spPr>
        <p:txBody>
          <a:bodyPr rot="0" spcFirstLastPara="0" vert="horz" wrap="square" lIns="68580" tIns="34290" rIns="68580" bIns="34290" numCol="1" spcCol="0" rtlCol="0" fromWordArt="0" anchor="t" anchorCtr="0" forceAA="0" compatLnSpc="1">
            <a:prstTxWarp prst="textNoShape">
              <a:avLst/>
            </a:prstTxWarp>
            <a:noAutofit/>
          </a:bodyPr>
          <a:lstStyle/>
          <a:p>
            <a:pPr algn="ctr">
              <a:lnSpc>
                <a:spcPts val="975"/>
              </a:lnSpc>
            </a:pPr>
            <a:endParaRPr lang="en-GB" sz="1350" dirty="0">
              <a:solidFill>
                <a:srgbClr val="231571"/>
              </a:solidFill>
              <a:latin typeface="Arial" panose="020B0604020202020204" pitchFamily="34" charset="0"/>
              <a:ea typeface="Calibri" panose="020F0502020204030204" pitchFamily="34" charset="0"/>
              <a:cs typeface="Times New Roman" panose="02020603050405020304" pitchFamily="18" charset="0"/>
            </a:endParaRPr>
          </a:p>
          <a:p>
            <a:pPr algn="ctr">
              <a:lnSpc>
                <a:spcPts val="975"/>
              </a:lnSpc>
            </a:pPr>
            <a:r>
              <a:rPr lang="en-GB" sz="1350" dirty="0">
                <a:solidFill>
                  <a:srgbClr val="231571"/>
                </a:solidFill>
                <a:latin typeface="Arial" panose="020B0604020202020204" pitchFamily="34" charset="0"/>
                <a:ea typeface="Calibri" panose="020F0502020204030204" pitchFamily="34" charset="0"/>
                <a:cs typeface="Times New Roman" panose="02020603050405020304" pitchFamily="18" charset="0"/>
              </a:rPr>
              <a:t>Social, emotional and behavioural</a:t>
            </a:r>
            <a:r>
              <a:rPr lang="en-GB" sz="1350" dirty="0">
                <a:latin typeface="Arial" panose="020B0604020202020204" pitchFamily="34" charset="0"/>
                <a:ea typeface="Calibri" panose="020F0502020204030204" pitchFamily="34" charset="0"/>
                <a:cs typeface="Times New Roman" panose="02020603050405020304" pitchFamily="18" charset="0"/>
              </a:rPr>
              <a:t>  </a:t>
            </a:r>
            <a:endParaRPr lang="en-GB" dirty="0">
              <a:latin typeface="Arial" panose="020B0604020202020204" pitchFamily="34" charset="0"/>
              <a:ea typeface="Calibri" panose="020F0502020204030204" pitchFamily="34" charset="0"/>
              <a:cs typeface="Times New Roman" panose="02020603050405020304" pitchFamily="18" charset="0"/>
            </a:endParaRPr>
          </a:p>
        </p:txBody>
      </p:sp>
      <p:sp>
        <p:nvSpPr>
          <p:cNvPr id="23" name="Text Box 11">
            <a:extLst>
              <a:ext uri="{FF2B5EF4-FFF2-40B4-BE49-F238E27FC236}">
                <a16:creationId xmlns:a16="http://schemas.microsoft.com/office/drawing/2014/main" id="{B04C3E23-8019-3040-BA7B-3F920CE02184}"/>
              </a:ext>
            </a:extLst>
          </p:cNvPr>
          <p:cNvSpPr txBox="1">
            <a:spLocks/>
          </p:cNvSpPr>
          <p:nvPr/>
        </p:nvSpPr>
        <p:spPr>
          <a:xfrm>
            <a:off x="1806340" y="1054507"/>
            <a:ext cx="1149430" cy="299119"/>
          </a:xfrm>
          <a:prstGeom prst="rect">
            <a:avLst/>
          </a:prstGeom>
          <a:solidFill>
            <a:schemeClr val="bg1">
              <a:lumMod val="95000"/>
            </a:schemeClr>
          </a:solidFill>
          <a:ln w="6350">
            <a:solidFill>
              <a:prstClr val="black"/>
            </a:solidFill>
          </a:ln>
        </p:spPr>
        <p:txBody>
          <a:bodyPr rot="0" spcFirstLastPara="0" vert="horz" wrap="square" lIns="68580" tIns="34290" rIns="68580" bIns="34290" numCol="1" spcCol="0" rtlCol="0" fromWordArt="0" anchor="t" anchorCtr="0" forceAA="0" compatLnSpc="1">
            <a:prstTxWarp prst="textNoShape">
              <a:avLst/>
            </a:prstTxWarp>
            <a:noAutofit/>
          </a:bodyPr>
          <a:lstStyle/>
          <a:p>
            <a:pPr algn="ctr">
              <a:lnSpc>
                <a:spcPts val="975"/>
              </a:lnSpc>
            </a:pPr>
            <a:endParaRPr lang="en-GB" dirty="0">
              <a:solidFill>
                <a:srgbClr val="231571"/>
              </a:solidFill>
              <a:latin typeface="Arial" panose="020B0604020202020204" pitchFamily="34" charset="0"/>
              <a:ea typeface="Calibri" panose="020F0502020204030204" pitchFamily="34" charset="0"/>
              <a:cs typeface="Times New Roman" panose="02020603050405020304" pitchFamily="18" charset="0"/>
            </a:endParaRPr>
          </a:p>
          <a:p>
            <a:pPr algn="ctr">
              <a:lnSpc>
                <a:spcPts val="975"/>
              </a:lnSpc>
            </a:pPr>
            <a:r>
              <a:rPr lang="en-GB" dirty="0">
                <a:solidFill>
                  <a:srgbClr val="231571"/>
                </a:solidFill>
                <a:latin typeface="Arial" panose="020B0604020202020204" pitchFamily="34" charset="0"/>
                <a:ea typeface="Calibri" panose="020F0502020204030204" pitchFamily="34" charset="0"/>
                <a:cs typeface="Times New Roman" panose="02020603050405020304" pitchFamily="18" charset="0"/>
              </a:rPr>
              <a:t>Academic </a:t>
            </a:r>
          </a:p>
        </p:txBody>
      </p:sp>
      <p:graphicFrame>
        <p:nvGraphicFramePr>
          <p:cNvPr id="2" name="Diagram 1">
            <a:extLst>
              <a:ext uri="{FF2B5EF4-FFF2-40B4-BE49-F238E27FC236}">
                <a16:creationId xmlns:a16="http://schemas.microsoft.com/office/drawing/2014/main" id="{29EEF90A-BFD0-B548-B710-DB8EB97F103D}"/>
              </a:ext>
            </a:extLst>
          </p:cNvPr>
          <p:cNvGraphicFramePr/>
          <p:nvPr>
            <p:extLst>
              <p:ext uri="{D42A27DB-BD31-4B8C-83A1-F6EECF244321}">
                <p14:modId xmlns:p14="http://schemas.microsoft.com/office/powerpoint/2010/main" val="2942621772"/>
              </p:ext>
            </p:extLst>
          </p:nvPr>
        </p:nvGraphicFramePr>
        <p:xfrm>
          <a:off x="1170514" y="1579185"/>
          <a:ext cx="6803018" cy="42342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cxnSp>
        <p:nvCxnSpPr>
          <p:cNvPr id="5" name="Straight Connector 4">
            <a:extLst>
              <a:ext uri="{FF2B5EF4-FFF2-40B4-BE49-F238E27FC236}">
                <a16:creationId xmlns:a16="http://schemas.microsoft.com/office/drawing/2014/main" id="{5F5CBBF7-AD51-CB41-BD6B-ACC8CF330EF3}"/>
              </a:ext>
            </a:extLst>
          </p:cNvPr>
          <p:cNvCxnSpPr>
            <a:cxnSpLocks/>
          </p:cNvCxnSpPr>
          <p:nvPr/>
        </p:nvCxnSpPr>
        <p:spPr>
          <a:xfrm>
            <a:off x="4218039" y="2566219"/>
            <a:ext cx="766916" cy="0"/>
          </a:xfrm>
          <a:prstGeom prst="line">
            <a:avLst/>
          </a:prstGeom>
          <a:ln>
            <a:solidFill>
              <a:schemeClr val="tx1"/>
            </a:solidFill>
            <a:prstDash val="lgDash"/>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46B1576D-CD13-5E4C-B6D8-16FBD3A2B0C9}"/>
              </a:ext>
            </a:extLst>
          </p:cNvPr>
          <p:cNvCxnSpPr>
            <a:cxnSpLocks/>
            <a:stCxn id="2" idx="2"/>
          </p:cNvCxnSpPr>
          <p:nvPr/>
        </p:nvCxnSpPr>
        <p:spPr>
          <a:xfrm flipH="1" flipV="1">
            <a:off x="4572001" y="1902542"/>
            <a:ext cx="22" cy="3910870"/>
          </a:xfrm>
          <a:prstGeom prst="line">
            <a:avLst/>
          </a:prstGeom>
          <a:ln w="12700">
            <a:solidFill>
              <a:schemeClr val="tx1"/>
            </a:solidFill>
            <a:prstDash val="lg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004678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079167-9C9F-3149-BB0F-8084E1BEDF86}"/>
              </a:ext>
            </a:extLst>
          </p:cNvPr>
          <p:cNvSpPr>
            <a:spLocks noGrp="1"/>
          </p:cNvSpPr>
          <p:nvPr>
            <p:ph type="title"/>
          </p:nvPr>
        </p:nvSpPr>
        <p:spPr>
          <a:xfrm>
            <a:off x="502815" y="96678"/>
            <a:ext cx="7886700" cy="1325563"/>
          </a:xfrm>
        </p:spPr>
        <p:txBody>
          <a:bodyPr/>
          <a:lstStyle/>
          <a:p>
            <a:pPr algn="ctr"/>
            <a:r>
              <a:rPr lang="en-US" b="1" dirty="0">
                <a:solidFill>
                  <a:srgbClr val="231571"/>
                </a:solidFill>
                <a:latin typeface="+mn-lt"/>
              </a:rPr>
              <a:t>Tier 1 support </a:t>
            </a:r>
          </a:p>
        </p:txBody>
      </p:sp>
      <p:sp>
        <p:nvSpPr>
          <p:cNvPr id="3" name="Content Placeholder 2">
            <a:extLst>
              <a:ext uri="{FF2B5EF4-FFF2-40B4-BE49-F238E27FC236}">
                <a16:creationId xmlns:a16="http://schemas.microsoft.com/office/drawing/2014/main" id="{79AC39CF-CA91-8E4F-949F-2C597E0DF3EA}"/>
              </a:ext>
            </a:extLst>
          </p:cNvPr>
          <p:cNvSpPr>
            <a:spLocks noGrp="1"/>
          </p:cNvSpPr>
          <p:nvPr>
            <p:ph idx="1"/>
          </p:nvPr>
        </p:nvSpPr>
        <p:spPr>
          <a:xfrm>
            <a:off x="259534" y="1253331"/>
            <a:ext cx="7886700" cy="4351338"/>
          </a:xfrm>
        </p:spPr>
        <p:txBody>
          <a:bodyPr>
            <a:normAutofit fontScale="92500" lnSpcReduction="20000"/>
          </a:bodyPr>
          <a:lstStyle/>
          <a:p>
            <a:pPr marL="0" indent="0">
              <a:buNone/>
            </a:pPr>
            <a:r>
              <a:rPr lang="en-US" dirty="0">
                <a:solidFill>
                  <a:srgbClr val="231571"/>
                </a:solidFill>
              </a:rPr>
              <a:t>Learning across the curriculum: </a:t>
            </a:r>
          </a:p>
          <a:p>
            <a:r>
              <a:rPr lang="en-GB" dirty="0">
                <a:solidFill>
                  <a:srgbClr val="231571"/>
                </a:solidFill>
              </a:rPr>
              <a:t>Delivered to </a:t>
            </a:r>
            <a:r>
              <a:rPr lang="en-GB" b="1" dirty="0">
                <a:solidFill>
                  <a:srgbClr val="231571"/>
                </a:solidFill>
              </a:rPr>
              <a:t>all students </a:t>
            </a:r>
            <a:r>
              <a:rPr lang="en-GB" dirty="0">
                <a:solidFill>
                  <a:srgbClr val="231571"/>
                </a:solidFill>
              </a:rPr>
              <a:t>in a classroom or school. </a:t>
            </a:r>
          </a:p>
          <a:p>
            <a:r>
              <a:rPr lang="en-GB" b="1" dirty="0">
                <a:solidFill>
                  <a:srgbClr val="231571"/>
                </a:solidFill>
              </a:rPr>
              <a:t>Foundations</a:t>
            </a:r>
            <a:r>
              <a:rPr lang="en-GB" dirty="0">
                <a:solidFill>
                  <a:srgbClr val="231571"/>
                </a:solidFill>
              </a:rPr>
              <a:t> for teaching and learning and social-emotional learning support. </a:t>
            </a:r>
          </a:p>
          <a:p>
            <a:r>
              <a:rPr lang="en-GB" dirty="0">
                <a:solidFill>
                  <a:srgbClr val="231571"/>
                </a:solidFill>
              </a:rPr>
              <a:t>The general curricular, instructional practices at tier one, should result in adequate yearly progress for the large majority of students. </a:t>
            </a:r>
          </a:p>
          <a:p>
            <a:r>
              <a:rPr lang="en-GB" dirty="0">
                <a:solidFill>
                  <a:srgbClr val="231571"/>
                </a:solidFill>
              </a:rPr>
              <a:t>Practices at this level should </a:t>
            </a:r>
            <a:r>
              <a:rPr lang="en-GB" b="1" dirty="0">
                <a:solidFill>
                  <a:srgbClr val="231571"/>
                </a:solidFill>
              </a:rPr>
              <a:t>prevent failure for most </a:t>
            </a:r>
            <a:r>
              <a:rPr lang="en-GB" dirty="0">
                <a:solidFill>
                  <a:srgbClr val="231571"/>
                </a:solidFill>
              </a:rPr>
              <a:t>children and actively engage learners in their everyday classroom environment.</a:t>
            </a:r>
          </a:p>
          <a:p>
            <a:r>
              <a:rPr lang="en-GB" b="1" dirty="0">
                <a:solidFill>
                  <a:srgbClr val="231571"/>
                </a:solidFill>
              </a:rPr>
              <a:t>Regular screening </a:t>
            </a:r>
            <a:r>
              <a:rPr lang="en-GB" dirty="0">
                <a:solidFill>
                  <a:srgbClr val="231571"/>
                </a:solidFill>
              </a:rPr>
              <a:t>(approximately 3 times per year) will help to identify children who might have specific ALN. </a:t>
            </a:r>
          </a:p>
          <a:p>
            <a:pPr marL="0" indent="0">
              <a:buNone/>
            </a:pPr>
            <a:endParaRPr lang="en-US" dirty="0"/>
          </a:p>
        </p:txBody>
      </p:sp>
    </p:spTree>
    <p:extLst>
      <p:ext uri="{BB962C8B-B14F-4D97-AF65-F5344CB8AC3E}">
        <p14:creationId xmlns:p14="http://schemas.microsoft.com/office/powerpoint/2010/main" val="6626056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6870D-385D-CD4C-B366-39D300EE5197}"/>
              </a:ext>
            </a:extLst>
          </p:cNvPr>
          <p:cNvSpPr>
            <a:spLocks noGrp="1"/>
          </p:cNvSpPr>
          <p:nvPr>
            <p:ph type="title"/>
          </p:nvPr>
        </p:nvSpPr>
        <p:spPr>
          <a:xfrm>
            <a:off x="234367" y="88289"/>
            <a:ext cx="7886700" cy="1325563"/>
          </a:xfrm>
        </p:spPr>
        <p:txBody>
          <a:bodyPr/>
          <a:lstStyle/>
          <a:p>
            <a:pPr algn="ctr"/>
            <a:r>
              <a:rPr lang="en-US" b="1" dirty="0">
                <a:solidFill>
                  <a:srgbClr val="231571"/>
                </a:solidFill>
                <a:latin typeface="+mn-lt"/>
              </a:rPr>
              <a:t>Tier 1 support </a:t>
            </a:r>
          </a:p>
        </p:txBody>
      </p:sp>
      <p:sp>
        <p:nvSpPr>
          <p:cNvPr id="3" name="Content Placeholder 2">
            <a:extLst>
              <a:ext uri="{FF2B5EF4-FFF2-40B4-BE49-F238E27FC236}">
                <a16:creationId xmlns:a16="http://schemas.microsoft.com/office/drawing/2014/main" id="{2FE713F1-6906-3448-8DA6-0A1F11DD083F}"/>
              </a:ext>
            </a:extLst>
          </p:cNvPr>
          <p:cNvSpPr>
            <a:spLocks noGrp="1"/>
          </p:cNvSpPr>
          <p:nvPr>
            <p:ph idx="1"/>
          </p:nvPr>
        </p:nvSpPr>
        <p:spPr>
          <a:xfrm>
            <a:off x="167255" y="1253331"/>
            <a:ext cx="7886700" cy="4351338"/>
          </a:xfrm>
        </p:spPr>
        <p:txBody>
          <a:bodyPr>
            <a:normAutofit fontScale="85000" lnSpcReduction="20000"/>
          </a:bodyPr>
          <a:lstStyle/>
          <a:p>
            <a:pPr marL="0" indent="0">
              <a:buNone/>
            </a:pPr>
            <a:r>
              <a:rPr lang="en-GB" dirty="0">
                <a:solidFill>
                  <a:srgbClr val="231571"/>
                </a:solidFill>
              </a:rPr>
              <a:t>Social, emotional and behavioural needs: </a:t>
            </a:r>
          </a:p>
          <a:p>
            <a:r>
              <a:rPr lang="en-US" dirty="0">
                <a:solidFill>
                  <a:srgbClr val="231571"/>
                </a:solidFill>
              </a:rPr>
              <a:t>Creating a </a:t>
            </a:r>
            <a:r>
              <a:rPr lang="en-US" b="1" dirty="0">
                <a:solidFill>
                  <a:srgbClr val="231571"/>
                </a:solidFill>
              </a:rPr>
              <a:t>positive classroom environment </a:t>
            </a:r>
            <a:r>
              <a:rPr lang="en-US" dirty="0">
                <a:solidFill>
                  <a:srgbClr val="231571"/>
                </a:solidFill>
              </a:rPr>
              <a:t>and developing effective relationships in the classroom. </a:t>
            </a:r>
          </a:p>
          <a:p>
            <a:r>
              <a:rPr lang="en-US" b="1" dirty="0">
                <a:solidFill>
                  <a:srgbClr val="231571"/>
                </a:solidFill>
              </a:rPr>
              <a:t>Teaching social-emotional skills </a:t>
            </a:r>
            <a:r>
              <a:rPr lang="en-US" dirty="0">
                <a:solidFill>
                  <a:srgbClr val="231571"/>
                </a:solidFill>
              </a:rPr>
              <a:t>across the school. Staff regularly acknowledge the use of skills. </a:t>
            </a:r>
            <a:endParaRPr lang="en-GB" dirty="0">
              <a:solidFill>
                <a:srgbClr val="231571"/>
              </a:solidFill>
            </a:endParaRPr>
          </a:p>
          <a:p>
            <a:pPr marL="0" indent="0">
              <a:buNone/>
            </a:pPr>
            <a:r>
              <a:rPr lang="en-US" dirty="0">
                <a:solidFill>
                  <a:srgbClr val="231571"/>
                </a:solidFill>
              </a:rPr>
              <a:t>Tier 1 prevention consists of creating a positive school culture by:</a:t>
            </a:r>
            <a:endParaRPr lang="en-GB" dirty="0">
              <a:solidFill>
                <a:srgbClr val="231571"/>
              </a:solidFill>
            </a:endParaRPr>
          </a:p>
          <a:p>
            <a:pPr lvl="0"/>
            <a:r>
              <a:rPr lang="en-US" dirty="0">
                <a:solidFill>
                  <a:srgbClr val="231571"/>
                </a:solidFill>
              </a:rPr>
              <a:t>Establishing positive expectations that are taught and acknowledged.</a:t>
            </a:r>
            <a:endParaRPr lang="en-GB" dirty="0">
              <a:solidFill>
                <a:srgbClr val="231571"/>
              </a:solidFill>
            </a:endParaRPr>
          </a:p>
          <a:p>
            <a:pPr lvl="0"/>
            <a:r>
              <a:rPr lang="en-US" dirty="0">
                <a:solidFill>
                  <a:srgbClr val="231571"/>
                </a:solidFill>
              </a:rPr>
              <a:t>Creating a continuum of procedures to encourage expected behaviour.</a:t>
            </a:r>
            <a:endParaRPr lang="en-GB" dirty="0">
              <a:solidFill>
                <a:srgbClr val="231571"/>
              </a:solidFill>
            </a:endParaRPr>
          </a:p>
          <a:p>
            <a:pPr lvl="0"/>
            <a:r>
              <a:rPr lang="en-US" dirty="0">
                <a:solidFill>
                  <a:srgbClr val="231571"/>
                </a:solidFill>
              </a:rPr>
              <a:t>Creating a continuum of procedures to discourage problem behaviour.</a:t>
            </a:r>
            <a:endParaRPr lang="en-GB" dirty="0">
              <a:solidFill>
                <a:srgbClr val="231571"/>
              </a:solidFill>
            </a:endParaRPr>
          </a:p>
          <a:p>
            <a:endParaRPr lang="en-US" dirty="0"/>
          </a:p>
        </p:txBody>
      </p:sp>
    </p:spTree>
    <p:extLst>
      <p:ext uri="{BB962C8B-B14F-4D97-AF65-F5344CB8AC3E}">
        <p14:creationId xmlns:p14="http://schemas.microsoft.com/office/powerpoint/2010/main" val="27986668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C40ABC-6BE5-F645-93C1-EE61B1343D68}"/>
              </a:ext>
            </a:extLst>
          </p:cNvPr>
          <p:cNvSpPr>
            <a:spLocks noGrp="1"/>
          </p:cNvSpPr>
          <p:nvPr>
            <p:ph type="title"/>
          </p:nvPr>
        </p:nvSpPr>
        <p:spPr>
          <a:xfrm>
            <a:off x="154524" y="570061"/>
            <a:ext cx="2529397" cy="3791928"/>
          </a:xfrm>
        </p:spPr>
        <p:txBody>
          <a:bodyPr anchor="ctr">
            <a:normAutofit/>
          </a:bodyPr>
          <a:lstStyle/>
          <a:p>
            <a:r>
              <a:rPr lang="en-GB" b="1" dirty="0">
                <a:solidFill>
                  <a:srgbClr val="231571"/>
                </a:solidFill>
                <a:latin typeface="+mn-lt"/>
              </a:rPr>
              <a:t>Group Reflection -  10 minutes  </a:t>
            </a:r>
          </a:p>
        </p:txBody>
      </p:sp>
      <p:graphicFrame>
        <p:nvGraphicFramePr>
          <p:cNvPr id="5" name="Content Placeholder 2">
            <a:extLst>
              <a:ext uri="{FF2B5EF4-FFF2-40B4-BE49-F238E27FC236}">
                <a16:creationId xmlns:a16="http://schemas.microsoft.com/office/drawing/2014/main" id="{095E348C-FF22-4499-A066-8C0D54F0C909}"/>
              </a:ext>
            </a:extLst>
          </p:cNvPr>
          <p:cNvGraphicFramePr>
            <a:graphicFrameLocks noGrp="1"/>
          </p:cNvGraphicFramePr>
          <p:nvPr>
            <p:ph idx="1"/>
            <p:extLst>
              <p:ext uri="{D42A27DB-BD31-4B8C-83A1-F6EECF244321}">
                <p14:modId xmlns:p14="http://schemas.microsoft.com/office/powerpoint/2010/main" val="4007023919"/>
              </p:ext>
            </p:extLst>
          </p:nvPr>
        </p:nvGraphicFramePr>
        <p:xfrm>
          <a:off x="2683921" y="570061"/>
          <a:ext cx="5182790" cy="43039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a:extLst>
              <a:ext uri="{FF2B5EF4-FFF2-40B4-BE49-F238E27FC236}">
                <a16:creationId xmlns:a16="http://schemas.microsoft.com/office/drawing/2014/main" id="{DD461982-EC4F-03E4-D726-460874AFEF0F}"/>
              </a:ext>
            </a:extLst>
          </p:cNvPr>
          <p:cNvPicPr>
            <a:picLocks noChangeAspect="1"/>
          </p:cNvPicPr>
          <p:nvPr/>
        </p:nvPicPr>
        <p:blipFill>
          <a:blip r:embed="rId8"/>
          <a:stretch>
            <a:fillRect/>
          </a:stretch>
        </p:blipFill>
        <p:spPr>
          <a:xfrm>
            <a:off x="187555" y="3666478"/>
            <a:ext cx="2179468" cy="2179468"/>
          </a:xfrm>
          <a:prstGeom prst="rect">
            <a:avLst/>
          </a:prstGeom>
        </p:spPr>
      </p:pic>
      <p:sp>
        <p:nvSpPr>
          <p:cNvPr id="4" name="Rectangle 3">
            <a:extLst>
              <a:ext uri="{FF2B5EF4-FFF2-40B4-BE49-F238E27FC236}">
                <a16:creationId xmlns:a16="http://schemas.microsoft.com/office/drawing/2014/main" id="{2AC76589-5C40-B51D-CCD5-79BB004A51D4}"/>
              </a:ext>
            </a:extLst>
          </p:cNvPr>
          <p:cNvSpPr/>
          <p:nvPr/>
        </p:nvSpPr>
        <p:spPr>
          <a:xfrm>
            <a:off x="2876365" y="5415378"/>
            <a:ext cx="4990346" cy="68358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solidFill>
                  <a:srgbClr val="231571"/>
                </a:solidFill>
                <a:hlinkClick r:id="rId9"/>
              </a:rPr>
              <a:t>https://padlet.com/thomasdv74/leadership-and-management-of-aln-nc-saturday-2-cs3-58o9yl64v13t6e02</a:t>
            </a:r>
            <a:endParaRPr lang="en-GB" sz="1600" dirty="0">
              <a:solidFill>
                <a:srgbClr val="231571"/>
              </a:solidFill>
            </a:endParaRPr>
          </a:p>
        </p:txBody>
      </p:sp>
    </p:spTree>
    <p:extLst>
      <p:ext uri="{BB962C8B-B14F-4D97-AF65-F5344CB8AC3E}">
        <p14:creationId xmlns:p14="http://schemas.microsoft.com/office/powerpoint/2010/main" val="22519180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C6FC8E-00B7-0F4C-A7CC-E2AE295CA880}"/>
              </a:ext>
            </a:extLst>
          </p:cNvPr>
          <p:cNvSpPr>
            <a:spLocks noGrp="1"/>
          </p:cNvSpPr>
          <p:nvPr>
            <p:ph type="title"/>
          </p:nvPr>
        </p:nvSpPr>
        <p:spPr>
          <a:xfrm>
            <a:off x="217590" y="96678"/>
            <a:ext cx="7886700" cy="1325563"/>
          </a:xfrm>
        </p:spPr>
        <p:txBody>
          <a:bodyPr/>
          <a:lstStyle/>
          <a:p>
            <a:pPr algn="ctr"/>
            <a:r>
              <a:rPr lang="en-US" b="1" dirty="0">
                <a:solidFill>
                  <a:srgbClr val="231571"/>
                </a:solidFill>
                <a:latin typeface="+mn-lt"/>
              </a:rPr>
              <a:t>Tier 2</a:t>
            </a:r>
          </a:p>
        </p:txBody>
      </p:sp>
      <p:sp>
        <p:nvSpPr>
          <p:cNvPr id="3" name="Content Placeholder 2">
            <a:extLst>
              <a:ext uri="{FF2B5EF4-FFF2-40B4-BE49-F238E27FC236}">
                <a16:creationId xmlns:a16="http://schemas.microsoft.com/office/drawing/2014/main" id="{FD42CFAA-5497-B445-AFF9-C98F384AAFD9}"/>
              </a:ext>
            </a:extLst>
          </p:cNvPr>
          <p:cNvSpPr>
            <a:spLocks noGrp="1"/>
          </p:cNvSpPr>
          <p:nvPr>
            <p:ph idx="1"/>
          </p:nvPr>
        </p:nvSpPr>
        <p:spPr>
          <a:xfrm>
            <a:off x="301479" y="1253331"/>
            <a:ext cx="7886700" cy="4351338"/>
          </a:xfrm>
        </p:spPr>
        <p:txBody>
          <a:bodyPr>
            <a:normAutofit fontScale="85000" lnSpcReduction="10000"/>
          </a:bodyPr>
          <a:lstStyle/>
          <a:p>
            <a:pPr marL="0" indent="0">
              <a:buNone/>
            </a:pPr>
            <a:r>
              <a:rPr lang="en-US" sz="2400" dirty="0">
                <a:solidFill>
                  <a:srgbClr val="231571"/>
                </a:solidFill>
              </a:rPr>
              <a:t>Learning across the curriculum: </a:t>
            </a:r>
          </a:p>
          <a:p>
            <a:r>
              <a:rPr lang="en-US" sz="2400" dirty="0">
                <a:solidFill>
                  <a:srgbClr val="231571"/>
                </a:solidFill>
              </a:rPr>
              <a:t>Some children will require additional layers of teaching and support.</a:t>
            </a:r>
          </a:p>
          <a:p>
            <a:r>
              <a:rPr lang="en-US" sz="2400" dirty="0">
                <a:solidFill>
                  <a:srgbClr val="231571"/>
                </a:solidFill>
              </a:rPr>
              <a:t>S</a:t>
            </a:r>
            <a:r>
              <a:rPr lang="x-none" sz="2400" dirty="0">
                <a:solidFill>
                  <a:srgbClr val="231571"/>
                </a:solidFill>
              </a:rPr>
              <a:t>upplemental small or large group </a:t>
            </a:r>
            <a:r>
              <a:rPr lang="en-GB" sz="2400" dirty="0">
                <a:solidFill>
                  <a:srgbClr val="231571"/>
                </a:solidFill>
              </a:rPr>
              <a:t>teaching</a:t>
            </a:r>
            <a:r>
              <a:rPr lang="x-none" sz="2400" dirty="0">
                <a:solidFill>
                  <a:srgbClr val="231571"/>
                </a:solidFill>
              </a:rPr>
              <a:t> in specific areas to suit their needs</a:t>
            </a:r>
            <a:r>
              <a:rPr lang="en-GB" sz="2400" dirty="0">
                <a:solidFill>
                  <a:srgbClr val="231571"/>
                </a:solidFill>
              </a:rPr>
              <a:t>.</a:t>
            </a:r>
          </a:p>
          <a:p>
            <a:r>
              <a:rPr lang="en-GB" sz="2400" dirty="0">
                <a:solidFill>
                  <a:srgbClr val="231571"/>
                </a:solidFill>
              </a:rPr>
              <a:t>For example, students that are not mastering phonetic sounds might spend additional time in class reading using an evidenced based supplementary curriculum or if they have issues with fluency, they may spend time practicing these skills in a similar way. </a:t>
            </a:r>
          </a:p>
          <a:p>
            <a:r>
              <a:rPr lang="en-GB" sz="2400" dirty="0">
                <a:solidFill>
                  <a:srgbClr val="231571"/>
                </a:solidFill>
              </a:rPr>
              <a:t>Skills taught in Tier 2 will complement those being taught in Tier 1. </a:t>
            </a:r>
          </a:p>
          <a:p>
            <a:r>
              <a:rPr lang="en-GB" sz="2400" dirty="0">
                <a:solidFill>
                  <a:srgbClr val="231571"/>
                </a:solidFill>
              </a:rPr>
              <a:t>Support used should be characterised by high efficiency and focused on a child’s specific needs because the aim is to get children back to Tier 1 teaching as soon as possible. </a:t>
            </a:r>
          </a:p>
          <a:p>
            <a:r>
              <a:rPr lang="en-GB" sz="2400" dirty="0">
                <a:solidFill>
                  <a:srgbClr val="231571"/>
                </a:solidFill>
              </a:rPr>
              <a:t>Regular screening takes place at Tier 2</a:t>
            </a:r>
            <a:endParaRPr lang="en-US" sz="2400" dirty="0">
              <a:solidFill>
                <a:srgbClr val="231571"/>
              </a:solidFill>
            </a:endParaRPr>
          </a:p>
        </p:txBody>
      </p:sp>
    </p:spTree>
    <p:extLst>
      <p:ext uri="{BB962C8B-B14F-4D97-AF65-F5344CB8AC3E}">
        <p14:creationId xmlns:p14="http://schemas.microsoft.com/office/powerpoint/2010/main" val="94537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0616EE-9FB9-E643-95C3-FCBC16829BE0}"/>
              </a:ext>
            </a:extLst>
          </p:cNvPr>
          <p:cNvSpPr>
            <a:spLocks noGrp="1"/>
          </p:cNvSpPr>
          <p:nvPr>
            <p:ph type="title"/>
          </p:nvPr>
        </p:nvSpPr>
        <p:spPr>
          <a:xfrm>
            <a:off x="192423" y="121845"/>
            <a:ext cx="7886700" cy="1325563"/>
          </a:xfrm>
        </p:spPr>
        <p:txBody>
          <a:bodyPr/>
          <a:lstStyle/>
          <a:p>
            <a:pPr algn="ctr"/>
            <a:r>
              <a:rPr lang="en-US" b="1" dirty="0">
                <a:solidFill>
                  <a:srgbClr val="231571"/>
                </a:solidFill>
                <a:latin typeface="+mn-lt"/>
              </a:rPr>
              <a:t>Tier 2 </a:t>
            </a:r>
          </a:p>
        </p:txBody>
      </p:sp>
      <p:sp>
        <p:nvSpPr>
          <p:cNvPr id="3" name="Content Placeholder 2">
            <a:extLst>
              <a:ext uri="{FF2B5EF4-FFF2-40B4-BE49-F238E27FC236}">
                <a16:creationId xmlns:a16="http://schemas.microsoft.com/office/drawing/2014/main" id="{461B301E-408B-D747-BCE2-509CD239743C}"/>
              </a:ext>
            </a:extLst>
          </p:cNvPr>
          <p:cNvSpPr>
            <a:spLocks noGrp="1"/>
          </p:cNvSpPr>
          <p:nvPr>
            <p:ph idx="1"/>
          </p:nvPr>
        </p:nvSpPr>
        <p:spPr>
          <a:xfrm>
            <a:off x="192423" y="1253331"/>
            <a:ext cx="7886700" cy="4351338"/>
          </a:xfrm>
        </p:spPr>
        <p:txBody>
          <a:bodyPr>
            <a:normAutofit lnSpcReduction="10000"/>
          </a:bodyPr>
          <a:lstStyle/>
          <a:p>
            <a:pPr marL="0" indent="0">
              <a:buNone/>
            </a:pPr>
            <a:r>
              <a:rPr lang="en-GB" dirty="0">
                <a:solidFill>
                  <a:srgbClr val="231571"/>
                </a:solidFill>
              </a:rPr>
              <a:t>Social, emotional and behavioural needs: </a:t>
            </a:r>
          </a:p>
          <a:p>
            <a:r>
              <a:rPr lang="en-US" dirty="0">
                <a:solidFill>
                  <a:srgbClr val="231571"/>
                </a:solidFill>
              </a:rPr>
              <a:t>Approximately 10-15% of pupils will need additional support with social-emotional learning and behavioural skills. </a:t>
            </a:r>
          </a:p>
          <a:p>
            <a:r>
              <a:rPr lang="en-GB" dirty="0">
                <a:solidFill>
                  <a:srgbClr val="231571"/>
                </a:solidFill>
              </a:rPr>
              <a:t>Examples of Tier 2 interventions for behaviours that are barriers to learning:</a:t>
            </a:r>
          </a:p>
          <a:p>
            <a:r>
              <a:rPr lang="en-US" dirty="0">
                <a:solidFill>
                  <a:srgbClr val="231571"/>
                </a:solidFill>
              </a:rPr>
              <a:t>Check in/Check Out systems </a:t>
            </a:r>
            <a:endParaRPr lang="en-GB" dirty="0">
              <a:solidFill>
                <a:srgbClr val="231571"/>
              </a:solidFill>
            </a:endParaRPr>
          </a:p>
          <a:p>
            <a:r>
              <a:rPr lang="en-US" dirty="0">
                <a:solidFill>
                  <a:srgbClr val="231571"/>
                </a:solidFill>
              </a:rPr>
              <a:t>Nurture Groups working on emotional regulation and self-control (PATHS)</a:t>
            </a:r>
            <a:endParaRPr lang="en-GB" dirty="0">
              <a:solidFill>
                <a:srgbClr val="231571"/>
              </a:solidFill>
            </a:endParaRPr>
          </a:p>
          <a:p>
            <a:r>
              <a:rPr lang="en-US" dirty="0">
                <a:solidFill>
                  <a:srgbClr val="231571"/>
                </a:solidFill>
              </a:rPr>
              <a:t>Behaviour Contracts</a:t>
            </a:r>
            <a:endParaRPr lang="en-GB" dirty="0">
              <a:solidFill>
                <a:srgbClr val="231571"/>
              </a:solidFill>
            </a:endParaRPr>
          </a:p>
        </p:txBody>
      </p:sp>
    </p:spTree>
    <p:extLst>
      <p:ext uri="{BB962C8B-B14F-4D97-AF65-F5344CB8AC3E}">
        <p14:creationId xmlns:p14="http://schemas.microsoft.com/office/powerpoint/2010/main" val="21680390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C40ABC-6BE5-F645-93C1-EE61B1343D68}"/>
              </a:ext>
            </a:extLst>
          </p:cNvPr>
          <p:cNvSpPr>
            <a:spLocks noGrp="1"/>
          </p:cNvSpPr>
          <p:nvPr>
            <p:ph type="title"/>
          </p:nvPr>
        </p:nvSpPr>
        <p:spPr>
          <a:xfrm>
            <a:off x="162913" y="604560"/>
            <a:ext cx="2529397" cy="3791928"/>
          </a:xfrm>
        </p:spPr>
        <p:txBody>
          <a:bodyPr anchor="ctr">
            <a:normAutofit/>
          </a:bodyPr>
          <a:lstStyle/>
          <a:p>
            <a:r>
              <a:rPr lang="en-GB" b="1" dirty="0">
                <a:solidFill>
                  <a:srgbClr val="231571"/>
                </a:solidFill>
                <a:latin typeface="+mn-lt"/>
              </a:rPr>
              <a:t>Group Reflection</a:t>
            </a:r>
            <a:br>
              <a:rPr lang="en-GB" b="1" dirty="0">
                <a:solidFill>
                  <a:srgbClr val="231571"/>
                </a:solidFill>
                <a:latin typeface="+mn-lt"/>
              </a:rPr>
            </a:br>
            <a:r>
              <a:rPr lang="en-GB" b="1" dirty="0">
                <a:solidFill>
                  <a:srgbClr val="231571"/>
                </a:solidFill>
                <a:latin typeface="+mn-lt"/>
              </a:rPr>
              <a:t>- 10</a:t>
            </a:r>
            <a:br>
              <a:rPr lang="en-GB" b="1" dirty="0">
                <a:solidFill>
                  <a:srgbClr val="231571"/>
                </a:solidFill>
                <a:latin typeface="+mn-lt"/>
              </a:rPr>
            </a:br>
            <a:r>
              <a:rPr lang="en-GB" b="1" dirty="0">
                <a:solidFill>
                  <a:srgbClr val="231571"/>
                </a:solidFill>
                <a:latin typeface="+mn-lt"/>
              </a:rPr>
              <a:t>minutes </a:t>
            </a:r>
          </a:p>
        </p:txBody>
      </p:sp>
      <p:graphicFrame>
        <p:nvGraphicFramePr>
          <p:cNvPr id="5" name="Content Placeholder 2">
            <a:extLst>
              <a:ext uri="{FF2B5EF4-FFF2-40B4-BE49-F238E27FC236}">
                <a16:creationId xmlns:a16="http://schemas.microsoft.com/office/drawing/2014/main" id="{095E348C-FF22-4499-A066-8C0D54F0C909}"/>
              </a:ext>
            </a:extLst>
          </p:cNvPr>
          <p:cNvGraphicFramePr>
            <a:graphicFrameLocks noGrp="1"/>
          </p:cNvGraphicFramePr>
          <p:nvPr>
            <p:ph idx="1"/>
            <p:extLst>
              <p:ext uri="{D42A27DB-BD31-4B8C-83A1-F6EECF244321}">
                <p14:modId xmlns:p14="http://schemas.microsoft.com/office/powerpoint/2010/main" val="1905440231"/>
              </p:ext>
            </p:extLst>
          </p:nvPr>
        </p:nvGraphicFramePr>
        <p:xfrm>
          <a:off x="2815032" y="590452"/>
          <a:ext cx="5182790" cy="43171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a:extLst>
              <a:ext uri="{FF2B5EF4-FFF2-40B4-BE49-F238E27FC236}">
                <a16:creationId xmlns:a16="http://schemas.microsoft.com/office/drawing/2014/main" id="{FA97ECAB-BAF3-6307-7D9E-AD90993CD710}"/>
              </a:ext>
            </a:extLst>
          </p:cNvPr>
          <p:cNvPicPr>
            <a:picLocks noChangeAspect="1"/>
          </p:cNvPicPr>
          <p:nvPr/>
        </p:nvPicPr>
        <p:blipFill>
          <a:blip r:embed="rId8"/>
          <a:stretch>
            <a:fillRect/>
          </a:stretch>
        </p:blipFill>
        <p:spPr>
          <a:xfrm>
            <a:off x="172963" y="3828495"/>
            <a:ext cx="1946429" cy="1946429"/>
          </a:xfrm>
          <a:prstGeom prst="rect">
            <a:avLst/>
          </a:prstGeom>
        </p:spPr>
      </p:pic>
      <p:sp>
        <p:nvSpPr>
          <p:cNvPr id="4" name="Rectangle 3">
            <a:extLst>
              <a:ext uri="{FF2B5EF4-FFF2-40B4-BE49-F238E27FC236}">
                <a16:creationId xmlns:a16="http://schemas.microsoft.com/office/drawing/2014/main" id="{D9878793-A330-16F4-66E3-FD529E8B4951}"/>
              </a:ext>
            </a:extLst>
          </p:cNvPr>
          <p:cNvSpPr/>
          <p:nvPr/>
        </p:nvSpPr>
        <p:spPr>
          <a:xfrm>
            <a:off x="2815032" y="5442012"/>
            <a:ext cx="5103850" cy="9144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solidFill>
                  <a:srgbClr val="231571"/>
                </a:solidFill>
                <a:hlinkClick r:id="rId9"/>
              </a:rPr>
              <a:t>https://padlet.com/thomasdv74/leadership-and-management-of-aln-nc-saturday-2-cs3-gtticj4153tkeayt</a:t>
            </a:r>
            <a:endParaRPr lang="en-GB" sz="1600" dirty="0">
              <a:solidFill>
                <a:srgbClr val="231571"/>
              </a:solidFill>
            </a:endParaRPr>
          </a:p>
        </p:txBody>
      </p:sp>
    </p:spTree>
    <p:extLst>
      <p:ext uri="{BB962C8B-B14F-4D97-AF65-F5344CB8AC3E}">
        <p14:creationId xmlns:p14="http://schemas.microsoft.com/office/powerpoint/2010/main" val="33624900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C6FC8E-00B7-0F4C-A7CC-E2AE295CA880}"/>
              </a:ext>
            </a:extLst>
          </p:cNvPr>
          <p:cNvSpPr>
            <a:spLocks noGrp="1"/>
          </p:cNvSpPr>
          <p:nvPr>
            <p:ph type="title"/>
          </p:nvPr>
        </p:nvSpPr>
        <p:spPr>
          <a:xfrm>
            <a:off x="242757" y="113456"/>
            <a:ext cx="7886700" cy="1325563"/>
          </a:xfrm>
        </p:spPr>
        <p:txBody>
          <a:bodyPr/>
          <a:lstStyle/>
          <a:p>
            <a:pPr algn="ctr"/>
            <a:r>
              <a:rPr lang="en-US" b="1" dirty="0">
                <a:solidFill>
                  <a:srgbClr val="231571"/>
                </a:solidFill>
                <a:latin typeface="+mn-lt"/>
              </a:rPr>
              <a:t>Tier 3</a:t>
            </a:r>
          </a:p>
        </p:txBody>
      </p:sp>
      <p:sp>
        <p:nvSpPr>
          <p:cNvPr id="3" name="Content Placeholder 2">
            <a:extLst>
              <a:ext uri="{FF2B5EF4-FFF2-40B4-BE49-F238E27FC236}">
                <a16:creationId xmlns:a16="http://schemas.microsoft.com/office/drawing/2014/main" id="{FD42CFAA-5497-B445-AFF9-C98F384AAFD9}"/>
              </a:ext>
            </a:extLst>
          </p:cNvPr>
          <p:cNvSpPr>
            <a:spLocks noGrp="1"/>
          </p:cNvSpPr>
          <p:nvPr>
            <p:ph idx="1"/>
          </p:nvPr>
        </p:nvSpPr>
        <p:spPr>
          <a:xfrm>
            <a:off x="125311" y="1253331"/>
            <a:ext cx="7886700" cy="4351338"/>
          </a:xfrm>
        </p:spPr>
        <p:txBody>
          <a:bodyPr>
            <a:normAutofit fontScale="85000" lnSpcReduction="20000"/>
          </a:bodyPr>
          <a:lstStyle/>
          <a:p>
            <a:pPr marL="0" indent="0">
              <a:buNone/>
            </a:pPr>
            <a:r>
              <a:rPr lang="en-US" dirty="0">
                <a:solidFill>
                  <a:srgbClr val="231571"/>
                </a:solidFill>
              </a:rPr>
              <a:t>Learning across the curriculum: </a:t>
            </a:r>
          </a:p>
          <a:p>
            <a:r>
              <a:rPr lang="en-GB" dirty="0">
                <a:solidFill>
                  <a:srgbClr val="231571"/>
                </a:solidFill>
              </a:rPr>
              <a:t>Pupils who do not respond to Tier 2 strategies are provided with more focused, individualised or small group support at Tier 3. Some pupils may go directly to this level if a significant deficit is identified during screening. </a:t>
            </a:r>
          </a:p>
          <a:p>
            <a:r>
              <a:rPr lang="en-GB" dirty="0">
                <a:solidFill>
                  <a:srgbClr val="231571"/>
                </a:solidFill>
              </a:rPr>
              <a:t>Evidenced based approaches are employed to directly address deficits.</a:t>
            </a:r>
          </a:p>
          <a:p>
            <a:r>
              <a:rPr lang="en-GB" dirty="0">
                <a:solidFill>
                  <a:srgbClr val="231571"/>
                </a:solidFill>
              </a:rPr>
              <a:t>Direct teaching is an example of Tier 3 interventions for learning across the curriculum. This involves teaching a specific skill or concept in a very structured way. Lessons are scripted and very specific learning outcomes are targeted. </a:t>
            </a:r>
          </a:p>
          <a:p>
            <a:r>
              <a:rPr lang="en-GB" dirty="0">
                <a:solidFill>
                  <a:srgbClr val="231571"/>
                </a:solidFill>
              </a:rPr>
              <a:t>Direct teaching is recommended in the Great Teaching Toolkit Evidence Review (2020).  </a:t>
            </a:r>
          </a:p>
        </p:txBody>
      </p:sp>
    </p:spTree>
    <p:extLst>
      <p:ext uri="{BB962C8B-B14F-4D97-AF65-F5344CB8AC3E}">
        <p14:creationId xmlns:p14="http://schemas.microsoft.com/office/powerpoint/2010/main" val="15124709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0616EE-9FB9-E643-95C3-FCBC16829BE0}"/>
              </a:ext>
            </a:extLst>
          </p:cNvPr>
          <p:cNvSpPr>
            <a:spLocks noGrp="1"/>
          </p:cNvSpPr>
          <p:nvPr>
            <p:ph type="title"/>
          </p:nvPr>
        </p:nvSpPr>
        <p:spPr>
          <a:xfrm>
            <a:off x="209200" y="130234"/>
            <a:ext cx="7886700" cy="1325563"/>
          </a:xfrm>
        </p:spPr>
        <p:txBody>
          <a:bodyPr/>
          <a:lstStyle/>
          <a:p>
            <a:pPr algn="ctr"/>
            <a:r>
              <a:rPr lang="en-US" b="1" dirty="0">
                <a:solidFill>
                  <a:srgbClr val="231571"/>
                </a:solidFill>
                <a:latin typeface="+mn-lt"/>
              </a:rPr>
              <a:t>Tier 3</a:t>
            </a:r>
            <a:r>
              <a:rPr lang="en-US" dirty="0"/>
              <a:t> </a:t>
            </a:r>
          </a:p>
        </p:txBody>
      </p:sp>
      <p:sp>
        <p:nvSpPr>
          <p:cNvPr id="3" name="Content Placeholder 2">
            <a:extLst>
              <a:ext uri="{FF2B5EF4-FFF2-40B4-BE49-F238E27FC236}">
                <a16:creationId xmlns:a16="http://schemas.microsoft.com/office/drawing/2014/main" id="{461B301E-408B-D747-BCE2-509CD239743C}"/>
              </a:ext>
            </a:extLst>
          </p:cNvPr>
          <p:cNvSpPr>
            <a:spLocks noGrp="1"/>
          </p:cNvSpPr>
          <p:nvPr>
            <p:ph idx="1"/>
          </p:nvPr>
        </p:nvSpPr>
        <p:spPr>
          <a:xfrm>
            <a:off x="209200" y="1355842"/>
            <a:ext cx="7886700" cy="4351338"/>
          </a:xfrm>
        </p:spPr>
        <p:txBody>
          <a:bodyPr>
            <a:normAutofit fontScale="85000" lnSpcReduction="20000"/>
          </a:bodyPr>
          <a:lstStyle/>
          <a:p>
            <a:pPr marL="0" indent="0">
              <a:buNone/>
            </a:pPr>
            <a:r>
              <a:rPr lang="en-GB" dirty="0">
                <a:solidFill>
                  <a:srgbClr val="231571"/>
                </a:solidFill>
              </a:rPr>
              <a:t>Social, emotional and behavioural needs: </a:t>
            </a:r>
          </a:p>
          <a:p>
            <a:r>
              <a:rPr lang="en-GB" dirty="0">
                <a:solidFill>
                  <a:srgbClr val="231571"/>
                </a:solidFill>
              </a:rPr>
              <a:t>Approximately 1-5% of pupils who engage in difficult behaviour will need another layer of very individualised support. The goal of Tier 3 supports is to reduce the intensity, complexity, and impact of the difficult behaviours. </a:t>
            </a:r>
          </a:p>
          <a:p>
            <a:r>
              <a:rPr lang="en-GB" dirty="0">
                <a:solidFill>
                  <a:srgbClr val="231571"/>
                </a:solidFill>
              </a:rPr>
              <a:t>Behavioural support should be provided by someone who has experience providing formal behaviour support. Behaviour specialists aim to identify why the pupil is engaging in behaviours so that they can be supported and have their needs met in a more adaptive way. </a:t>
            </a:r>
          </a:p>
          <a:p>
            <a:r>
              <a:rPr lang="en-GB" dirty="0">
                <a:solidFill>
                  <a:srgbClr val="231571"/>
                </a:solidFill>
              </a:rPr>
              <a:t>Examples of Tier 3 intervention for behaviours that are barriers to learning:</a:t>
            </a:r>
          </a:p>
          <a:p>
            <a:r>
              <a:rPr lang="en-GB" dirty="0">
                <a:solidFill>
                  <a:srgbClr val="231571"/>
                </a:solidFill>
              </a:rPr>
              <a:t>Detailed functional assessment, individualised behaviours support plans, and trauma informed approaches. </a:t>
            </a:r>
          </a:p>
        </p:txBody>
      </p:sp>
    </p:spTree>
    <p:extLst>
      <p:ext uri="{BB962C8B-B14F-4D97-AF65-F5344CB8AC3E}">
        <p14:creationId xmlns:p14="http://schemas.microsoft.com/office/powerpoint/2010/main" val="3510946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C40ABC-6BE5-F645-93C1-EE61B1343D68}"/>
              </a:ext>
            </a:extLst>
          </p:cNvPr>
          <p:cNvSpPr>
            <a:spLocks noGrp="1"/>
          </p:cNvSpPr>
          <p:nvPr>
            <p:ph type="title"/>
          </p:nvPr>
        </p:nvSpPr>
        <p:spPr>
          <a:xfrm>
            <a:off x="204858" y="431062"/>
            <a:ext cx="2529397" cy="3791928"/>
          </a:xfrm>
        </p:spPr>
        <p:txBody>
          <a:bodyPr anchor="ctr">
            <a:normAutofit/>
          </a:bodyPr>
          <a:lstStyle/>
          <a:p>
            <a:r>
              <a:rPr lang="en-GB" b="1" dirty="0">
                <a:solidFill>
                  <a:srgbClr val="231571"/>
                </a:solidFill>
                <a:latin typeface="+mn-lt"/>
              </a:rPr>
              <a:t>Group Reflection – 10 minutes  </a:t>
            </a:r>
          </a:p>
        </p:txBody>
      </p:sp>
      <p:graphicFrame>
        <p:nvGraphicFramePr>
          <p:cNvPr id="5" name="Content Placeholder 2">
            <a:extLst>
              <a:ext uri="{FF2B5EF4-FFF2-40B4-BE49-F238E27FC236}">
                <a16:creationId xmlns:a16="http://schemas.microsoft.com/office/drawing/2014/main" id="{095E348C-FF22-4499-A066-8C0D54F0C909}"/>
              </a:ext>
            </a:extLst>
          </p:cNvPr>
          <p:cNvGraphicFramePr>
            <a:graphicFrameLocks noGrp="1"/>
          </p:cNvGraphicFramePr>
          <p:nvPr>
            <p:ph idx="1"/>
            <p:extLst>
              <p:ext uri="{D42A27DB-BD31-4B8C-83A1-F6EECF244321}">
                <p14:modId xmlns:p14="http://schemas.microsoft.com/office/powerpoint/2010/main" val="689667035"/>
              </p:ext>
            </p:extLst>
          </p:nvPr>
        </p:nvGraphicFramePr>
        <p:xfrm>
          <a:off x="2734255" y="431062"/>
          <a:ext cx="5182790" cy="453522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a:extLst>
              <a:ext uri="{FF2B5EF4-FFF2-40B4-BE49-F238E27FC236}">
                <a16:creationId xmlns:a16="http://schemas.microsoft.com/office/drawing/2014/main" id="{109D40B5-F4C6-FD67-0CDF-75BA82A43DE7}"/>
              </a:ext>
            </a:extLst>
          </p:cNvPr>
          <p:cNvPicPr>
            <a:picLocks noChangeAspect="1"/>
          </p:cNvPicPr>
          <p:nvPr/>
        </p:nvPicPr>
        <p:blipFill>
          <a:blip r:embed="rId8"/>
          <a:stretch>
            <a:fillRect/>
          </a:stretch>
        </p:blipFill>
        <p:spPr>
          <a:xfrm>
            <a:off x="204858" y="3616836"/>
            <a:ext cx="2161713" cy="2161713"/>
          </a:xfrm>
          <a:prstGeom prst="rect">
            <a:avLst/>
          </a:prstGeom>
        </p:spPr>
      </p:pic>
      <p:sp>
        <p:nvSpPr>
          <p:cNvPr id="4" name="Rectangle 3">
            <a:extLst>
              <a:ext uri="{FF2B5EF4-FFF2-40B4-BE49-F238E27FC236}">
                <a16:creationId xmlns:a16="http://schemas.microsoft.com/office/drawing/2014/main" id="{3528A236-E0A3-4BB1-168F-3A92B6966B4F}"/>
              </a:ext>
            </a:extLst>
          </p:cNvPr>
          <p:cNvSpPr/>
          <p:nvPr/>
        </p:nvSpPr>
        <p:spPr>
          <a:xfrm>
            <a:off x="3036162" y="5321349"/>
            <a:ext cx="4880883" cy="9144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solidFill>
                  <a:srgbClr val="231571"/>
                </a:solidFill>
                <a:hlinkClick r:id="rId9"/>
              </a:rPr>
              <a:t>https://padlet.com/thomasdv74/leadership-and-management-of-aln-nc-saturday-2-cs3-7oxcu0um0wqymyv5</a:t>
            </a:r>
            <a:endParaRPr lang="en-GB" sz="1600" dirty="0">
              <a:solidFill>
                <a:srgbClr val="231571"/>
              </a:solidFill>
            </a:endParaRPr>
          </a:p>
        </p:txBody>
      </p:sp>
    </p:spTree>
    <p:extLst>
      <p:ext uri="{BB962C8B-B14F-4D97-AF65-F5344CB8AC3E}">
        <p14:creationId xmlns:p14="http://schemas.microsoft.com/office/powerpoint/2010/main" val="15213203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C40ABC-6BE5-F645-93C1-EE61B1343D68}"/>
              </a:ext>
            </a:extLst>
          </p:cNvPr>
          <p:cNvSpPr>
            <a:spLocks noGrp="1"/>
          </p:cNvSpPr>
          <p:nvPr>
            <p:ph type="title"/>
          </p:nvPr>
        </p:nvSpPr>
        <p:spPr>
          <a:xfrm>
            <a:off x="246803" y="469394"/>
            <a:ext cx="2529397" cy="3791928"/>
          </a:xfrm>
        </p:spPr>
        <p:txBody>
          <a:bodyPr anchor="ctr">
            <a:normAutofit/>
          </a:bodyPr>
          <a:lstStyle/>
          <a:p>
            <a:r>
              <a:rPr lang="en-GB" b="1" dirty="0">
                <a:solidFill>
                  <a:srgbClr val="231571"/>
                </a:solidFill>
                <a:latin typeface="+mn-lt"/>
              </a:rPr>
              <a:t>Group Reflection – 10 minutes </a:t>
            </a:r>
            <a:endParaRPr lang="en-GB" b="1" dirty="0">
              <a:solidFill>
                <a:srgbClr val="231571"/>
              </a:solidFill>
              <a:highlight>
                <a:srgbClr val="FFFF00"/>
              </a:highlight>
              <a:latin typeface="+mn-lt"/>
            </a:endParaRPr>
          </a:p>
        </p:txBody>
      </p:sp>
      <p:graphicFrame>
        <p:nvGraphicFramePr>
          <p:cNvPr id="5" name="Content Placeholder 2">
            <a:extLst>
              <a:ext uri="{FF2B5EF4-FFF2-40B4-BE49-F238E27FC236}">
                <a16:creationId xmlns:a16="http://schemas.microsoft.com/office/drawing/2014/main" id="{095E348C-FF22-4499-A066-8C0D54F0C909}"/>
              </a:ext>
            </a:extLst>
          </p:cNvPr>
          <p:cNvGraphicFramePr>
            <a:graphicFrameLocks noGrp="1"/>
          </p:cNvGraphicFramePr>
          <p:nvPr>
            <p:ph idx="1"/>
            <p:extLst>
              <p:ext uri="{D42A27DB-BD31-4B8C-83A1-F6EECF244321}">
                <p14:modId xmlns:p14="http://schemas.microsoft.com/office/powerpoint/2010/main" val="815758290"/>
              </p:ext>
            </p:extLst>
          </p:nvPr>
        </p:nvGraphicFramePr>
        <p:xfrm>
          <a:off x="2776200" y="472753"/>
          <a:ext cx="5182790" cy="429219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69FF03E9-8728-EA29-A29F-BDAADC021185}"/>
              </a:ext>
            </a:extLst>
          </p:cNvPr>
          <p:cNvSpPr txBox="1"/>
          <p:nvPr/>
        </p:nvSpPr>
        <p:spPr>
          <a:xfrm>
            <a:off x="402672" y="4915949"/>
            <a:ext cx="8036653" cy="923330"/>
          </a:xfrm>
          <a:prstGeom prst="rect">
            <a:avLst/>
          </a:prstGeom>
          <a:noFill/>
        </p:spPr>
        <p:txBody>
          <a:bodyPr wrap="square" rtlCol="0">
            <a:spAutoFit/>
          </a:bodyPr>
          <a:lstStyle/>
          <a:p>
            <a:r>
              <a:rPr lang="en-GB" dirty="0">
                <a:solidFill>
                  <a:srgbClr val="231571"/>
                </a:solidFill>
              </a:rPr>
              <a:t>Please post some thoughts to the following jamboard: </a:t>
            </a:r>
            <a:r>
              <a:rPr lang="en-GB" dirty="0">
                <a:hlinkClick r:id="rId8"/>
              </a:rPr>
              <a:t>https://jamboard.google.com/d/1Cp-NIvRYBiPQevyKRt-pNhK3G41xEb29PPr-LBkwv1M/edit?usp=sharing</a:t>
            </a:r>
            <a:endParaRPr lang="en-GB" dirty="0"/>
          </a:p>
        </p:txBody>
      </p:sp>
    </p:spTree>
    <p:extLst>
      <p:ext uri="{BB962C8B-B14F-4D97-AF65-F5344CB8AC3E}">
        <p14:creationId xmlns:p14="http://schemas.microsoft.com/office/powerpoint/2010/main" val="34015764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14295-7CE0-4950-9BAE-8B9751170887}"/>
              </a:ext>
            </a:extLst>
          </p:cNvPr>
          <p:cNvSpPr>
            <a:spLocks noGrp="1"/>
          </p:cNvSpPr>
          <p:nvPr>
            <p:ph type="title"/>
          </p:nvPr>
        </p:nvSpPr>
        <p:spPr>
          <a:xfrm>
            <a:off x="167256" y="4400"/>
            <a:ext cx="7886700" cy="996132"/>
          </a:xfrm>
        </p:spPr>
        <p:txBody>
          <a:bodyPr/>
          <a:lstStyle/>
          <a:p>
            <a:pPr algn="ctr"/>
            <a:r>
              <a:rPr lang="en-GB" b="1" dirty="0">
                <a:solidFill>
                  <a:srgbClr val="231571"/>
                </a:solidFill>
                <a:latin typeface="+mn-lt"/>
              </a:rPr>
              <a:t>Assignment Core Strand 3</a:t>
            </a:r>
          </a:p>
        </p:txBody>
      </p:sp>
      <p:sp>
        <p:nvSpPr>
          <p:cNvPr id="3" name="Content Placeholder 2">
            <a:extLst>
              <a:ext uri="{FF2B5EF4-FFF2-40B4-BE49-F238E27FC236}">
                <a16:creationId xmlns:a16="http://schemas.microsoft.com/office/drawing/2014/main" id="{696FA25E-A92B-5718-890C-5BD104F5CC1D}"/>
              </a:ext>
            </a:extLst>
          </p:cNvPr>
          <p:cNvSpPr>
            <a:spLocks noGrp="1"/>
          </p:cNvSpPr>
          <p:nvPr>
            <p:ph idx="1"/>
          </p:nvPr>
        </p:nvSpPr>
        <p:spPr>
          <a:xfrm>
            <a:off x="234367" y="906011"/>
            <a:ext cx="7886700" cy="4951458"/>
          </a:xfrm>
        </p:spPr>
        <p:txBody>
          <a:bodyPr>
            <a:normAutofit/>
          </a:bodyPr>
          <a:lstStyle/>
          <a:p>
            <a:pPr marL="0" indent="0">
              <a:buNone/>
            </a:pPr>
            <a:r>
              <a:rPr lang="en-GB" sz="2100" dirty="0">
                <a:solidFill>
                  <a:srgbClr val="231571"/>
                </a:solidFill>
                <a:latin typeface="Arial" panose="020B0604020202020204" pitchFamily="34" charset="0"/>
              </a:rPr>
              <a:t>The assignment linked to core strand 3 is an</a:t>
            </a:r>
            <a:r>
              <a:rPr lang="en-GB" sz="2100" b="0" i="0" dirty="0">
                <a:solidFill>
                  <a:srgbClr val="231571"/>
                </a:solidFill>
                <a:effectLst/>
                <a:latin typeface="Arial" panose="020B0604020202020204" pitchFamily="34" charset="0"/>
              </a:rPr>
              <a:t> </a:t>
            </a:r>
            <a:r>
              <a:rPr lang="en-GB" sz="2100" dirty="0">
                <a:solidFill>
                  <a:srgbClr val="231571"/>
                </a:solidFill>
                <a:latin typeface="Arial" panose="020B0604020202020204" pitchFamily="34" charset="0"/>
              </a:rPr>
              <a:t>a</a:t>
            </a:r>
            <a:r>
              <a:rPr lang="en-GB" sz="2100" b="0" i="0" dirty="0">
                <a:solidFill>
                  <a:srgbClr val="231571"/>
                </a:solidFill>
                <a:effectLst/>
                <a:latin typeface="Arial" panose="020B0604020202020204" pitchFamily="34" charset="0"/>
              </a:rPr>
              <a:t>cademic </a:t>
            </a:r>
            <a:r>
              <a:rPr lang="en-GB" sz="2100" dirty="0">
                <a:solidFill>
                  <a:srgbClr val="231571"/>
                </a:solidFill>
                <a:latin typeface="Arial" panose="020B0604020202020204" pitchFamily="34" charset="0"/>
              </a:rPr>
              <a:t>p</a:t>
            </a:r>
            <a:r>
              <a:rPr lang="en-GB" sz="2100" b="0" i="0" dirty="0">
                <a:solidFill>
                  <a:srgbClr val="231571"/>
                </a:solidFill>
                <a:effectLst/>
                <a:latin typeface="Arial" panose="020B0604020202020204" pitchFamily="34" charset="0"/>
              </a:rPr>
              <a:t>oster (1000 words equiv.).</a:t>
            </a:r>
          </a:p>
          <a:p>
            <a:pPr marL="0" indent="0">
              <a:buNone/>
            </a:pPr>
            <a:r>
              <a:rPr lang="en-GB" sz="2100" dirty="0">
                <a:solidFill>
                  <a:srgbClr val="231571"/>
                </a:solidFill>
                <a:latin typeface="Arial" panose="020B0604020202020204" pitchFamily="34" charset="0"/>
              </a:rPr>
              <a:t>Your academic poster will offer an e</a:t>
            </a:r>
            <a:r>
              <a:rPr lang="en-GB" sz="2100" b="0" i="0" dirty="0">
                <a:solidFill>
                  <a:srgbClr val="231571"/>
                </a:solidFill>
                <a:effectLst/>
                <a:latin typeface="Arial" panose="020B0604020202020204" pitchFamily="34" charset="0"/>
              </a:rPr>
              <a:t>valuation of a graduated response to supporting learners within th</a:t>
            </a:r>
            <a:r>
              <a:rPr lang="en-GB" sz="2100" dirty="0">
                <a:solidFill>
                  <a:srgbClr val="231571"/>
                </a:solidFill>
                <a:latin typeface="Arial" panose="020B0604020202020204" pitchFamily="34" charset="0"/>
              </a:rPr>
              <a:t>e context of your setting (you may frame this in relation to supporting a particular area of need or a particular group of learners (anonymised).</a:t>
            </a:r>
            <a:r>
              <a:rPr lang="en-GB" sz="2100" b="0" i="0" dirty="0">
                <a:solidFill>
                  <a:srgbClr val="231571"/>
                </a:solidFill>
                <a:effectLst/>
                <a:latin typeface="Arial" panose="020B0604020202020204" pitchFamily="34" charset="0"/>
              </a:rPr>
              <a:t> </a:t>
            </a:r>
          </a:p>
          <a:p>
            <a:r>
              <a:rPr lang="en-GB" sz="2100" b="0" i="0" dirty="0">
                <a:solidFill>
                  <a:srgbClr val="231571"/>
                </a:solidFill>
                <a:effectLst/>
                <a:latin typeface="Arial" panose="020B0604020202020204" pitchFamily="34" charset="0"/>
              </a:rPr>
              <a:t>Use PPT or Publisher to create your poster which can be pasted onto the assignment template. </a:t>
            </a:r>
          </a:p>
          <a:p>
            <a:r>
              <a:rPr lang="en-GB" sz="2100" b="0" i="0" dirty="0">
                <a:solidFill>
                  <a:srgbClr val="231571"/>
                </a:solidFill>
                <a:effectLst/>
                <a:latin typeface="Arial" panose="020B0604020202020204" pitchFamily="34" charset="0"/>
              </a:rPr>
              <a:t>Visuals are a key component to the structure of the poster</a:t>
            </a:r>
          </a:p>
          <a:p>
            <a:r>
              <a:rPr lang="en-GB" sz="2100" b="0" i="0" dirty="0">
                <a:solidFill>
                  <a:srgbClr val="231571"/>
                </a:solidFill>
                <a:effectLst/>
                <a:latin typeface="Arial" panose="020B0604020202020204" pitchFamily="34" charset="0"/>
              </a:rPr>
              <a:t>Cite all sources of information on the poster –a reference list can be included underneath the poster on the assignment template.</a:t>
            </a:r>
          </a:p>
          <a:p>
            <a:r>
              <a:rPr lang="en-GB" sz="2100" b="0" i="0" dirty="0">
                <a:solidFill>
                  <a:srgbClr val="231571"/>
                </a:solidFill>
                <a:effectLst/>
                <a:latin typeface="Arial" panose="020B0604020202020204" pitchFamily="34" charset="0"/>
              </a:rPr>
              <a:t>Please see examples of assignments available on Pebblepad </a:t>
            </a:r>
            <a:endParaRPr lang="en-GB" sz="2100" dirty="0">
              <a:solidFill>
                <a:srgbClr val="231571"/>
              </a:solidFill>
            </a:endParaRPr>
          </a:p>
        </p:txBody>
      </p:sp>
    </p:spTree>
    <p:extLst>
      <p:ext uri="{BB962C8B-B14F-4D97-AF65-F5344CB8AC3E}">
        <p14:creationId xmlns:p14="http://schemas.microsoft.com/office/powerpoint/2010/main" val="23252004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24597E-AFFA-B14D-B2CA-33B55BD0881D}"/>
              </a:ext>
            </a:extLst>
          </p:cNvPr>
          <p:cNvSpPr>
            <a:spLocks noGrp="1"/>
          </p:cNvSpPr>
          <p:nvPr>
            <p:ph type="title"/>
          </p:nvPr>
        </p:nvSpPr>
        <p:spPr/>
        <p:txBody>
          <a:bodyPr/>
          <a:lstStyle/>
          <a:p>
            <a:endParaRPr lang="en-US" dirty="0"/>
          </a:p>
        </p:txBody>
      </p:sp>
      <p:sp>
        <p:nvSpPr>
          <p:cNvPr id="3" name="Content Placeholder 2">
            <a:extLst>
              <a:ext uri="{FF2B5EF4-FFF2-40B4-BE49-F238E27FC236}">
                <a16:creationId xmlns:a16="http://schemas.microsoft.com/office/drawing/2014/main" id="{2B876CB6-9D6F-8E48-BE18-D1B0C8A0D56E}"/>
              </a:ext>
            </a:extLst>
          </p:cNvPr>
          <p:cNvSpPr>
            <a:spLocks noGrp="1"/>
          </p:cNvSpPr>
          <p:nvPr>
            <p:ph idx="1"/>
          </p:nvPr>
        </p:nvSpPr>
        <p:spPr/>
        <p:txBody>
          <a:bodyPr/>
          <a:lstStyle/>
          <a:p>
            <a:endParaRPr lang="en-US" dirty="0"/>
          </a:p>
        </p:txBody>
      </p:sp>
      <p:sp>
        <p:nvSpPr>
          <p:cNvPr id="6" name="Rectangle 5">
            <a:extLst>
              <a:ext uri="{FF2B5EF4-FFF2-40B4-BE49-F238E27FC236}">
                <a16:creationId xmlns:a16="http://schemas.microsoft.com/office/drawing/2014/main" id="{3FF13CC8-21D2-0C4C-852D-54D613DE7E9F}"/>
              </a:ext>
            </a:extLst>
          </p:cNvPr>
          <p:cNvSpPr/>
          <p:nvPr/>
        </p:nvSpPr>
        <p:spPr>
          <a:xfrm>
            <a:off x="-105105" y="0"/>
            <a:ext cx="9354205" cy="6858000"/>
          </a:xfrm>
          <a:prstGeom prst="rect">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itle 1">
            <a:extLst>
              <a:ext uri="{FF2B5EF4-FFF2-40B4-BE49-F238E27FC236}">
                <a16:creationId xmlns:a16="http://schemas.microsoft.com/office/drawing/2014/main" id="{591D93B1-296A-4B4E-914C-CBCE10F1A107}"/>
              </a:ext>
            </a:extLst>
          </p:cNvPr>
          <p:cNvSpPr txBox="1">
            <a:spLocks/>
          </p:cNvSpPr>
          <p:nvPr/>
        </p:nvSpPr>
        <p:spPr>
          <a:xfrm>
            <a:off x="351814" y="2643044"/>
            <a:ext cx="8253575" cy="3343766"/>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solidFill>
                  <a:srgbClr val="FFFFCC"/>
                </a:solidFill>
                <a:latin typeface="+mn-lt"/>
              </a:rPr>
              <a:t>Time for a break before the Ask the Expert session.</a:t>
            </a:r>
          </a:p>
          <a:p>
            <a:endParaRPr lang="en-GB" dirty="0">
              <a:solidFill>
                <a:schemeClr val="bg1"/>
              </a:solidFill>
              <a:latin typeface="+mn-lt"/>
            </a:endParaRPr>
          </a:p>
          <a:p>
            <a:endParaRPr lang="en-GB" dirty="0">
              <a:solidFill>
                <a:schemeClr val="bg1"/>
              </a:solidFill>
              <a:latin typeface="+mn-lt"/>
            </a:endParaRPr>
          </a:p>
          <a:p>
            <a:endParaRPr lang="en-GB" dirty="0">
              <a:solidFill>
                <a:schemeClr val="bg1"/>
              </a:solidFill>
              <a:latin typeface="+mn-lt"/>
            </a:endParaRPr>
          </a:p>
          <a:p>
            <a:endParaRPr lang="en-GB" dirty="0">
              <a:solidFill>
                <a:schemeClr val="bg1"/>
              </a:solidFill>
              <a:latin typeface="+mn-lt"/>
            </a:endParaRPr>
          </a:p>
          <a:p>
            <a:r>
              <a:rPr lang="en-GB" dirty="0">
                <a:solidFill>
                  <a:srgbClr val="FFFFCC"/>
                </a:solidFill>
                <a:latin typeface="+mn-lt"/>
              </a:rPr>
              <a:t>Thank you for sharing your experiences and reflections.</a:t>
            </a:r>
            <a:endParaRPr lang="en-GB" sz="8800" dirty="0">
              <a:solidFill>
                <a:srgbClr val="FFFFCC"/>
              </a:solidFill>
              <a:latin typeface="+mn-lt"/>
            </a:endParaRPr>
          </a:p>
          <a:p>
            <a:pPr algn="ctr"/>
            <a:br>
              <a:rPr lang="en-US" sz="8800" dirty="0">
                <a:solidFill>
                  <a:schemeClr val="bg1"/>
                </a:solidFill>
              </a:rPr>
            </a:br>
            <a:endParaRPr lang="en-US" sz="8800" dirty="0">
              <a:solidFill>
                <a:schemeClr val="bg1"/>
              </a:solidFill>
              <a:latin typeface="Helvetica" pitchFamily="2" charset="0"/>
            </a:endParaRPr>
          </a:p>
        </p:txBody>
      </p:sp>
      <p:pic>
        <p:nvPicPr>
          <p:cNvPr id="4" name="Picture 3">
            <a:extLst>
              <a:ext uri="{FF2B5EF4-FFF2-40B4-BE49-F238E27FC236}">
                <a16:creationId xmlns:a16="http://schemas.microsoft.com/office/drawing/2014/main" id="{9AB6B1E4-C4AC-6B64-FF7B-EAEB01050BFC}"/>
              </a:ext>
            </a:extLst>
          </p:cNvPr>
          <p:cNvPicPr>
            <a:picLocks noChangeAspect="1"/>
          </p:cNvPicPr>
          <p:nvPr/>
        </p:nvPicPr>
        <p:blipFill>
          <a:blip r:embed="rId3"/>
          <a:stretch>
            <a:fillRect/>
          </a:stretch>
        </p:blipFill>
        <p:spPr>
          <a:xfrm>
            <a:off x="2340525" y="2196006"/>
            <a:ext cx="4462943" cy="1842444"/>
          </a:xfrm>
          <a:prstGeom prst="rect">
            <a:avLst/>
          </a:prstGeom>
        </p:spPr>
      </p:pic>
    </p:spTree>
    <p:extLst>
      <p:ext uri="{BB962C8B-B14F-4D97-AF65-F5344CB8AC3E}">
        <p14:creationId xmlns:p14="http://schemas.microsoft.com/office/powerpoint/2010/main" val="396742271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FF99C6E756E3D84E8B1A0D94836D794A" ma:contentTypeVersion="9" ma:contentTypeDescription="Create a new document." ma:contentTypeScope="" ma:versionID="6dc714cf38b1546649a8f4acbaa91a46">
  <xsd:schema xmlns:xsd="http://www.w3.org/2001/XMLSchema" xmlns:xs="http://www.w3.org/2001/XMLSchema" xmlns:p="http://schemas.microsoft.com/office/2006/metadata/properties" xmlns:ns2="c697bc9e-ecf6-4086-8cbb-eb9131efbefa" targetNamespace="http://schemas.microsoft.com/office/2006/metadata/properties" ma:root="true" ma:fieldsID="cfac48246ec5a4e864cc8167bcae3fa5" ns2:_="">
    <xsd:import namespace="c697bc9e-ecf6-4086-8cbb-eb9131efbefa"/>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DateTaken" minOccurs="0"/>
                <xsd:element ref="ns2:MediaServiceAutoTags"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697bc9e-ecf6-4086-8cbb-eb9131efbef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276D73-970E-4A56-A708-6A725F7E3619}">
  <ds:schemaRefs>
    <ds:schemaRef ds:uri="http://schemas.openxmlformats.org/package/2006/metadata/core-properties"/>
    <ds:schemaRef ds:uri="http://schemas.microsoft.com/office/2006/metadata/properties"/>
    <ds:schemaRef ds:uri="http://www.w3.org/XML/1998/namespace"/>
    <ds:schemaRef ds:uri="http://schemas.microsoft.com/office/2006/documentManagement/types"/>
    <ds:schemaRef ds:uri="http://schemas.microsoft.com/office/infopath/2007/PartnerControls"/>
    <ds:schemaRef ds:uri="http://purl.org/dc/terms/"/>
    <ds:schemaRef ds:uri="http://purl.org/dc/dcmitype/"/>
    <ds:schemaRef ds:uri="c697bc9e-ecf6-4086-8cbb-eb9131efbefa"/>
    <ds:schemaRef ds:uri="http://purl.org/dc/elements/1.1/"/>
  </ds:schemaRefs>
</ds:datastoreItem>
</file>

<file path=customXml/itemProps2.xml><?xml version="1.0" encoding="utf-8"?>
<ds:datastoreItem xmlns:ds="http://schemas.openxmlformats.org/officeDocument/2006/customXml" ds:itemID="{6EE536C0-CB8F-4E4C-8BC1-62089C6B7AF3}">
  <ds:schemaRefs>
    <ds:schemaRef ds:uri="http://schemas.microsoft.com/sharepoint/v3/contenttype/forms"/>
  </ds:schemaRefs>
</ds:datastoreItem>
</file>

<file path=customXml/itemProps3.xml><?xml version="1.0" encoding="utf-8"?>
<ds:datastoreItem xmlns:ds="http://schemas.openxmlformats.org/officeDocument/2006/customXml" ds:itemID="{DC362CD7-8F7F-4A99-92E5-457F0482B25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697bc9e-ecf6-4086-8cbb-eb9131efbef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500</TotalTime>
  <Words>2962</Words>
  <Application>Microsoft Office PowerPoint</Application>
  <PresentationFormat>On-screen Show (4:3)</PresentationFormat>
  <Paragraphs>191</Paragraphs>
  <Slides>19</Slides>
  <Notes>17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Arial</vt:lpstr>
      <vt:lpstr>Arial Nova Light</vt:lpstr>
      <vt:lpstr>Calibri</vt:lpstr>
      <vt:lpstr>Calibri Light</vt:lpstr>
      <vt:lpstr>Helvetica</vt:lpstr>
      <vt:lpstr>Office Theme</vt:lpstr>
      <vt:lpstr>Leadership and management of ALN   Core Strand 3: Develop a strategic plan to implement appropriate interventions and strategies. </vt:lpstr>
      <vt:lpstr>PowerPoint Presentation</vt:lpstr>
      <vt:lpstr>Evidence based practice </vt:lpstr>
      <vt:lpstr>Evidenced informed practice</vt:lpstr>
      <vt:lpstr>Starter activity - 10 minutes</vt:lpstr>
      <vt:lpstr>Response to Intervention &amp; Strategies Model</vt:lpstr>
      <vt:lpstr>PowerPoint Presentation</vt:lpstr>
      <vt:lpstr>Tier 1 support </vt:lpstr>
      <vt:lpstr>Tier 1 support </vt:lpstr>
      <vt:lpstr>Group Reflection -  10 minutes  </vt:lpstr>
      <vt:lpstr>Tier 2</vt:lpstr>
      <vt:lpstr>Tier 2 </vt:lpstr>
      <vt:lpstr>Group Reflection - 10 minutes </vt:lpstr>
      <vt:lpstr>Tier 3</vt:lpstr>
      <vt:lpstr>Tier 3 </vt:lpstr>
      <vt:lpstr>Group Reflection – 10 minutes  </vt:lpstr>
      <vt:lpstr>Group Reflection – 10 minutes </vt:lpstr>
      <vt:lpstr>Assignment Core Strand 3</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Waters Creative</dc:creator>
  <cp:lastModifiedBy>Dai Thomas</cp:lastModifiedBy>
  <cp:revision>39</cp:revision>
  <dcterms:created xsi:type="dcterms:W3CDTF">2021-06-18T14:15:35Z</dcterms:created>
  <dcterms:modified xsi:type="dcterms:W3CDTF">2023-03-09T14:41:47Z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0x010100FF99C6E756E3D84E8B1A0D94836D794A</vt:lpwstr>
  </property>
</Properties>
</file>