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image/svg+xml" Extension="svg"/>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notesMasterIdLst>
    <p:notesMasterId r:id="rId16"/>
  </p:notesMasterIdLst>
  <p:sldIdLst>
    <p:sldId id="256" r:id="rId6"/>
    <p:sldId id="257" r:id="rId7"/>
    <p:sldId id="258" r:id="rId8"/>
    <p:sldId id="259" r:id="rId9"/>
    <p:sldId id="260" r:id="rId10"/>
    <p:sldId id="261" r:id="rId11"/>
    <p:sldId id="262" r:id="rId12"/>
    <p:sldId id="263" r:id="rId13"/>
    <p:sldId id="264" r:id="rId14"/>
  </p:sldIdLst>
  <p:sldSz cx="18288000" cy="10287000"/>
  <p:notesSz cx="6858000" cy="9144000"/>
  <p:embeddedFontLst>
    <p:embeddedFont>
      <p:font typeface="Times New Roman Bold" charset="1" panose="02020803070505020304"/>
      <p:regular r:id="rId15"/>
    </p:embeddedFont>
    <p:embeddedFont>
      <p:font typeface="Times New Roman" charset="1" panose="02020603050405020304"/>
      <p:regular r:id="rId19"/>
    </p:embeddedFont>
    <p:embeddedFont>
      <p:font typeface="Arimo Bold" charset="1" panose="020B0704020202020204"/>
      <p:regular r:id="rId2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slides/slide5.xml" Type="http://schemas.openxmlformats.org/officeDocument/2006/relationships/slide"/><Relationship Id="rId11" Target="slides/slide6.xml" Type="http://schemas.openxmlformats.org/officeDocument/2006/relationships/slide"/><Relationship Id="rId12" Target="slides/slide7.xml" Type="http://schemas.openxmlformats.org/officeDocument/2006/relationships/slide"/><Relationship Id="rId13" Target="slides/slide8.xml" Type="http://schemas.openxmlformats.org/officeDocument/2006/relationships/slide"/><Relationship Id="rId14" Target="slides/slide9.xml" Type="http://schemas.openxmlformats.org/officeDocument/2006/relationships/slide"/><Relationship Id="rId15" Target="fonts/font15.fntdata" Type="http://schemas.openxmlformats.org/officeDocument/2006/relationships/font"/><Relationship Id="rId16" Target="notesMasters/notesMaster1.xml" Type="http://schemas.openxmlformats.org/officeDocument/2006/relationships/notesMaster"/><Relationship Id="rId17" Target="theme/theme2.xml" Type="http://schemas.openxmlformats.org/officeDocument/2006/relationships/theme"/><Relationship Id="rId18" Target="notesSlides/notesSlide1.xml" Type="http://schemas.openxmlformats.org/officeDocument/2006/relationships/notesSlide"/><Relationship Id="rId19" Target="fonts/font19.fntdata" Type="http://schemas.openxmlformats.org/officeDocument/2006/relationships/font"/><Relationship Id="rId2" Target="presProps.xml" Type="http://schemas.openxmlformats.org/officeDocument/2006/relationships/presProps"/><Relationship Id="rId20" Target="notesSlides/notesSlide2.xml" Type="http://schemas.openxmlformats.org/officeDocument/2006/relationships/notesSlide"/><Relationship Id="rId21" Target="notesSlides/notesSlide3.xml" Type="http://schemas.openxmlformats.org/officeDocument/2006/relationships/notesSlide"/><Relationship Id="rId22" Target="notesSlides/notesSlide4.xml" Type="http://schemas.openxmlformats.org/officeDocument/2006/relationships/notesSlide"/><Relationship Id="rId23" Target="notesSlides/notesSlide5.xml" Type="http://schemas.openxmlformats.org/officeDocument/2006/relationships/notesSlide"/><Relationship Id="rId24" Target="notesSlides/notesSlide6.xml" Type="http://schemas.openxmlformats.org/officeDocument/2006/relationships/notesSlide"/><Relationship Id="rId25" Target="notesSlides/notesSlide7.xml" Type="http://schemas.openxmlformats.org/officeDocument/2006/relationships/notesSlide"/><Relationship Id="rId26" Target="fonts/font26.fntdata" Type="http://schemas.openxmlformats.org/officeDocument/2006/relationships/font"/><Relationship Id="rId3" Target="viewProps.xml" Type="http://schemas.openxmlformats.org/officeDocument/2006/relationships/viewProps"/><Relationship Id="rId4" Target="theme/theme1.xml" Type="http://schemas.openxmlformats.org/officeDocument/2006/relationships/theme"/><Relationship Id="rId5" Target="tableStyles.xml" Type="http://schemas.openxmlformats.org/officeDocument/2006/relationships/tableStyles"/><Relationship Id="rId6" Target="slides/slide1.xml" Type="http://schemas.openxmlformats.org/officeDocument/2006/relationships/slide"/><Relationship Id="rId7" Target="slides/slide2.xml" Type="http://schemas.openxmlformats.org/officeDocument/2006/relationships/slide"/><Relationship Id="rId8" Target="slides/slide3.xml" Type="http://schemas.openxmlformats.org/officeDocument/2006/relationships/slide"/><Relationship Id="rId9" Target="slides/slide4.xml" Type="http://schemas.openxmlformats.org/officeDocument/2006/relationships/slide"/></Relationships>
</file>

<file path=ppt/notesMasters/_rels/notesMaster1.xml.rels><?xml version="1.0" encoding="UTF-8" standalone="yes"?><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2.xml" Type="http://schemas.openxmlformats.org/officeDocument/2006/relationships/slide"/></Relationships>
</file>

<file path=ppt/notesSlides/_rels/notesSlide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3.xml" Type="http://schemas.openxmlformats.org/officeDocument/2006/relationships/slide"/></Relationships>
</file>

<file path=ppt/notesSlides/_rels/notesSlide3.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4.xml" Type="http://schemas.openxmlformats.org/officeDocument/2006/relationships/slide"/></Relationships>
</file>

<file path=ppt/notesSlides/_rels/notesSlide4.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5.xml" Type="http://schemas.openxmlformats.org/officeDocument/2006/relationships/slide"/></Relationships>
</file>

<file path=ppt/notesSlides/_rels/notesSlide5.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6.xml" Type="http://schemas.openxmlformats.org/officeDocument/2006/relationships/slide"/></Relationships>
</file>

<file path=ppt/notesSlides/_rels/notesSlide6.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7.xml" Type="http://schemas.openxmlformats.org/officeDocument/2006/relationships/slide"/></Relationships>
</file>

<file path=ppt/notesSlides/_rels/notesSlide7.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8.xml" Type="http://schemas.openxmlformats.org/officeDocument/2006/relationships/slide"/></Relationships>
</file>

<file path=ppt/notesSlides/notesSlide1.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This presentation will showcase my digital portfolio, and I will present some of the work that I have done during the Digital Skills module. I chose these examples as they show how I improved during the process of mastering the use of various digital tools. I became more confident in organising files, creating professional documents, using Moodle and presenting business information during the module. </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2.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first example that I have is related to file organisation and online security which I attended during the first week of the module. Before this activity, I did not get used to organising my files. The idea of strong passwords, phishing emails, secure Wi-Fi, and protection of personal information was also my enhanced level of awareness regarding the digital safety. These basic practices that minimize cyber threats, secure academic work, uphold privacy, and secure valuable files, as well as promote responsible online behaviour, also gave me confidence when using digital technologies to manage the university work and in my daily tasks, which made me not hesitate about using digital technologies.</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3.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second one is my FreshBite Meals Weekly Sales Analysis. To create this business artefact, I entered the information about sales in a table in the Microsoft Word and calculated totals and made a column chart. The results were also interpreted by me to describe customer buying patterns and aid business decisions. The given activity helped me to learn how to structure information properly, display numerical data in a professional manner, and convey the findings concisely. I am now much more assured in composing business reports using Word in the form of tables, charts, headings and structured format.</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4.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Another important digital skill that I learned was effective use of Moodle. Throughout the module, I used the platform to access learning materials, do assignments, and participate in online learning and communication with my tutor. Initially, I needed someone to direct me where to get resources and due dates but I gradually felt confident with using Moodle independently.</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5.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On the whole, this module has made me much more certain about using a variety of digital tools. Now I can create professional documents in Microsoft Word, create presentations in PowerPoint, organize files in the most effective manner and use Moodle on my own. My presentation skills in terms of presenting business information in the forms of charts and tables also enhanced. Not only have these online competencies simplified my academic work and made it more professional, but I have also gained skills to deal with future employment opportunities that require an effective utilization of technology.</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6.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The professional layout of documents and data presentation were some of the tasks that I found difficult at the beginning of the module because I lacked a lot of experience on them. Developing charts, sorting files properly and picking appropriate layouts needed practice. </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notesSlides/notesSlide7.xml><?xml version="1.0" encoding="utf-8"?>
<p:notes xmlns:p="http://schemas.openxmlformats.org/presentationml/2006/main" xmlns:a="http://schemas.openxmlformats.org/drawingml/2006/main">
  <p:cSld>
    <p:spTree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id="{B7268E1E-0E44-426D-905E-8AD9B19D2182}" type="datetimeFigureOut">
              <a:rPr lang="cs-CZ" smtClean="0"/>
              <a:t>1.7.2013</a:t>
            </a:r>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To sum up, this portfolio shows that my digital skills have been reinforced during the module. The selected cases exhibit improved organisation, online communication, preparation of business documents and online learning. Now I know how these skills can help me study at the university successfully helping to be more productive, organised and do my work better.</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id="{871B2431-D351-4C6E-A3CF-9DFAC0E3E050}" type="slidenum">
              <a:rPr lang="cs-CZ" smtClean="0"/>
              <a:t>‹#›</a:t>
            </a:r>
          </a:p>
        </p:txBody>
      </p:sp>
    </p:spTree>
  </p:cSld>
  <p:clrMapOvr>
    <a:masterClrMapping/>
  </p:clrMapOvr>
</p:note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xml" Type="http://schemas.openxmlformats.org/officeDocument/2006/relationships/notesSlide"/><Relationship Id="rId3" Target="../media/image1.png" Type="http://schemas.openxmlformats.org/officeDocument/2006/relationships/image"/><Relationship Id="rId4" Target="../media/image2.svg" Type="http://schemas.openxmlformats.org/officeDocument/2006/relationships/image"/><Relationship Id="rId5" Target="../media/image3.png" Type="http://schemas.openxmlformats.org/officeDocument/2006/relationships/image"/><Relationship Id="rId6" Target="../media/image4.svg" Type="http://schemas.openxmlformats.org/officeDocument/2006/relationships/image"/><Relationship Id="rId7" Target="../media/image5.png" Type="http://schemas.openxmlformats.org/officeDocument/2006/relationships/image"/><Relationship Id="rId8" Target="../media/image6.svg" Type="http://schemas.openxmlformats.org/officeDocument/2006/relationships/image"/><Relationship Id="rId9" Target="../media/image11.pn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2.xml" Type="http://schemas.openxmlformats.org/officeDocument/2006/relationships/notesSlide"/><Relationship Id="rId3" Target="../media/image1.png" Type="http://schemas.openxmlformats.org/officeDocument/2006/relationships/image"/><Relationship Id="rId4" Target="../media/image2.svg" Type="http://schemas.openxmlformats.org/officeDocument/2006/relationships/image"/><Relationship Id="rId5" Target="../media/image3.png" Type="http://schemas.openxmlformats.org/officeDocument/2006/relationships/image"/><Relationship Id="rId6" Target="../media/image4.svg" Type="http://schemas.openxmlformats.org/officeDocument/2006/relationships/image"/><Relationship Id="rId7" Target="../media/image5.png" Type="http://schemas.openxmlformats.org/officeDocument/2006/relationships/image"/><Relationship Id="rId8" Target="../media/image6.svg" Type="http://schemas.openxmlformats.org/officeDocument/2006/relationships/image"/><Relationship Id="rId9" Target="../media/image12.pn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3.xml" Type="http://schemas.openxmlformats.org/officeDocument/2006/relationships/notesSlide"/><Relationship Id="rId3" Target="../media/image1.png" Type="http://schemas.openxmlformats.org/officeDocument/2006/relationships/image"/><Relationship Id="rId4" Target="../media/image2.svg" Type="http://schemas.openxmlformats.org/officeDocument/2006/relationships/image"/><Relationship Id="rId5" Target="../media/image3.png" Type="http://schemas.openxmlformats.org/officeDocument/2006/relationships/image"/><Relationship Id="rId6" Target="../media/image4.svg" Type="http://schemas.openxmlformats.org/officeDocument/2006/relationships/image"/><Relationship Id="rId7" Target="../media/image5.png" Type="http://schemas.openxmlformats.org/officeDocument/2006/relationships/image"/><Relationship Id="rId8" Target="../media/image6.svg" Type="http://schemas.openxmlformats.org/officeDocument/2006/relationships/image"/><Relationship Id="rId9" Target="../media/image13.pn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4.xml" Type="http://schemas.openxmlformats.org/officeDocument/2006/relationships/notesSlide"/><Relationship Id="rId3" Target="../media/image1.png" Type="http://schemas.openxmlformats.org/officeDocument/2006/relationships/image"/><Relationship Id="rId4" Target="../media/image2.svg" Type="http://schemas.openxmlformats.org/officeDocument/2006/relationships/image"/><Relationship Id="rId5" Target="../media/image3.png" Type="http://schemas.openxmlformats.org/officeDocument/2006/relationships/image"/><Relationship Id="rId6" Target="../media/image4.svg" Type="http://schemas.openxmlformats.org/officeDocument/2006/relationships/image"/><Relationship Id="rId7" Target="../media/image5.png" Type="http://schemas.openxmlformats.org/officeDocument/2006/relationships/image"/><Relationship Id="rId8" Target="../media/image6.svg" Type="http://schemas.openxmlformats.org/officeDocument/2006/relationships/image"/><Relationship Id="rId9" Target="../media/image14.pn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5.xml" Type="http://schemas.openxmlformats.org/officeDocument/2006/relationships/notesSlide"/><Relationship Id="rId3" Target="../media/image1.png" Type="http://schemas.openxmlformats.org/officeDocument/2006/relationships/image"/><Relationship Id="rId4" Target="../media/image2.svg" Type="http://schemas.openxmlformats.org/officeDocument/2006/relationships/image"/><Relationship Id="rId5" Target="../media/image3.png" Type="http://schemas.openxmlformats.org/officeDocument/2006/relationships/image"/><Relationship Id="rId6" Target="../media/image4.svg" Type="http://schemas.openxmlformats.org/officeDocument/2006/relationships/image"/><Relationship Id="rId7" Target="../media/image5.png" Type="http://schemas.openxmlformats.org/officeDocument/2006/relationships/image"/><Relationship Id="rId8" Target="../media/image6.svg" Type="http://schemas.openxmlformats.org/officeDocument/2006/relationships/image"/><Relationship Id="rId9" Target="../media/image15.pn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6.xml" Type="http://schemas.openxmlformats.org/officeDocument/2006/relationships/notesSlide"/><Relationship Id="rId3" Target="../media/image1.png" Type="http://schemas.openxmlformats.org/officeDocument/2006/relationships/image"/><Relationship Id="rId4" Target="../media/image2.svg" Type="http://schemas.openxmlformats.org/officeDocument/2006/relationships/image"/><Relationship Id="rId5" Target="../media/image3.png" Type="http://schemas.openxmlformats.org/officeDocument/2006/relationships/image"/><Relationship Id="rId6" Target="../media/image4.svg" Type="http://schemas.openxmlformats.org/officeDocument/2006/relationships/image"/><Relationship Id="rId7" Target="../media/image5.png" Type="http://schemas.openxmlformats.org/officeDocument/2006/relationships/image"/><Relationship Id="rId8" Target="../media/image6.svg" Type="http://schemas.openxmlformats.org/officeDocument/2006/relationships/image"/><Relationship Id="rId9" Target="../media/image16.pn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7.xml" Type="http://schemas.openxmlformats.org/officeDocument/2006/relationships/notesSlide"/><Relationship Id="rId3" Target="../media/image1.png" Type="http://schemas.openxmlformats.org/officeDocument/2006/relationships/image"/><Relationship Id="rId4" Target="../media/image2.svg" Type="http://schemas.openxmlformats.org/officeDocument/2006/relationships/image"/><Relationship Id="rId5" Target="../media/image3.png" Type="http://schemas.openxmlformats.org/officeDocument/2006/relationships/image"/><Relationship Id="rId6" Target="../media/image4.svg" Type="http://schemas.openxmlformats.org/officeDocument/2006/relationships/image"/><Relationship Id="rId7" Target="../media/image5.png" Type="http://schemas.openxmlformats.org/officeDocument/2006/relationships/image"/><Relationship Id="rId8" Target="../media/image6.svg" Type="http://schemas.openxmlformats.org/officeDocument/2006/relationships/image"/><Relationship Id="rId9" Target="../media/image17.pn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10" Target="../media/image9.png" Type="http://schemas.openxmlformats.org/officeDocument/2006/relationships/image"/><Relationship Id="rId11" Target="../media/image10.svg" Type="http://schemas.openxmlformats.org/officeDocument/2006/relationships/image"/><Relationship Id="rId2" Target="../media/image1.png" Type="http://schemas.openxmlformats.org/officeDocument/2006/relationships/image"/><Relationship Id="rId3" Target="../media/image2.svg" Type="http://schemas.openxmlformats.org/officeDocument/2006/relationships/image"/><Relationship Id="rId4" Target="../media/image3.png" Type="http://schemas.openxmlformats.org/officeDocument/2006/relationships/image"/><Relationship Id="rId5" Target="../media/image4.svg" Type="http://schemas.openxmlformats.org/officeDocument/2006/relationships/image"/><Relationship Id="rId6" Target="../media/image5.png" Type="http://schemas.openxmlformats.org/officeDocument/2006/relationships/image"/><Relationship Id="rId7" Target="../media/image6.svg" Type="http://schemas.openxmlformats.org/officeDocument/2006/relationships/image"/><Relationship Id="rId8" Target="../media/image7.png" Type="http://schemas.openxmlformats.org/officeDocument/2006/relationships/image"/><Relationship Id="rId9" Target="../media/image8.svg" Type="http://schemas.openxmlformats.org/officeDocument/2006/relationships/image"/></Relationships>
</file>

<file path=ppt/slides/slide1.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5400000">
            <a:off x="2944825" y="-4161082"/>
            <a:ext cx="12398359" cy="18609164"/>
          </a:xfrm>
          <a:custGeom>
            <a:avLst/>
            <a:gdLst/>
            <a:ahLst/>
            <a:cxnLst/>
            <a:rect r="r" b="b" t="t" l="l"/>
            <a:pathLst>
              <a:path h="18609164" w="12398359">
                <a:moveTo>
                  <a:pt x="0" y="0"/>
                </a:moveTo>
                <a:lnTo>
                  <a:pt x="12398359" y="0"/>
                </a:lnTo>
                <a:lnTo>
                  <a:pt x="12398359" y="18609164"/>
                </a:lnTo>
                <a:lnTo>
                  <a:pt x="0" y="18609164"/>
                </a:lnTo>
                <a:lnTo>
                  <a:pt x="0" y="0"/>
                </a:lnTo>
                <a:close/>
              </a:path>
            </a:pathLst>
          </a:custGeom>
          <a:blipFill>
            <a:blip r:embed="rId2">
              <a:alphaModFix amt="2000"/>
              <a:extLst>
                <a:ext uri="{96DAC541-7B7A-43D3-8B79-37D633B846F1}">
                  <asvg:svgBlip xmlns:asvg="http://schemas.microsoft.com/office/drawing/2016/SVG/main" r:embed="rId3"/>
                </a:ext>
              </a:extLst>
            </a:blip>
            <a:stretch>
              <a:fillRect l="-44" t="0" r="-44" b="0"/>
            </a:stretch>
          </a:blipFill>
        </p:spPr>
      </p:sp>
      <p:sp>
        <p:nvSpPr>
          <p:cNvPr name="Freeform 3" id="3"/>
          <p:cNvSpPr/>
          <p:nvPr/>
        </p:nvSpPr>
        <p:spPr>
          <a:xfrm flipH="false" flipV="false" rot="0">
            <a:off x="0" y="0"/>
            <a:ext cx="6614017" cy="2546394"/>
          </a:xfrm>
          <a:custGeom>
            <a:avLst/>
            <a:gdLst/>
            <a:ahLst/>
            <a:cxnLst/>
            <a:rect r="r" b="b" t="t" l="l"/>
            <a:pathLst>
              <a:path h="2546394" w="6614017">
                <a:moveTo>
                  <a:pt x="0" y="0"/>
                </a:moveTo>
                <a:lnTo>
                  <a:pt x="6614017" y="0"/>
                </a:lnTo>
                <a:lnTo>
                  <a:pt x="6614017" y="2546394"/>
                </a:lnTo>
                <a:lnTo>
                  <a:pt x="0" y="2546394"/>
                </a:lnTo>
                <a:lnTo>
                  <a:pt x="0" y="0"/>
                </a:lnTo>
                <a:close/>
              </a:path>
            </a:pathLst>
          </a:custGeom>
          <a:blipFill>
            <a:blip r:embed="rId4">
              <a:extLst>
                <a:ext uri="{96DAC541-7B7A-43D3-8B79-37D633B846F1}">
                  <asvg:svgBlip xmlns:asvg="http://schemas.microsoft.com/office/drawing/2016/SVG/main" r:embed="rId5"/>
                </a:ext>
              </a:extLst>
            </a:blip>
            <a:stretch>
              <a:fillRect l="0" t="-79" r="0" b="-79"/>
            </a:stretch>
          </a:blipFill>
        </p:spPr>
      </p:sp>
      <p:sp>
        <p:nvSpPr>
          <p:cNvPr name="Freeform 4" id="4"/>
          <p:cNvSpPr/>
          <p:nvPr/>
        </p:nvSpPr>
        <p:spPr>
          <a:xfrm flipH="true" flipV="false" rot="0">
            <a:off x="11673983" y="0"/>
            <a:ext cx="6614017" cy="2546394"/>
          </a:xfrm>
          <a:custGeom>
            <a:avLst/>
            <a:gdLst/>
            <a:ahLst/>
            <a:cxnLst/>
            <a:rect r="r" b="b" t="t" l="l"/>
            <a:pathLst>
              <a:path h="2546394" w="6614017">
                <a:moveTo>
                  <a:pt x="6614017" y="0"/>
                </a:moveTo>
                <a:lnTo>
                  <a:pt x="0" y="0"/>
                </a:lnTo>
                <a:lnTo>
                  <a:pt x="0" y="2546394"/>
                </a:lnTo>
                <a:lnTo>
                  <a:pt x="6614017" y="2546394"/>
                </a:lnTo>
                <a:lnTo>
                  <a:pt x="6614017" y="0"/>
                </a:lnTo>
                <a:close/>
              </a:path>
            </a:pathLst>
          </a:custGeom>
          <a:blipFill>
            <a:blip r:embed="rId4">
              <a:extLst>
                <a:ext uri="{96DAC541-7B7A-43D3-8B79-37D633B846F1}">
                  <asvg:svgBlip xmlns:asvg="http://schemas.microsoft.com/office/drawing/2016/SVG/main" r:embed="rId5"/>
                </a:ext>
              </a:extLst>
            </a:blip>
            <a:stretch>
              <a:fillRect l="0" t="-79" r="0" b="-79"/>
            </a:stretch>
          </a:blipFill>
        </p:spPr>
      </p:sp>
      <p:sp>
        <p:nvSpPr>
          <p:cNvPr name="Freeform 5" id="5"/>
          <p:cNvSpPr/>
          <p:nvPr/>
        </p:nvSpPr>
        <p:spPr>
          <a:xfrm flipH="false" flipV="true" rot="0">
            <a:off x="0" y="7126605"/>
            <a:ext cx="18288000" cy="4168140"/>
          </a:xfrm>
          <a:custGeom>
            <a:avLst/>
            <a:gdLst/>
            <a:ahLst/>
            <a:cxnLst/>
            <a:rect r="r" b="b" t="t" l="l"/>
            <a:pathLst>
              <a:path h="4168140" w="18288000">
                <a:moveTo>
                  <a:pt x="0" y="4168140"/>
                </a:moveTo>
                <a:lnTo>
                  <a:pt x="18288000" y="4168140"/>
                </a:lnTo>
                <a:lnTo>
                  <a:pt x="18288000" y="0"/>
                </a:lnTo>
                <a:lnTo>
                  <a:pt x="0" y="0"/>
                </a:lnTo>
                <a:lnTo>
                  <a:pt x="0" y="4168140"/>
                </a:lnTo>
                <a:close/>
              </a:path>
            </a:pathLst>
          </a:custGeom>
          <a:blipFill>
            <a:blip r:embed="rId6">
              <a:extLst>
                <a:ext uri="{96DAC541-7B7A-43D3-8B79-37D633B846F1}">
                  <asvg:svgBlip xmlns:asvg="http://schemas.microsoft.com/office/drawing/2016/SVG/main" r:embed="rId7"/>
                </a:ext>
              </a:extLst>
            </a:blip>
            <a:stretch>
              <a:fillRect l="0" t="-45" r="0" b="-45"/>
            </a:stretch>
          </a:blipFill>
        </p:spPr>
      </p:sp>
      <p:sp>
        <p:nvSpPr>
          <p:cNvPr name="Freeform 6" id="6"/>
          <p:cNvSpPr/>
          <p:nvPr/>
        </p:nvSpPr>
        <p:spPr>
          <a:xfrm flipH="false" flipV="false" rot="0">
            <a:off x="7550991" y="-52616"/>
            <a:ext cx="3186017" cy="2084622"/>
          </a:xfrm>
          <a:custGeom>
            <a:avLst/>
            <a:gdLst/>
            <a:ahLst/>
            <a:cxnLst/>
            <a:rect r="r" b="b" t="t" l="l"/>
            <a:pathLst>
              <a:path h="2084622" w="3186017">
                <a:moveTo>
                  <a:pt x="0" y="0"/>
                </a:moveTo>
                <a:lnTo>
                  <a:pt x="3186018" y="0"/>
                </a:lnTo>
                <a:lnTo>
                  <a:pt x="3186018" y="2084622"/>
                </a:lnTo>
                <a:lnTo>
                  <a:pt x="0" y="2084622"/>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7" id="7"/>
          <p:cNvSpPr/>
          <p:nvPr/>
        </p:nvSpPr>
        <p:spPr>
          <a:xfrm flipH="false" flipV="false" rot="0">
            <a:off x="8264187" y="157353"/>
            <a:ext cx="1114454" cy="1115844"/>
          </a:xfrm>
          <a:custGeom>
            <a:avLst/>
            <a:gdLst/>
            <a:ahLst/>
            <a:cxnLst/>
            <a:rect r="r" b="b" t="t" l="l"/>
            <a:pathLst>
              <a:path h="1115844" w="1114454">
                <a:moveTo>
                  <a:pt x="0" y="0"/>
                </a:moveTo>
                <a:lnTo>
                  <a:pt x="1114454" y="0"/>
                </a:lnTo>
                <a:lnTo>
                  <a:pt x="1114454" y="1115844"/>
                </a:lnTo>
                <a:lnTo>
                  <a:pt x="0" y="1115844"/>
                </a:lnTo>
                <a:lnTo>
                  <a:pt x="0" y="0"/>
                </a:lnTo>
                <a:close/>
              </a:path>
            </a:pathLst>
          </a:custGeom>
          <a:blipFill>
            <a:blip r:embed="rId10">
              <a:extLst>
                <a:ext uri="{96DAC541-7B7A-43D3-8B79-37D633B846F1}">
                  <asvg:svgBlip xmlns:asvg="http://schemas.microsoft.com/office/drawing/2016/SVG/main" r:embed="rId11"/>
                </a:ext>
              </a:extLst>
            </a:blip>
            <a:stretch>
              <a:fillRect l="-62" t="0" r="-62" b="0"/>
            </a:stretch>
          </a:blipFill>
        </p:spPr>
      </p:sp>
      <p:sp>
        <p:nvSpPr>
          <p:cNvPr name="TextBox 8" id="8"/>
          <p:cNvSpPr txBox="true"/>
          <p:nvPr/>
        </p:nvSpPr>
        <p:spPr>
          <a:xfrm rot="0">
            <a:off x="1607130" y="2764508"/>
            <a:ext cx="15543022" cy="3216796"/>
          </a:xfrm>
          <a:prstGeom prst="rect">
            <a:avLst/>
          </a:prstGeom>
        </p:spPr>
        <p:txBody>
          <a:bodyPr anchor="t" rtlCol="false" tIns="0" lIns="0" bIns="0" rIns="0">
            <a:spAutoFit/>
          </a:bodyPr>
          <a:lstStyle/>
          <a:p>
            <a:pPr algn="ctr">
              <a:lnSpc>
                <a:spcPts val="8542"/>
              </a:lnSpc>
            </a:pPr>
            <a:r>
              <a:rPr lang="en-US" sz="6101" b="true">
                <a:solidFill>
                  <a:srgbClr val="570202"/>
                </a:solidFill>
                <a:latin typeface="Times New Roman Bold"/>
                <a:ea typeface="Times New Roman Bold"/>
                <a:cs typeface="Times New Roman Bold"/>
                <a:sym typeface="Times New Roman Bold"/>
              </a:rPr>
              <a:t>DIGITAL SKILLS PORTFOLIO: LEARNING, DEVELOPMENT AN</a:t>
            </a:r>
            <a:r>
              <a:rPr lang="en-US" sz="6101" b="true">
                <a:solidFill>
                  <a:srgbClr val="570202"/>
                </a:solidFill>
                <a:latin typeface="Times New Roman Bold"/>
                <a:ea typeface="Times New Roman Bold"/>
                <a:cs typeface="Times New Roman Bold"/>
                <a:sym typeface="Times New Roman Bold"/>
              </a:rPr>
              <a:t>D REFLECTION</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5400000">
            <a:off x="2944825" y="-4161082"/>
            <a:ext cx="12398359" cy="18609164"/>
          </a:xfrm>
          <a:custGeom>
            <a:avLst/>
            <a:gdLst/>
            <a:ahLst/>
            <a:cxnLst/>
            <a:rect r="r" b="b" t="t" l="l"/>
            <a:pathLst>
              <a:path h="18609164" w="12398359">
                <a:moveTo>
                  <a:pt x="0" y="0"/>
                </a:moveTo>
                <a:lnTo>
                  <a:pt x="12398359" y="0"/>
                </a:lnTo>
                <a:lnTo>
                  <a:pt x="12398359" y="18609164"/>
                </a:lnTo>
                <a:lnTo>
                  <a:pt x="0" y="18609164"/>
                </a:lnTo>
                <a:lnTo>
                  <a:pt x="0" y="0"/>
                </a:lnTo>
                <a:close/>
              </a:path>
            </a:pathLst>
          </a:custGeom>
          <a:blipFill>
            <a:blip r:embed="rId3">
              <a:alphaModFix amt="2000"/>
              <a:extLst>
                <a:ext uri="{96DAC541-7B7A-43D3-8B79-37D633B846F1}">
                  <asvg:svgBlip xmlns:asvg="http://schemas.microsoft.com/office/drawing/2016/SVG/main" r:embed="rId4"/>
                </a:ext>
              </a:extLst>
            </a:blip>
            <a:stretch>
              <a:fillRect l="-44" t="0" r="-44" b="0"/>
            </a:stretch>
          </a:blipFill>
        </p:spPr>
      </p:sp>
      <p:sp>
        <p:nvSpPr>
          <p:cNvPr name="Freeform 3" id="3"/>
          <p:cNvSpPr/>
          <p:nvPr/>
        </p:nvSpPr>
        <p:spPr>
          <a:xfrm flipH="true" flipV="false" rot="0">
            <a:off x="12784588" y="0"/>
            <a:ext cx="5503412" cy="2118808"/>
          </a:xfrm>
          <a:custGeom>
            <a:avLst/>
            <a:gdLst/>
            <a:ahLst/>
            <a:cxnLst/>
            <a:rect r="r" b="b" t="t" l="l"/>
            <a:pathLst>
              <a:path h="2118808" w="5503412">
                <a:moveTo>
                  <a:pt x="5503412" y="0"/>
                </a:moveTo>
                <a:lnTo>
                  <a:pt x="0" y="0"/>
                </a:lnTo>
                <a:lnTo>
                  <a:pt x="0" y="2118808"/>
                </a:lnTo>
                <a:lnTo>
                  <a:pt x="5503412" y="2118808"/>
                </a:lnTo>
                <a:lnTo>
                  <a:pt x="5503412" y="0"/>
                </a:lnTo>
                <a:close/>
              </a:path>
            </a:pathLst>
          </a:custGeom>
          <a:blipFill>
            <a:blip r:embed="rId5">
              <a:extLst>
                <a:ext uri="{96DAC541-7B7A-43D3-8B79-37D633B846F1}">
                  <asvg:svgBlip xmlns:asvg="http://schemas.microsoft.com/office/drawing/2016/SVG/main" r:embed="rId6"/>
                </a:ext>
              </a:extLst>
            </a:blip>
            <a:stretch>
              <a:fillRect l="0" t="-105" r="0" b="-105"/>
            </a:stretch>
          </a:blipFill>
        </p:spPr>
      </p:sp>
      <p:sp>
        <p:nvSpPr>
          <p:cNvPr name="Freeform 4" id="4"/>
          <p:cNvSpPr/>
          <p:nvPr/>
        </p:nvSpPr>
        <p:spPr>
          <a:xfrm flipH="false" flipV="false" rot="0">
            <a:off x="15173" y="0"/>
            <a:ext cx="5503412" cy="2118808"/>
          </a:xfrm>
          <a:custGeom>
            <a:avLst/>
            <a:gdLst/>
            <a:ahLst/>
            <a:cxnLst/>
            <a:rect r="r" b="b" t="t" l="l"/>
            <a:pathLst>
              <a:path h="2118808" w="5503412">
                <a:moveTo>
                  <a:pt x="0" y="0"/>
                </a:moveTo>
                <a:lnTo>
                  <a:pt x="5503412" y="0"/>
                </a:lnTo>
                <a:lnTo>
                  <a:pt x="5503412" y="2118808"/>
                </a:lnTo>
                <a:lnTo>
                  <a:pt x="0" y="2118808"/>
                </a:lnTo>
                <a:lnTo>
                  <a:pt x="0" y="0"/>
                </a:lnTo>
                <a:close/>
              </a:path>
            </a:pathLst>
          </a:custGeom>
          <a:blipFill>
            <a:blip r:embed="rId5">
              <a:extLst>
                <a:ext uri="{96DAC541-7B7A-43D3-8B79-37D633B846F1}">
                  <asvg:svgBlip xmlns:asvg="http://schemas.microsoft.com/office/drawing/2016/SVG/main" r:embed="rId6"/>
                </a:ext>
              </a:extLst>
            </a:blip>
            <a:stretch>
              <a:fillRect l="0" t="-105" r="0" b="-105"/>
            </a:stretch>
          </a:blipFill>
        </p:spPr>
      </p:sp>
      <p:sp>
        <p:nvSpPr>
          <p:cNvPr name="Freeform 5" id="5"/>
          <p:cNvSpPr/>
          <p:nvPr/>
        </p:nvSpPr>
        <p:spPr>
          <a:xfrm flipH="false" flipV="true" rot="0">
            <a:off x="0" y="7752969"/>
            <a:ext cx="18288000" cy="4168140"/>
          </a:xfrm>
          <a:custGeom>
            <a:avLst/>
            <a:gdLst/>
            <a:ahLst/>
            <a:cxnLst/>
            <a:rect r="r" b="b" t="t" l="l"/>
            <a:pathLst>
              <a:path h="4168140" w="18288000">
                <a:moveTo>
                  <a:pt x="0" y="4168140"/>
                </a:moveTo>
                <a:lnTo>
                  <a:pt x="18288000" y="4168140"/>
                </a:lnTo>
                <a:lnTo>
                  <a:pt x="18288000" y="0"/>
                </a:lnTo>
                <a:lnTo>
                  <a:pt x="0" y="0"/>
                </a:lnTo>
                <a:lnTo>
                  <a:pt x="0" y="4168140"/>
                </a:lnTo>
                <a:close/>
              </a:path>
            </a:pathLst>
          </a:custGeom>
          <a:blipFill>
            <a:blip r:embed="rId7">
              <a:extLst>
                <a:ext uri="{96DAC541-7B7A-43D3-8B79-37D633B846F1}">
                  <asvg:svgBlip xmlns:asvg="http://schemas.microsoft.com/office/drawing/2016/SVG/main" r:embed="rId8"/>
                </a:ext>
              </a:extLst>
            </a:blip>
            <a:stretch>
              <a:fillRect l="0" t="-45" r="0" b="-45"/>
            </a:stretch>
          </a:blipFill>
        </p:spPr>
      </p:sp>
      <p:sp>
        <p:nvSpPr>
          <p:cNvPr name="Freeform 6" id="6"/>
          <p:cNvSpPr/>
          <p:nvPr/>
        </p:nvSpPr>
        <p:spPr>
          <a:xfrm flipH="false" flipV="false" rot="0">
            <a:off x="10734854" y="3376424"/>
            <a:ext cx="6524446" cy="3811310"/>
          </a:xfrm>
          <a:custGeom>
            <a:avLst/>
            <a:gdLst/>
            <a:ahLst/>
            <a:cxnLst/>
            <a:rect r="r" b="b" t="t" l="l"/>
            <a:pathLst>
              <a:path h="3811310" w="6524446">
                <a:moveTo>
                  <a:pt x="0" y="0"/>
                </a:moveTo>
                <a:lnTo>
                  <a:pt x="6524446" y="0"/>
                </a:lnTo>
                <a:lnTo>
                  <a:pt x="6524446" y="3811310"/>
                </a:lnTo>
                <a:lnTo>
                  <a:pt x="0" y="3811310"/>
                </a:lnTo>
                <a:lnTo>
                  <a:pt x="0" y="0"/>
                </a:lnTo>
                <a:close/>
              </a:path>
            </a:pathLst>
          </a:custGeom>
          <a:blipFill>
            <a:blip r:embed="rId9"/>
            <a:stretch>
              <a:fillRect l="0" t="0" r="0" b="0"/>
            </a:stretch>
          </a:blipFill>
        </p:spPr>
      </p:sp>
      <p:sp>
        <p:nvSpPr>
          <p:cNvPr name="TextBox 7" id="7"/>
          <p:cNvSpPr txBox="true"/>
          <p:nvPr/>
        </p:nvSpPr>
        <p:spPr>
          <a:xfrm rot="0">
            <a:off x="1341926" y="2710118"/>
            <a:ext cx="8791310" cy="5589981"/>
          </a:xfrm>
          <a:prstGeom prst="rect">
            <a:avLst/>
          </a:prstGeom>
        </p:spPr>
        <p:txBody>
          <a:bodyPr anchor="t" rtlCol="false" tIns="0" lIns="0" bIns="0" rIns="0">
            <a:spAutoFit/>
          </a:bodyPr>
          <a:lstStyle/>
          <a:p>
            <a:pPr algn="l" marL="496357" indent="-248178" lvl="1">
              <a:lnSpc>
                <a:spcPts val="3747"/>
              </a:lnSpc>
              <a:buFont typeface="Arial"/>
              <a:buChar char="•"/>
            </a:pPr>
            <a:r>
              <a:rPr lang="en-US" sz="2299">
                <a:solidFill>
                  <a:srgbClr val="000000"/>
                </a:solidFill>
                <a:latin typeface="Times New Roman"/>
                <a:ea typeface="Times New Roman"/>
                <a:cs typeface="Times New Roman"/>
                <a:sym typeface="Times New Roman"/>
              </a:rPr>
              <a:t>·This is a selection of the digital work completed during the Digital Skills module and represents how my confidence and practical skills have developed during the course.</a:t>
            </a:r>
          </a:p>
          <a:p>
            <a:pPr algn="l" marL="496357" indent="-248178" lvl="1">
              <a:lnSpc>
                <a:spcPts val="3747"/>
              </a:lnSpc>
              <a:buFont typeface="Arial"/>
              <a:buChar char="•"/>
            </a:pPr>
            <a:r>
              <a:rPr lang="en-US" sz="2299">
                <a:solidFill>
                  <a:srgbClr val="000000"/>
                </a:solidFill>
                <a:latin typeface="Times New Roman"/>
                <a:ea typeface="Times New Roman"/>
                <a:cs typeface="Times New Roman"/>
                <a:sym typeface="Times New Roman"/>
              </a:rPr>
              <a:t>·I have chosen examples to reflect various digital skills, such as file organisation, business document creation, data presentation, and online learning on Moodle.</a:t>
            </a:r>
          </a:p>
          <a:p>
            <a:pPr algn="l" marL="496357" indent="-248178" lvl="1">
              <a:lnSpc>
                <a:spcPts val="3747"/>
              </a:lnSpc>
              <a:buFont typeface="Arial"/>
              <a:buChar char="•"/>
            </a:pPr>
            <a:r>
              <a:rPr lang="en-US" sz="2299">
                <a:solidFill>
                  <a:srgbClr val="000000"/>
                </a:solidFill>
                <a:latin typeface="Times New Roman"/>
                <a:ea typeface="Times New Roman"/>
                <a:cs typeface="Times New Roman"/>
                <a:sym typeface="Times New Roman"/>
              </a:rPr>
              <a:t>·These are some of the ways I have grown to master the easiest digital habits to creating professional documents and information sharing effectively.</a:t>
            </a:r>
          </a:p>
          <a:p>
            <a:pPr algn="l" marL="496357" indent="-248178" lvl="1">
              <a:lnSpc>
                <a:spcPts val="3747"/>
              </a:lnSpc>
              <a:buFont typeface="Arial"/>
              <a:buChar char="•"/>
            </a:pPr>
            <a:r>
              <a:rPr lang="en-US" sz="2299">
                <a:solidFill>
                  <a:srgbClr val="000000"/>
                </a:solidFill>
                <a:latin typeface="Times New Roman"/>
                <a:ea typeface="Times New Roman"/>
                <a:cs typeface="Times New Roman"/>
                <a:sym typeface="Times New Roman"/>
              </a:rPr>
              <a:t>The portfolio also emphasizes that I have enhanced myself through frequent practice, tutor mentoring, and feedback when acquiring skills that will be useful in university work and my future job</a:t>
            </a:r>
          </a:p>
        </p:txBody>
      </p:sp>
      <p:sp>
        <p:nvSpPr>
          <p:cNvPr name="TextBox 8" id="8"/>
          <p:cNvSpPr txBox="true"/>
          <p:nvPr/>
        </p:nvSpPr>
        <p:spPr>
          <a:xfrm rot="0">
            <a:off x="849940" y="572033"/>
            <a:ext cx="16230600" cy="1123359"/>
          </a:xfrm>
          <a:prstGeom prst="rect">
            <a:avLst/>
          </a:prstGeom>
        </p:spPr>
        <p:txBody>
          <a:bodyPr anchor="t" rtlCol="false" tIns="0" lIns="0" bIns="0" rIns="0">
            <a:spAutoFit/>
          </a:bodyPr>
          <a:lstStyle/>
          <a:p>
            <a:pPr algn="ctr">
              <a:lnSpc>
                <a:spcPts val="8960"/>
              </a:lnSpc>
            </a:pPr>
            <a:r>
              <a:rPr lang="en-US" sz="6400" b="true">
                <a:solidFill>
                  <a:srgbClr val="570202"/>
                </a:solidFill>
                <a:latin typeface="Times New Roman Bold"/>
                <a:ea typeface="Times New Roman Bold"/>
                <a:cs typeface="Times New Roman Bold"/>
                <a:sym typeface="Times New Roman Bold"/>
              </a:rPr>
              <a:t>Introduction to IKEA</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5400000">
            <a:off x="2944825" y="-4161082"/>
            <a:ext cx="12398359" cy="18609164"/>
          </a:xfrm>
          <a:custGeom>
            <a:avLst/>
            <a:gdLst/>
            <a:ahLst/>
            <a:cxnLst/>
            <a:rect r="r" b="b" t="t" l="l"/>
            <a:pathLst>
              <a:path h="18609164" w="12398359">
                <a:moveTo>
                  <a:pt x="0" y="0"/>
                </a:moveTo>
                <a:lnTo>
                  <a:pt x="12398359" y="0"/>
                </a:lnTo>
                <a:lnTo>
                  <a:pt x="12398359" y="18609164"/>
                </a:lnTo>
                <a:lnTo>
                  <a:pt x="0" y="18609164"/>
                </a:lnTo>
                <a:lnTo>
                  <a:pt x="0" y="0"/>
                </a:lnTo>
                <a:close/>
              </a:path>
            </a:pathLst>
          </a:custGeom>
          <a:blipFill>
            <a:blip r:embed="rId3">
              <a:alphaModFix amt="2000"/>
              <a:extLst>
                <a:ext uri="{96DAC541-7B7A-43D3-8B79-37D633B846F1}">
                  <asvg:svgBlip xmlns:asvg="http://schemas.microsoft.com/office/drawing/2016/SVG/main" r:embed="rId4"/>
                </a:ext>
              </a:extLst>
            </a:blip>
            <a:stretch>
              <a:fillRect l="-44" t="0" r="-44" b="0"/>
            </a:stretch>
          </a:blipFill>
        </p:spPr>
      </p:sp>
      <p:sp>
        <p:nvSpPr>
          <p:cNvPr name="Freeform 3" id="3"/>
          <p:cNvSpPr/>
          <p:nvPr/>
        </p:nvSpPr>
        <p:spPr>
          <a:xfrm flipH="true" flipV="false" rot="0">
            <a:off x="12784588" y="0"/>
            <a:ext cx="5503412" cy="2118808"/>
          </a:xfrm>
          <a:custGeom>
            <a:avLst/>
            <a:gdLst/>
            <a:ahLst/>
            <a:cxnLst/>
            <a:rect r="r" b="b" t="t" l="l"/>
            <a:pathLst>
              <a:path h="2118808" w="5503412">
                <a:moveTo>
                  <a:pt x="5503412" y="0"/>
                </a:moveTo>
                <a:lnTo>
                  <a:pt x="0" y="0"/>
                </a:lnTo>
                <a:lnTo>
                  <a:pt x="0" y="2118808"/>
                </a:lnTo>
                <a:lnTo>
                  <a:pt x="5503412" y="2118808"/>
                </a:lnTo>
                <a:lnTo>
                  <a:pt x="5503412" y="0"/>
                </a:lnTo>
                <a:close/>
              </a:path>
            </a:pathLst>
          </a:custGeom>
          <a:blipFill>
            <a:blip r:embed="rId5">
              <a:extLst>
                <a:ext uri="{96DAC541-7B7A-43D3-8B79-37D633B846F1}">
                  <asvg:svgBlip xmlns:asvg="http://schemas.microsoft.com/office/drawing/2016/SVG/main" r:embed="rId6"/>
                </a:ext>
              </a:extLst>
            </a:blip>
            <a:stretch>
              <a:fillRect l="0" t="-105" r="0" b="-105"/>
            </a:stretch>
          </a:blipFill>
        </p:spPr>
      </p:sp>
      <p:sp>
        <p:nvSpPr>
          <p:cNvPr name="Freeform 4" id="4"/>
          <p:cNvSpPr/>
          <p:nvPr/>
        </p:nvSpPr>
        <p:spPr>
          <a:xfrm flipH="false" flipV="false" rot="0">
            <a:off x="15173" y="0"/>
            <a:ext cx="5503412" cy="2118808"/>
          </a:xfrm>
          <a:custGeom>
            <a:avLst/>
            <a:gdLst/>
            <a:ahLst/>
            <a:cxnLst/>
            <a:rect r="r" b="b" t="t" l="l"/>
            <a:pathLst>
              <a:path h="2118808" w="5503412">
                <a:moveTo>
                  <a:pt x="0" y="0"/>
                </a:moveTo>
                <a:lnTo>
                  <a:pt x="5503412" y="0"/>
                </a:lnTo>
                <a:lnTo>
                  <a:pt x="5503412" y="2118808"/>
                </a:lnTo>
                <a:lnTo>
                  <a:pt x="0" y="2118808"/>
                </a:lnTo>
                <a:lnTo>
                  <a:pt x="0" y="0"/>
                </a:lnTo>
                <a:close/>
              </a:path>
            </a:pathLst>
          </a:custGeom>
          <a:blipFill>
            <a:blip r:embed="rId5">
              <a:extLst>
                <a:ext uri="{96DAC541-7B7A-43D3-8B79-37D633B846F1}">
                  <asvg:svgBlip xmlns:asvg="http://schemas.microsoft.com/office/drawing/2016/SVG/main" r:embed="rId6"/>
                </a:ext>
              </a:extLst>
            </a:blip>
            <a:stretch>
              <a:fillRect l="0" t="-105" r="0" b="-105"/>
            </a:stretch>
          </a:blipFill>
        </p:spPr>
      </p:sp>
      <p:sp>
        <p:nvSpPr>
          <p:cNvPr name="Freeform 5" id="5"/>
          <p:cNvSpPr/>
          <p:nvPr/>
        </p:nvSpPr>
        <p:spPr>
          <a:xfrm flipH="false" flipV="true" rot="0">
            <a:off x="0" y="7752969"/>
            <a:ext cx="18288000" cy="4168140"/>
          </a:xfrm>
          <a:custGeom>
            <a:avLst/>
            <a:gdLst/>
            <a:ahLst/>
            <a:cxnLst/>
            <a:rect r="r" b="b" t="t" l="l"/>
            <a:pathLst>
              <a:path h="4168140" w="18288000">
                <a:moveTo>
                  <a:pt x="0" y="4168140"/>
                </a:moveTo>
                <a:lnTo>
                  <a:pt x="18288000" y="4168140"/>
                </a:lnTo>
                <a:lnTo>
                  <a:pt x="18288000" y="0"/>
                </a:lnTo>
                <a:lnTo>
                  <a:pt x="0" y="0"/>
                </a:lnTo>
                <a:lnTo>
                  <a:pt x="0" y="4168140"/>
                </a:lnTo>
                <a:close/>
              </a:path>
            </a:pathLst>
          </a:custGeom>
          <a:blipFill>
            <a:blip r:embed="rId7">
              <a:extLst>
                <a:ext uri="{96DAC541-7B7A-43D3-8B79-37D633B846F1}">
                  <asvg:svgBlip xmlns:asvg="http://schemas.microsoft.com/office/drawing/2016/SVG/main" r:embed="rId8"/>
                </a:ext>
              </a:extLst>
            </a:blip>
            <a:stretch>
              <a:fillRect l="0" t="-45" r="0" b="-45"/>
            </a:stretch>
          </a:blipFill>
        </p:spPr>
      </p:sp>
      <p:sp>
        <p:nvSpPr>
          <p:cNvPr name="Freeform 6" id="6"/>
          <p:cNvSpPr/>
          <p:nvPr/>
        </p:nvSpPr>
        <p:spPr>
          <a:xfrm flipH="false" flipV="false" rot="0">
            <a:off x="11098054" y="3401641"/>
            <a:ext cx="5668362" cy="4466474"/>
          </a:xfrm>
          <a:custGeom>
            <a:avLst/>
            <a:gdLst/>
            <a:ahLst/>
            <a:cxnLst/>
            <a:rect r="r" b="b" t="t" l="l"/>
            <a:pathLst>
              <a:path h="4466474" w="5668362">
                <a:moveTo>
                  <a:pt x="0" y="0"/>
                </a:moveTo>
                <a:lnTo>
                  <a:pt x="5668362" y="0"/>
                </a:lnTo>
                <a:lnTo>
                  <a:pt x="5668362" y="4466475"/>
                </a:lnTo>
                <a:lnTo>
                  <a:pt x="0" y="4466475"/>
                </a:lnTo>
                <a:lnTo>
                  <a:pt x="0" y="0"/>
                </a:lnTo>
                <a:close/>
              </a:path>
            </a:pathLst>
          </a:custGeom>
          <a:blipFill>
            <a:blip r:embed="rId9"/>
            <a:stretch>
              <a:fillRect l="0" t="0" r="0" b="0"/>
            </a:stretch>
          </a:blipFill>
        </p:spPr>
      </p:sp>
      <p:sp>
        <p:nvSpPr>
          <p:cNvPr name="TextBox 7" id="7"/>
          <p:cNvSpPr txBox="true"/>
          <p:nvPr/>
        </p:nvSpPr>
        <p:spPr>
          <a:xfrm rot="0">
            <a:off x="1122930" y="3478699"/>
            <a:ext cx="8791310" cy="4656442"/>
          </a:xfrm>
          <a:prstGeom prst="rect">
            <a:avLst/>
          </a:prstGeom>
        </p:spPr>
        <p:txBody>
          <a:bodyPr anchor="t" rtlCol="false" tIns="0" lIns="0" bIns="0" rIns="0">
            <a:spAutoFit/>
          </a:bodyPr>
          <a:lstStyle/>
          <a:p>
            <a:pPr algn="l" marL="496357" indent="-248178" lvl="1">
              <a:lnSpc>
                <a:spcPts val="3747"/>
              </a:lnSpc>
              <a:buFont typeface="Arial"/>
              <a:buChar char="•"/>
            </a:pPr>
            <a:r>
              <a:rPr lang="en-US" sz="2299">
                <a:solidFill>
                  <a:srgbClr val="000000"/>
                </a:solidFill>
                <a:latin typeface="Times New Roman"/>
                <a:ea typeface="Times New Roman"/>
                <a:cs typeface="Times New Roman"/>
                <a:sym typeface="Times New Roman"/>
              </a:rPr>
              <a:t>·The initial week of the module has taught me that to arrange digital files, it is critical to employ a logical structure of folders and effective file naming systems.</a:t>
            </a:r>
          </a:p>
          <a:p>
            <a:pPr algn="l" marL="496357" indent="-248178" lvl="1">
              <a:lnSpc>
                <a:spcPts val="3747"/>
              </a:lnSpc>
              <a:buFont typeface="Arial"/>
              <a:buChar char="•"/>
            </a:pPr>
            <a:r>
              <a:rPr lang="en-US" sz="2299">
                <a:solidFill>
                  <a:srgbClr val="000000"/>
                </a:solidFill>
                <a:latin typeface="Times New Roman"/>
                <a:ea typeface="Times New Roman"/>
                <a:cs typeface="Times New Roman"/>
                <a:sym typeface="Times New Roman"/>
              </a:rPr>
              <a:t>·I created a folder of every module separately and stored lecture slides, assignments, notes and screenshots in the appropriate location.</a:t>
            </a:r>
          </a:p>
          <a:p>
            <a:pPr algn="l" marL="496357" indent="-248178" lvl="1">
              <a:lnSpc>
                <a:spcPts val="3747"/>
              </a:lnSpc>
              <a:buFont typeface="Arial"/>
              <a:buChar char="•"/>
            </a:pPr>
            <a:r>
              <a:rPr lang="en-US" sz="2299">
                <a:solidFill>
                  <a:srgbClr val="000000"/>
                </a:solidFill>
                <a:latin typeface="Times New Roman"/>
                <a:ea typeface="Times New Roman"/>
                <a:cs typeface="Times New Roman"/>
                <a:sym typeface="Times New Roman"/>
              </a:rPr>
              <a:t>·Meaningful file names facilitated the easy finding of documents and minimized the chances of losing valuable coursework.</a:t>
            </a:r>
          </a:p>
          <a:p>
            <a:pPr algn="l" marL="496357" indent="-248178" lvl="1">
              <a:lnSpc>
                <a:spcPts val="3747"/>
              </a:lnSpc>
              <a:buFont typeface="Arial"/>
              <a:buChar char="•"/>
            </a:pPr>
            <a:r>
              <a:rPr lang="en-US" sz="2299">
                <a:solidFill>
                  <a:srgbClr val="000000"/>
                </a:solidFill>
                <a:latin typeface="Times New Roman"/>
                <a:ea typeface="Times New Roman"/>
                <a:cs typeface="Times New Roman"/>
                <a:sym typeface="Times New Roman"/>
              </a:rPr>
              <a:t>I also received essential digital safety tips, including strong passwords, phishing email detection, and personal data protection, and efficient Wi-Fi networks</a:t>
            </a:r>
          </a:p>
        </p:txBody>
      </p:sp>
      <p:sp>
        <p:nvSpPr>
          <p:cNvPr name="TextBox 8" id="8"/>
          <p:cNvSpPr txBox="true"/>
          <p:nvPr/>
        </p:nvSpPr>
        <p:spPr>
          <a:xfrm rot="0">
            <a:off x="849940" y="572033"/>
            <a:ext cx="16230600" cy="1123359"/>
          </a:xfrm>
          <a:prstGeom prst="rect">
            <a:avLst/>
          </a:prstGeom>
        </p:spPr>
        <p:txBody>
          <a:bodyPr anchor="t" rtlCol="false" tIns="0" lIns="0" bIns="0" rIns="0">
            <a:spAutoFit/>
          </a:bodyPr>
          <a:lstStyle/>
          <a:p>
            <a:pPr algn="ctr">
              <a:lnSpc>
                <a:spcPts val="8960"/>
              </a:lnSpc>
            </a:pPr>
            <a:r>
              <a:rPr lang="en-US" sz="6400" b="true">
                <a:solidFill>
                  <a:srgbClr val="570202"/>
                </a:solidFill>
                <a:latin typeface="Times New Roman Bold"/>
                <a:ea typeface="Times New Roman Bold"/>
                <a:cs typeface="Times New Roman Bold"/>
                <a:sym typeface="Times New Roman Bold"/>
              </a:rPr>
              <a:t>File Organisation and Digital Safety</a:t>
            </a:r>
          </a:p>
        </p:txBody>
      </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5400000">
            <a:off x="2944825" y="-4161082"/>
            <a:ext cx="12398359" cy="18609164"/>
          </a:xfrm>
          <a:custGeom>
            <a:avLst/>
            <a:gdLst/>
            <a:ahLst/>
            <a:cxnLst/>
            <a:rect r="r" b="b" t="t" l="l"/>
            <a:pathLst>
              <a:path h="18609164" w="12398359">
                <a:moveTo>
                  <a:pt x="0" y="0"/>
                </a:moveTo>
                <a:lnTo>
                  <a:pt x="12398359" y="0"/>
                </a:lnTo>
                <a:lnTo>
                  <a:pt x="12398359" y="18609164"/>
                </a:lnTo>
                <a:lnTo>
                  <a:pt x="0" y="18609164"/>
                </a:lnTo>
                <a:lnTo>
                  <a:pt x="0" y="0"/>
                </a:lnTo>
                <a:close/>
              </a:path>
            </a:pathLst>
          </a:custGeom>
          <a:blipFill>
            <a:blip r:embed="rId3">
              <a:alphaModFix amt="2000"/>
              <a:extLst>
                <a:ext uri="{96DAC541-7B7A-43D3-8B79-37D633B846F1}">
                  <asvg:svgBlip xmlns:asvg="http://schemas.microsoft.com/office/drawing/2016/SVG/main" r:embed="rId4"/>
                </a:ext>
              </a:extLst>
            </a:blip>
            <a:stretch>
              <a:fillRect l="-44" t="0" r="-44" b="0"/>
            </a:stretch>
          </a:blipFill>
        </p:spPr>
      </p:sp>
      <p:sp>
        <p:nvSpPr>
          <p:cNvPr name="Freeform 3" id="3"/>
          <p:cNvSpPr/>
          <p:nvPr/>
        </p:nvSpPr>
        <p:spPr>
          <a:xfrm flipH="true" flipV="false" rot="0">
            <a:off x="12784588" y="0"/>
            <a:ext cx="5503412" cy="2118808"/>
          </a:xfrm>
          <a:custGeom>
            <a:avLst/>
            <a:gdLst/>
            <a:ahLst/>
            <a:cxnLst/>
            <a:rect r="r" b="b" t="t" l="l"/>
            <a:pathLst>
              <a:path h="2118808" w="5503412">
                <a:moveTo>
                  <a:pt x="5503412" y="0"/>
                </a:moveTo>
                <a:lnTo>
                  <a:pt x="0" y="0"/>
                </a:lnTo>
                <a:lnTo>
                  <a:pt x="0" y="2118808"/>
                </a:lnTo>
                <a:lnTo>
                  <a:pt x="5503412" y="2118808"/>
                </a:lnTo>
                <a:lnTo>
                  <a:pt x="5503412" y="0"/>
                </a:lnTo>
                <a:close/>
              </a:path>
            </a:pathLst>
          </a:custGeom>
          <a:blipFill>
            <a:blip r:embed="rId5">
              <a:extLst>
                <a:ext uri="{96DAC541-7B7A-43D3-8B79-37D633B846F1}">
                  <asvg:svgBlip xmlns:asvg="http://schemas.microsoft.com/office/drawing/2016/SVG/main" r:embed="rId6"/>
                </a:ext>
              </a:extLst>
            </a:blip>
            <a:stretch>
              <a:fillRect l="0" t="-105" r="0" b="-105"/>
            </a:stretch>
          </a:blipFill>
        </p:spPr>
      </p:sp>
      <p:sp>
        <p:nvSpPr>
          <p:cNvPr name="Freeform 4" id="4"/>
          <p:cNvSpPr/>
          <p:nvPr/>
        </p:nvSpPr>
        <p:spPr>
          <a:xfrm flipH="false" flipV="false" rot="0">
            <a:off x="15173" y="0"/>
            <a:ext cx="5503412" cy="2118808"/>
          </a:xfrm>
          <a:custGeom>
            <a:avLst/>
            <a:gdLst/>
            <a:ahLst/>
            <a:cxnLst/>
            <a:rect r="r" b="b" t="t" l="l"/>
            <a:pathLst>
              <a:path h="2118808" w="5503412">
                <a:moveTo>
                  <a:pt x="0" y="0"/>
                </a:moveTo>
                <a:lnTo>
                  <a:pt x="5503412" y="0"/>
                </a:lnTo>
                <a:lnTo>
                  <a:pt x="5503412" y="2118808"/>
                </a:lnTo>
                <a:lnTo>
                  <a:pt x="0" y="2118808"/>
                </a:lnTo>
                <a:lnTo>
                  <a:pt x="0" y="0"/>
                </a:lnTo>
                <a:close/>
              </a:path>
            </a:pathLst>
          </a:custGeom>
          <a:blipFill>
            <a:blip r:embed="rId5">
              <a:extLst>
                <a:ext uri="{96DAC541-7B7A-43D3-8B79-37D633B846F1}">
                  <asvg:svgBlip xmlns:asvg="http://schemas.microsoft.com/office/drawing/2016/SVG/main" r:embed="rId6"/>
                </a:ext>
              </a:extLst>
            </a:blip>
            <a:stretch>
              <a:fillRect l="0" t="-105" r="0" b="-105"/>
            </a:stretch>
          </a:blipFill>
        </p:spPr>
      </p:sp>
      <p:sp>
        <p:nvSpPr>
          <p:cNvPr name="Freeform 5" id="5"/>
          <p:cNvSpPr/>
          <p:nvPr/>
        </p:nvSpPr>
        <p:spPr>
          <a:xfrm flipH="false" flipV="true" rot="0">
            <a:off x="0" y="7752969"/>
            <a:ext cx="18288000" cy="4168140"/>
          </a:xfrm>
          <a:custGeom>
            <a:avLst/>
            <a:gdLst/>
            <a:ahLst/>
            <a:cxnLst/>
            <a:rect r="r" b="b" t="t" l="l"/>
            <a:pathLst>
              <a:path h="4168140" w="18288000">
                <a:moveTo>
                  <a:pt x="0" y="4168140"/>
                </a:moveTo>
                <a:lnTo>
                  <a:pt x="18288000" y="4168140"/>
                </a:lnTo>
                <a:lnTo>
                  <a:pt x="18288000" y="0"/>
                </a:lnTo>
                <a:lnTo>
                  <a:pt x="0" y="0"/>
                </a:lnTo>
                <a:lnTo>
                  <a:pt x="0" y="4168140"/>
                </a:lnTo>
                <a:close/>
              </a:path>
            </a:pathLst>
          </a:custGeom>
          <a:blipFill>
            <a:blip r:embed="rId7">
              <a:extLst>
                <a:ext uri="{96DAC541-7B7A-43D3-8B79-37D633B846F1}">
                  <asvg:svgBlip xmlns:asvg="http://schemas.microsoft.com/office/drawing/2016/SVG/main" r:embed="rId8"/>
                </a:ext>
              </a:extLst>
            </a:blip>
            <a:stretch>
              <a:fillRect l="0" t="-45" r="0" b="-45"/>
            </a:stretch>
          </a:blipFill>
        </p:spPr>
      </p:sp>
      <p:sp>
        <p:nvSpPr>
          <p:cNvPr name="Freeform 6" id="6"/>
          <p:cNvSpPr/>
          <p:nvPr/>
        </p:nvSpPr>
        <p:spPr>
          <a:xfrm flipH="false" flipV="false" rot="0">
            <a:off x="10361823" y="3871883"/>
            <a:ext cx="6897477" cy="3312295"/>
          </a:xfrm>
          <a:custGeom>
            <a:avLst/>
            <a:gdLst/>
            <a:ahLst/>
            <a:cxnLst/>
            <a:rect r="r" b="b" t="t" l="l"/>
            <a:pathLst>
              <a:path h="3312295" w="6897477">
                <a:moveTo>
                  <a:pt x="0" y="0"/>
                </a:moveTo>
                <a:lnTo>
                  <a:pt x="6897477" y="0"/>
                </a:lnTo>
                <a:lnTo>
                  <a:pt x="6897477" y="3312295"/>
                </a:lnTo>
                <a:lnTo>
                  <a:pt x="0" y="3312295"/>
                </a:lnTo>
                <a:lnTo>
                  <a:pt x="0" y="0"/>
                </a:lnTo>
                <a:close/>
              </a:path>
            </a:pathLst>
          </a:custGeom>
          <a:blipFill>
            <a:blip r:embed="rId9"/>
            <a:stretch>
              <a:fillRect l="0" t="0" r="0" b="0"/>
            </a:stretch>
          </a:blipFill>
        </p:spPr>
      </p:sp>
      <p:sp>
        <p:nvSpPr>
          <p:cNvPr name="TextBox 7" id="7"/>
          <p:cNvSpPr txBox="true"/>
          <p:nvPr/>
        </p:nvSpPr>
        <p:spPr>
          <a:xfrm rot="0">
            <a:off x="1341926" y="3330895"/>
            <a:ext cx="8791310" cy="4656442"/>
          </a:xfrm>
          <a:prstGeom prst="rect">
            <a:avLst/>
          </a:prstGeom>
        </p:spPr>
        <p:txBody>
          <a:bodyPr anchor="t" rtlCol="false" tIns="0" lIns="0" bIns="0" rIns="0">
            <a:spAutoFit/>
          </a:bodyPr>
          <a:lstStyle/>
          <a:p>
            <a:pPr algn="l" marL="496357" indent="-248178" lvl="1">
              <a:lnSpc>
                <a:spcPts val="3747"/>
              </a:lnSpc>
              <a:buFont typeface="Arial"/>
              <a:buChar char="•"/>
            </a:pPr>
            <a:r>
              <a:rPr lang="en-US" sz="2299">
                <a:solidFill>
                  <a:srgbClr val="000000"/>
                </a:solidFill>
                <a:latin typeface="Times New Roman"/>
                <a:ea typeface="Times New Roman"/>
                <a:cs typeface="Times New Roman"/>
                <a:sym typeface="Times New Roman"/>
              </a:rPr>
              <a:t>·FreshBite Meals Weekly Sales Analysis business artefact in Microsoft Word was the best artefact that I created.</a:t>
            </a:r>
          </a:p>
          <a:p>
            <a:pPr algn="l" marL="496357" indent="-248178" lvl="1">
              <a:lnSpc>
                <a:spcPts val="3747"/>
              </a:lnSpc>
              <a:buFont typeface="Arial"/>
              <a:buChar char="•"/>
            </a:pPr>
            <a:r>
              <a:rPr lang="en-US" sz="2299">
                <a:solidFill>
                  <a:srgbClr val="000000"/>
                </a:solidFill>
                <a:latin typeface="Times New Roman"/>
                <a:ea typeface="Times New Roman"/>
                <a:cs typeface="Times New Roman"/>
                <a:sym typeface="Times New Roman"/>
              </a:rPr>
              <a:t>·I supplied weekly sales data in a table format, calculated totals and produced a column chart to compare Standard Meals, Vegan Meals and Family Packs.</a:t>
            </a:r>
          </a:p>
          <a:p>
            <a:pPr algn="l" marL="496357" indent="-248178" lvl="1">
              <a:lnSpc>
                <a:spcPts val="3747"/>
              </a:lnSpc>
              <a:buFont typeface="Arial"/>
              <a:buChar char="•"/>
            </a:pPr>
            <a:r>
              <a:rPr lang="en-US" sz="2299">
                <a:solidFill>
                  <a:srgbClr val="000000"/>
                </a:solidFill>
                <a:latin typeface="Times New Roman"/>
                <a:ea typeface="Times New Roman"/>
                <a:cs typeface="Times New Roman"/>
                <a:sym typeface="Times New Roman"/>
              </a:rPr>
              <a:t>·I examined the data by identifying the sales trends like high sales over the weekend and the popularity of standard meals throughout the week.</a:t>
            </a:r>
          </a:p>
          <a:p>
            <a:pPr algn="l" marL="496357" indent="-248178" lvl="1">
              <a:lnSpc>
                <a:spcPts val="3747"/>
              </a:lnSpc>
              <a:buFont typeface="Arial"/>
              <a:buChar char="•"/>
            </a:pPr>
            <a:r>
              <a:rPr lang="en-US" sz="2299">
                <a:solidFill>
                  <a:srgbClr val="000000"/>
                </a:solidFill>
                <a:latin typeface="Times New Roman"/>
                <a:ea typeface="Times New Roman"/>
                <a:cs typeface="Times New Roman"/>
                <a:sym typeface="Times New Roman"/>
              </a:rPr>
              <a:t>Headings, tables, charts and short explanations ensured the document was easy to understand and implement business decisions</a:t>
            </a:r>
          </a:p>
        </p:txBody>
      </p:sp>
      <p:sp>
        <p:nvSpPr>
          <p:cNvPr name="TextBox 8" id="8"/>
          <p:cNvSpPr txBox="true"/>
          <p:nvPr/>
        </p:nvSpPr>
        <p:spPr>
          <a:xfrm rot="0">
            <a:off x="849940" y="572033"/>
            <a:ext cx="16230600" cy="1123359"/>
          </a:xfrm>
          <a:prstGeom prst="rect">
            <a:avLst/>
          </a:prstGeom>
        </p:spPr>
        <p:txBody>
          <a:bodyPr anchor="t" rtlCol="false" tIns="0" lIns="0" bIns="0" rIns="0">
            <a:spAutoFit/>
          </a:bodyPr>
          <a:lstStyle/>
          <a:p>
            <a:pPr algn="ctr">
              <a:lnSpc>
                <a:spcPts val="8960"/>
              </a:lnSpc>
            </a:pPr>
            <a:r>
              <a:rPr lang="en-US" sz="6400" b="true">
                <a:solidFill>
                  <a:srgbClr val="570202"/>
                </a:solidFill>
                <a:latin typeface="Times New Roman Bold"/>
                <a:ea typeface="Times New Roman Bold"/>
                <a:cs typeface="Times New Roman Bold"/>
                <a:sym typeface="Times New Roman Bold"/>
              </a:rPr>
              <a:t>FreshBite Meals Weekly Sales Analysis</a:t>
            </a:r>
          </a:p>
        </p:txBody>
      </p:sp>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5400000">
            <a:off x="2944825" y="-4161082"/>
            <a:ext cx="12398359" cy="18609164"/>
          </a:xfrm>
          <a:custGeom>
            <a:avLst/>
            <a:gdLst/>
            <a:ahLst/>
            <a:cxnLst/>
            <a:rect r="r" b="b" t="t" l="l"/>
            <a:pathLst>
              <a:path h="18609164" w="12398359">
                <a:moveTo>
                  <a:pt x="0" y="0"/>
                </a:moveTo>
                <a:lnTo>
                  <a:pt x="12398359" y="0"/>
                </a:lnTo>
                <a:lnTo>
                  <a:pt x="12398359" y="18609164"/>
                </a:lnTo>
                <a:lnTo>
                  <a:pt x="0" y="18609164"/>
                </a:lnTo>
                <a:lnTo>
                  <a:pt x="0" y="0"/>
                </a:lnTo>
                <a:close/>
              </a:path>
            </a:pathLst>
          </a:custGeom>
          <a:blipFill>
            <a:blip r:embed="rId3">
              <a:alphaModFix amt="2000"/>
              <a:extLst>
                <a:ext uri="{96DAC541-7B7A-43D3-8B79-37D633B846F1}">
                  <asvg:svgBlip xmlns:asvg="http://schemas.microsoft.com/office/drawing/2016/SVG/main" r:embed="rId4"/>
                </a:ext>
              </a:extLst>
            </a:blip>
            <a:stretch>
              <a:fillRect l="-44" t="0" r="-44" b="0"/>
            </a:stretch>
          </a:blipFill>
        </p:spPr>
      </p:sp>
      <p:sp>
        <p:nvSpPr>
          <p:cNvPr name="Freeform 3" id="3"/>
          <p:cNvSpPr/>
          <p:nvPr/>
        </p:nvSpPr>
        <p:spPr>
          <a:xfrm flipH="true" flipV="false" rot="0">
            <a:off x="12784588" y="0"/>
            <a:ext cx="5503412" cy="2118808"/>
          </a:xfrm>
          <a:custGeom>
            <a:avLst/>
            <a:gdLst/>
            <a:ahLst/>
            <a:cxnLst/>
            <a:rect r="r" b="b" t="t" l="l"/>
            <a:pathLst>
              <a:path h="2118808" w="5503412">
                <a:moveTo>
                  <a:pt x="5503412" y="0"/>
                </a:moveTo>
                <a:lnTo>
                  <a:pt x="0" y="0"/>
                </a:lnTo>
                <a:lnTo>
                  <a:pt x="0" y="2118808"/>
                </a:lnTo>
                <a:lnTo>
                  <a:pt x="5503412" y="2118808"/>
                </a:lnTo>
                <a:lnTo>
                  <a:pt x="5503412" y="0"/>
                </a:lnTo>
                <a:close/>
              </a:path>
            </a:pathLst>
          </a:custGeom>
          <a:blipFill>
            <a:blip r:embed="rId5">
              <a:extLst>
                <a:ext uri="{96DAC541-7B7A-43D3-8B79-37D633B846F1}">
                  <asvg:svgBlip xmlns:asvg="http://schemas.microsoft.com/office/drawing/2016/SVG/main" r:embed="rId6"/>
                </a:ext>
              </a:extLst>
            </a:blip>
            <a:stretch>
              <a:fillRect l="0" t="-105" r="0" b="-105"/>
            </a:stretch>
          </a:blipFill>
        </p:spPr>
      </p:sp>
      <p:sp>
        <p:nvSpPr>
          <p:cNvPr name="Freeform 4" id="4"/>
          <p:cNvSpPr/>
          <p:nvPr/>
        </p:nvSpPr>
        <p:spPr>
          <a:xfrm flipH="false" flipV="false" rot="0">
            <a:off x="15173" y="0"/>
            <a:ext cx="5503412" cy="2118808"/>
          </a:xfrm>
          <a:custGeom>
            <a:avLst/>
            <a:gdLst/>
            <a:ahLst/>
            <a:cxnLst/>
            <a:rect r="r" b="b" t="t" l="l"/>
            <a:pathLst>
              <a:path h="2118808" w="5503412">
                <a:moveTo>
                  <a:pt x="0" y="0"/>
                </a:moveTo>
                <a:lnTo>
                  <a:pt x="5503412" y="0"/>
                </a:lnTo>
                <a:lnTo>
                  <a:pt x="5503412" y="2118808"/>
                </a:lnTo>
                <a:lnTo>
                  <a:pt x="0" y="2118808"/>
                </a:lnTo>
                <a:lnTo>
                  <a:pt x="0" y="0"/>
                </a:lnTo>
                <a:close/>
              </a:path>
            </a:pathLst>
          </a:custGeom>
          <a:blipFill>
            <a:blip r:embed="rId5">
              <a:extLst>
                <a:ext uri="{96DAC541-7B7A-43D3-8B79-37D633B846F1}">
                  <asvg:svgBlip xmlns:asvg="http://schemas.microsoft.com/office/drawing/2016/SVG/main" r:embed="rId6"/>
                </a:ext>
              </a:extLst>
            </a:blip>
            <a:stretch>
              <a:fillRect l="0" t="-105" r="0" b="-105"/>
            </a:stretch>
          </a:blipFill>
        </p:spPr>
      </p:sp>
      <p:sp>
        <p:nvSpPr>
          <p:cNvPr name="Freeform 5" id="5"/>
          <p:cNvSpPr/>
          <p:nvPr/>
        </p:nvSpPr>
        <p:spPr>
          <a:xfrm flipH="false" flipV="true" rot="0">
            <a:off x="0" y="7752969"/>
            <a:ext cx="18288000" cy="4168140"/>
          </a:xfrm>
          <a:custGeom>
            <a:avLst/>
            <a:gdLst/>
            <a:ahLst/>
            <a:cxnLst/>
            <a:rect r="r" b="b" t="t" l="l"/>
            <a:pathLst>
              <a:path h="4168140" w="18288000">
                <a:moveTo>
                  <a:pt x="0" y="4168140"/>
                </a:moveTo>
                <a:lnTo>
                  <a:pt x="18288000" y="4168140"/>
                </a:lnTo>
                <a:lnTo>
                  <a:pt x="18288000" y="0"/>
                </a:lnTo>
                <a:lnTo>
                  <a:pt x="0" y="0"/>
                </a:lnTo>
                <a:lnTo>
                  <a:pt x="0" y="4168140"/>
                </a:lnTo>
                <a:close/>
              </a:path>
            </a:pathLst>
          </a:custGeom>
          <a:blipFill>
            <a:blip r:embed="rId7">
              <a:extLst>
                <a:ext uri="{96DAC541-7B7A-43D3-8B79-37D633B846F1}">
                  <asvg:svgBlip xmlns:asvg="http://schemas.microsoft.com/office/drawing/2016/SVG/main" r:embed="rId8"/>
                </a:ext>
              </a:extLst>
            </a:blip>
            <a:stretch>
              <a:fillRect l="0" t="-45" r="0" b="-45"/>
            </a:stretch>
          </a:blipFill>
        </p:spPr>
      </p:sp>
      <p:sp>
        <p:nvSpPr>
          <p:cNvPr name="Freeform 6" id="6"/>
          <p:cNvSpPr/>
          <p:nvPr/>
        </p:nvSpPr>
        <p:spPr>
          <a:xfrm flipH="false" flipV="false" rot="0">
            <a:off x="11420337" y="3149587"/>
            <a:ext cx="4873781" cy="4981351"/>
          </a:xfrm>
          <a:custGeom>
            <a:avLst/>
            <a:gdLst/>
            <a:ahLst/>
            <a:cxnLst/>
            <a:rect r="r" b="b" t="t" l="l"/>
            <a:pathLst>
              <a:path h="4981351" w="4873781">
                <a:moveTo>
                  <a:pt x="0" y="0"/>
                </a:moveTo>
                <a:lnTo>
                  <a:pt x="4873781" y="0"/>
                </a:lnTo>
                <a:lnTo>
                  <a:pt x="4873781" y="4981351"/>
                </a:lnTo>
                <a:lnTo>
                  <a:pt x="0" y="4981351"/>
                </a:lnTo>
                <a:lnTo>
                  <a:pt x="0" y="0"/>
                </a:lnTo>
                <a:close/>
              </a:path>
            </a:pathLst>
          </a:custGeom>
          <a:blipFill>
            <a:blip r:embed="rId9"/>
            <a:stretch>
              <a:fillRect l="0" t="0" r="0" b="0"/>
            </a:stretch>
          </a:blipFill>
        </p:spPr>
      </p:sp>
      <p:sp>
        <p:nvSpPr>
          <p:cNvPr name="TextBox 7" id="7"/>
          <p:cNvSpPr txBox="true"/>
          <p:nvPr/>
        </p:nvSpPr>
        <p:spPr>
          <a:xfrm rot="0">
            <a:off x="1312365" y="3035287"/>
            <a:ext cx="8791310" cy="5123211"/>
          </a:xfrm>
          <a:prstGeom prst="rect">
            <a:avLst/>
          </a:prstGeom>
        </p:spPr>
        <p:txBody>
          <a:bodyPr anchor="t" rtlCol="false" tIns="0" lIns="0" bIns="0" rIns="0">
            <a:spAutoFit/>
          </a:bodyPr>
          <a:lstStyle/>
          <a:p>
            <a:pPr algn="l" marL="496357" indent="-248178" lvl="1">
              <a:lnSpc>
                <a:spcPts val="3747"/>
              </a:lnSpc>
              <a:buFont typeface="Arial"/>
              <a:buChar char="•"/>
            </a:pPr>
            <a:r>
              <a:rPr lang="en-US" sz="2299">
                <a:solidFill>
                  <a:srgbClr val="000000"/>
                </a:solidFill>
                <a:latin typeface="Times New Roman"/>
                <a:ea typeface="Times New Roman"/>
                <a:cs typeface="Times New Roman"/>
                <a:sym typeface="Times New Roman"/>
              </a:rPr>
              <a:t>·I often used Moodle during the module to read lectures, complete a weekly assignment, submit an assignment, and communicate with tutors.</a:t>
            </a:r>
          </a:p>
          <a:p>
            <a:pPr algn="l" marL="496357" indent="-248178" lvl="1">
              <a:lnSpc>
                <a:spcPts val="3747"/>
              </a:lnSpc>
              <a:buFont typeface="Arial"/>
              <a:buChar char="•"/>
            </a:pPr>
            <a:r>
              <a:rPr lang="en-US" sz="2299">
                <a:solidFill>
                  <a:srgbClr val="000000"/>
                </a:solidFill>
                <a:latin typeface="Times New Roman"/>
                <a:ea typeface="Times New Roman"/>
                <a:cs typeface="Times New Roman"/>
                <a:sym typeface="Times New Roman"/>
              </a:rPr>
              <a:t>·I had no doubts that I had mastered the use of the learning platform, locating central deadlines, downloading materials, and having online discussions.</a:t>
            </a:r>
          </a:p>
          <a:p>
            <a:pPr algn="l" marL="496357" indent="-248178" lvl="1">
              <a:lnSpc>
                <a:spcPts val="3747"/>
              </a:lnSpc>
              <a:buFont typeface="Arial"/>
              <a:buChar char="•"/>
            </a:pPr>
            <a:r>
              <a:rPr lang="en-US" sz="2299">
                <a:solidFill>
                  <a:srgbClr val="000000"/>
                </a:solidFill>
                <a:latin typeface="Times New Roman"/>
                <a:ea typeface="Times New Roman"/>
                <a:cs typeface="Times New Roman"/>
                <a:sym typeface="Times New Roman"/>
              </a:rPr>
              <a:t>·I also learned the use of digital learning systems to support independent learning by accessing the learning content and academic resources within a limited time.</a:t>
            </a:r>
          </a:p>
          <a:p>
            <a:pPr algn="l" marL="496357" indent="-248178" lvl="1">
              <a:lnSpc>
                <a:spcPts val="3747"/>
              </a:lnSpc>
              <a:buFont typeface="Arial"/>
              <a:buChar char="•"/>
            </a:pPr>
            <a:r>
              <a:rPr lang="en-US" sz="2299">
                <a:solidFill>
                  <a:srgbClr val="000000"/>
                </a:solidFill>
                <a:latin typeface="Times New Roman"/>
                <a:ea typeface="Times New Roman"/>
                <a:cs typeface="Times New Roman"/>
                <a:sym typeface="Times New Roman"/>
              </a:rPr>
              <a:t>Moodle helped me to manage time and be organised, as I could easily track my progress and accomplish tasks ahead of submission due dates</a:t>
            </a:r>
          </a:p>
        </p:txBody>
      </p:sp>
      <p:sp>
        <p:nvSpPr>
          <p:cNvPr name="TextBox 8" id="8"/>
          <p:cNvSpPr txBox="true"/>
          <p:nvPr/>
        </p:nvSpPr>
        <p:spPr>
          <a:xfrm rot="0">
            <a:off x="849940" y="572033"/>
            <a:ext cx="16230600" cy="1050289"/>
          </a:xfrm>
          <a:prstGeom prst="rect">
            <a:avLst/>
          </a:prstGeom>
        </p:spPr>
        <p:txBody>
          <a:bodyPr anchor="t" rtlCol="false" tIns="0" lIns="0" bIns="0" rIns="0">
            <a:spAutoFit/>
          </a:bodyPr>
          <a:lstStyle/>
          <a:p>
            <a:pPr algn="ctr">
              <a:lnSpc>
                <a:spcPts val="8260"/>
              </a:lnSpc>
            </a:pPr>
            <a:r>
              <a:rPr lang="en-US" sz="5900" b="true">
                <a:solidFill>
                  <a:srgbClr val="570202"/>
                </a:solidFill>
                <a:latin typeface="Times New Roman Bold"/>
                <a:ea typeface="Times New Roman Bold"/>
                <a:cs typeface="Times New Roman Bold"/>
                <a:sym typeface="Times New Roman Bold"/>
              </a:rPr>
              <a:t>Moodle and Digital Learning Skills</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5400000">
            <a:off x="2944825" y="-4161082"/>
            <a:ext cx="12398359" cy="18609164"/>
          </a:xfrm>
          <a:custGeom>
            <a:avLst/>
            <a:gdLst/>
            <a:ahLst/>
            <a:cxnLst/>
            <a:rect r="r" b="b" t="t" l="l"/>
            <a:pathLst>
              <a:path h="18609164" w="12398359">
                <a:moveTo>
                  <a:pt x="0" y="0"/>
                </a:moveTo>
                <a:lnTo>
                  <a:pt x="12398359" y="0"/>
                </a:lnTo>
                <a:lnTo>
                  <a:pt x="12398359" y="18609164"/>
                </a:lnTo>
                <a:lnTo>
                  <a:pt x="0" y="18609164"/>
                </a:lnTo>
                <a:lnTo>
                  <a:pt x="0" y="0"/>
                </a:lnTo>
                <a:close/>
              </a:path>
            </a:pathLst>
          </a:custGeom>
          <a:blipFill>
            <a:blip r:embed="rId3">
              <a:alphaModFix amt="2000"/>
              <a:extLst>
                <a:ext uri="{96DAC541-7B7A-43D3-8B79-37D633B846F1}">
                  <asvg:svgBlip xmlns:asvg="http://schemas.microsoft.com/office/drawing/2016/SVG/main" r:embed="rId4"/>
                </a:ext>
              </a:extLst>
            </a:blip>
            <a:stretch>
              <a:fillRect l="-44" t="0" r="-44" b="0"/>
            </a:stretch>
          </a:blipFill>
        </p:spPr>
      </p:sp>
      <p:sp>
        <p:nvSpPr>
          <p:cNvPr name="Freeform 3" id="3"/>
          <p:cNvSpPr/>
          <p:nvPr/>
        </p:nvSpPr>
        <p:spPr>
          <a:xfrm flipH="true" flipV="false" rot="0">
            <a:off x="12784588" y="0"/>
            <a:ext cx="5503412" cy="2118808"/>
          </a:xfrm>
          <a:custGeom>
            <a:avLst/>
            <a:gdLst/>
            <a:ahLst/>
            <a:cxnLst/>
            <a:rect r="r" b="b" t="t" l="l"/>
            <a:pathLst>
              <a:path h="2118808" w="5503412">
                <a:moveTo>
                  <a:pt x="5503412" y="0"/>
                </a:moveTo>
                <a:lnTo>
                  <a:pt x="0" y="0"/>
                </a:lnTo>
                <a:lnTo>
                  <a:pt x="0" y="2118808"/>
                </a:lnTo>
                <a:lnTo>
                  <a:pt x="5503412" y="2118808"/>
                </a:lnTo>
                <a:lnTo>
                  <a:pt x="5503412" y="0"/>
                </a:lnTo>
                <a:close/>
              </a:path>
            </a:pathLst>
          </a:custGeom>
          <a:blipFill>
            <a:blip r:embed="rId5">
              <a:extLst>
                <a:ext uri="{96DAC541-7B7A-43D3-8B79-37D633B846F1}">
                  <asvg:svgBlip xmlns:asvg="http://schemas.microsoft.com/office/drawing/2016/SVG/main" r:embed="rId6"/>
                </a:ext>
              </a:extLst>
            </a:blip>
            <a:stretch>
              <a:fillRect l="0" t="-105" r="0" b="-105"/>
            </a:stretch>
          </a:blipFill>
        </p:spPr>
      </p:sp>
      <p:sp>
        <p:nvSpPr>
          <p:cNvPr name="Freeform 4" id="4"/>
          <p:cNvSpPr/>
          <p:nvPr/>
        </p:nvSpPr>
        <p:spPr>
          <a:xfrm flipH="false" flipV="false" rot="0">
            <a:off x="15173" y="0"/>
            <a:ext cx="5503412" cy="2118808"/>
          </a:xfrm>
          <a:custGeom>
            <a:avLst/>
            <a:gdLst/>
            <a:ahLst/>
            <a:cxnLst/>
            <a:rect r="r" b="b" t="t" l="l"/>
            <a:pathLst>
              <a:path h="2118808" w="5503412">
                <a:moveTo>
                  <a:pt x="0" y="0"/>
                </a:moveTo>
                <a:lnTo>
                  <a:pt x="5503412" y="0"/>
                </a:lnTo>
                <a:lnTo>
                  <a:pt x="5503412" y="2118808"/>
                </a:lnTo>
                <a:lnTo>
                  <a:pt x="0" y="2118808"/>
                </a:lnTo>
                <a:lnTo>
                  <a:pt x="0" y="0"/>
                </a:lnTo>
                <a:close/>
              </a:path>
            </a:pathLst>
          </a:custGeom>
          <a:blipFill>
            <a:blip r:embed="rId5">
              <a:extLst>
                <a:ext uri="{96DAC541-7B7A-43D3-8B79-37D633B846F1}">
                  <asvg:svgBlip xmlns:asvg="http://schemas.microsoft.com/office/drawing/2016/SVG/main" r:embed="rId6"/>
                </a:ext>
              </a:extLst>
            </a:blip>
            <a:stretch>
              <a:fillRect l="0" t="-105" r="0" b="-105"/>
            </a:stretch>
          </a:blipFill>
        </p:spPr>
      </p:sp>
      <p:sp>
        <p:nvSpPr>
          <p:cNvPr name="Freeform 5" id="5"/>
          <p:cNvSpPr/>
          <p:nvPr/>
        </p:nvSpPr>
        <p:spPr>
          <a:xfrm flipH="false" flipV="true" rot="0">
            <a:off x="0" y="7752969"/>
            <a:ext cx="18288000" cy="4168140"/>
          </a:xfrm>
          <a:custGeom>
            <a:avLst/>
            <a:gdLst/>
            <a:ahLst/>
            <a:cxnLst/>
            <a:rect r="r" b="b" t="t" l="l"/>
            <a:pathLst>
              <a:path h="4168140" w="18288000">
                <a:moveTo>
                  <a:pt x="0" y="4168140"/>
                </a:moveTo>
                <a:lnTo>
                  <a:pt x="18288000" y="4168140"/>
                </a:lnTo>
                <a:lnTo>
                  <a:pt x="18288000" y="0"/>
                </a:lnTo>
                <a:lnTo>
                  <a:pt x="0" y="0"/>
                </a:lnTo>
                <a:lnTo>
                  <a:pt x="0" y="4168140"/>
                </a:lnTo>
                <a:close/>
              </a:path>
            </a:pathLst>
          </a:custGeom>
          <a:blipFill>
            <a:blip r:embed="rId7">
              <a:extLst>
                <a:ext uri="{96DAC541-7B7A-43D3-8B79-37D633B846F1}">
                  <asvg:svgBlip xmlns:asvg="http://schemas.microsoft.com/office/drawing/2016/SVG/main" r:embed="rId8"/>
                </a:ext>
              </a:extLst>
            </a:blip>
            <a:stretch>
              <a:fillRect l="0" t="-45" r="0" b="-45"/>
            </a:stretch>
          </a:blipFill>
        </p:spPr>
      </p:sp>
      <p:sp>
        <p:nvSpPr>
          <p:cNvPr name="Freeform 6" id="6"/>
          <p:cNvSpPr/>
          <p:nvPr/>
        </p:nvSpPr>
        <p:spPr>
          <a:xfrm flipH="false" flipV="false" rot="0">
            <a:off x="11064223" y="4272897"/>
            <a:ext cx="6004843" cy="4087330"/>
          </a:xfrm>
          <a:custGeom>
            <a:avLst/>
            <a:gdLst/>
            <a:ahLst/>
            <a:cxnLst/>
            <a:rect r="r" b="b" t="t" l="l"/>
            <a:pathLst>
              <a:path h="4087330" w="6004843">
                <a:moveTo>
                  <a:pt x="0" y="0"/>
                </a:moveTo>
                <a:lnTo>
                  <a:pt x="6004843" y="0"/>
                </a:lnTo>
                <a:lnTo>
                  <a:pt x="6004843" y="4087330"/>
                </a:lnTo>
                <a:lnTo>
                  <a:pt x="0" y="4087330"/>
                </a:lnTo>
                <a:lnTo>
                  <a:pt x="0" y="0"/>
                </a:lnTo>
                <a:close/>
              </a:path>
            </a:pathLst>
          </a:custGeom>
          <a:blipFill>
            <a:blip r:embed="rId9"/>
            <a:stretch>
              <a:fillRect l="0" t="0" r="0" b="0"/>
            </a:stretch>
          </a:blipFill>
        </p:spPr>
      </p:sp>
      <p:sp>
        <p:nvSpPr>
          <p:cNvPr name="TextBox 7" id="7"/>
          <p:cNvSpPr txBox="true"/>
          <p:nvPr/>
        </p:nvSpPr>
        <p:spPr>
          <a:xfrm rot="0">
            <a:off x="1341926" y="4158597"/>
            <a:ext cx="8791310" cy="4189673"/>
          </a:xfrm>
          <a:prstGeom prst="rect">
            <a:avLst/>
          </a:prstGeom>
        </p:spPr>
        <p:txBody>
          <a:bodyPr anchor="t" rtlCol="false" tIns="0" lIns="0" bIns="0" rIns="0">
            <a:spAutoFit/>
          </a:bodyPr>
          <a:lstStyle/>
          <a:p>
            <a:pPr algn="l" marL="496357" indent="-248178" lvl="1">
              <a:lnSpc>
                <a:spcPts val="3747"/>
              </a:lnSpc>
              <a:buFont typeface="Arial"/>
              <a:buChar char="•"/>
            </a:pPr>
            <a:r>
              <a:rPr lang="en-US" sz="2299">
                <a:solidFill>
                  <a:srgbClr val="000000"/>
                </a:solidFill>
                <a:latin typeface="Times New Roman"/>
                <a:ea typeface="Times New Roman"/>
                <a:cs typeface="Times New Roman"/>
                <a:sym typeface="Times New Roman"/>
              </a:rPr>
              <a:t>·This module helped me become certain that I can use Microsoft Word to produce academic and business documents with professional structures.</a:t>
            </a:r>
          </a:p>
          <a:p>
            <a:pPr algn="l" marL="496357" indent="-248178" lvl="1">
              <a:lnSpc>
                <a:spcPts val="3747"/>
              </a:lnSpc>
              <a:buFont typeface="Arial"/>
              <a:buChar char="•"/>
            </a:pPr>
            <a:r>
              <a:rPr lang="en-US" sz="2299">
                <a:solidFill>
                  <a:srgbClr val="000000"/>
                </a:solidFill>
                <a:latin typeface="Times New Roman"/>
                <a:ea typeface="Times New Roman"/>
                <a:cs typeface="Times New Roman"/>
                <a:sym typeface="Times New Roman"/>
              </a:rPr>
              <a:t>·I learned how to prepare tables, charts, headings and well-organized reports to present information in a clear and effective manner.</a:t>
            </a:r>
          </a:p>
          <a:p>
            <a:pPr algn="l" marL="496357" indent="-248178" lvl="1">
              <a:lnSpc>
                <a:spcPts val="3747"/>
              </a:lnSpc>
              <a:buFont typeface="Arial"/>
              <a:buChar char="•"/>
            </a:pPr>
            <a:r>
              <a:rPr lang="en-US" sz="2299">
                <a:solidFill>
                  <a:srgbClr val="000000"/>
                </a:solidFill>
                <a:latin typeface="Times New Roman"/>
                <a:ea typeface="Times New Roman"/>
                <a:cs typeface="Times New Roman"/>
                <a:sym typeface="Times New Roman"/>
              </a:rPr>
              <a:t>·I also developed my PowerPoint skills of making structured presentations of the correct layout, graphics and to the point.</a:t>
            </a:r>
          </a:p>
          <a:p>
            <a:pPr algn="l" marL="496357" indent="-248178" lvl="1">
              <a:lnSpc>
                <a:spcPts val="3747"/>
              </a:lnSpc>
              <a:buFont typeface="Arial"/>
              <a:buChar char="•"/>
            </a:pPr>
            <a:r>
              <a:rPr lang="en-US" sz="2299">
                <a:solidFill>
                  <a:srgbClr val="000000"/>
                </a:solidFill>
                <a:latin typeface="Times New Roman"/>
                <a:ea typeface="Times New Roman"/>
                <a:cs typeface="Times New Roman"/>
                <a:sym typeface="Times New Roman"/>
              </a:rPr>
              <a:t>I got a lot of confidence on file handling, document formatting, online learning and digital communication by practicing it all the time</a:t>
            </a:r>
          </a:p>
        </p:txBody>
      </p:sp>
      <p:sp>
        <p:nvSpPr>
          <p:cNvPr name="TextBox 8" id="8"/>
          <p:cNvSpPr txBox="true"/>
          <p:nvPr/>
        </p:nvSpPr>
        <p:spPr>
          <a:xfrm rot="0">
            <a:off x="1028700" y="995449"/>
            <a:ext cx="16230600" cy="1123359"/>
          </a:xfrm>
          <a:prstGeom prst="rect">
            <a:avLst/>
          </a:prstGeom>
        </p:spPr>
        <p:txBody>
          <a:bodyPr anchor="t" rtlCol="false" tIns="0" lIns="0" bIns="0" rIns="0">
            <a:spAutoFit/>
          </a:bodyPr>
          <a:lstStyle/>
          <a:p>
            <a:pPr algn="ctr">
              <a:lnSpc>
                <a:spcPts val="8960"/>
              </a:lnSpc>
            </a:pPr>
            <a:r>
              <a:rPr lang="en-US" sz="6400" b="true">
                <a:solidFill>
                  <a:srgbClr val="570202"/>
                </a:solidFill>
                <a:latin typeface="Times New Roman Bold"/>
                <a:ea typeface="Times New Roman Bold"/>
                <a:cs typeface="Times New Roman Bold"/>
                <a:sym typeface="Times New Roman Bold"/>
              </a:rPr>
              <a:t>Digital Skills Developed</a:t>
            </a:r>
          </a:p>
        </p:txBody>
      </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5400000">
            <a:off x="2944825" y="-4161082"/>
            <a:ext cx="12398359" cy="18609164"/>
          </a:xfrm>
          <a:custGeom>
            <a:avLst/>
            <a:gdLst/>
            <a:ahLst/>
            <a:cxnLst/>
            <a:rect r="r" b="b" t="t" l="l"/>
            <a:pathLst>
              <a:path h="18609164" w="12398359">
                <a:moveTo>
                  <a:pt x="0" y="0"/>
                </a:moveTo>
                <a:lnTo>
                  <a:pt x="12398359" y="0"/>
                </a:lnTo>
                <a:lnTo>
                  <a:pt x="12398359" y="18609164"/>
                </a:lnTo>
                <a:lnTo>
                  <a:pt x="0" y="18609164"/>
                </a:lnTo>
                <a:lnTo>
                  <a:pt x="0" y="0"/>
                </a:lnTo>
                <a:close/>
              </a:path>
            </a:pathLst>
          </a:custGeom>
          <a:blipFill>
            <a:blip r:embed="rId3">
              <a:alphaModFix amt="2000"/>
              <a:extLst>
                <a:ext uri="{96DAC541-7B7A-43D3-8B79-37D633B846F1}">
                  <asvg:svgBlip xmlns:asvg="http://schemas.microsoft.com/office/drawing/2016/SVG/main" r:embed="rId4"/>
                </a:ext>
              </a:extLst>
            </a:blip>
            <a:stretch>
              <a:fillRect l="-44" t="0" r="-44" b="0"/>
            </a:stretch>
          </a:blipFill>
        </p:spPr>
      </p:sp>
      <p:sp>
        <p:nvSpPr>
          <p:cNvPr name="Freeform 3" id="3"/>
          <p:cNvSpPr/>
          <p:nvPr/>
        </p:nvSpPr>
        <p:spPr>
          <a:xfrm flipH="true" flipV="false" rot="0">
            <a:off x="12784588" y="0"/>
            <a:ext cx="5503412" cy="2118808"/>
          </a:xfrm>
          <a:custGeom>
            <a:avLst/>
            <a:gdLst/>
            <a:ahLst/>
            <a:cxnLst/>
            <a:rect r="r" b="b" t="t" l="l"/>
            <a:pathLst>
              <a:path h="2118808" w="5503412">
                <a:moveTo>
                  <a:pt x="5503412" y="0"/>
                </a:moveTo>
                <a:lnTo>
                  <a:pt x="0" y="0"/>
                </a:lnTo>
                <a:lnTo>
                  <a:pt x="0" y="2118808"/>
                </a:lnTo>
                <a:lnTo>
                  <a:pt x="5503412" y="2118808"/>
                </a:lnTo>
                <a:lnTo>
                  <a:pt x="5503412" y="0"/>
                </a:lnTo>
                <a:close/>
              </a:path>
            </a:pathLst>
          </a:custGeom>
          <a:blipFill>
            <a:blip r:embed="rId5">
              <a:extLst>
                <a:ext uri="{96DAC541-7B7A-43D3-8B79-37D633B846F1}">
                  <asvg:svgBlip xmlns:asvg="http://schemas.microsoft.com/office/drawing/2016/SVG/main" r:embed="rId6"/>
                </a:ext>
              </a:extLst>
            </a:blip>
            <a:stretch>
              <a:fillRect l="0" t="-105" r="0" b="-105"/>
            </a:stretch>
          </a:blipFill>
        </p:spPr>
      </p:sp>
      <p:sp>
        <p:nvSpPr>
          <p:cNvPr name="Freeform 4" id="4"/>
          <p:cNvSpPr/>
          <p:nvPr/>
        </p:nvSpPr>
        <p:spPr>
          <a:xfrm flipH="false" flipV="false" rot="0">
            <a:off x="15173" y="0"/>
            <a:ext cx="5503412" cy="2118808"/>
          </a:xfrm>
          <a:custGeom>
            <a:avLst/>
            <a:gdLst/>
            <a:ahLst/>
            <a:cxnLst/>
            <a:rect r="r" b="b" t="t" l="l"/>
            <a:pathLst>
              <a:path h="2118808" w="5503412">
                <a:moveTo>
                  <a:pt x="0" y="0"/>
                </a:moveTo>
                <a:lnTo>
                  <a:pt x="5503412" y="0"/>
                </a:lnTo>
                <a:lnTo>
                  <a:pt x="5503412" y="2118808"/>
                </a:lnTo>
                <a:lnTo>
                  <a:pt x="0" y="2118808"/>
                </a:lnTo>
                <a:lnTo>
                  <a:pt x="0" y="0"/>
                </a:lnTo>
                <a:close/>
              </a:path>
            </a:pathLst>
          </a:custGeom>
          <a:blipFill>
            <a:blip r:embed="rId5">
              <a:extLst>
                <a:ext uri="{96DAC541-7B7A-43D3-8B79-37D633B846F1}">
                  <asvg:svgBlip xmlns:asvg="http://schemas.microsoft.com/office/drawing/2016/SVG/main" r:embed="rId6"/>
                </a:ext>
              </a:extLst>
            </a:blip>
            <a:stretch>
              <a:fillRect l="0" t="-105" r="0" b="-105"/>
            </a:stretch>
          </a:blipFill>
        </p:spPr>
      </p:sp>
      <p:sp>
        <p:nvSpPr>
          <p:cNvPr name="Freeform 5" id="5"/>
          <p:cNvSpPr/>
          <p:nvPr/>
        </p:nvSpPr>
        <p:spPr>
          <a:xfrm flipH="false" flipV="true" rot="0">
            <a:off x="0" y="7752969"/>
            <a:ext cx="18288000" cy="4168140"/>
          </a:xfrm>
          <a:custGeom>
            <a:avLst/>
            <a:gdLst/>
            <a:ahLst/>
            <a:cxnLst/>
            <a:rect r="r" b="b" t="t" l="l"/>
            <a:pathLst>
              <a:path h="4168140" w="18288000">
                <a:moveTo>
                  <a:pt x="0" y="4168140"/>
                </a:moveTo>
                <a:lnTo>
                  <a:pt x="18288000" y="4168140"/>
                </a:lnTo>
                <a:lnTo>
                  <a:pt x="18288000" y="0"/>
                </a:lnTo>
                <a:lnTo>
                  <a:pt x="0" y="0"/>
                </a:lnTo>
                <a:lnTo>
                  <a:pt x="0" y="4168140"/>
                </a:lnTo>
                <a:close/>
              </a:path>
            </a:pathLst>
          </a:custGeom>
          <a:blipFill>
            <a:blip r:embed="rId7">
              <a:extLst>
                <a:ext uri="{96DAC541-7B7A-43D3-8B79-37D633B846F1}">
                  <asvg:svgBlip xmlns:asvg="http://schemas.microsoft.com/office/drawing/2016/SVG/main" r:embed="rId8"/>
                </a:ext>
              </a:extLst>
            </a:blip>
            <a:stretch>
              <a:fillRect l="0" t="-45" r="0" b="-45"/>
            </a:stretch>
          </a:blipFill>
        </p:spPr>
      </p:sp>
      <p:sp>
        <p:nvSpPr>
          <p:cNvPr name="Freeform 6" id="6"/>
          <p:cNvSpPr/>
          <p:nvPr/>
        </p:nvSpPr>
        <p:spPr>
          <a:xfrm flipH="false" flipV="false" rot="0">
            <a:off x="11152823" y="3295830"/>
            <a:ext cx="6287908" cy="4372135"/>
          </a:xfrm>
          <a:custGeom>
            <a:avLst/>
            <a:gdLst/>
            <a:ahLst/>
            <a:cxnLst/>
            <a:rect r="r" b="b" t="t" l="l"/>
            <a:pathLst>
              <a:path h="4372135" w="6287908">
                <a:moveTo>
                  <a:pt x="0" y="0"/>
                </a:moveTo>
                <a:lnTo>
                  <a:pt x="6287909" y="0"/>
                </a:lnTo>
                <a:lnTo>
                  <a:pt x="6287909" y="4372136"/>
                </a:lnTo>
                <a:lnTo>
                  <a:pt x="0" y="4372136"/>
                </a:lnTo>
                <a:lnTo>
                  <a:pt x="0" y="0"/>
                </a:lnTo>
                <a:close/>
              </a:path>
            </a:pathLst>
          </a:custGeom>
          <a:blipFill>
            <a:blip r:embed="rId9"/>
            <a:stretch>
              <a:fillRect l="0" t="0" r="0" b="0"/>
            </a:stretch>
          </a:blipFill>
        </p:spPr>
      </p:sp>
      <p:sp>
        <p:nvSpPr>
          <p:cNvPr name="TextBox 7" id="7"/>
          <p:cNvSpPr txBox="true"/>
          <p:nvPr/>
        </p:nvSpPr>
        <p:spPr>
          <a:xfrm rot="0">
            <a:off x="1341926" y="3096527"/>
            <a:ext cx="8791310" cy="4656442"/>
          </a:xfrm>
          <a:prstGeom prst="rect">
            <a:avLst/>
          </a:prstGeom>
        </p:spPr>
        <p:txBody>
          <a:bodyPr anchor="t" rtlCol="false" tIns="0" lIns="0" bIns="0" rIns="0">
            <a:spAutoFit/>
          </a:bodyPr>
          <a:lstStyle/>
          <a:p>
            <a:pPr algn="l" marL="496357" indent="-248178" lvl="1">
              <a:lnSpc>
                <a:spcPts val="3747"/>
              </a:lnSpc>
              <a:buFont typeface="Arial"/>
              <a:buChar char="•"/>
            </a:pPr>
            <a:r>
              <a:rPr lang="en-US" sz="2299">
                <a:solidFill>
                  <a:srgbClr val="000000"/>
                </a:solidFill>
                <a:latin typeface="Times New Roman"/>
                <a:ea typeface="Times New Roman"/>
                <a:cs typeface="Times New Roman"/>
                <a:sym typeface="Times New Roman"/>
              </a:rPr>
              <a:t>·At the beginning of the module, I have faced much challenge in proper organisation of files and presentation of business in a professional format.</a:t>
            </a:r>
          </a:p>
          <a:p>
            <a:pPr algn="l" marL="496357" indent="-248178" lvl="1">
              <a:lnSpc>
                <a:spcPts val="3747"/>
              </a:lnSpc>
              <a:buFont typeface="Arial"/>
              <a:buChar char="•"/>
            </a:pPr>
            <a:r>
              <a:rPr lang="en-US" sz="2299">
                <a:solidFill>
                  <a:srgbClr val="000000"/>
                </a:solidFill>
                <a:latin typeface="Times New Roman"/>
                <a:ea typeface="Times New Roman"/>
                <a:cs typeface="Times New Roman"/>
                <a:sym typeface="Times New Roman"/>
              </a:rPr>
              <a:t>·I was also not that confident in drawing charts, formatting documents similarly, and selecting the best digital tools to do all kinds of tasks.</a:t>
            </a:r>
          </a:p>
          <a:p>
            <a:pPr algn="l" marL="496357" indent="-248178" lvl="1">
              <a:lnSpc>
                <a:spcPts val="3747"/>
              </a:lnSpc>
              <a:buFont typeface="Arial"/>
              <a:buChar char="•"/>
            </a:pPr>
            <a:r>
              <a:rPr lang="en-US" sz="2299">
                <a:solidFill>
                  <a:srgbClr val="000000"/>
                </a:solidFill>
                <a:latin typeface="Times New Roman"/>
                <a:ea typeface="Times New Roman"/>
                <a:cs typeface="Times New Roman"/>
                <a:sym typeface="Times New Roman"/>
              </a:rPr>
              <a:t>·The practical exercises, demonstrations in the classroom, tutor feedback, and repetition helped me to build up my confidence.</a:t>
            </a:r>
          </a:p>
          <a:p>
            <a:pPr algn="l" marL="496357" indent="-248178" lvl="1">
              <a:lnSpc>
                <a:spcPts val="3747"/>
              </a:lnSpc>
              <a:buFont typeface="Arial"/>
              <a:buChar char="•"/>
            </a:pPr>
            <a:r>
              <a:rPr lang="en-US" sz="2299">
                <a:solidFill>
                  <a:srgbClr val="000000"/>
                </a:solidFill>
                <a:latin typeface="Times New Roman"/>
                <a:ea typeface="Times New Roman"/>
                <a:cs typeface="Times New Roman"/>
                <a:sym typeface="Times New Roman"/>
              </a:rPr>
              <a:t>I am now able to independently manage digital files, create business documents, make calculations using tables and charts and use Moodle successfully without any support</a:t>
            </a:r>
          </a:p>
        </p:txBody>
      </p:sp>
      <p:sp>
        <p:nvSpPr>
          <p:cNvPr name="TextBox 8" id="8"/>
          <p:cNvSpPr txBox="true"/>
          <p:nvPr/>
        </p:nvSpPr>
        <p:spPr>
          <a:xfrm rot="0">
            <a:off x="849940" y="572033"/>
            <a:ext cx="16230600" cy="1123359"/>
          </a:xfrm>
          <a:prstGeom prst="rect">
            <a:avLst/>
          </a:prstGeom>
        </p:spPr>
        <p:txBody>
          <a:bodyPr anchor="t" rtlCol="false" tIns="0" lIns="0" bIns="0" rIns="0">
            <a:spAutoFit/>
          </a:bodyPr>
          <a:lstStyle/>
          <a:p>
            <a:pPr algn="ctr">
              <a:lnSpc>
                <a:spcPts val="8960"/>
              </a:lnSpc>
            </a:pPr>
            <a:r>
              <a:rPr lang="en-US" sz="6400" b="true">
                <a:solidFill>
                  <a:srgbClr val="570202"/>
                </a:solidFill>
                <a:latin typeface="Times New Roman Bold"/>
                <a:ea typeface="Times New Roman Bold"/>
                <a:cs typeface="Times New Roman Bold"/>
                <a:sym typeface="Times New Roman Bold"/>
              </a:rPr>
              <a:t>Challenges and Progress</a:t>
            </a: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5400000">
            <a:off x="2944825" y="-4161082"/>
            <a:ext cx="12398359" cy="18609164"/>
          </a:xfrm>
          <a:custGeom>
            <a:avLst/>
            <a:gdLst/>
            <a:ahLst/>
            <a:cxnLst/>
            <a:rect r="r" b="b" t="t" l="l"/>
            <a:pathLst>
              <a:path h="18609164" w="12398359">
                <a:moveTo>
                  <a:pt x="0" y="0"/>
                </a:moveTo>
                <a:lnTo>
                  <a:pt x="12398359" y="0"/>
                </a:lnTo>
                <a:lnTo>
                  <a:pt x="12398359" y="18609164"/>
                </a:lnTo>
                <a:lnTo>
                  <a:pt x="0" y="18609164"/>
                </a:lnTo>
                <a:lnTo>
                  <a:pt x="0" y="0"/>
                </a:lnTo>
                <a:close/>
              </a:path>
            </a:pathLst>
          </a:custGeom>
          <a:blipFill>
            <a:blip r:embed="rId3">
              <a:alphaModFix amt="2000"/>
              <a:extLst>
                <a:ext uri="{96DAC541-7B7A-43D3-8B79-37D633B846F1}">
                  <asvg:svgBlip xmlns:asvg="http://schemas.microsoft.com/office/drawing/2016/SVG/main" r:embed="rId4"/>
                </a:ext>
              </a:extLst>
            </a:blip>
            <a:stretch>
              <a:fillRect l="-44" t="0" r="-44" b="0"/>
            </a:stretch>
          </a:blipFill>
        </p:spPr>
      </p:sp>
      <p:sp>
        <p:nvSpPr>
          <p:cNvPr name="Freeform 3" id="3"/>
          <p:cNvSpPr/>
          <p:nvPr/>
        </p:nvSpPr>
        <p:spPr>
          <a:xfrm flipH="true" flipV="false" rot="0">
            <a:off x="12784588" y="0"/>
            <a:ext cx="5503412" cy="2118808"/>
          </a:xfrm>
          <a:custGeom>
            <a:avLst/>
            <a:gdLst/>
            <a:ahLst/>
            <a:cxnLst/>
            <a:rect r="r" b="b" t="t" l="l"/>
            <a:pathLst>
              <a:path h="2118808" w="5503412">
                <a:moveTo>
                  <a:pt x="5503412" y="0"/>
                </a:moveTo>
                <a:lnTo>
                  <a:pt x="0" y="0"/>
                </a:lnTo>
                <a:lnTo>
                  <a:pt x="0" y="2118808"/>
                </a:lnTo>
                <a:lnTo>
                  <a:pt x="5503412" y="2118808"/>
                </a:lnTo>
                <a:lnTo>
                  <a:pt x="5503412" y="0"/>
                </a:lnTo>
                <a:close/>
              </a:path>
            </a:pathLst>
          </a:custGeom>
          <a:blipFill>
            <a:blip r:embed="rId5">
              <a:extLst>
                <a:ext uri="{96DAC541-7B7A-43D3-8B79-37D633B846F1}">
                  <asvg:svgBlip xmlns:asvg="http://schemas.microsoft.com/office/drawing/2016/SVG/main" r:embed="rId6"/>
                </a:ext>
              </a:extLst>
            </a:blip>
            <a:stretch>
              <a:fillRect l="0" t="-105" r="0" b="-105"/>
            </a:stretch>
          </a:blipFill>
        </p:spPr>
      </p:sp>
      <p:sp>
        <p:nvSpPr>
          <p:cNvPr name="Freeform 4" id="4"/>
          <p:cNvSpPr/>
          <p:nvPr/>
        </p:nvSpPr>
        <p:spPr>
          <a:xfrm flipH="false" flipV="false" rot="0">
            <a:off x="15173" y="0"/>
            <a:ext cx="5503412" cy="2118808"/>
          </a:xfrm>
          <a:custGeom>
            <a:avLst/>
            <a:gdLst/>
            <a:ahLst/>
            <a:cxnLst/>
            <a:rect r="r" b="b" t="t" l="l"/>
            <a:pathLst>
              <a:path h="2118808" w="5503412">
                <a:moveTo>
                  <a:pt x="0" y="0"/>
                </a:moveTo>
                <a:lnTo>
                  <a:pt x="5503412" y="0"/>
                </a:lnTo>
                <a:lnTo>
                  <a:pt x="5503412" y="2118808"/>
                </a:lnTo>
                <a:lnTo>
                  <a:pt x="0" y="2118808"/>
                </a:lnTo>
                <a:lnTo>
                  <a:pt x="0" y="0"/>
                </a:lnTo>
                <a:close/>
              </a:path>
            </a:pathLst>
          </a:custGeom>
          <a:blipFill>
            <a:blip r:embed="rId5">
              <a:extLst>
                <a:ext uri="{96DAC541-7B7A-43D3-8B79-37D633B846F1}">
                  <asvg:svgBlip xmlns:asvg="http://schemas.microsoft.com/office/drawing/2016/SVG/main" r:embed="rId6"/>
                </a:ext>
              </a:extLst>
            </a:blip>
            <a:stretch>
              <a:fillRect l="0" t="-105" r="0" b="-105"/>
            </a:stretch>
          </a:blipFill>
        </p:spPr>
      </p:sp>
      <p:sp>
        <p:nvSpPr>
          <p:cNvPr name="Freeform 5" id="5"/>
          <p:cNvSpPr/>
          <p:nvPr/>
        </p:nvSpPr>
        <p:spPr>
          <a:xfrm flipH="false" flipV="true" rot="0">
            <a:off x="0" y="7752969"/>
            <a:ext cx="18288000" cy="4168140"/>
          </a:xfrm>
          <a:custGeom>
            <a:avLst/>
            <a:gdLst/>
            <a:ahLst/>
            <a:cxnLst/>
            <a:rect r="r" b="b" t="t" l="l"/>
            <a:pathLst>
              <a:path h="4168140" w="18288000">
                <a:moveTo>
                  <a:pt x="0" y="4168140"/>
                </a:moveTo>
                <a:lnTo>
                  <a:pt x="18288000" y="4168140"/>
                </a:lnTo>
                <a:lnTo>
                  <a:pt x="18288000" y="0"/>
                </a:lnTo>
                <a:lnTo>
                  <a:pt x="0" y="0"/>
                </a:lnTo>
                <a:lnTo>
                  <a:pt x="0" y="4168140"/>
                </a:lnTo>
                <a:close/>
              </a:path>
            </a:pathLst>
          </a:custGeom>
          <a:blipFill>
            <a:blip r:embed="rId7">
              <a:extLst>
                <a:ext uri="{96DAC541-7B7A-43D3-8B79-37D633B846F1}">
                  <asvg:svgBlip xmlns:asvg="http://schemas.microsoft.com/office/drawing/2016/SVG/main" r:embed="rId8"/>
                </a:ext>
              </a:extLst>
            </a:blip>
            <a:stretch>
              <a:fillRect l="0" t="-45" r="0" b="-45"/>
            </a:stretch>
          </a:blipFill>
        </p:spPr>
      </p:sp>
      <p:sp>
        <p:nvSpPr>
          <p:cNvPr name="Freeform 6" id="6"/>
          <p:cNvSpPr/>
          <p:nvPr/>
        </p:nvSpPr>
        <p:spPr>
          <a:xfrm flipH="false" flipV="false" rot="0">
            <a:off x="10643146" y="3510323"/>
            <a:ext cx="6616154" cy="4242646"/>
          </a:xfrm>
          <a:custGeom>
            <a:avLst/>
            <a:gdLst/>
            <a:ahLst/>
            <a:cxnLst/>
            <a:rect r="r" b="b" t="t" l="l"/>
            <a:pathLst>
              <a:path h="4242646" w="6616154">
                <a:moveTo>
                  <a:pt x="0" y="0"/>
                </a:moveTo>
                <a:lnTo>
                  <a:pt x="6616154" y="0"/>
                </a:lnTo>
                <a:lnTo>
                  <a:pt x="6616154" y="4242646"/>
                </a:lnTo>
                <a:lnTo>
                  <a:pt x="0" y="4242646"/>
                </a:lnTo>
                <a:lnTo>
                  <a:pt x="0" y="0"/>
                </a:lnTo>
                <a:close/>
              </a:path>
            </a:pathLst>
          </a:custGeom>
          <a:blipFill>
            <a:blip r:embed="rId9"/>
            <a:stretch>
              <a:fillRect l="0" t="0" r="0" b="0"/>
            </a:stretch>
          </a:blipFill>
        </p:spPr>
      </p:sp>
      <p:sp>
        <p:nvSpPr>
          <p:cNvPr name="TextBox 7" id="7"/>
          <p:cNvSpPr txBox="true"/>
          <p:nvPr/>
        </p:nvSpPr>
        <p:spPr>
          <a:xfrm rot="0">
            <a:off x="1401047" y="2394475"/>
            <a:ext cx="8791310" cy="5804749"/>
          </a:xfrm>
          <a:prstGeom prst="rect">
            <a:avLst/>
          </a:prstGeom>
        </p:spPr>
        <p:txBody>
          <a:bodyPr anchor="t" rtlCol="false" tIns="0" lIns="0" bIns="0" rIns="0">
            <a:spAutoFit/>
          </a:bodyPr>
          <a:lstStyle/>
          <a:p>
            <a:pPr algn="l" marL="474767" indent="-237384" lvl="1">
              <a:lnSpc>
                <a:spcPts val="3584"/>
              </a:lnSpc>
              <a:buFont typeface="Arial"/>
              <a:buChar char="•"/>
            </a:pPr>
            <a:r>
              <a:rPr lang="en-US" sz="2199">
                <a:solidFill>
                  <a:srgbClr val="000000"/>
                </a:solidFill>
                <a:latin typeface="Times New Roman"/>
                <a:ea typeface="Times New Roman"/>
                <a:cs typeface="Times New Roman"/>
                <a:sym typeface="Times New Roman"/>
              </a:rPr>
              <a:t>·This portfolio demonstrates how I have had the opportunity to gain practical digital skills throughout the module.</a:t>
            </a:r>
          </a:p>
          <a:p>
            <a:pPr algn="l" marL="474767" indent="-237384" lvl="1">
              <a:lnSpc>
                <a:spcPts val="3584"/>
              </a:lnSpc>
              <a:buFont typeface="Arial"/>
              <a:buChar char="•"/>
            </a:pPr>
            <a:r>
              <a:rPr lang="en-US" sz="2199">
                <a:solidFill>
                  <a:srgbClr val="000000"/>
                </a:solidFill>
                <a:latin typeface="Times New Roman"/>
                <a:ea typeface="Times New Roman"/>
                <a:cs typeface="Times New Roman"/>
                <a:sym typeface="Times New Roman"/>
              </a:rPr>
              <a:t>·The selected examples refer to the improvements in organisation, communication, business document preparation, online learning and online safety.</a:t>
            </a:r>
          </a:p>
          <a:p>
            <a:pPr algn="l" marL="474767" indent="-237384" lvl="1">
              <a:lnSpc>
                <a:spcPts val="3584"/>
              </a:lnSpc>
              <a:buFont typeface="Arial"/>
              <a:buChar char="•"/>
            </a:pPr>
            <a:r>
              <a:rPr lang="en-US" sz="2199">
                <a:solidFill>
                  <a:srgbClr val="000000"/>
                </a:solidFill>
                <a:latin typeface="Times New Roman"/>
                <a:ea typeface="Times New Roman"/>
                <a:cs typeface="Times New Roman"/>
                <a:sym typeface="Times New Roman"/>
              </a:rPr>
              <a:t>·I am now more assured that I can use Microsoft word, PowerPoint, Moodle and other digital tools to do academic work on my own.</a:t>
            </a:r>
          </a:p>
          <a:p>
            <a:pPr algn="l" marL="474767" indent="-237384" lvl="1">
              <a:lnSpc>
                <a:spcPts val="3584"/>
              </a:lnSpc>
              <a:buFont typeface="Arial"/>
              <a:buChar char="•"/>
            </a:pPr>
            <a:r>
              <a:rPr lang="en-US" sz="2199">
                <a:solidFill>
                  <a:srgbClr val="000000"/>
                </a:solidFill>
                <a:latin typeface="Times New Roman"/>
                <a:ea typeface="Times New Roman"/>
                <a:cs typeface="Times New Roman"/>
                <a:sym typeface="Times New Roman"/>
              </a:rPr>
              <a:t>The skills will help me not only in my further studying, but also to handle assignments, communicate professionally, and write quality coursework. They will also enhance my self-confidence in working with digital technologies, in working with other people, in meeting deadlines effectively, in finding solutions to problems on my own and in adjusting to the digital needs of higher education and the future workplace</a:t>
            </a:r>
          </a:p>
        </p:txBody>
      </p:sp>
      <p:sp>
        <p:nvSpPr>
          <p:cNvPr name="TextBox 8" id="8"/>
          <p:cNvSpPr txBox="true"/>
          <p:nvPr/>
        </p:nvSpPr>
        <p:spPr>
          <a:xfrm rot="0">
            <a:off x="849940" y="572033"/>
            <a:ext cx="16230600" cy="1123359"/>
          </a:xfrm>
          <a:prstGeom prst="rect">
            <a:avLst/>
          </a:prstGeom>
        </p:spPr>
        <p:txBody>
          <a:bodyPr anchor="t" rtlCol="false" tIns="0" lIns="0" bIns="0" rIns="0">
            <a:spAutoFit/>
          </a:bodyPr>
          <a:lstStyle/>
          <a:p>
            <a:pPr algn="ctr">
              <a:lnSpc>
                <a:spcPts val="8960"/>
              </a:lnSpc>
            </a:pPr>
            <a:r>
              <a:rPr lang="en-US" sz="6400" b="true">
                <a:solidFill>
                  <a:srgbClr val="570202"/>
                </a:solidFill>
                <a:latin typeface="Times New Roman Bold"/>
                <a:ea typeface="Times New Roman Bold"/>
                <a:cs typeface="Times New Roman Bold"/>
                <a:sym typeface="Times New Roman Bold"/>
              </a:rPr>
              <a:t>Conclusion</a:t>
            </a:r>
          </a:p>
        </p:txBody>
      </p:sp>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spTree>
      <p:nvGrpSpPr>
        <p:cNvPr id="1" name=""/>
        <p:cNvGrpSpPr/>
        <p:nvPr/>
      </p:nvGrpSpPr>
      <p:grpSpPr>
        <a:xfrm>
          <a:off x="0" y="0"/>
          <a:ext cx="0" cy="0"/>
          <a:chOff x="0" y="0"/>
          <a:chExt cx="0" cy="0"/>
        </a:xfrm>
      </p:grpSpPr>
      <p:sp>
        <p:nvSpPr>
          <p:cNvPr name="Freeform 2" id="2"/>
          <p:cNvSpPr/>
          <p:nvPr/>
        </p:nvSpPr>
        <p:spPr>
          <a:xfrm flipH="false" flipV="false" rot="5400000">
            <a:off x="2944825" y="-4161082"/>
            <a:ext cx="12398359" cy="18609164"/>
          </a:xfrm>
          <a:custGeom>
            <a:avLst/>
            <a:gdLst/>
            <a:ahLst/>
            <a:cxnLst/>
            <a:rect r="r" b="b" t="t" l="l"/>
            <a:pathLst>
              <a:path h="18609164" w="12398359">
                <a:moveTo>
                  <a:pt x="0" y="0"/>
                </a:moveTo>
                <a:lnTo>
                  <a:pt x="12398359" y="0"/>
                </a:lnTo>
                <a:lnTo>
                  <a:pt x="12398359" y="18609164"/>
                </a:lnTo>
                <a:lnTo>
                  <a:pt x="0" y="18609164"/>
                </a:lnTo>
                <a:lnTo>
                  <a:pt x="0" y="0"/>
                </a:lnTo>
                <a:close/>
              </a:path>
            </a:pathLst>
          </a:custGeom>
          <a:blipFill>
            <a:blip r:embed="rId2">
              <a:alphaModFix amt="2000"/>
              <a:extLst>
                <a:ext uri="{96DAC541-7B7A-43D3-8B79-37D633B846F1}">
                  <asvg:svgBlip xmlns:asvg="http://schemas.microsoft.com/office/drawing/2016/SVG/main" r:embed="rId3"/>
                </a:ext>
              </a:extLst>
            </a:blip>
            <a:stretch>
              <a:fillRect l="-44" t="0" r="-44" b="0"/>
            </a:stretch>
          </a:blipFill>
        </p:spPr>
      </p:sp>
      <p:sp>
        <p:nvSpPr>
          <p:cNvPr name="Freeform 3" id="3"/>
          <p:cNvSpPr/>
          <p:nvPr/>
        </p:nvSpPr>
        <p:spPr>
          <a:xfrm flipH="false" flipV="false" rot="0">
            <a:off x="0" y="0"/>
            <a:ext cx="6614017" cy="2546394"/>
          </a:xfrm>
          <a:custGeom>
            <a:avLst/>
            <a:gdLst/>
            <a:ahLst/>
            <a:cxnLst/>
            <a:rect r="r" b="b" t="t" l="l"/>
            <a:pathLst>
              <a:path h="2546394" w="6614017">
                <a:moveTo>
                  <a:pt x="0" y="0"/>
                </a:moveTo>
                <a:lnTo>
                  <a:pt x="6614017" y="0"/>
                </a:lnTo>
                <a:lnTo>
                  <a:pt x="6614017" y="2546394"/>
                </a:lnTo>
                <a:lnTo>
                  <a:pt x="0" y="2546394"/>
                </a:lnTo>
                <a:lnTo>
                  <a:pt x="0" y="0"/>
                </a:lnTo>
                <a:close/>
              </a:path>
            </a:pathLst>
          </a:custGeom>
          <a:blipFill>
            <a:blip r:embed="rId4">
              <a:extLst>
                <a:ext uri="{96DAC541-7B7A-43D3-8B79-37D633B846F1}">
                  <asvg:svgBlip xmlns:asvg="http://schemas.microsoft.com/office/drawing/2016/SVG/main" r:embed="rId5"/>
                </a:ext>
              </a:extLst>
            </a:blip>
            <a:stretch>
              <a:fillRect l="0" t="-79" r="0" b="-79"/>
            </a:stretch>
          </a:blipFill>
        </p:spPr>
      </p:sp>
      <p:sp>
        <p:nvSpPr>
          <p:cNvPr name="Freeform 4" id="4"/>
          <p:cNvSpPr/>
          <p:nvPr/>
        </p:nvSpPr>
        <p:spPr>
          <a:xfrm flipH="true" flipV="false" rot="0">
            <a:off x="11673983" y="0"/>
            <a:ext cx="6614017" cy="2546394"/>
          </a:xfrm>
          <a:custGeom>
            <a:avLst/>
            <a:gdLst/>
            <a:ahLst/>
            <a:cxnLst/>
            <a:rect r="r" b="b" t="t" l="l"/>
            <a:pathLst>
              <a:path h="2546394" w="6614017">
                <a:moveTo>
                  <a:pt x="6614017" y="0"/>
                </a:moveTo>
                <a:lnTo>
                  <a:pt x="0" y="0"/>
                </a:lnTo>
                <a:lnTo>
                  <a:pt x="0" y="2546394"/>
                </a:lnTo>
                <a:lnTo>
                  <a:pt x="6614017" y="2546394"/>
                </a:lnTo>
                <a:lnTo>
                  <a:pt x="6614017" y="0"/>
                </a:lnTo>
                <a:close/>
              </a:path>
            </a:pathLst>
          </a:custGeom>
          <a:blipFill>
            <a:blip r:embed="rId4">
              <a:extLst>
                <a:ext uri="{96DAC541-7B7A-43D3-8B79-37D633B846F1}">
                  <asvg:svgBlip xmlns:asvg="http://schemas.microsoft.com/office/drawing/2016/SVG/main" r:embed="rId5"/>
                </a:ext>
              </a:extLst>
            </a:blip>
            <a:stretch>
              <a:fillRect l="0" t="-79" r="0" b="-79"/>
            </a:stretch>
          </a:blipFill>
        </p:spPr>
      </p:sp>
      <p:sp>
        <p:nvSpPr>
          <p:cNvPr name="Freeform 5" id="5"/>
          <p:cNvSpPr/>
          <p:nvPr/>
        </p:nvSpPr>
        <p:spPr>
          <a:xfrm flipH="false" flipV="true" rot="0">
            <a:off x="0" y="7126605"/>
            <a:ext cx="18288000" cy="4168140"/>
          </a:xfrm>
          <a:custGeom>
            <a:avLst/>
            <a:gdLst/>
            <a:ahLst/>
            <a:cxnLst/>
            <a:rect r="r" b="b" t="t" l="l"/>
            <a:pathLst>
              <a:path h="4168140" w="18288000">
                <a:moveTo>
                  <a:pt x="0" y="4168140"/>
                </a:moveTo>
                <a:lnTo>
                  <a:pt x="18288000" y="4168140"/>
                </a:lnTo>
                <a:lnTo>
                  <a:pt x="18288000" y="0"/>
                </a:lnTo>
                <a:lnTo>
                  <a:pt x="0" y="0"/>
                </a:lnTo>
                <a:lnTo>
                  <a:pt x="0" y="4168140"/>
                </a:lnTo>
                <a:close/>
              </a:path>
            </a:pathLst>
          </a:custGeom>
          <a:blipFill>
            <a:blip r:embed="rId6">
              <a:extLst>
                <a:ext uri="{96DAC541-7B7A-43D3-8B79-37D633B846F1}">
                  <asvg:svgBlip xmlns:asvg="http://schemas.microsoft.com/office/drawing/2016/SVG/main" r:embed="rId7"/>
                </a:ext>
              </a:extLst>
            </a:blip>
            <a:stretch>
              <a:fillRect l="0" t="-45" r="0" b="-45"/>
            </a:stretch>
          </a:blipFill>
        </p:spPr>
      </p:sp>
      <p:sp>
        <p:nvSpPr>
          <p:cNvPr name="Freeform 6" id="6"/>
          <p:cNvSpPr/>
          <p:nvPr/>
        </p:nvSpPr>
        <p:spPr>
          <a:xfrm flipH="false" flipV="false" rot="0">
            <a:off x="7550991" y="-52616"/>
            <a:ext cx="3186017" cy="2084622"/>
          </a:xfrm>
          <a:custGeom>
            <a:avLst/>
            <a:gdLst/>
            <a:ahLst/>
            <a:cxnLst/>
            <a:rect r="r" b="b" t="t" l="l"/>
            <a:pathLst>
              <a:path h="2084622" w="3186017">
                <a:moveTo>
                  <a:pt x="0" y="0"/>
                </a:moveTo>
                <a:lnTo>
                  <a:pt x="3186018" y="0"/>
                </a:lnTo>
                <a:lnTo>
                  <a:pt x="3186018" y="2084622"/>
                </a:lnTo>
                <a:lnTo>
                  <a:pt x="0" y="2084622"/>
                </a:lnTo>
                <a:lnTo>
                  <a:pt x="0" y="0"/>
                </a:lnTo>
                <a:close/>
              </a:path>
            </a:pathLst>
          </a:custGeom>
          <a:blipFill>
            <a:blip r:embed="rId8">
              <a:extLst>
                <a:ext uri="{96DAC541-7B7A-43D3-8B79-37D633B846F1}">
                  <asvg:svgBlip xmlns:asvg="http://schemas.microsoft.com/office/drawing/2016/SVG/main" r:embed="rId9"/>
                </a:ext>
              </a:extLst>
            </a:blip>
            <a:stretch>
              <a:fillRect l="0" t="0" r="0" b="0"/>
            </a:stretch>
          </a:blipFill>
        </p:spPr>
      </p:sp>
      <p:sp>
        <p:nvSpPr>
          <p:cNvPr name="Freeform 7" id="7"/>
          <p:cNvSpPr/>
          <p:nvPr/>
        </p:nvSpPr>
        <p:spPr>
          <a:xfrm flipH="false" flipV="false" rot="0">
            <a:off x="8264187" y="157353"/>
            <a:ext cx="1114454" cy="1115844"/>
          </a:xfrm>
          <a:custGeom>
            <a:avLst/>
            <a:gdLst/>
            <a:ahLst/>
            <a:cxnLst/>
            <a:rect r="r" b="b" t="t" l="l"/>
            <a:pathLst>
              <a:path h="1115844" w="1114454">
                <a:moveTo>
                  <a:pt x="0" y="0"/>
                </a:moveTo>
                <a:lnTo>
                  <a:pt x="1114454" y="0"/>
                </a:lnTo>
                <a:lnTo>
                  <a:pt x="1114454" y="1115844"/>
                </a:lnTo>
                <a:lnTo>
                  <a:pt x="0" y="1115844"/>
                </a:lnTo>
                <a:lnTo>
                  <a:pt x="0" y="0"/>
                </a:lnTo>
                <a:close/>
              </a:path>
            </a:pathLst>
          </a:custGeom>
          <a:blipFill>
            <a:blip r:embed="rId10">
              <a:extLst>
                <a:ext uri="{96DAC541-7B7A-43D3-8B79-37D633B846F1}">
                  <asvg:svgBlip xmlns:asvg="http://schemas.microsoft.com/office/drawing/2016/SVG/main" r:embed="rId11"/>
                </a:ext>
              </a:extLst>
            </a:blip>
            <a:stretch>
              <a:fillRect l="-62" t="0" r="-62" b="0"/>
            </a:stretch>
          </a:blipFill>
        </p:spPr>
      </p:sp>
      <p:sp>
        <p:nvSpPr>
          <p:cNvPr name="TextBox 8" id="8"/>
          <p:cNvSpPr txBox="true"/>
          <p:nvPr/>
        </p:nvSpPr>
        <p:spPr>
          <a:xfrm rot="0">
            <a:off x="0" y="3238500"/>
            <a:ext cx="18288000" cy="2943225"/>
          </a:xfrm>
          <a:prstGeom prst="rect">
            <a:avLst/>
          </a:prstGeom>
        </p:spPr>
        <p:txBody>
          <a:bodyPr anchor="t" rtlCol="false" tIns="0" lIns="0" bIns="0" rIns="0">
            <a:spAutoFit/>
          </a:bodyPr>
          <a:lstStyle/>
          <a:p>
            <a:pPr algn="ctr">
              <a:lnSpc>
                <a:spcPts val="21000"/>
              </a:lnSpc>
            </a:pPr>
            <a:r>
              <a:rPr lang="en-US" sz="15000" b="true">
                <a:solidFill>
                  <a:srgbClr val="570202"/>
                </a:solidFill>
                <a:latin typeface="Arimo Bold"/>
                <a:ea typeface="Arimo Bold"/>
                <a:cs typeface="Arimo Bold"/>
                <a:sym typeface="Arimo Bold"/>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DAHFf_zyYng</dc:identifier>
  <dcterms:modified xsi:type="dcterms:W3CDTF">2011-08-01T06:04:30Z</dcterms:modified>
  <cp:revision>1</cp:revision>
  <dc:title>Red and White Simple Presentation.pptx</dc:title>
</cp:coreProperties>
</file>