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  <p:sldMasterId id="2147483700" r:id="rId2"/>
    <p:sldMasterId id="2147483701" r:id="rId3"/>
  </p:sldMasterIdLst>
  <p:notesMasterIdLst>
    <p:notesMasterId r:id="rId17"/>
  </p:notesMasterIdLst>
  <p:handoutMasterIdLst>
    <p:handoutMasterId r:id="rId18"/>
  </p:handoutMasterIdLst>
  <p:sldIdLst>
    <p:sldId id="276" r:id="rId4"/>
    <p:sldId id="306" r:id="rId5"/>
    <p:sldId id="333" r:id="rId6"/>
    <p:sldId id="304" r:id="rId7"/>
    <p:sldId id="335" r:id="rId8"/>
    <p:sldId id="334" r:id="rId9"/>
    <p:sldId id="336" r:id="rId10"/>
    <p:sldId id="337" r:id="rId11"/>
    <p:sldId id="338" r:id="rId12"/>
    <p:sldId id="339" r:id="rId13"/>
    <p:sldId id="341" r:id="rId14"/>
    <p:sldId id="330" r:id="rId15"/>
    <p:sldId id="342" r:id="rId16"/>
  </p:sldIdLst>
  <p:sldSz cx="9144000" cy="6858000" type="screen4x3"/>
  <p:notesSz cx="6877050" cy="1000125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290" autoAdjust="0"/>
    <p:restoredTop sz="80049" autoAdjust="0"/>
  </p:normalViewPr>
  <p:slideViewPr>
    <p:cSldViewPr>
      <p:cViewPr varScale="1">
        <p:scale>
          <a:sx n="57" d="100"/>
          <a:sy n="57" d="100"/>
        </p:scale>
        <p:origin x="142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endParaRPr lang="en-US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fld id="{562A2D19-6B53-1A41-95C2-9A072D3A84C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3788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endParaRPr lang="en-US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9800" y="750888"/>
            <a:ext cx="4999038" cy="37496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751388"/>
            <a:ext cx="5041900" cy="450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fld id="{B939ACC4-3648-274A-A1C1-63A7D8E55F9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669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03" name="Notes Placeholder 2"/>
          <p:cNvSpPr>
            <a:spLocks noGrp="1"/>
          </p:cNvSpPr>
          <p:nvPr>
            <p:ph type="body" idx="1"/>
          </p:nvPr>
        </p:nvSpPr>
        <p:spPr>
          <a:xfrm>
            <a:off x="687388" y="4751388"/>
            <a:ext cx="5502275" cy="4500562"/>
          </a:xfrm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4" name="Slide Number Placeholder 3"/>
          <p:cNvSpPr txBox="1">
            <a:spLocks noGrp="1"/>
          </p:cNvSpPr>
          <p:nvPr/>
        </p:nvSpPr>
        <p:spPr bwMode="auto">
          <a:xfrm>
            <a:off x="3895725" y="949960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442" tIns="48221" rIns="96442" bIns="48221" anchor="b"/>
          <a:lstStyle>
            <a:lvl1pPr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84225" indent="-301625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204913" indent="-239713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87513" indent="-241300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170113" indent="-241300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6273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30845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5417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9989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r" eaLnBrk="1" hangingPunct="1"/>
            <a:fld id="{BACEFE92-213E-9541-9434-8F7E3246848F}" type="slidenum">
              <a:rPr lang="en-GB" sz="1300">
                <a:latin typeface="Calibri" charset="0"/>
                <a:cs typeface="Arial" charset="0"/>
              </a:rPr>
              <a:pPr algn="r" eaLnBrk="1" hangingPunct="1"/>
              <a:t>4</a:t>
            </a:fld>
            <a:endParaRPr lang="en-GB" sz="1300">
              <a:latin typeface="Calibri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39ACC4-3648-274A-A1C1-63A7D8E55F9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5585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Shape 332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0888"/>
            <a:ext cx="4997450" cy="374967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33" name="Shape 333"/>
          <p:cNvSpPr txBox="1">
            <a:spLocks noGrp="1"/>
          </p:cNvSpPr>
          <p:nvPr>
            <p:ph type="body" idx="1"/>
          </p:nvPr>
        </p:nvSpPr>
        <p:spPr>
          <a:xfrm>
            <a:off x="687706" y="4750594"/>
            <a:ext cx="5501639" cy="4500563"/>
          </a:xfrm>
          <a:prstGeom prst="rect">
            <a:avLst/>
          </a:prstGeom>
          <a:noFill/>
          <a:ln>
            <a:noFill/>
          </a:ln>
        </p:spPr>
        <p:txBody>
          <a:bodyPr lIns="96426" tIns="48200" rIns="96426" bIns="48200" anchor="t" anchorCtr="0">
            <a:noAutofit/>
          </a:bodyPr>
          <a:lstStyle/>
          <a:p>
            <a:pPr>
              <a:spcBef>
                <a:spcPts val="0"/>
              </a:spcBef>
              <a:buSzPct val="25000"/>
            </a:pPr>
            <a:endParaRPr sz="1900"/>
          </a:p>
        </p:txBody>
      </p:sp>
      <p:sp>
        <p:nvSpPr>
          <p:cNvPr id="334" name="Shape 334"/>
          <p:cNvSpPr txBox="1"/>
          <p:nvPr/>
        </p:nvSpPr>
        <p:spPr>
          <a:xfrm>
            <a:off x="3895403" y="9499449"/>
            <a:ext cx="2980054" cy="500063"/>
          </a:xfrm>
          <a:prstGeom prst="rect">
            <a:avLst/>
          </a:prstGeom>
          <a:noFill/>
          <a:ln>
            <a:noFill/>
          </a:ln>
        </p:spPr>
        <p:txBody>
          <a:bodyPr lIns="96426" tIns="48200" rIns="96426" bIns="48200" anchor="b" anchorCtr="0">
            <a:noAutofit/>
          </a:bodyPr>
          <a:lstStyle/>
          <a:p>
            <a:pPr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</a:pPr>
            <a:fld id="{00000000-1234-1234-1234-123412341234}" type="slidenum"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pPr algn="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</a:pPr>
              <a:t>12</a:t>
            </a:fld>
            <a:endParaRPr lang="en-US"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7AB11C-B49F-C149-83E8-03756F256947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6E667-2370-104F-8760-428342860BB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00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BF76537-0679-964C-8B0B-EFA0B195F44D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662D34-1525-F04E-9FD8-C926F47B83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895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BE01C3-D4DC-FD4E-8028-044193EB6658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7FF624-DE08-074B-AC0D-1293CFED454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528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0F66A9-C8F4-EF48-AA00-64CA745D3475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885D87-BD64-2143-88FC-2B08C425C3C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104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694FB4-DAA1-4B41-92A1-3BB57E0F04E1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590103-87E0-D54A-A4D8-A066D8FC118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662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244D17-7DE7-054A-91F2-ED894F664B04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5A646D-3A9B-4240-AF36-7F796E850E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936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A0E109-2BD3-CA4A-8900-F741C71F7994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67BF17-E41A-8A4F-A549-B7FCD2FBCC5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5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52CFC3-0CBD-A74C-B235-8A57AA74F321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E22F8A-3B0B-1F47-98F5-7E6ABDB7C3C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572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502E4A-5873-054D-9BCF-85B5A5F05472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442132-60C6-5B49-9473-17E91B24DD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77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FEF089-73EB-0E49-9F3E-A383268060D8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24A426-DEF1-EF4B-89F9-FCAA63CBE38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014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619A54-CD78-1444-86BC-F3BC083A0F66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ED4844-BA7A-8D4B-923D-C03D149F09F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026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D436A5-BB8A-7944-8191-71CA30D7B9A6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017680-0078-EE4E-9DAB-2328C00D9A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600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F4DB4-367E-1D45-A1A3-E1BA67443780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80A669-A84B-9048-BBB3-881B586256A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556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2F92B4-FC43-0C4B-B24E-AF6327663F0E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A3524E-7162-5746-A69A-B3C3A2FBAC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257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2AA655-301C-3346-AF02-122610A17B89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FCA98F-F56F-7241-A2EB-28F0E623FE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8951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0D9511-75B3-C64F-AC76-8BF0008BF042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0AFD3B7-0A8A-7141-9169-AE07378C97F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566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5D679-D016-3B4B-B11F-E7BF26301F77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1F94B2-C8B0-0341-9AEF-11B9E9152E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203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3D40F-E050-4B47-8759-C238A9BB2545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FF5033-A546-5C4C-871F-669D40A8A6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5196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4764F2-A0CA-AD4B-BA3F-406ED277133B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A49217-7B52-A347-B627-D86D89246FA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3531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E4CB8F-B42F-864E-9559-27F1F797D84A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961B2F-3C0E-F542-ADBB-D922073D5F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2128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040554-5D5A-6149-8A49-1EC611954DBB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0751E4-E83E-A84B-9D11-8787A1C3FAA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716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64AAAF-ED16-EB4F-AA57-556B1B609C81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E19F40-A8C9-1C40-AC27-F652A97F86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5288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FD2F35-CFBD-1F42-8E67-B15AA535380F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55EED3-445C-E34F-BFF7-422BB3E9138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1725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E2FF24-7AB6-7542-AED5-C6EFF2F363E6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DEBC5-B60F-314B-8B31-8B41B34D979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565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632CDE-2E60-2044-9B57-5C1EA5E20D6D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66D31-43D0-2B4F-9CC8-541AAE92D4D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5585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30C65C-BB19-AB4E-AF63-8F0FBCFAFDD8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35C778-94E7-3E44-89C5-EF41C3C789C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6818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B77E1F-74C9-6B42-95DD-188864DCC985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39B385-AD00-9145-A048-538FA66CFA1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193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B01ADA-CE32-5843-B0A6-64E6A1F01996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E7551C-C250-3F4E-91B7-A2B0C0A4B50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48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5C13D6-13B5-7F42-B335-8C5A518BC11B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E91D5B-035D-7249-AD53-2C252144D3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0862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A28E6C-F1F1-404C-A719-0D851263C13C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1D59E-4293-974C-9FA9-5198D0DB465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793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E844C3-9B95-334C-97F9-D642452DDA53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849EA4-BD58-934A-AAFC-D342041BC65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722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B8AE31-F2DC-3A49-A917-9BDCAAEB84BA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736ED8-98DA-0F4E-9AAD-8DEA21F5622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1020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DD698E-0865-3840-959D-5DD6C4DC925F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3D9F5C-2703-8E49-BBA8-3214492DC9F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32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70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442AC87F-1DA6-114C-89D4-0D6CD28AAEC8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0E624F7D-2C2B-A44F-B619-B66FFBE2AC6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909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1271E91F-2F44-6043-89EC-12DD3E8C7AA3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21572C12-BA55-5E42-9996-87A9517C47B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01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C0B4F99E-44E2-2E43-856A-90D80D5B476C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A3B30499-5B36-9643-93A4-65952D2FAD4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THHiBNXJ6w" TargetMode="External"/><Relationship Id="rId2" Type="http://schemas.openxmlformats.org/officeDocument/2006/relationships/hyperlink" Target="https://www.youtube.com/watch?v=jwOEj19OxII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131B5-44FB-454F-8380-CABAED76AAF3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9CC9495-B8C0-EA40-BD2B-630086D0EFC6}" type="slidenum">
              <a:rPr lang="en-GB"/>
              <a:pPr/>
              <a:t>1</a:t>
            </a:fld>
            <a:endParaRPr lang="en-GB"/>
          </a:p>
        </p:txBody>
      </p:sp>
      <p:sp>
        <p:nvSpPr>
          <p:cNvPr id="43010" name="Rectangle 2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2043658"/>
          </a:xfrm>
        </p:spPr>
        <p:txBody>
          <a:bodyPr/>
          <a:lstStyle/>
          <a:p>
            <a:r>
              <a:rPr lang="en-GB" sz="4000" b="1" dirty="0"/>
              <a:t>EMPL4009	</a:t>
            </a:r>
            <a:br>
              <a:rPr lang="en-GB" sz="4000" b="1" dirty="0"/>
            </a:br>
            <a:r>
              <a:rPr lang="en-GB" sz="4000" b="1" dirty="0"/>
              <a:t>Project Planning</a:t>
            </a:r>
            <a:br>
              <a:rPr lang="en-GB" sz="4000" b="1" dirty="0"/>
            </a:br>
            <a:r>
              <a:rPr lang="en-GB" sz="4000" b="1" dirty="0"/>
              <a:t>Week 8</a:t>
            </a:r>
            <a:r>
              <a:rPr lang="en-GB" sz="4000" dirty="0"/>
              <a:t> </a:t>
            </a:r>
          </a:p>
        </p:txBody>
      </p:sp>
      <p:sp>
        <p:nvSpPr>
          <p:cNvPr id="43011" name="Rectang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400" dirty="0"/>
              <a:t>Major reasons for Project Failure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94386-8C99-C645-94ED-08550FD96E75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0CE74C-37FB-A243-B620-B6ACF7561653}" type="slidenum">
              <a:rPr lang="en-GB"/>
              <a:pPr/>
              <a:t>2</a:t>
            </a:fld>
            <a:endParaRPr lang="en-GB" dirty="0"/>
          </a:p>
        </p:txBody>
      </p:sp>
      <p:sp>
        <p:nvSpPr>
          <p:cNvPr id="1064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Outcomes</a:t>
            </a:r>
          </a:p>
        </p:txBody>
      </p:sp>
      <p:sp>
        <p:nvSpPr>
          <p:cNvPr id="1064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the end of the session you should know:</a:t>
            </a:r>
          </a:p>
          <a:p>
            <a:r>
              <a:rPr lang="en-GB" dirty="0"/>
              <a:t>Key reasons for project failure</a:t>
            </a:r>
          </a:p>
          <a:p>
            <a:r>
              <a:rPr lang="en-GB" dirty="0"/>
              <a:t>Prevent project failure. </a:t>
            </a:r>
          </a:p>
          <a:p>
            <a:r>
              <a:rPr lang="en-GB" dirty="0"/>
              <a:t>Be accountable for successful projects.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9BA9B71-1B7C-44F4-9F81-2C60DC6BF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i="1" dirty="0">
                <a:solidFill>
                  <a:schemeClr val="accent1"/>
                </a:solidFill>
              </a:rPr>
              <a:t>Discussion Videos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2B18D2-183C-4E21-A340-83345EE4E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3827"/>
          </a:xfrm>
        </p:spPr>
        <p:txBody>
          <a:bodyPr/>
          <a:lstStyle/>
          <a:p>
            <a:r>
              <a:rPr lang="en-GB" dirty="0">
                <a:hlinkClick r:id="rId2"/>
              </a:rPr>
              <a:t>http://www.bbc.co.uk/news/av/entertainment-arts-22653894/bbc-abandons-100m-digital-project </a:t>
            </a:r>
            <a:r>
              <a:rPr lang="en-GB" dirty="0"/>
              <a:t> BBC abandons £100m digital project</a:t>
            </a:r>
          </a:p>
          <a:p>
            <a:r>
              <a:rPr lang="en-GB" dirty="0">
                <a:hlinkClick r:id="rId2"/>
              </a:rPr>
              <a:t>https://www.youtube.com/watch?v=jwOEj19OxII</a:t>
            </a:r>
            <a:r>
              <a:rPr lang="en-GB" dirty="0"/>
              <a:t>  Leading Cause of Project Failure</a:t>
            </a:r>
          </a:p>
          <a:p>
            <a:r>
              <a:rPr lang="en-GB" dirty="0">
                <a:hlinkClick r:id="rId3"/>
              </a:rPr>
              <a:t>https://www.youtube.com/watch?v=CTHHiBNXJ6w</a:t>
            </a:r>
            <a:r>
              <a:rPr lang="en-GB" dirty="0"/>
              <a:t> Why Projects Fail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3D40F-E050-4B47-8759-C238A9BB2545}" type="datetime1">
              <a:rPr lang="en-GB" smtClean="0"/>
              <a:pPr/>
              <a:t>03/12/2017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8FF5033-A546-5C4C-871F-669D40A8A67E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16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EB562-747B-1343-999F-007F181DC690}" type="datetime1">
              <a:rPr lang="en-GB"/>
              <a:pPr/>
              <a:t>03/12/2017</a:t>
            </a:fld>
            <a:endParaRPr lang="en-GB"/>
          </a:p>
        </p:txBody>
      </p:sp>
      <p:sp>
        <p:nvSpPr>
          <p:cNvPr id="7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954875-47B0-7E4B-B642-2B15061A6590}" type="slidenum">
              <a:rPr lang="en-GB"/>
              <a:pPr/>
              <a:t>4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Primary reasons</a:t>
            </a:r>
          </a:p>
        </p:txBody>
      </p:sp>
      <p:sp>
        <p:nvSpPr>
          <p:cNvPr id="101379" name="Content Placeholder 2"/>
          <p:cNvSpPr>
            <a:spLocks noGrp="1"/>
          </p:cNvSpPr>
          <p:nvPr>
            <p:ph idx="4294967295"/>
          </p:nvPr>
        </p:nvSpPr>
        <p:spPr>
          <a:xfrm>
            <a:off x="457200" y="1417638"/>
            <a:ext cx="8229600" cy="4099594"/>
          </a:xfrm>
        </p:spPr>
        <p:txBody>
          <a:bodyPr/>
          <a:lstStyle/>
          <a:p>
            <a:r>
              <a:rPr lang="en-GB" dirty="0"/>
              <a:t>Projects often fail because of one or more of the following five reasons:</a:t>
            </a:r>
          </a:p>
          <a:p>
            <a:r>
              <a:rPr lang="en-GB" dirty="0"/>
              <a:t>Poor planning,</a:t>
            </a:r>
          </a:p>
          <a:p>
            <a:r>
              <a:rPr lang="en-GB" dirty="0"/>
              <a:t>Lack of leadership,</a:t>
            </a:r>
          </a:p>
          <a:p>
            <a:r>
              <a:rPr lang="en-GB" dirty="0"/>
              <a:t>Inadequate knowledge,</a:t>
            </a:r>
          </a:p>
          <a:p>
            <a:r>
              <a:rPr lang="en-GB" dirty="0"/>
              <a:t>People problems,</a:t>
            </a:r>
          </a:p>
          <a:p>
            <a:r>
              <a:rPr lang="en-GB" dirty="0"/>
              <a:t>Lifecycle problems.</a:t>
            </a:r>
          </a:p>
        </p:txBody>
      </p:sp>
      <p:sp>
        <p:nvSpPr>
          <p:cNvPr id="4" name="Slide Number Placeholder 3"/>
          <p:cNvSpPr txBox="1">
            <a:spLocks noGrp="1"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r" eaLnBrk="1" hangingPunct="1"/>
            <a:fld id="{407D527D-A4F7-9544-9BB5-0A1322EF99F1}" type="slidenum">
              <a:rPr lang="en-GB" sz="1200">
                <a:solidFill>
                  <a:srgbClr val="898989"/>
                </a:solidFill>
                <a:latin typeface="Calibri" charset="0"/>
                <a:cs typeface="Arial" charset="0"/>
              </a:rPr>
              <a:pPr algn="r" eaLnBrk="1" hangingPunct="1"/>
              <a:t>4</a:t>
            </a:fld>
            <a:endParaRPr lang="en-GB" sz="1200">
              <a:solidFill>
                <a:srgbClr val="898989"/>
              </a:solidFill>
              <a:latin typeface="Calibri" charset="0"/>
              <a:cs typeface="Arial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3D0D38-F2B9-48AA-AF10-55D97F0A3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/>
          <a:lstStyle/>
          <a:p>
            <a:r>
              <a:rPr lang="en-GB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Poor Planning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0AE646E-7648-4788-AE86-28A9C33B4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20688"/>
            <a:ext cx="8363272" cy="4895875"/>
          </a:xfrm>
        </p:spPr>
        <p:txBody>
          <a:bodyPr/>
          <a:lstStyle/>
          <a:p>
            <a:r>
              <a:rPr lang="en-GB" sz="2800" dirty="0"/>
              <a:t>Lack of communication. </a:t>
            </a:r>
          </a:p>
          <a:p>
            <a:r>
              <a:rPr lang="en-GB" sz="2800" dirty="0"/>
              <a:t>Not breaking down development into phases or steps (WBS).</a:t>
            </a:r>
          </a:p>
          <a:p>
            <a:r>
              <a:rPr lang="en-GB" sz="2800" dirty="0"/>
              <a:t>Not obtaining stakeholder approval.</a:t>
            </a:r>
          </a:p>
          <a:p>
            <a:r>
              <a:rPr lang="en-GB" sz="2800" dirty="0"/>
              <a:t>No business plan or inadequate business plan.</a:t>
            </a:r>
          </a:p>
          <a:p>
            <a:r>
              <a:rPr lang="en-GB" sz="2800" dirty="0"/>
              <a:t>Unrealistic expectations set, e.g., financial investment, time required, set-up costs.</a:t>
            </a:r>
          </a:p>
          <a:p>
            <a:r>
              <a:rPr lang="en-GB" sz="2800" dirty="0"/>
              <a:t>Inadequate funding/capital or poor use</a:t>
            </a:r>
          </a:p>
          <a:p>
            <a:r>
              <a:rPr lang="en-GB" sz="2800" dirty="0"/>
              <a:t>Lack of time commitment.</a:t>
            </a:r>
          </a:p>
          <a:p>
            <a:r>
              <a:rPr lang="en-GB" sz="2800" dirty="0"/>
              <a:t>Unrealistic scheduling.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34AC38-815B-43C6-A79A-E65DCD23D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3D40F-E050-4B47-8759-C238A9BB2545}" type="datetime1">
              <a:rPr lang="en-GB" smtClean="0"/>
              <a:pPr/>
              <a:t>03/12/2017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FA52E45-2068-4C5C-A935-14A3FB50A8A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8FF5033-A546-5C4C-871F-669D40A8A67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698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4F8BD33-E889-4943-9CDF-5CD74950F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36526"/>
            <a:ext cx="8435975" cy="598488"/>
          </a:xfrm>
        </p:spPr>
        <p:txBody>
          <a:bodyPr/>
          <a:lstStyle/>
          <a:p>
            <a:r>
              <a:rPr lang="en-GB" b="1" i="1" dirty="0">
                <a:solidFill>
                  <a:schemeClr val="accent1"/>
                </a:solidFill>
              </a:rPr>
              <a:t>Lack of Leadership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EF37D25-DD29-4583-93D2-94DEFDF33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35014"/>
            <a:ext cx="8229600" cy="4781549"/>
          </a:xfrm>
        </p:spPr>
        <p:txBody>
          <a:bodyPr/>
          <a:lstStyle/>
          <a:p>
            <a:r>
              <a:rPr lang="en-GB" sz="2800" dirty="0"/>
              <a:t>Not defining ownership or the leadership structure or not identifying decision makers.</a:t>
            </a:r>
          </a:p>
          <a:p>
            <a:r>
              <a:rPr lang="en-GB" sz="2800" dirty="0"/>
              <a:t>Not making decisions timely or decisively.</a:t>
            </a:r>
          </a:p>
          <a:p>
            <a:r>
              <a:rPr lang="en-GB" sz="2800" dirty="0"/>
              <a:t>Lacking relevant business and management expertise in areas such as finance, purchasing, selling, production, and hiring and managing employees.</a:t>
            </a:r>
          </a:p>
          <a:p>
            <a:r>
              <a:rPr lang="en-GB" sz="2800" dirty="0"/>
              <a:t>Neglecting your leadership role.</a:t>
            </a:r>
          </a:p>
          <a:p>
            <a:r>
              <a:rPr lang="en-GB" sz="2800" dirty="0"/>
              <a:t>Not having a strategic vision.</a:t>
            </a:r>
          </a:p>
          <a:p>
            <a:r>
              <a:rPr lang="en-GB" sz="2800" dirty="0"/>
              <a:t>Holding unrealistic expectations of others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C4F4B2-C680-42E1-A8E1-1D9F111CD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3D40F-E050-4B47-8759-C238A9BB2545}" type="datetime1">
              <a:rPr lang="en-GB" smtClean="0"/>
              <a:pPr/>
              <a:t>03/12/2017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872755-6D28-4EE2-9CD6-E6EEEC2D67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8FF5033-A546-5C4C-871F-669D40A8A67E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71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47851-DDB9-483B-A794-C33579D3E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i="1" dirty="0">
                <a:solidFill>
                  <a:schemeClr val="accent1"/>
                </a:solidFill>
              </a:rPr>
              <a:t>Inadequate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D3128-313F-4C48-B28A-176C417F8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3827"/>
          </a:xfrm>
        </p:spPr>
        <p:txBody>
          <a:bodyPr/>
          <a:lstStyle/>
          <a:p>
            <a:r>
              <a:rPr lang="en-GB" sz="2800" dirty="0"/>
              <a:t>Lacking skills and a proven approach to project management. </a:t>
            </a:r>
          </a:p>
          <a:p>
            <a:r>
              <a:rPr lang="en-GB" sz="2800" dirty="0"/>
              <a:t>Failing to price your product or service correctly.</a:t>
            </a:r>
          </a:p>
          <a:p>
            <a:r>
              <a:rPr lang="en-GB" sz="2800" dirty="0"/>
              <a:t>Not addressing potential risks due to inexperience.</a:t>
            </a:r>
          </a:p>
          <a:p>
            <a:r>
              <a:rPr lang="en-GB" sz="2800" dirty="0"/>
              <a:t>Not estimating, monitoring, or controlling expenditures.</a:t>
            </a:r>
          </a:p>
          <a:p>
            <a:r>
              <a:rPr lang="en-GB" sz="2800" dirty="0"/>
              <a:t>Not putting a process in place for measuring and tracking results.</a:t>
            </a:r>
          </a:p>
          <a:p>
            <a:r>
              <a:rPr lang="en-GB" sz="2800" dirty="0"/>
              <a:t>Having an incomplete or vague project work plan.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8953E-80B3-4630-A938-F5E444DF8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03/12/2017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433541-A809-4B37-ABCA-B1BC13F133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623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A9238-1784-4B93-BE2E-257F0D491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i="1" dirty="0">
                <a:solidFill>
                  <a:schemeClr val="accent1"/>
                </a:solidFill>
              </a:rPr>
              <a:t>People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5516B-A84B-413F-B7CF-5A79C70AA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3827"/>
          </a:xfrm>
        </p:spPr>
        <p:txBody>
          <a:bodyPr/>
          <a:lstStyle/>
          <a:p>
            <a:r>
              <a:rPr lang="en-GB" dirty="0"/>
              <a:t>Lacking contact with senior management. </a:t>
            </a:r>
          </a:p>
          <a:p>
            <a:r>
              <a:rPr lang="en-GB" dirty="0"/>
              <a:t>Lacking leadership.</a:t>
            </a:r>
          </a:p>
          <a:p>
            <a:r>
              <a:rPr lang="en-GB" dirty="0"/>
              <a:t>Lacking effective project team integration between clients, the supplier team, and the supply chain.</a:t>
            </a:r>
          </a:p>
          <a:p>
            <a:r>
              <a:rPr lang="en-GB" dirty="0"/>
              <a:t>Being unable to resolve conflicts.</a:t>
            </a:r>
          </a:p>
          <a:p>
            <a:r>
              <a:rPr lang="en-GB" dirty="0"/>
              <a:t>Not having adequate resources due to under/over estimation of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C1720-9886-4B3F-8C5F-BDE3A9EBA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03/12/2017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B2DFDD-1A91-4E14-854B-A329579D0FC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27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41481-7D97-4BF8-92A4-296715E8A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22412"/>
          </a:xfrm>
        </p:spPr>
        <p:txBody>
          <a:bodyPr/>
          <a:lstStyle/>
          <a:p>
            <a:r>
              <a:rPr lang="en-GB" sz="4800" b="1" i="1" dirty="0">
                <a:solidFill>
                  <a:schemeClr val="accent1"/>
                </a:solidFill>
              </a:rPr>
              <a:t>Lifecycle Problems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0A95A-774B-4585-9F8D-F204BDC81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92696"/>
            <a:ext cx="8363272" cy="5112568"/>
          </a:xfrm>
        </p:spPr>
        <p:txBody>
          <a:bodyPr/>
          <a:lstStyle/>
          <a:p>
            <a:r>
              <a:rPr lang="en-GB" sz="2400" dirty="0"/>
              <a:t>Failing to clearly and completely define the requirements, resulting in building the wrong features or gaps in the features needed.</a:t>
            </a:r>
          </a:p>
          <a:p>
            <a:r>
              <a:rPr lang="en-GB" sz="2400" dirty="0"/>
              <a:t>Using new or state of the art technology that cause unanticipated problems.</a:t>
            </a:r>
          </a:p>
          <a:p>
            <a:r>
              <a:rPr lang="en-GB" sz="2400" dirty="0"/>
              <a:t>Using a poor technical design that does not allow for modification </a:t>
            </a:r>
          </a:p>
          <a:p>
            <a:r>
              <a:rPr lang="en-GB" sz="2400" dirty="0"/>
              <a:t>Changing requirements late in the project and continuing change requests which cause the project to drift.</a:t>
            </a:r>
          </a:p>
          <a:p>
            <a:r>
              <a:rPr lang="en-GB" sz="2400" dirty="0"/>
              <a:t>Using technology components that do not fit together as designed.</a:t>
            </a:r>
          </a:p>
          <a:p>
            <a:r>
              <a:rPr lang="en-GB" sz="2400" dirty="0"/>
              <a:t>Using poor initial testing techniques that cause repeated errors.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976854-7216-45C7-A347-7FE668F8E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03/12/2017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E40C2-5441-41DE-AABF-D641498550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820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AAE0C-0C49-4B7C-A9CA-01F8F0944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744314"/>
          </a:xfrm>
        </p:spPr>
        <p:txBody>
          <a:bodyPr/>
          <a:lstStyle/>
          <a:p>
            <a:r>
              <a:rPr lang="en-GB" sz="3600" b="1" i="1" dirty="0">
                <a:solidFill>
                  <a:schemeClr val="accent1"/>
                </a:solidFill>
              </a:rPr>
              <a:t>Conclusion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1FA16-8E11-412A-8D8D-44A3594CB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80840"/>
            <a:ext cx="8229600" cy="4924424"/>
          </a:xfrm>
        </p:spPr>
        <p:txBody>
          <a:bodyPr/>
          <a:lstStyle/>
          <a:p>
            <a:r>
              <a:rPr lang="en-GB" dirty="0"/>
              <a:t>It is important to identify these challenges and adequately plan to avoid common causes of project failure.</a:t>
            </a:r>
          </a:p>
          <a:p>
            <a:r>
              <a:rPr lang="en-GB" dirty="0"/>
              <a:t>Project failure can be avoided by:</a:t>
            </a:r>
          </a:p>
          <a:p>
            <a:r>
              <a:rPr lang="en-GB" dirty="0"/>
              <a:t>Planning properly.</a:t>
            </a:r>
          </a:p>
          <a:p>
            <a:r>
              <a:rPr lang="en-GB" dirty="0"/>
              <a:t>Hiring the right team.</a:t>
            </a:r>
          </a:p>
          <a:p>
            <a:r>
              <a:rPr lang="en-GB" dirty="0"/>
              <a:t>Putting the right metrics in place.</a:t>
            </a:r>
          </a:p>
          <a:p>
            <a:r>
              <a:rPr lang="en-GB" dirty="0"/>
              <a:t>Creating clear links between the project and the organization's key strategic priorities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39406-8B7E-4E6D-9808-257444AC1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03/12/2017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10F83-59AD-4565-AD13-E06C88AE28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71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E7562-9E8C-4F46-AF71-F133DB933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sz="4000" b="1" i="1" dirty="0">
                <a:solidFill>
                  <a:schemeClr val="accent1"/>
                </a:solidFill>
              </a:rPr>
              <a:t>Think about your project task, have you thought about it why it can fail?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4D3A9-CECA-4072-A477-B62F8E4AF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groups, come together and identify some the of the factors that can cause your project to fail?</a:t>
            </a:r>
          </a:p>
          <a:p>
            <a:r>
              <a:rPr lang="en-GB" dirty="0"/>
              <a:t>What can be done to mitigate against it?</a:t>
            </a:r>
          </a:p>
          <a:p>
            <a:r>
              <a:rPr lang="en-GB" dirty="0"/>
              <a:t>Feel free to share your views.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AACB35-A297-40E6-89F3-15BE7FC8C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03/12/2017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2B9534-EEC6-4C48-9655-AC0381767F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2905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Shape 33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47FD8"/>
              </a:buClr>
              <a:buSzPct val="25000"/>
              <a:buFont typeface="Calibri"/>
              <a:buNone/>
            </a:pPr>
            <a:r>
              <a:rPr lang="en-US" sz="4400" b="0" i="0" u="none" strike="noStrike" cap="none">
                <a:solidFill>
                  <a:srgbClr val="347FD8"/>
                </a:solidFill>
                <a:latin typeface="Calibri"/>
                <a:ea typeface="Calibri"/>
                <a:cs typeface="Calibri"/>
                <a:sym typeface="Calibri"/>
              </a:rPr>
              <a:t>Session Recap</a:t>
            </a:r>
          </a:p>
        </p:txBody>
      </p:sp>
      <p:sp>
        <p:nvSpPr>
          <p:cNvPr id="337" name="Shape 33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28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You are now able to;</a:t>
            </a:r>
          </a:p>
          <a:p>
            <a:r>
              <a:rPr lang="en-GB" dirty="0"/>
              <a:t>Key reasons for project failure</a:t>
            </a:r>
          </a:p>
          <a:p>
            <a:r>
              <a:rPr lang="en-GB" dirty="0"/>
              <a:t>Prevent project failure</a:t>
            </a: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</a:p>
          <a:p>
            <a:pPr marL="457200" marR="0" lvl="1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lang="en-US" sz="2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1" indent="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lang="en-US" sz="2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8" name="Shape 338"/>
          <p:cNvSpPr txBox="1">
            <a:spLocks noGrp="1"/>
          </p:cNvSpPr>
          <p:nvPr>
            <p:ph type="sldNum" idx="4294967295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</p:spPr>
        <p:txBody>
          <a:bodyPr lIns="91425" tIns="45700" rIns="91425" bIns="45700" anchor="ctr" anchorCtr="0">
            <a:noAutofit/>
          </a:bodyPr>
          <a:lstStyle/>
          <a:p>
            <a:pPr lvl="0">
              <a:spcBef>
                <a:spcPts val="0"/>
              </a:spcBef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102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A91EB-B522-4D40-9E15-321DC5A42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accent1"/>
                </a:solidFill>
              </a:rPr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4A119-7ED8-46D5-BA4D-F3815E6704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2EF502-9C9B-4CCD-8AC8-27AC7DB98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03/12/2017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45552A-8B92-4CFA-8BEC-4CC9D01427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4012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2096</TotalTime>
  <Words>579</Words>
  <Application>Microsoft Office PowerPoint</Application>
  <PresentationFormat>On-screen Show (4:3)</PresentationFormat>
  <Paragraphs>101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ＭＳ Ｐゴシック</vt:lpstr>
      <vt:lpstr>Arial</vt:lpstr>
      <vt:lpstr>Calibri</vt:lpstr>
      <vt:lpstr>Myriad Pro</vt:lpstr>
      <vt:lpstr>Times New Roman</vt:lpstr>
      <vt:lpstr>20140311PresentationUWTSDTemplate</vt:lpstr>
      <vt:lpstr>1_20140311PresentationUWTSDTemplate</vt:lpstr>
      <vt:lpstr>2_20140311PresentationUWTSDTemplate</vt:lpstr>
      <vt:lpstr>EMPL4009  Project Planning Week 8 </vt:lpstr>
      <vt:lpstr>Learning Outcomes</vt:lpstr>
      <vt:lpstr>Discussion Videos</vt:lpstr>
      <vt:lpstr>Primary reasons</vt:lpstr>
      <vt:lpstr>Poor Planning</vt:lpstr>
      <vt:lpstr>Lack of Leadership </vt:lpstr>
      <vt:lpstr>Inadequate Knowledge</vt:lpstr>
      <vt:lpstr>People Problems</vt:lpstr>
      <vt:lpstr>Lifecycle Problems</vt:lpstr>
      <vt:lpstr>Conclusion</vt:lpstr>
      <vt:lpstr> Think about your project task, have you thought about it why it can fail?  </vt:lpstr>
      <vt:lpstr>Session Recap</vt:lpstr>
      <vt:lpstr>Questions</vt:lpstr>
    </vt:vector>
  </TitlesOfParts>
  <Company>Artaffairs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Organizational Behaviour</dc:title>
  <dc:creator>Conny &amp; Carwyn Matera-Rogers</dc:creator>
  <cp:lastModifiedBy>John-Paul Okeke</cp:lastModifiedBy>
  <cp:revision>45</cp:revision>
  <dcterms:created xsi:type="dcterms:W3CDTF">2000-07-11T10:51:26Z</dcterms:created>
  <dcterms:modified xsi:type="dcterms:W3CDTF">2017-12-03T11:43:31Z</dcterms:modified>
</cp:coreProperties>
</file>