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94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BF08A4C-462D-4262-82DF-57FF208A917C}" type="datetimeFigureOut">
              <a:rPr lang="en-GB" smtClean="0"/>
              <a:t>21/02/2017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1721829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F08A4C-462D-4262-82DF-57FF208A917C}" type="datetimeFigureOut">
              <a:rPr lang="en-GB" smtClean="0"/>
              <a:t>21/02/2017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1190773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BF08A4C-462D-4262-82DF-57FF208A917C}" type="datetimeFigureOut">
              <a:rPr lang="en-GB" smtClean="0"/>
              <a:t>21/02/2017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3035386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BF08A4C-462D-4262-82DF-57FF208A917C}" type="datetimeFigureOut">
              <a:rPr lang="en-GB" smtClean="0"/>
              <a:t>21/02/2017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3277351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BF08A4C-462D-4262-82DF-57FF208A917C}" type="datetimeFigureOut">
              <a:rPr lang="en-GB" smtClean="0"/>
              <a:t>21/02/2017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4196821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BF08A4C-462D-4262-82DF-57FF208A917C}" type="datetimeFigureOut">
              <a:rPr lang="en-GB" smtClean="0"/>
              <a:t>21/02/2017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762812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F08A4C-462D-4262-82DF-57FF208A917C}" type="datetimeFigureOut">
              <a:rPr lang="en-GB" smtClean="0"/>
              <a:t>21/02/2017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1999688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F08A4C-462D-4262-82DF-57FF208A917C}" type="datetimeFigureOut">
              <a:rPr lang="en-GB" smtClean="0"/>
              <a:t>21/02/2017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1163274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F08A4C-462D-4262-82DF-57FF208A917C}" type="datetimeFigureOut">
              <a:rPr lang="en-GB" smtClean="0"/>
              <a:t>21/02/2017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2463228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F08A4C-462D-4262-82DF-57FF208A917C}" type="datetimeFigureOut">
              <a:rPr lang="en-GB" smtClean="0"/>
              <a:t>21/02/2017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4145463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F08A4C-462D-4262-82DF-57FF208A917C}" type="datetimeFigureOut">
              <a:rPr lang="en-GB" smtClean="0"/>
              <a:t>21/02/2017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3A630E-CDDC-43D6-9615-7FBFDE0ED21D}" type="slidenum">
              <a:rPr lang="en-GB" smtClean="0"/>
              <a:t>‹#›</a:t>
            </a:fld>
            <a:endParaRPr lang="en-GB"/>
          </a:p>
        </p:txBody>
      </p:sp>
    </p:spTree>
    <p:extLst>
      <p:ext uri="{BB962C8B-B14F-4D97-AF65-F5344CB8AC3E}">
        <p14:creationId xmlns:p14="http://schemas.microsoft.com/office/powerpoint/2010/main" val="2049886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F08A4C-462D-4262-82DF-57FF208A917C}" type="datetimeFigureOut">
              <a:rPr lang="en-GB" smtClean="0"/>
              <a:t>21/02/2017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3A630E-CDDC-43D6-9615-7FBFDE0ED21D}" type="slidenum">
              <a:rPr lang="en-GB" smtClean="0"/>
              <a:t>‹#›</a:t>
            </a:fld>
            <a:endParaRPr lang="en-GB"/>
          </a:p>
        </p:txBody>
      </p:sp>
    </p:spTree>
    <p:extLst>
      <p:ext uri="{BB962C8B-B14F-4D97-AF65-F5344CB8AC3E}">
        <p14:creationId xmlns:p14="http://schemas.microsoft.com/office/powerpoint/2010/main" val="38791385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google.co.uk/url?sa=i&amp;rct=j&amp;q=&amp;esrc=s&amp;source=images&amp;cd=&amp;cad=rja&amp;uact=8&amp;ved=0ahUKEwjX2vTcgo3SAhVJUBQKHboaB7wQjRwIBw&amp;url=http://rocketsciencelab.co.uk/better-business-cases-think-like-a-minister/&amp;bvm=bv.146786187,d.ZGg&amp;psig=AFQjCNEmy3U9aO6OdgfWBwSg_CwNEM-8Vw&amp;ust=1487073457852194" TargetMode="Externa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google.co.uk/url?sa=i&amp;rct=j&amp;q=&amp;esrc=s&amp;source=images&amp;cd=&amp;cad=rja&amp;uact=8&amp;ved=0ahUKEwjX2vTcgo3SAhVJUBQKHboaB7wQjRwIBw&amp;url=http://rocketsciencelab.co.uk/better-business-cases-think-like-a-minister/&amp;bvm=bv.146786187,d.ZGg&amp;psig=AFQjCNEmy3U9aO6OdgfWBwSg_CwNEM-8Vw&amp;ust=1487073457852194" TargetMode="Externa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1824" y="908720"/>
            <a:ext cx="7772400" cy="1470025"/>
          </a:xfrm>
        </p:spPr>
        <p:txBody>
          <a:bodyPr>
            <a:normAutofit fontScale="90000"/>
          </a:bodyPr>
          <a:lstStyle/>
          <a:p>
            <a:r>
              <a:rPr lang="en-GB" dirty="0" smtClean="0"/>
              <a:t>Masterclass: </a:t>
            </a:r>
            <a:br>
              <a:rPr lang="en-GB" dirty="0" smtClean="0"/>
            </a:br>
            <a:r>
              <a:rPr lang="en-GB" dirty="0" smtClean="0"/>
              <a:t>The 5 Case Business Model</a:t>
            </a:r>
            <a:br>
              <a:rPr lang="en-GB" dirty="0" smtClean="0"/>
            </a:br>
            <a:endParaRPr lang="en-GB" dirty="0"/>
          </a:p>
        </p:txBody>
      </p:sp>
      <p:sp>
        <p:nvSpPr>
          <p:cNvPr id="3" name="Subtitle 2"/>
          <p:cNvSpPr>
            <a:spLocks noGrp="1"/>
          </p:cNvSpPr>
          <p:nvPr>
            <p:ph type="subTitle" idx="1"/>
          </p:nvPr>
        </p:nvSpPr>
        <p:spPr>
          <a:xfrm>
            <a:off x="323528" y="2596160"/>
            <a:ext cx="5328592" cy="4073200"/>
          </a:xfrm>
        </p:spPr>
        <p:txBody>
          <a:bodyPr>
            <a:normAutofit fontScale="40000" lnSpcReduction="20000"/>
          </a:bodyPr>
          <a:lstStyle/>
          <a:p>
            <a:r>
              <a:rPr lang="en-GB" sz="4500" b="1" dirty="0" smtClean="0">
                <a:solidFill>
                  <a:schemeClr val="tx1"/>
                </a:solidFill>
              </a:rPr>
              <a:t>Mike Flanagan will deliver a masterclass on the 5 case business model and how it is applied in the NHS. </a:t>
            </a:r>
            <a:r>
              <a:rPr lang="en-GB" sz="4500" b="1" dirty="0">
                <a:solidFill>
                  <a:schemeClr val="tx1"/>
                </a:solidFill>
              </a:rPr>
              <a:t>Production of business cases is a mandatory part of planning a public sector spending proposal and preparing it for approval. The “Five Case Model” is the best practice standard recommended by HM Treasury for use in central Government by Departments and other Government bodies and by all those with responsibility for deciding how public money should best be spent. </a:t>
            </a:r>
            <a:endParaRPr lang="en-GB" sz="4500" b="1" dirty="0" smtClean="0">
              <a:solidFill>
                <a:schemeClr val="tx1"/>
              </a:solidFill>
            </a:endParaRPr>
          </a:p>
          <a:p>
            <a:endParaRPr lang="en-GB" sz="4500" b="1" dirty="0" smtClean="0">
              <a:solidFill>
                <a:schemeClr val="tx1"/>
              </a:solidFill>
            </a:endParaRPr>
          </a:p>
          <a:p>
            <a:r>
              <a:rPr lang="en-GB" sz="8600" b="1" dirty="0" smtClean="0">
                <a:solidFill>
                  <a:schemeClr val="tx1"/>
                </a:solidFill>
              </a:rPr>
              <a:t>March 1</a:t>
            </a:r>
            <a:r>
              <a:rPr lang="en-GB" sz="8600" b="1" baseline="30000" dirty="0" smtClean="0">
                <a:solidFill>
                  <a:schemeClr val="tx1"/>
                </a:solidFill>
              </a:rPr>
              <a:t>st</a:t>
            </a:r>
            <a:r>
              <a:rPr lang="en-GB" sz="8600" b="1" dirty="0" smtClean="0">
                <a:solidFill>
                  <a:schemeClr val="tx1"/>
                </a:solidFill>
              </a:rPr>
              <a:t> at 2pm in MH503</a:t>
            </a:r>
          </a:p>
          <a:p>
            <a:r>
              <a:rPr lang="en-GB" sz="8600" b="1" dirty="0" smtClean="0">
                <a:solidFill>
                  <a:schemeClr val="tx1"/>
                </a:solidFill>
              </a:rPr>
              <a:t>ALL WELCOME</a:t>
            </a:r>
          </a:p>
        </p:txBody>
      </p:sp>
      <p:pic>
        <p:nvPicPr>
          <p:cNvPr id="1026" name="Picture 2" descr="Image result for 5 case business model">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945" t="8851" r="25589" b="9807"/>
          <a:stretch/>
        </p:blipFill>
        <p:spPr bwMode="auto">
          <a:xfrm>
            <a:off x="5652120" y="2425258"/>
            <a:ext cx="3228263" cy="3111259"/>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p:cNvSpPr txBox="1">
            <a:spLocks/>
          </p:cNvSpPr>
          <p:nvPr/>
        </p:nvSpPr>
        <p:spPr>
          <a:xfrm>
            <a:off x="1115616" y="1939101"/>
            <a:ext cx="6480720" cy="481787"/>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en-GB" sz="2000" dirty="0" smtClean="0"/>
              <a:t>Mike Flanagan, NHS Wales Informatics Service</a:t>
            </a: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6216" y="188640"/>
            <a:ext cx="2512885" cy="878765"/>
          </a:xfrm>
          <a:prstGeom prst="rect">
            <a:avLst/>
          </a:prstGeom>
        </p:spPr>
      </p:pic>
      <p:pic>
        <p:nvPicPr>
          <p:cNvPr id="7" name="Picture 6"/>
          <p:cNvPicPr/>
          <p:nvPr/>
        </p:nvPicPr>
        <p:blipFill rotWithShape="1">
          <a:blip r:embed="rId5" cstate="print">
            <a:extLst>
              <a:ext uri="{28A0092B-C50C-407E-A947-70E740481C1C}">
                <a14:useLocalDpi xmlns:a14="http://schemas.microsoft.com/office/drawing/2010/main" val="0"/>
              </a:ext>
            </a:extLst>
          </a:blip>
          <a:srcRect l="-1120" t="22190" r="53955" b="55779"/>
          <a:stretch/>
        </p:blipFill>
        <p:spPr bwMode="auto">
          <a:xfrm>
            <a:off x="228600" y="229415"/>
            <a:ext cx="2673350" cy="8763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93632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1824" y="908720"/>
            <a:ext cx="7772400" cy="1470025"/>
          </a:xfrm>
        </p:spPr>
        <p:txBody>
          <a:bodyPr>
            <a:normAutofit fontScale="90000"/>
          </a:bodyPr>
          <a:lstStyle/>
          <a:p>
            <a:r>
              <a:rPr lang="en-GB" dirty="0" smtClean="0"/>
              <a:t>Masterclass: </a:t>
            </a:r>
            <a:br>
              <a:rPr lang="en-GB" dirty="0" smtClean="0"/>
            </a:br>
            <a:r>
              <a:rPr lang="en-GB" dirty="0" smtClean="0"/>
              <a:t>The 5 Case Business Model</a:t>
            </a:r>
            <a:br>
              <a:rPr lang="en-GB" dirty="0" smtClean="0"/>
            </a:br>
            <a:endParaRPr lang="en-GB" dirty="0"/>
          </a:p>
        </p:txBody>
      </p:sp>
      <p:sp>
        <p:nvSpPr>
          <p:cNvPr id="3" name="Subtitle 2"/>
          <p:cNvSpPr>
            <a:spLocks noGrp="1"/>
          </p:cNvSpPr>
          <p:nvPr>
            <p:ph type="subTitle" idx="1"/>
          </p:nvPr>
        </p:nvSpPr>
        <p:spPr>
          <a:xfrm>
            <a:off x="323528" y="2596160"/>
            <a:ext cx="5328592" cy="4073200"/>
          </a:xfrm>
        </p:spPr>
        <p:txBody>
          <a:bodyPr>
            <a:normAutofit fontScale="32500" lnSpcReduction="20000"/>
          </a:bodyPr>
          <a:lstStyle/>
          <a:p>
            <a:r>
              <a:rPr lang="en-GB" sz="4500" b="1" dirty="0" smtClean="0">
                <a:solidFill>
                  <a:schemeClr val="tx1"/>
                </a:solidFill>
              </a:rPr>
              <a:t>Mike Flanagan will deliver a masterclass on the </a:t>
            </a:r>
            <a:r>
              <a:rPr lang="en-GB" sz="4500" b="1" dirty="0" smtClean="0">
                <a:solidFill>
                  <a:srgbClr val="FF0000"/>
                </a:solidFill>
              </a:rPr>
              <a:t>5 </a:t>
            </a:r>
            <a:r>
              <a:rPr lang="en-GB" sz="4500" b="1" dirty="0" smtClean="0">
                <a:solidFill>
                  <a:srgbClr val="FF0000"/>
                </a:solidFill>
              </a:rPr>
              <a:t>Case </a:t>
            </a:r>
            <a:r>
              <a:rPr lang="en-GB" sz="4500" b="1" dirty="0">
                <a:solidFill>
                  <a:srgbClr val="FF0000"/>
                </a:solidFill>
              </a:rPr>
              <a:t>B</a:t>
            </a:r>
            <a:r>
              <a:rPr lang="en-GB" sz="4500" b="1" dirty="0" smtClean="0">
                <a:solidFill>
                  <a:srgbClr val="FF0000"/>
                </a:solidFill>
              </a:rPr>
              <a:t>usiness </a:t>
            </a:r>
          </a:p>
          <a:p>
            <a:r>
              <a:rPr lang="en-GB" sz="4500" b="1" dirty="0" smtClean="0">
                <a:solidFill>
                  <a:srgbClr val="FF0000"/>
                </a:solidFill>
              </a:rPr>
              <a:t>M</a:t>
            </a:r>
            <a:r>
              <a:rPr lang="en-GB" sz="4500" b="1" dirty="0" smtClean="0">
                <a:solidFill>
                  <a:srgbClr val="FF0000"/>
                </a:solidFill>
              </a:rPr>
              <a:t>odel</a:t>
            </a:r>
            <a:r>
              <a:rPr lang="en-GB" sz="4500" b="1" dirty="0" smtClean="0">
                <a:solidFill>
                  <a:schemeClr val="tx1"/>
                </a:solidFill>
              </a:rPr>
              <a:t> </a:t>
            </a:r>
            <a:r>
              <a:rPr lang="en-GB" sz="4500" b="1" dirty="0" smtClean="0">
                <a:solidFill>
                  <a:schemeClr val="tx1"/>
                </a:solidFill>
              </a:rPr>
              <a:t>and how it is </a:t>
            </a:r>
            <a:r>
              <a:rPr lang="en-GB" sz="4500" b="1" dirty="0" smtClean="0">
                <a:solidFill>
                  <a:schemeClr val="tx1"/>
                </a:solidFill>
              </a:rPr>
              <a:t>applied, he will also cover the </a:t>
            </a:r>
            <a:r>
              <a:rPr lang="en-GB" sz="4500" b="1" dirty="0" smtClean="0">
                <a:solidFill>
                  <a:srgbClr val="FF0000"/>
                </a:solidFill>
              </a:rPr>
              <a:t>“Reasons Why</a:t>
            </a:r>
          </a:p>
          <a:p>
            <a:r>
              <a:rPr lang="en-GB" sz="4500" b="1" dirty="0" smtClean="0">
                <a:solidFill>
                  <a:srgbClr val="FF0000"/>
                </a:solidFill>
              </a:rPr>
              <a:t> Major IT Investments Fail” </a:t>
            </a:r>
            <a:r>
              <a:rPr lang="en-GB" sz="4500" b="1" dirty="0" smtClean="0">
                <a:solidFill>
                  <a:schemeClr val="tx1"/>
                </a:solidFill>
              </a:rPr>
              <a:t>as well as examine “options</a:t>
            </a:r>
          </a:p>
          <a:p>
            <a:r>
              <a:rPr lang="en-GB" sz="4500" b="1" dirty="0" smtClean="0">
                <a:solidFill>
                  <a:schemeClr val="tx1"/>
                </a:solidFill>
              </a:rPr>
              <a:t>appraisal” and “value for money” to help ensure successful</a:t>
            </a:r>
          </a:p>
          <a:p>
            <a:r>
              <a:rPr lang="en-GB" sz="4500" b="1" dirty="0" smtClean="0">
                <a:solidFill>
                  <a:schemeClr val="tx1"/>
                </a:solidFill>
              </a:rPr>
              <a:t>delivery of major IT investments.</a:t>
            </a:r>
          </a:p>
          <a:p>
            <a:endParaRPr lang="en-GB" sz="4500" b="1" dirty="0" smtClean="0">
              <a:solidFill>
                <a:srgbClr val="FF0000"/>
              </a:solidFill>
            </a:endParaRPr>
          </a:p>
          <a:p>
            <a:r>
              <a:rPr lang="en-GB" sz="4500" b="1" dirty="0" smtClean="0">
                <a:solidFill>
                  <a:schemeClr val="tx1"/>
                </a:solidFill>
              </a:rPr>
              <a:t>The </a:t>
            </a:r>
            <a:r>
              <a:rPr lang="en-GB" sz="4500" b="1" dirty="0">
                <a:solidFill>
                  <a:schemeClr val="tx1"/>
                </a:solidFill>
              </a:rPr>
              <a:t>“Five Case Model” is the best practice standard recommended by HM Treasury for use in </a:t>
            </a:r>
            <a:r>
              <a:rPr lang="en-GB" sz="4500" b="1" dirty="0" smtClean="0">
                <a:solidFill>
                  <a:schemeClr val="tx1"/>
                </a:solidFill>
              </a:rPr>
              <a:t>by all Public Sector Bodies in Wales. </a:t>
            </a:r>
          </a:p>
          <a:p>
            <a:endParaRPr lang="en-GB" sz="4500" b="1" dirty="0">
              <a:solidFill>
                <a:schemeClr val="tx1"/>
              </a:solidFill>
            </a:endParaRPr>
          </a:p>
          <a:p>
            <a:endParaRPr lang="en-GB" sz="4500" b="1" dirty="0" smtClean="0">
              <a:solidFill>
                <a:schemeClr val="tx1"/>
              </a:solidFill>
            </a:endParaRPr>
          </a:p>
          <a:p>
            <a:r>
              <a:rPr lang="en-GB" sz="8600" b="1" dirty="0" smtClean="0">
                <a:solidFill>
                  <a:srgbClr val="FF0000"/>
                </a:solidFill>
              </a:rPr>
              <a:t>March 1</a:t>
            </a:r>
            <a:r>
              <a:rPr lang="en-GB" sz="8600" b="1" baseline="30000" dirty="0" smtClean="0">
                <a:solidFill>
                  <a:srgbClr val="FF0000"/>
                </a:solidFill>
              </a:rPr>
              <a:t>st</a:t>
            </a:r>
            <a:r>
              <a:rPr lang="en-GB" sz="8600" b="1" dirty="0" smtClean="0">
                <a:solidFill>
                  <a:srgbClr val="FF0000"/>
                </a:solidFill>
              </a:rPr>
              <a:t> at 2pm in MH503</a:t>
            </a:r>
          </a:p>
          <a:p>
            <a:r>
              <a:rPr lang="en-GB" sz="8600" b="1" dirty="0" smtClean="0">
                <a:solidFill>
                  <a:schemeClr val="tx1"/>
                </a:solidFill>
              </a:rPr>
              <a:t>ALL WELCOME</a:t>
            </a:r>
          </a:p>
        </p:txBody>
      </p:sp>
      <p:pic>
        <p:nvPicPr>
          <p:cNvPr id="1026" name="Picture 2" descr="Image result for 5 case business model">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945" t="8851" r="25589" b="9807"/>
          <a:stretch/>
        </p:blipFill>
        <p:spPr bwMode="auto">
          <a:xfrm>
            <a:off x="5652120" y="2425258"/>
            <a:ext cx="3228263" cy="3111259"/>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p:cNvSpPr txBox="1">
            <a:spLocks/>
          </p:cNvSpPr>
          <p:nvPr/>
        </p:nvSpPr>
        <p:spPr>
          <a:xfrm>
            <a:off x="1115616" y="1939101"/>
            <a:ext cx="6480720" cy="481787"/>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en-GB" sz="2000" dirty="0" smtClean="0"/>
              <a:t>Mike Flanagan, NHS Wales Informatics Service</a:t>
            </a: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6216" y="188640"/>
            <a:ext cx="2512885" cy="878765"/>
          </a:xfrm>
          <a:prstGeom prst="rect">
            <a:avLst/>
          </a:prstGeom>
        </p:spPr>
      </p:pic>
      <p:pic>
        <p:nvPicPr>
          <p:cNvPr id="7" name="Picture 6"/>
          <p:cNvPicPr/>
          <p:nvPr/>
        </p:nvPicPr>
        <p:blipFill rotWithShape="1">
          <a:blip r:embed="rId5" cstate="print">
            <a:extLst>
              <a:ext uri="{28A0092B-C50C-407E-A947-70E740481C1C}">
                <a14:useLocalDpi xmlns:a14="http://schemas.microsoft.com/office/drawing/2010/main" val="0"/>
              </a:ext>
            </a:extLst>
          </a:blip>
          <a:srcRect l="-1120" t="22190" r="53955" b="55779"/>
          <a:stretch/>
        </p:blipFill>
        <p:spPr bwMode="auto">
          <a:xfrm>
            <a:off x="228600" y="229415"/>
            <a:ext cx="2673350" cy="8763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112730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TotalTime>
  <Words>200</Words>
  <Application>Microsoft Office PowerPoint</Application>
  <PresentationFormat>On-screen Show (4:3)</PresentationFormat>
  <Paragraphs>19</Paragraphs>
  <Slides>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Calibri</vt:lpstr>
      <vt:lpstr>Office Theme</vt:lpstr>
      <vt:lpstr>Masterclass:  The 5 Case Business Model </vt:lpstr>
      <vt:lpstr>Masterclass:  The 5 Case Business Model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Masterclass:  The 5 Case Business Model</dc:title>
  <dc:creator>Wells, Ian</dc:creator>
  <cp:lastModifiedBy>Michael Flanagan</cp:lastModifiedBy>
  <cp:revision>5</cp:revision>
  <dcterms:created xsi:type="dcterms:W3CDTF">2017-02-13T12:00:11Z</dcterms:created>
  <dcterms:modified xsi:type="dcterms:W3CDTF">2017-02-21T13:22:55Z</dcterms:modified>
</cp:coreProperties>
</file>