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522" r:id="rId2"/>
    <p:sldId id="523" r:id="rId3"/>
    <p:sldId id="521" r:id="rId4"/>
    <p:sldId id="529" r:id="rId5"/>
    <p:sldId id="507" r:id="rId6"/>
    <p:sldId id="531" r:id="rId7"/>
    <p:sldId id="515" r:id="rId8"/>
    <p:sldId id="499" r:id="rId9"/>
    <p:sldId id="524" r:id="rId10"/>
    <p:sldId id="525" r:id="rId11"/>
    <p:sldId id="526" r:id="rId12"/>
    <p:sldId id="527" r:id="rId13"/>
    <p:sldId id="528" r:id="rId14"/>
    <p:sldId id="497" r:id="rId15"/>
    <p:sldId id="500" r:id="rId16"/>
    <p:sldId id="498" r:id="rId17"/>
    <p:sldId id="519" r:id="rId18"/>
    <p:sldId id="501" r:id="rId19"/>
    <p:sldId id="470" r:id="rId20"/>
    <p:sldId id="518" r:id="rId21"/>
    <p:sldId id="504" r:id="rId22"/>
    <p:sldId id="502" r:id="rId23"/>
    <p:sldId id="508" r:id="rId24"/>
    <p:sldId id="516" r:id="rId25"/>
    <p:sldId id="509" r:id="rId26"/>
    <p:sldId id="532" r:id="rId27"/>
    <p:sldId id="512" r:id="rId28"/>
    <p:sldId id="510" r:id="rId29"/>
    <p:sldId id="511" r:id="rId30"/>
    <p:sldId id="513" r:id="rId31"/>
    <p:sldId id="517" r:id="rId32"/>
    <p:sldId id="496" r:id="rId33"/>
    <p:sldId id="505" r:id="rId34"/>
    <p:sldId id="506" r:id="rId35"/>
    <p:sldId id="514" r:id="rId36"/>
    <p:sldId id="483" r:id="rId37"/>
    <p:sldId id="474" r:id="rId38"/>
    <p:sldId id="489" r:id="rId39"/>
    <p:sldId id="484" r:id="rId4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72482" autoAdjust="0"/>
  </p:normalViewPr>
  <p:slideViewPr>
    <p:cSldViewPr>
      <p:cViewPr varScale="1">
        <p:scale>
          <a:sx n="80" d="100"/>
          <a:sy n="80" d="100"/>
        </p:scale>
        <p:origin x="1164" y="9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08/11/2018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08/11/2018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handout describes how HR can increase the organisation’s capability to effectively manage projects. It also gives an insight into what skills HR also need to possess themselves to manage projects successfully. </a:t>
            </a:r>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18</a:t>
            </a:fld>
            <a:endParaRPr lang="en-GB" dirty="0"/>
          </a:p>
        </p:txBody>
      </p:sp>
    </p:spTree>
    <p:extLst>
      <p:ext uri="{BB962C8B-B14F-4D97-AF65-F5344CB8AC3E}">
        <p14:creationId xmlns:p14="http://schemas.microsoft.com/office/powerpoint/2010/main" val="2005284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37</a:t>
            </a:fld>
            <a:endParaRPr lang="en-GB" dirty="0"/>
          </a:p>
        </p:txBody>
      </p:sp>
    </p:spTree>
    <p:extLst>
      <p:ext uri="{BB962C8B-B14F-4D97-AF65-F5344CB8AC3E}">
        <p14:creationId xmlns:p14="http://schemas.microsoft.com/office/powerpoint/2010/main" val="2937219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08/11/2018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08/11/2018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08/11/2018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08/11/2018</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08/11/2018</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08/11/2018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08/11/2018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08/11/2018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08/11/2018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05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a:xfrm>
            <a:off x="6553200" y="6356350"/>
            <a:ext cx="2133600" cy="365125"/>
          </a:xfrm>
          <a:prstGeom prst="rect">
            <a:avLst/>
          </a:prstGeom>
        </p:spPr>
        <p:txBody>
          <a:bodyPr/>
          <a:lstStyle>
            <a:lvl1pPr>
              <a:defRPr/>
            </a:lvl1pPr>
          </a:lstStyle>
          <a:p>
            <a:pPr>
              <a:defRPr/>
            </a:pPr>
            <a:fld id="{1A049D86-A5EB-4D13-A5BF-CF14B1DDFA38}" type="slidenum">
              <a:rPr lang="en-US"/>
              <a:pPr>
                <a:defRPr/>
              </a:pPr>
              <a:t>‹#›</a:t>
            </a:fld>
            <a:endParaRPr lang="en-US" dirty="0"/>
          </a:p>
        </p:txBody>
      </p:sp>
    </p:spTree>
    <p:extLst>
      <p:ext uri="{BB962C8B-B14F-4D97-AF65-F5344CB8AC3E}">
        <p14:creationId xmlns:p14="http://schemas.microsoft.com/office/powerpoint/2010/main" val="373532297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13">
            <a:extLst>
              <a:ext uri="{28A0092B-C50C-407E-A947-70E740481C1C}">
                <a14:useLocalDpi xmlns:a14="http://schemas.microsoft.com/office/drawing/2010/main" val="0"/>
              </a:ext>
            </a:extLst>
          </a:blip>
          <a:srcRect r="52682"/>
          <a:stretch/>
        </p:blipFill>
        <p:spPr>
          <a:xfrm>
            <a:off x="7380312" y="6184950"/>
            <a:ext cx="1536684"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felicity.healey-benson@sm.uwtsd.ac.uk" TargetMode="Externa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hyperlink" Target="https://www.tlnt.com/the-critical-importance-of-project-management-for-hr/" TargetMode="External"/><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hyperlink" Target="http://www.hrreporter.com/columnist/hr-policies-practices/archive/2014/07/02/why-hr-should-embrace-project-management" TargetMode="Externa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hyperlink" Target="https://www.cipd.co.uk/podcasts/landing-transformational-chang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gregoryappel.com/files/GAU_3_15_2012.pdf" TargetMode="Externa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hyperlink" Target="https://www.mindtools.com/pages/article/creative-problem-solving-infographic.htm" TargetMode="External"/><Relationship Id="rId2" Type="http://schemas.openxmlformats.org/officeDocument/2006/relationships/hyperlink" Target="https://www.mindtools.com/pages/main/newMN_TMC.htm"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project-management-skills.com/fishbone-diagram.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PRXzHpl5yA8" TargetMode="External"/><Relationship Id="rId2" Type="http://schemas.openxmlformats.org/officeDocument/2006/relationships/hyperlink" Target="https://www.youtube.com/watch?v=_2JimLV_2AI"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1176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fontScale="92500" lnSpcReduction="20000"/>
          </a:bodyPr>
          <a:lstStyle/>
          <a:p>
            <a:pPr algn="ctr"/>
            <a:endParaRPr lang="en-GB" sz="3900" b="1" dirty="0">
              <a:solidFill>
                <a:srgbClr val="C00000"/>
              </a:solidFill>
              <a:latin typeface="Calibri" pitchFamily="34" charset="0"/>
            </a:endParaRPr>
          </a:p>
          <a:p>
            <a:pPr algn="ctr"/>
            <a:r>
              <a:rPr lang="en-US" altLang="en-US" sz="3600" b="1" dirty="0" smtClean="0">
                <a:latin typeface="Helvetica" charset="0"/>
                <a:ea typeface="Helvetica" charset="0"/>
                <a:cs typeface="Helvetica" charset="0"/>
                <a:sym typeface="Helvetica" charset="0"/>
              </a:rPr>
              <a:t>Developing Professional Practice </a:t>
            </a:r>
            <a:r>
              <a:rPr lang="en-US" altLang="en-US" sz="3600" dirty="0" smtClean="0">
                <a:latin typeface="Helvetica" charset="0"/>
                <a:ea typeface="Helvetica" charset="0"/>
                <a:cs typeface="Helvetica" charset="0"/>
                <a:sym typeface="Helvetica" charset="0"/>
              </a:rPr>
              <a:t>(5DVP)</a:t>
            </a: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2"/>
              </a:rPr>
              <a:t>felicity.healey-benson@uwtsd.ac.uk</a:t>
            </a:r>
            <a:endParaRPr lang="fr-FR" sz="2400" b="1" u="sng" dirty="0" smtClean="0"/>
          </a:p>
          <a:p>
            <a:pPr algn="ctr"/>
            <a:endParaRPr lang="fr-FR" sz="2400" b="1" u="sng" dirty="0"/>
          </a:p>
          <a:p>
            <a:pPr algn="ctr"/>
            <a:r>
              <a:rPr lang="fr-FR" sz="2400" b="1" u="sng" dirty="0" smtClean="0"/>
              <a:t>Lecture </a:t>
            </a:r>
            <a:r>
              <a:rPr lang="fr-FR" sz="2400" b="1" u="sng" dirty="0" smtClean="0"/>
              <a:t>3</a:t>
            </a:r>
            <a:endParaRPr lang="fr-FR" sz="2400" b="1" u="sng" dirty="0" smtClean="0"/>
          </a:p>
          <a:p>
            <a:pPr algn="ctr"/>
            <a:endParaRPr lang="fr-FR" sz="2400" b="1" u="sng" dirty="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extLst>
      <p:ext uri="{BB962C8B-B14F-4D97-AF65-F5344CB8AC3E}">
        <p14:creationId xmlns:p14="http://schemas.microsoft.com/office/powerpoint/2010/main" val="37031520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67" name="Rectangle 11"/>
          <p:cNvSpPr>
            <a:spLocks noGrp="1" noChangeArrowheads="1"/>
          </p:cNvSpPr>
          <p:nvPr>
            <p:ph type="body" idx="1"/>
          </p:nvPr>
        </p:nvSpPr>
        <p:spPr>
          <a:xfrm>
            <a:off x="251520" y="1340768"/>
            <a:ext cx="8820299" cy="3523878"/>
          </a:xfrm>
        </p:spPr>
        <p:txBody>
          <a:bodyPr lIns="88896" tIns="50798" rIns="88896" bIns="50798" anchor="t"/>
          <a:lstStyle/>
          <a:p>
            <a:pPr marL="0" indent="0" defTabSz="1300163" eaLnBrk="1">
              <a:spcBef>
                <a:spcPts val="700"/>
              </a:spcBef>
              <a:buSzTx/>
              <a:buFontTx/>
              <a:buNone/>
            </a:pPr>
            <a:r>
              <a:rPr lang="en-US" altLang="en-US" sz="2500" b="1" dirty="0">
                <a:ea typeface="Helvetica" charset="0"/>
                <a:cs typeface="Arial" pitchFamily="34" charset="0"/>
                <a:sym typeface="Helvetica" charset="0"/>
              </a:rPr>
              <a:t>LO2. </a:t>
            </a:r>
            <a:r>
              <a:rPr lang="en-US" altLang="en-US" sz="2800" b="1" dirty="0">
                <a:ea typeface="Helvetica" charset="0"/>
                <a:cs typeface="Arial" pitchFamily="34" charset="0"/>
                <a:sym typeface="Helvetica" charset="0"/>
              </a:rPr>
              <a:t>Be able to perform efficiently and effectively as a HR professional</a:t>
            </a:r>
            <a:endParaRPr lang="en-US" altLang="en-US" sz="2800" dirty="0">
              <a:ea typeface="Helvetica" charset="0"/>
              <a:cs typeface="Arial" pitchFamily="34" charset="0"/>
              <a:sym typeface="Helvetica" charset="0"/>
            </a:endParaRPr>
          </a:p>
          <a:p>
            <a:pPr marL="0" indent="0" defTabSz="914145">
              <a:spcBef>
                <a:spcPts val="492"/>
              </a:spcBef>
              <a:buNone/>
            </a:pPr>
            <a:endParaRPr lang="en-US" altLang="en-US" sz="2500" dirty="0">
              <a:latin typeface="Arial" pitchFamily="34" charset="0"/>
              <a:ea typeface="Helvetica" charset="0"/>
              <a:cs typeface="Arial" pitchFamily="34" charset="0"/>
              <a:sym typeface="Helvetica" charset="0"/>
            </a:endParaRPr>
          </a:p>
          <a:p>
            <a:pPr marL="0" indent="0" defTabSz="914145">
              <a:spcBef>
                <a:spcPts val="492"/>
              </a:spcBef>
              <a:buNone/>
            </a:pPr>
            <a:r>
              <a:rPr lang="en-US" altLang="en-US" sz="2000" dirty="0">
                <a:ea typeface="Helvetica" charset="0"/>
                <a:cs typeface="Arial" pitchFamily="34" charset="0"/>
                <a:sym typeface="Helvetica" charset="0"/>
              </a:rPr>
              <a:t>2.1 Apply the basic techniques of project management</a:t>
            </a:r>
          </a:p>
          <a:p>
            <a:pPr marL="0" indent="0" defTabSz="914145">
              <a:spcBef>
                <a:spcPts val="492"/>
              </a:spcBef>
              <a:buNone/>
            </a:pPr>
            <a:endParaRPr lang="en-US" altLang="en-US" sz="2000" dirty="0">
              <a:ea typeface="Helvetica" charset="0"/>
              <a:cs typeface="Arial" pitchFamily="34" charset="0"/>
              <a:sym typeface="Helvetica" charset="0"/>
            </a:endParaRPr>
          </a:p>
          <a:p>
            <a:pPr marL="0" indent="0" defTabSz="914145">
              <a:spcBef>
                <a:spcPts val="492"/>
              </a:spcBef>
              <a:buNone/>
            </a:pPr>
            <a:r>
              <a:rPr lang="en-US" altLang="en-US" sz="2000" dirty="0">
                <a:ea typeface="Helvetica" charset="0"/>
                <a:cs typeface="Arial" pitchFamily="34" charset="0"/>
                <a:sym typeface="Helvetica" charset="0"/>
              </a:rPr>
              <a:t>2.2 Apply </a:t>
            </a:r>
            <a:r>
              <a:rPr lang="en-US" altLang="en-US" sz="2000" dirty="0" smtClean="0">
                <a:ea typeface="Helvetica" charset="0"/>
                <a:cs typeface="Arial" pitchFamily="34" charset="0"/>
                <a:sym typeface="Helvetica" charset="0"/>
              </a:rPr>
              <a:t>problem solving techniques</a:t>
            </a:r>
          </a:p>
          <a:p>
            <a:pPr marL="0" indent="0" defTabSz="914145">
              <a:spcBef>
                <a:spcPts val="492"/>
              </a:spcBef>
              <a:buNone/>
            </a:pPr>
            <a:endParaRPr lang="en-US" altLang="en-US" sz="2000" dirty="0">
              <a:ea typeface="Helvetica" charset="0"/>
              <a:cs typeface="Arial" pitchFamily="34" charset="0"/>
              <a:sym typeface="Helvetica" charset="0"/>
            </a:endParaRPr>
          </a:p>
          <a:p>
            <a:pPr marL="0" indent="0">
              <a:buNone/>
            </a:pPr>
            <a:r>
              <a:rPr lang="en-GB" sz="2000" dirty="0" smtClean="0"/>
              <a:t>2.3 </a:t>
            </a:r>
            <a:r>
              <a:rPr lang="en-GB" sz="2000" dirty="0"/>
              <a:t>Apply a range of methods </a:t>
            </a:r>
            <a:r>
              <a:rPr lang="en-GB" sz="2000" dirty="0" smtClean="0"/>
              <a:t>for influencing</a:t>
            </a:r>
            <a:r>
              <a:rPr lang="en-GB" sz="2000" dirty="0"/>
              <a:t>, persuading and </a:t>
            </a:r>
            <a:r>
              <a:rPr lang="en-GB" sz="2000" dirty="0" smtClean="0"/>
              <a:t>negotiating with </a:t>
            </a:r>
            <a:r>
              <a:rPr lang="en-GB" sz="2000" dirty="0"/>
              <a:t>others.</a:t>
            </a:r>
            <a:endParaRPr lang="en-US" altLang="en-US" sz="2000" dirty="0">
              <a:ea typeface="Helvetica" charset="0"/>
              <a:cs typeface="Arial" pitchFamily="34" charset="0"/>
            </a:endParaRPr>
          </a:p>
        </p:txBody>
      </p:sp>
      <p:sp>
        <p:nvSpPr>
          <p:cNvPr id="2" name="TextBox 1"/>
          <p:cNvSpPr txBox="1"/>
          <p:nvPr/>
        </p:nvSpPr>
        <p:spPr>
          <a:xfrm>
            <a:off x="251520" y="292006"/>
            <a:ext cx="2339102" cy="369332"/>
          </a:xfrm>
          <a:prstGeom prst="rect">
            <a:avLst/>
          </a:prstGeom>
          <a:noFill/>
        </p:spPr>
        <p:txBody>
          <a:bodyPr wrap="none" rtlCol="0">
            <a:spAutoFit/>
          </a:bodyPr>
          <a:lstStyle/>
          <a:p>
            <a:r>
              <a:rPr lang="en-GB" dirty="0" smtClean="0"/>
              <a:t>Learning Outcome 2:</a:t>
            </a:r>
            <a:endParaRPr lang="en-GB" dirty="0"/>
          </a:p>
        </p:txBody>
      </p:sp>
    </p:spTree>
    <p:extLst>
      <p:ext uri="{BB962C8B-B14F-4D97-AF65-F5344CB8AC3E}">
        <p14:creationId xmlns:p14="http://schemas.microsoft.com/office/powerpoint/2010/main" val="164003669"/>
      </p:ext>
    </p:extLst>
  </p:cSld>
  <p:clrMapOvr>
    <a:masterClrMapping/>
  </p:clrMapOvr>
  <p:transition spd="med"/>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2046" y="1124744"/>
            <a:ext cx="8688425" cy="2308324"/>
          </a:xfrm>
          <a:prstGeom prst="rect">
            <a:avLst/>
          </a:prstGeom>
        </p:spPr>
        <p:txBody>
          <a:bodyPr wrap="square">
            <a:spAutoFit/>
          </a:bodyPr>
          <a:lstStyle/>
          <a:p>
            <a:pPr marL="0" indent="0">
              <a:buNone/>
            </a:pPr>
            <a:r>
              <a:rPr lang="en-GB" dirty="0" smtClean="0"/>
              <a:t>With </a:t>
            </a:r>
            <a:r>
              <a:rPr lang="en-GB" dirty="0"/>
              <a:t>reference to a recent or current project (large or small) which you have led (or been part of a project team):</a:t>
            </a:r>
          </a:p>
          <a:p>
            <a:pPr marL="0" lvl="0" indent="0">
              <a:buNone/>
            </a:pPr>
            <a:endParaRPr lang="en-GB" dirty="0"/>
          </a:p>
          <a:p>
            <a:pPr marL="0" lvl="0" indent="0">
              <a:buNone/>
            </a:pPr>
            <a:r>
              <a:rPr lang="en-GB" dirty="0"/>
              <a:t>a) 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dirty="0"/>
              <a:t>b) Explain how you successfully influenced, persuaded and negotiated with others in the course of the project (or other related activity).</a:t>
            </a:r>
          </a:p>
        </p:txBody>
      </p:sp>
      <p:sp>
        <p:nvSpPr>
          <p:cNvPr id="6" name="Rectangle 5"/>
          <p:cNvSpPr/>
          <p:nvPr/>
        </p:nvSpPr>
        <p:spPr>
          <a:xfrm>
            <a:off x="539552" y="3710067"/>
            <a:ext cx="7920880" cy="2831544"/>
          </a:xfrm>
          <a:prstGeom prst="rect">
            <a:avLst/>
          </a:prstGeom>
          <a:solidFill>
            <a:srgbClr val="0070C0"/>
          </a:solidFill>
        </p:spPr>
        <p:txBody>
          <a:bodyPr wrap="square">
            <a:spAutoFit/>
          </a:bodyPr>
          <a:lstStyle/>
          <a:p>
            <a:r>
              <a:rPr lang="en-GB" sz="1200" b="1" dirty="0">
                <a:solidFill>
                  <a:schemeClr val="bg1"/>
                </a:solidFill>
                <a:latin typeface="+mn-lt"/>
              </a:rPr>
              <a:t>To pass this you must:</a:t>
            </a:r>
          </a:p>
          <a:p>
            <a:endParaRPr lang="en-GB" sz="1400" b="1" dirty="0">
              <a:solidFill>
                <a:schemeClr val="bg1"/>
              </a:solidFill>
              <a:latin typeface="+mn-lt"/>
            </a:endParaRPr>
          </a:p>
          <a:p>
            <a:r>
              <a:rPr lang="en-GB" sz="1400" b="1" dirty="0">
                <a:solidFill>
                  <a:schemeClr val="bg1"/>
                </a:solidFill>
                <a:latin typeface="+mn-lt"/>
              </a:rPr>
              <a:t>summarise 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400" b="1" dirty="0">
                <a:solidFill>
                  <a:schemeClr val="bg1"/>
                </a:solidFill>
                <a:latin typeface="+mn-lt"/>
              </a:rPr>
              <a:t> </a:t>
            </a:r>
          </a:p>
          <a:p>
            <a:r>
              <a:rPr lang="en-GB" sz="1400" b="1" dirty="0">
                <a:solidFill>
                  <a:schemeClr val="bg1"/>
                </a:solidFill>
                <a:latin typeface="+mn-lt"/>
              </a:rPr>
              <a:t>Give an example of how you analysed and resolved any problems encountered with a justification of the solution used. </a:t>
            </a:r>
          </a:p>
          <a:p>
            <a:r>
              <a:rPr lang="en-GB" sz="1400" b="1" dirty="0">
                <a:solidFill>
                  <a:schemeClr val="bg1"/>
                </a:solidFill>
                <a:latin typeface="+mn-lt"/>
              </a:rPr>
              <a:t> </a:t>
            </a:r>
          </a:p>
          <a:p>
            <a:r>
              <a:rPr lang="en-GB" sz="1400" b="1" dirty="0">
                <a:solidFill>
                  <a:schemeClr val="bg1"/>
                </a:solidFill>
                <a:latin typeface="+mn-lt"/>
              </a:rPr>
              <a:t>Give an example of how you  influenced, persuaded and negotiated with others e.g. they could include: using skills of analysis, risk assessment and options appraisal.</a:t>
            </a:r>
          </a:p>
          <a:p>
            <a:endParaRPr lang="en-GB" sz="1200" b="1" dirty="0">
              <a:solidFill>
                <a:schemeClr val="bg1"/>
              </a:solidFill>
              <a:latin typeface="+mn-lt"/>
            </a:endParaRPr>
          </a:p>
        </p:txBody>
      </p:sp>
      <p:sp>
        <p:nvSpPr>
          <p:cNvPr id="2" name="Rectangle 1"/>
          <p:cNvSpPr/>
          <p:nvPr/>
        </p:nvSpPr>
        <p:spPr>
          <a:xfrm>
            <a:off x="38892" y="260648"/>
            <a:ext cx="8102650" cy="461665"/>
          </a:xfrm>
          <a:prstGeom prst="rect">
            <a:avLst/>
          </a:prstGeom>
        </p:spPr>
        <p:txBody>
          <a:bodyPr wrap="square">
            <a:spAutoFit/>
          </a:bodyPr>
          <a:lstStyle/>
          <a:p>
            <a:r>
              <a:rPr lang="en-GB" sz="2400" b="1" dirty="0"/>
              <a:t>Activity 3: Project Management   &amp; Problem Solving</a:t>
            </a:r>
            <a:endParaRPr lang="en-US" sz="2400" dirty="0"/>
          </a:p>
        </p:txBody>
      </p:sp>
    </p:spTree>
    <p:extLst>
      <p:ext uri="{BB962C8B-B14F-4D97-AF65-F5344CB8AC3E}">
        <p14:creationId xmlns:p14="http://schemas.microsoft.com/office/powerpoint/2010/main" val="4039541563"/>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Project management </a:t>
            </a:r>
            <a:r>
              <a:rPr lang="en-GB" dirty="0"/>
              <a:t>is an effective tool for implementing new initiatives and putting in place change management programmes. The greater the complexity of the tasks the more likely a formal disciplined management approach is needed to ensure effective implementation. </a:t>
            </a:r>
          </a:p>
        </p:txBody>
      </p:sp>
    </p:spTree>
    <p:extLst>
      <p:ext uri="{BB962C8B-B14F-4D97-AF65-F5344CB8AC3E}">
        <p14:creationId xmlns:p14="http://schemas.microsoft.com/office/powerpoint/2010/main" val="589503825"/>
      </p:ext>
    </p:extLst>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363272" cy="1143000"/>
          </a:xfrm>
        </p:spPr>
        <p:txBody>
          <a:bodyPr/>
          <a:lstStyle/>
          <a:p>
            <a:pPr algn="l"/>
            <a:r>
              <a:rPr lang="en-GB" sz="2800" dirty="0"/>
              <a:t>Why project management skills for HR professionals?</a:t>
            </a:r>
          </a:p>
        </p:txBody>
      </p:sp>
      <p:sp>
        <p:nvSpPr>
          <p:cNvPr id="3" name="Content Placeholder 2"/>
          <p:cNvSpPr>
            <a:spLocks noGrp="1"/>
          </p:cNvSpPr>
          <p:nvPr>
            <p:ph idx="1"/>
          </p:nvPr>
        </p:nvSpPr>
        <p:spPr>
          <a:xfrm>
            <a:off x="467544" y="1207293"/>
            <a:ext cx="8229600" cy="4525963"/>
          </a:xfrm>
        </p:spPr>
        <p:txBody>
          <a:bodyPr/>
          <a:lstStyle/>
          <a:p>
            <a:pPr marL="0" indent="0">
              <a:buNone/>
            </a:pPr>
            <a:r>
              <a:rPr lang="en-GB" sz="2400" i="1" dirty="0"/>
              <a:t>The principles and practice of efficient time and project management is crucial for HR professionals and includes:</a:t>
            </a:r>
          </a:p>
          <a:p>
            <a:pPr marL="0" indent="0">
              <a:buNone/>
            </a:pPr>
            <a:endParaRPr lang="en-GB" sz="2400" i="1" dirty="0"/>
          </a:p>
          <a:p>
            <a:pPr>
              <a:buFont typeface="Wingdings" panose="05000000000000000000" pitchFamily="2" charset="2"/>
              <a:buChar char="§"/>
            </a:pPr>
            <a:r>
              <a:rPr lang="en-GB" sz="2400" dirty="0"/>
              <a:t>classifying and ordering priorities; </a:t>
            </a:r>
          </a:p>
          <a:p>
            <a:pPr>
              <a:buFont typeface="Wingdings" panose="05000000000000000000" pitchFamily="2" charset="2"/>
              <a:buChar char="§"/>
            </a:pPr>
            <a:r>
              <a:rPr lang="en-GB" sz="2400" dirty="0"/>
              <a:t>controlling time to optimise personal productivity while also sustaining positive people relationships; </a:t>
            </a:r>
          </a:p>
          <a:p>
            <a:pPr>
              <a:buFont typeface="Wingdings" panose="05000000000000000000" pitchFamily="2" charset="2"/>
              <a:buChar char="§"/>
            </a:pPr>
            <a:r>
              <a:rPr lang="en-GB" sz="2400" dirty="0"/>
              <a:t>the prevention and control of stress; </a:t>
            </a:r>
          </a:p>
          <a:p>
            <a:pPr>
              <a:buFont typeface="Wingdings" panose="05000000000000000000" pitchFamily="2" charset="2"/>
              <a:buChar char="§"/>
            </a:pPr>
            <a:r>
              <a:rPr lang="en-GB" sz="2400" dirty="0"/>
              <a:t>setting project objectives; </a:t>
            </a:r>
          </a:p>
          <a:p>
            <a:pPr>
              <a:buFont typeface="Wingdings" panose="05000000000000000000" pitchFamily="2" charset="2"/>
              <a:buChar char="§"/>
            </a:pPr>
            <a:r>
              <a:rPr lang="en-GB" sz="2400" dirty="0"/>
              <a:t>elements of project planning, milestone monitoring, scheduling and control</a:t>
            </a:r>
          </a:p>
        </p:txBody>
      </p:sp>
      <p:sp>
        <p:nvSpPr>
          <p:cNvPr id="4" name="TextBox 3"/>
          <p:cNvSpPr txBox="1"/>
          <p:nvPr/>
        </p:nvSpPr>
        <p:spPr>
          <a:xfrm>
            <a:off x="1619672" y="5733256"/>
            <a:ext cx="5112568" cy="369332"/>
          </a:xfrm>
          <a:prstGeom prst="rect">
            <a:avLst/>
          </a:prstGeom>
          <a:noFill/>
        </p:spPr>
        <p:txBody>
          <a:bodyPr wrap="square" rtlCol="0">
            <a:spAutoFit/>
          </a:bodyPr>
          <a:lstStyle/>
          <a:p>
            <a:r>
              <a:rPr lang="en-GB" b="1" dirty="0"/>
              <a:t>Talk about any of these in your assignment</a:t>
            </a:r>
          </a:p>
        </p:txBody>
      </p:sp>
    </p:spTree>
    <p:extLst>
      <p:ext uri="{BB962C8B-B14F-4D97-AF65-F5344CB8AC3E}">
        <p14:creationId xmlns:p14="http://schemas.microsoft.com/office/powerpoint/2010/main" val="2096732828"/>
      </p:ext>
    </p:extLst>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395536" y="1240042"/>
            <a:ext cx="7309123" cy="4886121"/>
          </a:xfrm>
          <a:prstGeom prst="rect">
            <a:avLst/>
          </a:prstGeom>
        </p:spPr>
      </p:pic>
      <p:sp>
        <p:nvSpPr>
          <p:cNvPr id="5" name="TextBox 4"/>
          <p:cNvSpPr txBox="1"/>
          <p:nvPr/>
        </p:nvSpPr>
        <p:spPr>
          <a:xfrm>
            <a:off x="395536" y="6381328"/>
            <a:ext cx="8494698" cy="369332"/>
          </a:xfrm>
          <a:prstGeom prst="rect">
            <a:avLst/>
          </a:prstGeom>
          <a:noFill/>
        </p:spPr>
        <p:txBody>
          <a:bodyPr wrap="none" rtlCol="0">
            <a:spAutoFit/>
          </a:bodyPr>
          <a:lstStyle/>
          <a:p>
            <a:r>
              <a:rPr lang="en-US" dirty="0"/>
              <a:t>READ: https://</a:t>
            </a:r>
            <a:r>
              <a:rPr lang="en-US" dirty="0">
                <a:hlinkClick r:id="rId3"/>
              </a:rPr>
              <a:t>www.tlnt.com/the-critical-importance-of-project-management-for-hr</a:t>
            </a:r>
            <a:r>
              <a:rPr lang="en-US" dirty="0"/>
              <a:t>/</a:t>
            </a:r>
          </a:p>
        </p:txBody>
      </p:sp>
    </p:spTree>
    <p:extLst>
      <p:ext uri="{BB962C8B-B14F-4D97-AF65-F5344CB8AC3E}">
        <p14:creationId xmlns:p14="http://schemas.microsoft.com/office/powerpoint/2010/main" val="2992481840"/>
      </p:ext>
    </p:extLst>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84A504-B6B2-4053-BF3B-BCB92E4A892B}"/>
              </a:ext>
            </a:extLst>
          </p:cNvPr>
          <p:cNvSpPr txBox="1"/>
          <p:nvPr/>
        </p:nvSpPr>
        <p:spPr>
          <a:xfrm>
            <a:off x="971600" y="1700808"/>
            <a:ext cx="6768752" cy="584775"/>
          </a:xfrm>
          <a:prstGeom prst="rect">
            <a:avLst/>
          </a:prstGeom>
          <a:noFill/>
        </p:spPr>
        <p:txBody>
          <a:bodyPr wrap="square" rtlCol="0">
            <a:spAutoFit/>
          </a:bodyPr>
          <a:lstStyle/>
          <a:p>
            <a:pPr marL="0" indent="0">
              <a:buNone/>
            </a:pPr>
            <a:r>
              <a:rPr lang="en-GB" sz="3200" dirty="0"/>
              <a:t>Your examples of HR projects?….</a:t>
            </a:r>
          </a:p>
        </p:txBody>
      </p:sp>
    </p:spTree>
    <p:extLst>
      <p:ext uri="{BB962C8B-B14F-4D97-AF65-F5344CB8AC3E}">
        <p14:creationId xmlns:p14="http://schemas.microsoft.com/office/powerpoint/2010/main" val="24675881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58480"/>
            <a:ext cx="6705600" cy="1143000"/>
          </a:xfrm>
        </p:spPr>
        <p:txBody>
          <a:bodyPr/>
          <a:lstStyle/>
          <a:p>
            <a:pPr algn="l"/>
            <a:r>
              <a:rPr lang="en-GB" dirty="0"/>
              <a:t>HR Projects</a:t>
            </a:r>
          </a:p>
        </p:txBody>
      </p:sp>
      <p:sp>
        <p:nvSpPr>
          <p:cNvPr id="4" name="TextBox 3">
            <a:extLst>
              <a:ext uri="{FF2B5EF4-FFF2-40B4-BE49-F238E27FC236}">
                <a16:creationId xmlns:a16="http://schemas.microsoft.com/office/drawing/2014/main" id="{28897CC1-817C-479A-93F2-F96D9FA20102}"/>
              </a:ext>
            </a:extLst>
          </p:cNvPr>
          <p:cNvSpPr txBox="1"/>
          <p:nvPr/>
        </p:nvSpPr>
        <p:spPr>
          <a:xfrm>
            <a:off x="251520" y="1257183"/>
            <a:ext cx="7488832" cy="5632311"/>
          </a:xfrm>
          <a:prstGeom prst="rect">
            <a:avLst/>
          </a:prstGeom>
          <a:noFill/>
        </p:spPr>
        <p:txBody>
          <a:bodyPr wrap="square" rtlCol="0">
            <a:spAutoFit/>
          </a:bodyPr>
          <a:lstStyle/>
          <a:p>
            <a:r>
              <a:rPr lang="en-GB" dirty="0"/>
              <a:t>Common HR Project Opportunities:</a:t>
            </a:r>
          </a:p>
          <a:p>
            <a:endParaRPr lang="en-GB" dirty="0"/>
          </a:p>
          <a:p>
            <a:r>
              <a:rPr lang="en-GB" dirty="0"/>
              <a:t>Change management of any kind: </a:t>
            </a:r>
          </a:p>
          <a:p>
            <a:r>
              <a:rPr lang="en-GB" dirty="0"/>
              <a:t>Culture change</a:t>
            </a:r>
          </a:p>
          <a:p>
            <a:r>
              <a:rPr lang="en-GB" dirty="0"/>
              <a:t>New competency framework</a:t>
            </a:r>
          </a:p>
          <a:p>
            <a:r>
              <a:rPr lang="en-GB" dirty="0"/>
              <a:t>Outsourcing HR activities</a:t>
            </a:r>
          </a:p>
          <a:p>
            <a:r>
              <a:rPr lang="en-GB" dirty="0"/>
              <a:t>Assisting with a restructure, merger or acquisition</a:t>
            </a:r>
          </a:p>
          <a:p>
            <a:r>
              <a:rPr lang="en-GB" dirty="0"/>
              <a:t>Down-sizing, redundancy programme</a:t>
            </a:r>
          </a:p>
          <a:p>
            <a:endParaRPr lang="en-GB" dirty="0"/>
          </a:p>
          <a:p>
            <a:r>
              <a:rPr lang="en-GB" dirty="0"/>
              <a:t>New initiatives:</a:t>
            </a:r>
          </a:p>
          <a:p>
            <a:r>
              <a:rPr lang="en-GB" dirty="0"/>
              <a:t>Starting a HR department</a:t>
            </a:r>
          </a:p>
          <a:p>
            <a:r>
              <a:rPr lang="en-GB" dirty="0"/>
              <a:t>Developing an employee handbook</a:t>
            </a:r>
          </a:p>
          <a:p>
            <a:r>
              <a:rPr lang="en-GB" dirty="0"/>
              <a:t>Developing an induction or mentoring programme</a:t>
            </a:r>
          </a:p>
          <a:p>
            <a:r>
              <a:rPr lang="en-GB" dirty="0"/>
              <a:t>Implementing a HR system</a:t>
            </a:r>
          </a:p>
          <a:p>
            <a:r>
              <a:rPr lang="en-GB" dirty="0"/>
              <a:t>Creating a crisis management or disaster recovery programme</a:t>
            </a:r>
          </a:p>
          <a:p>
            <a:r>
              <a:rPr lang="en-GB" dirty="0"/>
              <a:t>Developing an appraisal system</a:t>
            </a:r>
          </a:p>
          <a:p>
            <a:endParaRPr lang="en-GB" dirty="0"/>
          </a:p>
          <a:p>
            <a:r>
              <a:rPr lang="en-GB" dirty="0"/>
              <a:t>Other opportunities:</a:t>
            </a:r>
          </a:p>
          <a:p>
            <a:r>
              <a:rPr lang="en-GB" dirty="0"/>
              <a:t>Conducting a legal compliance audit</a:t>
            </a:r>
          </a:p>
          <a:p>
            <a:endParaRPr lang="en-GB" dirty="0"/>
          </a:p>
        </p:txBody>
      </p:sp>
    </p:spTree>
    <p:extLst>
      <p:ext uri="{BB962C8B-B14F-4D97-AF65-F5344CB8AC3E}">
        <p14:creationId xmlns:p14="http://schemas.microsoft.com/office/powerpoint/2010/main" val="742569783"/>
      </p:ext>
    </p:extLst>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6705600" cy="1143000"/>
          </a:xfrm>
        </p:spPr>
        <p:txBody>
          <a:bodyPr/>
          <a:lstStyle/>
          <a:p>
            <a:pPr algn="l"/>
            <a:r>
              <a:rPr lang="en-GB" dirty="0" smtClean="0"/>
              <a:t>Project Management</a:t>
            </a:r>
            <a:endParaRPr lang="en-GB" dirty="0"/>
          </a:p>
        </p:txBody>
      </p:sp>
      <p:sp>
        <p:nvSpPr>
          <p:cNvPr id="3" name="Content Placeholder 2"/>
          <p:cNvSpPr>
            <a:spLocks noGrp="1"/>
          </p:cNvSpPr>
          <p:nvPr>
            <p:ph idx="1"/>
          </p:nvPr>
        </p:nvSpPr>
        <p:spPr>
          <a:xfrm>
            <a:off x="179512" y="1268760"/>
            <a:ext cx="8964488" cy="4525963"/>
          </a:xfrm>
        </p:spPr>
        <p:txBody>
          <a:bodyPr/>
          <a:lstStyle/>
          <a:p>
            <a:pPr marL="0" indent="0">
              <a:buNone/>
            </a:pPr>
            <a:r>
              <a:rPr lang="en-GB" sz="1800" dirty="0" smtClean="0"/>
              <a:t>HR practitioners </a:t>
            </a:r>
            <a:r>
              <a:rPr lang="en-GB" sz="1800" dirty="0"/>
              <a:t>can enhance their effectiveness through practicing and implementing the principles of time and project management techniques. </a:t>
            </a:r>
            <a:r>
              <a:rPr lang="en-GB" sz="1800" dirty="0" smtClean="0"/>
              <a:t> </a:t>
            </a:r>
          </a:p>
          <a:p>
            <a:pPr marL="0" indent="0">
              <a:buNone/>
            </a:pPr>
            <a:endParaRPr lang="en-GB" sz="1800" dirty="0"/>
          </a:p>
          <a:p>
            <a:pPr marL="0" indent="0">
              <a:buNone/>
            </a:pPr>
            <a:r>
              <a:rPr lang="en-GB" sz="1800" dirty="0" smtClean="0"/>
              <a:t>There </a:t>
            </a:r>
            <a:r>
              <a:rPr lang="en-GB" sz="1800" dirty="0"/>
              <a:t>are a wide range of tasks and expectations placed on the HR practitioner. </a:t>
            </a:r>
            <a:endParaRPr lang="en-GB" sz="1800" dirty="0" smtClean="0"/>
          </a:p>
          <a:p>
            <a:pPr marL="0" indent="0">
              <a:buNone/>
            </a:pPr>
            <a:endParaRPr lang="en-GB" sz="1800" dirty="0"/>
          </a:p>
          <a:p>
            <a:pPr marL="0" indent="0">
              <a:buNone/>
            </a:pPr>
            <a:r>
              <a:rPr lang="en-GB" sz="1800" dirty="0" smtClean="0"/>
              <a:t>This </a:t>
            </a:r>
            <a:r>
              <a:rPr lang="en-GB" sz="1800" dirty="0"/>
              <a:t>will result in the need for higher level organisational and planning skills in order </a:t>
            </a:r>
            <a:r>
              <a:rPr lang="en-GB" sz="1800" dirty="0" smtClean="0"/>
              <a:t>that expectations </a:t>
            </a:r>
            <a:r>
              <a:rPr lang="en-GB" sz="1800" dirty="0"/>
              <a:t>can be </a:t>
            </a:r>
            <a:r>
              <a:rPr lang="en-GB" sz="1800" dirty="0" smtClean="0"/>
              <a:t>managed/tasks </a:t>
            </a:r>
            <a:r>
              <a:rPr lang="en-GB" sz="1800" dirty="0"/>
              <a:t>prioritised</a:t>
            </a:r>
            <a:r>
              <a:rPr lang="en-GB" sz="2400" dirty="0"/>
              <a:t>. </a:t>
            </a:r>
            <a:endParaRPr lang="en-GB" sz="2400" dirty="0" smtClean="0"/>
          </a:p>
          <a:p>
            <a:pPr marL="0" indent="0">
              <a:buNone/>
            </a:pPr>
            <a:endParaRPr lang="en-GB" sz="2400" dirty="0"/>
          </a:p>
          <a:p>
            <a:pPr marL="0" indent="0">
              <a:buNone/>
            </a:pPr>
            <a:r>
              <a:rPr lang="en-GB" sz="1800" dirty="0" smtClean="0"/>
              <a:t>Factors </a:t>
            </a:r>
            <a:r>
              <a:rPr lang="en-GB" sz="1800" dirty="0"/>
              <a:t>to consider when prioritising tasks include: </a:t>
            </a:r>
          </a:p>
          <a:p>
            <a:pPr>
              <a:buFont typeface="Wingdings" panose="05000000000000000000" pitchFamily="2" charset="2"/>
              <a:buChar char="§"/>
            </a:pPr>
            <a:r>
              <a:rPr lang="en-GB" sz="1800" dirty="0" smtClean="0"/>
              <a:t>The </a:t>
            </a:r>
            <a:r>
              <a:rPr lang="en-GB" sz="1800" dirty="0"/>
              <a:t>importance of the task </a:t>
            </a:r>
          </a:p>
          <a:p>
            <a:pPr>
              <a:buFont typeface="Wingdings" panose="05000000000000000000" pitchFamily="2" charset="2"/>
              <a:buChar char="§"/>
            </a:pPr>
            <a:r>
              <a:rPr lang="en-GB" sz="1800" dirty="0" smtClean="0"/>
              <a:t>The </a:t>
            </a:r>
            <a:r>
              <a:rPr lang="en-GB" sz="1800" dirty="0"/>
              <a:t>level and scope of the work involved in the </a:t>
            </a:r>
            <a:r>
              <a:rPr lang="en-GB" sz="1800" dirty="0" smtClean="0"/>
              <a:t>task</a:t>
            </a:r>
          </a:p>
          <a:p>
            <a:pPr>
              <a:buFont typeface="Wingdings" panose="05000000000000000000" pitchFamily="2" charset="2"/>
              <a:buChar char="§"/>
            </a:pPr>
            <a:r>
              <a:rPr lang="en-GB" sz="1800" dirty="0" smtClean="0"/>
              <a:t>The </a:t>
            </a:r>
            <a:r>
              <a:rPr lang="en-GB" sz="1800" dirty="0"/>
              <a:t>impact of the task on organisational aims and objectives </a:t>
            </a:r>
            <a:endParaRPr lang="en-GB" sz="1800" dirty="0" smtClean="0"/>
          </a:p>
          <a:p>
            <a:pPr>
              <a:buFont typeface="Wingdings" panose="05000000000000000000" pitchFamily="2" charset="2"/>
              <a:buChar char="§"/>
            </a:pPr>
            <a:r>
              <a:rPr lang="en-GB" sz="1800" dirty="0" smtClean="0"/>
              <a:t>The </a:t>
            </a:r>
            <a:r>
              <a:rPr lang="en-GB" sz="1800" dirty="0"/>
              <a:t>consequence of the task being delayed/not completed </a:t>
            </a:r>
            <a:endParaRPr lang="en-GB" sz="1800" dirty="0" smtClean="0"/>
          </a:p>
          <a:p>
            <a:pPr>
              <a:buFont typeface="Wingdings" panose="05000000000000000000" pitchFamily="2" charset="2"/>
              <a:buChar char="§"/>
            </a:pPr>
            <a:r>
              <a:rPr lang="en-GB" sz="1800" dirty="0" smtClean="0"/>
              <a:t>The </a:t>
            </a:r>
            <a:r>
              <a:rPr lang="en-GB" sz="1800" dirty="0"/>
              <a:t>expectations of key </a:t>
            </a:r>
            <a:r>
              <a:rPr lang="en-GB" sz="1800" dirty="0" smtClean="0"/>
              <a:t>stakeholders</a:t>
            </a:r>
          </a:p>
          <a:p>
            <a:pPr>
              <a:buFont typeface="Wingdings" panose="05000000000000000000" pitchFamily="2" charset="2"/>
              <a:buChar char="§"/>
            </a:pPr>
            <a:r>
              <a:rPr lang="en-GB" sz="1800" dirty="0" smtClean="0"/>
              <a:t>The </a:t>
            </a:r>
            <a:r>
              <a:rPr lang="en-GB" sz="1800" dirty="0"/>
              <a:t>power and influence of the key stakeholders who are awaiting completion of the task </a:t>
            </a:r>
          </a:p>
        </p:txBody>
      </p:sp>
    </p:spTree>
    <p:extLst>
      <p:ext uri="{BB962C8B-B14F-4D97-AF65-F5344CB8AC3E}">
        <p14:creationId xmlns:p14="http://schemas.microsoft.com/office/powerpoint/2010/main" val="1599753847"/>
      </p:ext>
    </p:extLst>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24149" y="846138"/>
            <a:ext cx="9198340" cy="4887118"/>
          </a:xfrm>
          <a:prstGeom prst="rect">
            <a:avLst/>
          </a:prstGeom>
        </p:spPr>
      </p:pic>
    </p:spTree>
    <p:extLst>
      <p:ext uri="{BB962C8B-B14F-4D97-AF65-F5344CB8AC3E}">
        <p14:creationId xmlns:p14="http://schemas.microsoft.com/office/powerpoint/2010/main" val="1604587681"/>
      </p:ext>
    </p:extLst>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r>
              <a:rPr lang="en-GB" sz="2800" dirty="0"/>
              <a:t>Obviously, if tasks are continuously delayed, mismanaged or not completed, this will impact on the credibility of the HR professional. </a:t>
            </a:r>
            <a:endParaRPr lang="en-GB" sz="2800" dirty="0" smtClean="0"/>
          </a:p>
          <a:p>
            <a:pPr marL="0" indent="0" algn="ctr">
              <a:buNone/>
            </a:pPr>
            <a:endParaRPr lang="en-GB" sz="2800" dirty="0"/>
          </a:p>
          <a:p>
            <a:pPr marL="0" indent="0" algn="ctr">
              <a:buNone/>
            </a:pPr>
            <a:r>
              <a:rPr lang="en-GB" sz="2800" dirty="0" smtClean="0"/>
              <a:t>Therefore</a:t>
            </a:r>
            <a:r>
              <a:rPr lang="en-GB" sz="2800" dirty="0"/>
              <a:t>, </a:t>
            </a:r>
            <a:r>
              <a:rPr lang="en-GB" sz="2800" b="1" dirty="0"/>
              <a:t>planning</a:t>
            </a:r>
            <a:r>
              <a:rPr lang="en-GB" sz="2800" dirty="0"/>
              <a:t> to succeed in the completion of tasks is vital, with a project management approach to task completion further enhancing your effectiveness in ensuring you are </a:t>
            </a:r>
            <a:r>
              <a:rPr lang="en-GB" sz="2800" b="1" dirty="0"/>
              <a:t>driven to deliver.</a:t>
            </a:r>
            <a:r>
              <a:rPr lang="en-GB" b="1" dirty="0"/>
              <a:t> </a:t>
            </a:r>
          </a:p>
        </p:txBody>
      </p:sp>
    </p:spTree>
    <p:extLst>
      <p:ext uri="{BB962C8B-B14F-4D97-AF65-F5344CB8AC3E}">
        <p14:creationId xmlns:p14="http://schemas.microsoft.com/office/powerpoint/2010/main" val="3109007332"/>
      </p:ext>
    </p:extLst>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6705600" cy="1143000"/>
          </a:xfrm>
        </p:spPr>
        <p:txBody>
          <a:bodyPr/>
          <a:lstStyle/>
          <a:p>
            <a:pPr algn="l"/>
            <a:r>
              <a:rPr lang="en-GB" sz="3600" dirty="0" smtClean="0"/>
              <a:t>Planning</a:t>
            </a:r>
            <a:endParaRPr lang="en-GB" sz="3600" dirty="0"/>
          </a:p>
        </p:txBody>
      </p:sp>
      <p:sp>
        <p:nvSpPr>
          <p:cNvPr id="3" name="Content Placeholder 2"/>
          <p:cNvSpPr>
            <a:spLocks noGrp="1"/>
          </p:cNvSpPr>
          <p:nvPr>
            <p:ph idx="1"/>
          </p:nvPr>
        </p:nvSpPr>
        <p:spPr>
          <a:xfrm>
            <a:off x="323528" y="1340768"/>
            <a:ext cx="8229600" cy="4525963"/>
          </a:xfrm>
        </p:spPr>
        <p:txBody>
          <a:bodyPr/>
          <a:lstStyle/>
          <a:p>
            <a:pPr marL="0" indent="0">
              <a:buNone/>
            </a:pPr>
            <a:r>
              <a:rPr lang="en-GB" sz="2000" dirty="0" smtClean="0"/>
              <a:t>Planning will help ensure </a:t>
            </a:r>
            <a:r>
              <a:rPr lang="en-GB" sz="2000" dirty="0"/>
              <a:t>you adopt a proactive approach to completing tasks </a:t>
            </a:r>
            <a:r>
              <a:rPr lang="en-GB" sz="2000" dirty="0" smtClean="0"/>
              <a:t>and:</a:t>
            </a:r>
          </a:p>
          <a:p>
            <a:pPr marL="0" indent="0">
              <a:buNone/>
            </a:pPr>
            <a:endParaRPr lang="en-GB" sz="2000" dirty="0"/>
          </a:p>
          <a:p>
            <a:pPr>
              <a:buFont typeface="Wingdings" panose="05000000000000000000" pitchFamily="2" charset="2"/>
              <a:buChar char="§"/>
            </a:pPr>
            <a:r>
              <a:rPr lang="en-GB" sz="2000" dirty="0" smtClean="0"/>
              <a:t>Highlight </a:t>
            </a:r>
            <a:r>
              <a:rPr lang="en-GB" sz="2000" dirty="0"/>
              <a:t>necessary resources need to ensure successful completion of the tasks </a:t>
            </a:r>
          </a:p>
          <a:p>
            <a:pPr>
              <a:buFont typeface="Wingdings" panose="05000000000000000000" pitchFamily="2" charset="2"/>
              <a:buChar char="§"/>
            </a:pPr>
            <a:r>
              <a:rPr lang="en-GB" sz="2000" dirty="0" smtClean="0"/>
              <a:t>Provides </a:t>
            </a:r>
            <a:r>
              <a:rPr lang="en-GB" sz="2000" dirty="0"/>
              <a:t>an open and transparent approach of the tasks to all key </a:t>
            </a:r>
            <a:r>
              <a:rPr lang="en-GB" sz="2000" dirty="0" smtClean="0"/>
              <a:t>stakeholders</a:t>
            </a:r>
          </a:p>
          <a:p>
            <a:pPr>
              <a:buFont typeface="Wingdings" panose="05000000000000000000" pitchFamily="2" charset="2"/>
              <a:buChar char="§"/>
            </a:pPr>
            <a:r>
              <a:rPr lang="en-GB" sz="2000" dirty="0" smtClean="0"/>
              <a:t>Enable </a:t>
            </a:r>
            <a:r>
              <a:rPr lang="en-GB" sz="2000" dirty="0"/>
              <a:t>you to focus on targets, timescales, resources needed and review periods </a:t>
            </a:r>
          </a:p>
          <a:p>
            <a:pPr>
              <a:buFont typeface="Wingdings" panose="05000000000000000000" pitchFamily="2" charset="2"/>
              <a:buChar char="§"/>
            </a:pPr>
            <a:r>
              <a:rPr lang="en-GB" sz="2000" dirty="0" smtClean="0"/>
              <a:t>Enable </a:t>
            </a:r>
            <a:r>
              <a:rPr lang="en-GB" sz="2000" dirty="0"/>
              <a:t>you to scope opportunities and threats to completing the </a:t>
            </a:r>
            <a:r>
              <a:rPr lang="en-GB" sz="2000" dirty="0" smtClean="0"/>
              <a:t>tasks </a:t>
            </a:r>
          </a:p>
          <a:p>
            <a:pPr>
              <a:buFont typeface="Wingdings" panose="05000000000000000000" pitchFamily="2" charset="2"/>
              <a:buChar char="§"/>
            </a:pPr>
            <a:r>
              <a:rPr lang="en-GB" sz="2000" dirty="0" smtClean="0"/>
              <a:t>Enable </a:t>
            </a:r>
            <a:r>
              <a:rPr lang="en-GB" sz="2000" dirty="0"/>
              <a:t>you to manage a number of tasks </a:t>
            </a:r>
          </a:p>
          <a:p>
            <a:pPr>
              <a:buFont typeface="Wingdings" panose="05000000000000000000" pitchFamily="2" charset="2"/>
              <a:buChar char="§"/>
            </a:pPr>
            <a:r>
              <a:rPr lang="en-GB" sz="2000" dirty="0" smtClean="0"/>
              <a:t>Enables </a:t>
            </a:r>
            <a:r>
              <a:rPr lang="en-GB" sz="2000" dirty="0"/>
              <a:t>you to coordinate and identify potential contributors and allies </a:t>
            </a:r>
          </a:p>
          <a:p>
            <a:pPr>
              <a:buFont typeface="Wingdings" panose="05000000000000000000" pitchFamily="2" charset="2"/>
              <a:buChar char="§"/>
            </a:pPr>
            <a:r>
              <a:rPr lang="en-GB" sz="2000" dirty="0" smtClean="0"/>
              <a:t>Provide </a:t>
            </a:r>
            <a:r>
              <a:rPr lang="en-GB" sz="2000" dirty="0"/>
              <a:t>a clear focus on deadlines and milestones</a:t>
            </a:r>
          </a:p>
        </p:txBody>
      </p:sp>
    </p:spTree>
    <p:extLst>
      <p:ext uri="{BB962C8B-B14F-4D97-AF65-F5344CB8AC3E}">
        <p14:creationId xmlns:p14="http://schemas.microsoft.com/office/powerpoint/2010/main" val="3367956505"/>
      </p:ext>
    </p:extLst>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Group 11"/>
          <p:cNvGrpSpPr>
            <a:grpSpLocks/>
          </p:cNvGrpSpPr>
          <p:nvPr/>
        </p:nvGrpSpPr>
        <p:grpSpPr bwMode="auto">
          <a:xfrm>
            <a:off x="215430" y="2166566"/>
            <a:ext cx="4319736" cy="3422673"/>
            <a:chOff x="0" y="0"/>
            <a:chExt cx="484" cy="241"/>
          </a:xfrm>
        </p:grpSpPr>
        <p:sp>
          <p:nvSpPr>
            <p:cNvPr id="16395" name="Rectangle 12"/>
            <p:cNvSpPr>
              <a:spLocks/>
            </p:cNvSpPr>
            <p:nvPr/>
          </p:nvSpPr>
          <p:spPr bwMode="auto">
            <a:xfrm>
              <a:off x="0" y="0"/>
              <a:ext cx="484" cy="231"/>
            </a:xfrm>
            <a:prstGeom prst="rect">
              <a:avLst/>
            </a:prstGeom>
            <a:solidFill>
              <a:srgbClr val="EBF1DE"/>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36" name="Rectangle 13"/>
            <p:cNvSpPr>
              <a:spLocks/>
            </p:cNvSpPr>
            <p:nvPr/>
          </p:nvSpPr>
          <p:spPr bwMode="auto">
            <a:xfrm>
              <a:off x="0" y="0"/>
              <a:ext cx="484" cy="2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lstStyle>
              <a:lvl1pPr marL="150813" indent="-150813" defTabSz="1082675" eaLnBrk="0">
                <a:defRPr sz="3600">
                  <a:solidFill>
                    <a:srgbClr val="000000"/>
                  </a:solidFill>
                  <a:latin typeface="Helvetica Light" charset="0"/>
                  <a:ea typeface="Helvetica Light" charset="0"/>
                  <a:cs typeface="Helvetica Light" charset="0"/>
                  <a:sym typeface="Helvetica Light" charset="0"/>
                </a:defRPr>
              </a:lvl1pPr>
              <a:lvl2pPr marL="742950" indent="-285750" defTabSz="1082675" eaLnBrk="0">
                <a:defRPr sz="3600">
                  <a:solidFill>
                    <a:srgbClr val="000000"/>
                  </a:solidFill>
                  <a:latin typeface="Helvetica Light" charset="0"/>
                  <a:ea typeface="Helvetica Light" charset="0"/>
                  <a:cs typeface="Helvetica Light" charset="0"/>
                  <a:sym typeface="Helvetica Light" charset="0"/>
                </a:defRPr>
              </a:lvl2pPr>
              <a:lvl3pPr marL="1143000" indent="-228600" defTabSz="1082675" eaLnBrk="0">
                <a:defRPr sz="3600">
                  <a:solidFill>
                    <a:srgbClr val="000000"/>
                  </a:solidFill>
                  <a:latin typeface="Helvetica Light" charset="0"/>
                  <a:ea typeface="Helvetica Light" charset="0"/>
                  <a:cs typeface="Helvetica Light" charset="0"/>
                  <a:sym typeface="Helvetica Light" charset="0"/>
                </a:defRPr>
              </a:lvl3pPr>
              <a:lvl4pPr marL="1600200" indent="-228600" defTabSz="1082675" eaLnBrk="0">
                <a:defRPr sz="3600">
                  <a:solidFill>
                    <a:srgbClr val="000000"/>
                  </a:solidFill>
                  <a:latin typeface="Helvetica Light" charset="0"/>
                  <a:ea typeface="Helvetica Light" charset="0"/>
                  <a:cs typeface="Helvetica Light" charset="0"/>
                  <a:sym typeface="Helvetica Light" charset="0"/>
                </a:defRPr>
              </a:lvl4pPr>
              <a:lvl5pPr marL="2057400" indent="-228600" defTabSz="1082675"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lnSpc>
                  <a:spcPct val="80000"/>
                </a:lnSpc>
                <a:spcBef>
                  <a:spcPts val="281"/>
                </a:spcBef>
                <a:defRPr/>
              </a:pPr>
              <a:r>
                <a:rPr lang="en-US" altLang="en-US" sz="2000" b="1" dirty="0">
                  <a:solidFill>
                    <a:srgbClr val="0D0D0D"/>
                  </a:solidFill>
                  <a:latin typeface="Helvetica" charset="0"/>
                  <a:ea typeface="Helvetica" charset="0"/>
                  <a:cs typeface="Helvetica" charset="0"/>
                  <a:sym typeface="Helvetica" charset="0"/>
                </a:rPr>
                <a:t>Benefits of planning</a:t>
              </a:r>
            </a:p>
            <a:p>
              <a:pPr eaLnBrk="1">
                <a:lnSpc>
                  <a:spcPct val="80000"/>
                </a:lnSpc>
                <a:spcBef>
                  <a:spcPts val="281"/>
                </a:spcBef>
                <a:defRPr/>
              </a:pPr>
              <a:endParaRPr lang="en-US" altLang="en-US" sz="2000" b="1" dirty="0">
                <a:solidFill>
                  <a:srgbClr val="0D0D0D"/>
                </a:solidFill>
                <a:latin typeface="Helvetica" charset="0"/>
                <a:ea typeface="Helvetica" charset="0"/>
                <a:cs typeface="Helvetica" charset="0"/>
                <a:sym typeface="Helvetica" charset="0"/>
              </a:endParaRPr>
            </a:p>
            <a:p>
              <a:pPr marL="361639" indent="-361639" eaLnBrk="1">
                <a:lnSpc>
                  <a:spcPct val="80000"/>
                </a:lnSpc>
                <a:spcBef>
                  <a:spcPts val="281"/>
                </a:spcBef>
                <a:buFont typeface="+mj-lt"/>
                <a:buAutoNum type="arabicPeriod"/>
                <a:defRPr/>
              </a:pPr>
              <a:r>
                <a:rPr lang="en-US" altLang="en-US" sz="1700" dirty="0" err="1">
                  <a:solidFill>
                    <a:srgbClr val="0D0D0D"/>
                  </a:solidFill>
                  <a:latin typeface="Helvetica" charset="0"/>
                  <a:ea typeface="Helvetica" charset="0"/>
                  <a:cs typeface="Helvetica" charset="0"/>
                  <a:sym typeface="Helvetica" charset="0"/>
                </a:rPr>
                <a:t>Minimise</a:t>
              </a:r>
              <a:r>
                <a:rPr lang="en-US" altLang="en-US" sz="1700" dirty="0">
                  <a:solidFill>
                    <a:srgbClr val="0D0D0D"/>
                  </a:solidFill>
                  <a:latin typeface="Helvetica" charset="0"/>
                  <a:ea typeface="Helvetica" charset="0"/>
                  <a:cs typeface="Helvetica" charset="0"/>
                  <a:sym typeface="Helvetica" charset="0"/>
                </a:rPr>
                <a:t> risk / manage risk</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Early identification of issues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Determine cost/resource requirements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Determine timescales/ accountabilities and resources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Provide a structure for all to work towards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Everyone knows their responsibilities</a:t>
              </a:r>
            </a:p>
            <a:p>
              <a:pPr eaLnBrk="1">
                <a:lnSpc>
                  <a:spcPct val="80000"/>
                </a:lnSpc>
                <a:spcBef>
                  <a:spcPts val="281"/>
                </a:spcBef>
                <a:defRPr/>
              </a:pPr>
              <a:endParaRPr lang="en-US" altLang="en-US" sz="2700" dirty="0">
                <a:solidFill>
                  <a:srgbClr val="0D0D0D"/>
                </a:solidFill>
                <a:latin typeface="Helvetica" charset="0"/>
                <a:ea typeface="Helvetica" charset="0"/>
                <a:cs typeface="Helvetica" charset="0"/>
                <a:sym typeface="Helvetica" charset="0"/>
              </a:endParaRPr>
            </a:p>
          </p:txBody>
        </p:sp>
      </p:grpSp>
      <p:grpSp>
        <p:nvGrpSpPr>
          <p:cNvPr id="37" name="Group 20"/>
          <p:cNvGrpSpPr>
            <a:grpSpLocks/>
          </p:cNvGrpSpPr>
          <p:nvPr/>
        </p:nvGrpSpPr>
        <p:grpSpPr bwMode="auto">
          <a:xfrm>
            <a:off x="4647903" y="2154287"/>
            <a:ext cx="4356572" cy="3290937"/>
            <a:chOff x="0" y="0"/>
            <a:chExt cx="488" cy="231"/>
          </a:xfrm>
          <a:solidFill>
            <a:schemeClr val="tx2">
              <a:lumMod val="20000"/>
              <a:lumOff val="80000"/>
            </a:schemeClr>
          </a:solidFill>
        </p:grpSpPr>
        <p:sp>
          <p:nvSpPr>
            <p:cNvPr id="16393" name="Rectangle 21"/>
            <p:cNvSpPr>
              <a:spLocks/>
            </p:cNvSpPr>
            <p:nvPr/>
          </p:nvSpPr>
          <p:spPr bwMode="auto">
            <a:xfrm>
              <a:off x="0" y="0"/>
              <a:ext cx="488" cy="231"/>
            </a:xfrm>
            <a:prstGeom prst="rect">
              <a:avLst/>
            </a:prstGeom>
            <a:grp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solidFill>
                  <a:schemeClr val="tx1"/>
                </a:solidFill>
              </a:endParaRPr>
            </a:p>
          </p:txBody>
        </p:sp>
        <p:sp>
          <p:nvSpPr>
            <p:cNvPr id="39" name="Rectangle 22"/>
            <p:cNvSpPr>
              <a:spLocks/>
            </p:cNvSpPr>
            <p:nvPr/>
          </p:nvSpPr>
          <p:spPr bwMode="auto">
            <a:xfrm>
              <a:off x="0" y="0"/>
              <a:ext cx="488" cy="231"/>
            </a:xfrm>
            <a:prstGeom prst="rect">
              <a:avLst/>
            </a:prstGeom>
            <a:grpFill/>
            <a:ln>
              <a:noFill/>
            </a:ln>
            <a:effectLst/>
            <a:extLs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lstStyle>
              <a:lvl1pPr marL="161925" indent="-161925" defTabSz="1082675" eaLnBrk="0">
                <a:defRPr sz="3600">
                  <a:solidFill>
                    <a:srgbClr val="000000"/>
                  </a:solidFill>
                  <a:latin typeface="Helvetica Light" charset="0"/>
                  <a:ea typeface="Helvetica Light" charset="0"/>
                  <a:cs typeface="Helvetica Light" charset="0"/>
                  <a:sym typeface="Helvetica Light" charset="0"/>
                </a:defRPr>
              </a:lvl1pPr>
              <a:lvl2pPr marL="742950" indent="-285750" defTabSz="1082675" eaLnBrk="0">
                <a:defRPr sz="3600">
                  <a:solidFill>
                    <a:srgbClr val="000000"/>
                  </a:solidFill>
                  <a:latin typeface="Helvetica Light" charset="0"/>
                  <a:ea typeface="Helvetica Light" charset="0"/>
                  <a:cs typeface="Helvetica Light" charset="0"/>
                  <a:sym typeface="Helvetica Light" charset="0"/>
                </a:defRPr>
              </a:lvl2pPr>
              <a:lvl3pPr marL="1143000" indent="-228600" defTabSz="1082675" eaLnBrk="0">
                <a:defRPr sz="3600">
                  <a:solidFill>
                    <a:srgbClr val="000000"/>
                  </a:solidFill>
                  <a:latin typeface="Helvetica Light" charset="0"/>
                  <a:ea typeface="Helvetica Light" charset="0"/>
                  <a:cs typeface="Helvetica Light" charset="0"/>
                  <a:sym typeface="Helvetica Light" charset="0"/>
                </a:defRPr>
              </a:lvl3pPr>
              <a:lvl4pPr marL="1600200" indent="-228600" defTabSz="1082675" eaLnBrk="0">
                <a:defRPr sz="3600">
                  <a:solidFill>
                    <a:srgbClr val="000000"/>
                  </a:solidFill>
                  <a:latin typeface="Helvetica Light" charset="0"/>
                  <a:ea typeface="Helvetica Light" charset="0"/>
                  <a:cs typeface="Helvetica Light" charset="0"/>
                  <a:sym typeface="Helvetica Light" charset="0"/>
                </a:defRPr>
              </a:lvl4pPr>
              <a:lvl5pPr marL="2057400" indent="-228600" defTabSz="1082675"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lnSpc>
                  <a:spcPct val="80000"/>
                </a:lnSpc>
                <a:spcBef>
                  <a:spcPts val="281"/>
                </a:spcBef>
                <a:defRPr/>
              </a:pPr>
              <a:r>
                <a:rPr lang="en-US" altLang="en-US" sz="2000" b="1" dirty="0">
                  <a:solidFill>
                    <a:schemeClr val="tx1"/>
                  </a:solidFill>
                  <a:latin typeface="Helvetica" charset="0"/>
                  <a:ea typeface="Helvetica" charset="0"/>
                  <a:cs typeface="Helvetica" charset="0"/>
                  <a:sym typeface="Helvetica" charset="0"/>
                </a:rPr>
                <a:t>Identification of barriers</a:t>
              </a:r>
            </a:p>
            <a:p>
              <a:pPr eaLnBrk="1">
                <a:lnSpc>
                  <a:spcPct val="80000"/>
                </a:lnSpc>
                <a:spcBef>
                  <a:spcPts val="281"/>
                </a:spcBef>
                <a:defRPr/>
              </a:pPr>
              <a:endParaRPr lang="en-US" altLang="en-US" sz="2000" b="1" dirty="0">
                <a:solidFill>
                  <a:schemeClr val="tx1"/>
                </a:solidFill>
                <a:latin typeface="Helvetica" charset="0"/>
                <a:ea typeface="Helvetica" charset="0"/>
                <a:cs typeface="Helvetica" charset="0"/>
                <a:sym typeface="Helvetica" charset="0"/>
              </a:endParaRP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Resistant to change (solutions – L&amp;D; consultation/involvement)</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Lack of resources (solutions: temporary staff, examine skill mix)</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Cost/budgetary (solution: down-scale, be more realistic, identify cost savings</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Not the right time (solution: insights/ information is vital in building case)</a:t>
              </a:r>
            </a:p>
            <a:p>
              <a:pPr eaLnBrk="1">
                <a:lnSpc>
                  <a:spcPct val="80000"/>
                </a:lnSpc>
                <a:spcBef>
                  <a:spcPts val="281"/>
                </a:spcBef>
                <a:buClr>
                  <a:srgbClr val="FFFFFF"/>
                </a:buClr>
                <a:buSzPct val="100000"/>
                <a:buFontTx/>
                <a:buAutoNum type="arabicPeriod"/>
                <a:defRPr/>
              </a:pPr>
              <a:endParaRPr lang="en-US" altLang="en-US" sz="1200" dirty="0">
                <a:solidFill>
                  <a:schemeClr val="tx1"/>
                </a:solidFill>
                <a:latin typeface="Helvetica" charset="0"/>
                <a:ea typeface="Helvetica" charset="0"/>
                <a:cs typeface="Helvetica" charset="0"/>
                <a:sym typeface="Helvetica" charset="0"/>
              </a:endParaRPr>
            </a:p>
            <a:p>
              <a:pPr eaLnBrk="1">
                <a:lnSpc>
                  <a:spcPct val="80000"/>
                </a:lnSpc>
                <a:spcBef>
                  <a:spcPts val="281"/>
                </a:spcBef>
                <a:defRPr/>
              </a:pPr>
              <a:endParaRPr lang="en-US" altLang="en-US" sz="2700" dirty="0">
                <a:solidFill>
                  <a:schemeClr val="tx1"/>
                </a:solidFill>
                <a:latin typeface="Helvetica" charset="0"/>
                <a:ea typeface="Helvetica" charset="0"/>
                <a:cs typeface="Helvetica" charset="0"/>
                <a:sym typeface="Helvetica" charset="0"/>
              </a:endParaRPr>
            </a:p>
          </p:txBody>
        </p:sp>
      </p:grpSp>
      <p:sp>
        <p:nvSpPr>
          <p:cNvPr id="2" name="Rectangle 1"/>
          <p:cNvSpPr/>
          <p:nvPr/>
        </p:nvSpPr>
        <p:spPr>
          <a:xfrm>
            <a:off x="215430" y="207615"/>
            <a:ext cx="3807453" cy="646331"/>
          </a:xfrm>
          <a:prstGeom prst="rect">
            <a:avLst/>
          </a:prstGeom>
        </p:spPr>
        <p:txBody>
          <a:bodyPr wrap="none">
            <a:spAutoFit/>
          </a:bodyPr>
          <a:lstStyle/>
          <a:p>
            <a:pPr eaLnBrk="1">
              <a:defRPr/>
            </a:pPr>
            <a:r>
              <a:rPr lang="en-US" altLang="en-US" sz="3600" dirty="0">
                <a:latin typeface="+mn-lt"/>
                <a:ea typeface="Helvetica" charset="0"/>
                <a:cs typeface="Helvetica" charset="0"/>
                <a:sym typeface="Helvetica" charset="0"/>
              </a:rPr>
              <a:t>Planning and Doing</a:t>
            </a:r>
            <a:endParaRPr lang="en-US" altLang="en-US" sz="3600" dirty="0">
              <a:latin typeface="+mn-lt"/>
            </a:endParaRPr>
          </a:p>
        </p:txBody>
      </p:sp>
    </p:spTree>
    <p:extLst>
      <p:ext uri="{BB962C8B-B14F-4D97-AF65-F5344CB8AC3E}">
        <p14:creationId xmlns:p14="http://schemas.microsoft.com/office/powerpoint/2010/main" val="39951491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6705600" cy="1143000"/>
          </a:xfrm>
        </p:spPr>
        <p:txBody>
          <a:bodyPr/>
          <a:lstStyle/>
          <a:p>
            <a:pPr algn="l"/>
            <a:r>
              <a:rPr lang="en-GB" sz="3600" dirty="0"/>
              <a:t>Project Reflections - Activity</a:t>
            </a:r>
          </a:p>
        </p:txBody>
      </p:sp>
      <p:sp>
        <p:nvSpPr>
          <p:cNvPr id="3" name="Content Placeholder 2"/>
          <p:cNvSpPr>
            <a:spLocks noGrp="1"/>
          </p:cNvSpPr>
          <p:nvPr>
            <p:ph idx="1"/>
          </p:nvPr>
        </p:nvSpPr>
        <p:spPr>
          <a:xfrm>
            <a:off x="467544" y="1331640"/>
            <a:ext cx="8229600" cy="4525963"/>
          </a:xfrm>
        </p:spPr>
        <p:txBody>
          <a:bodyPr/>
          <a:lstStyle/>
          <a:p>
            <a:pPr marL="514350" indent="-514350">
              <a:buFont typeface="+mj-lt"/>
              <a:buAutoNum type="arabicPeriod"/>
            </a:pPr>
            <a:r>
              <a:rPr lang="en-GB" dirty="0"/>
              <a:t>Think about a current or past project that went well. What made the project successful?</a:t>
            </a:r>
          </a:p>
          <a:p>
            <a:pPr marL="514350" indent="-514350">
              <a:buFont typeface="+mj-lt"/>
              <a:buAutoNum type="arabicPeriod"/>
            </a:pPr>
            <a:r>
              <a:rPr lang="en-GB" dirty="0"/>
              <a:t>Think about a current or past project you have worked on that did not end well. What made the project unsuccessful?</a:t>
            </a:r>
          </a:p>
          <a:p>
            <a:pPr marL="514350" indent="-514350">
              <a:buFont typeface="+mj-lt"/>
              <a:buAutoNum type="arabicPeriod"/>
            </a:pPr>
            <a:r>
              <a:rPr lang="en-GB" dirty="0"/>
              <a:t>As a group, collate your ideas and prepare a short presentation on what makes a project successful in terms of the skills required and processes that are followed. </a:t>
            </a:r>
          </a:p>
          <a:p>
            <a:endParaRPr lang="en-GB" dirty="0"/>
          </a:p>
        </p:txBody>
      </p:sp>
    </p:spTree>
    <p:extLst>
      <p:ext uri="{BB962C8B-B14F-4D97-AF65-F5344CB8AC3E}">
        <p14:creationId xmlns:p14="http://schemas.microsoft.com/office/powerpoint/2010/main" val="2166841660"/>
      </p:ext>
    </p:extLst>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Why HR should embrace project management</a:t>
            </a:r>
          </a:p>
          <a:p>
            <a:endParaRPr lang="en-GB" dirty="0"/>
          </a:p>
          <a:p>
            <a:pPr marL="0" indent="0">
              <a:buNone/>
            </a:pPr>
            <a:r>
              <a:rPr lang="en-GB" dirty="0">
                <a:hlinkClick r:id="rId2"/>
              </a:rPr>
              <a:t>http://www.hrreporter.com/columnist/hr-policies-practices/archive/2014/07/02/why-hr-should-embrace-project-management</a:t>
            </a:r>
            <a:endParaRPr lang="en-GB" dirty="0"/>
          </a:p>
          <a:p>
            <a:endParaRPr lang="en-GB" dirty="0"/>
          </a:p>
        </p:txBody>
      </p:sp>
    </p:spTree>
    <p:extLst>
      <p:ext uri="{BB962C8B-B14F-4D97-AF65-F5344CB8AC3E}">
        <p14:creationId xmlns:p14="http://schemas.microsoft.com/office/powerpoint/2010/main" val="1959360301"/>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7200" y="1302221"/>
            <a:ext cx="7743825" cy="4829175"/>
          </a:xfrm>
          <a:prstGeom prst="rect">
            <a:avLst/>
          </a:prstGeom>
        </p:spPr>
      </p:pic>
      <p:sp>
        <p:nvSpPr>
          <p:cNvPr id="5" name="TextBox 4"/>
          <p:cNvSpPr txBox="1"/>
          <p:nvPr/>
        </p:nvSpPr>
        <p:spPr>
          <a:xfrm>
            <a:off x="323528" y="6424142"/>
            <a:ext cx="1851789" cy="369332"/>
          </a:xfrm>
          <a:prstGeom prst="rect">
            <a:avLst/>
          </a:prstGeom>
          <a:noFill/>
        </p:spPr>
        <p:txBody>
          <a:bodyPr wrap="none" rtlCol="0">
            <a:spAutoFit/>
          </a:bodyPr>
          <a:lstStyle/>
          <a:p>
            <a:r>
              <a:rPr lang="en-GB" dirty="0"/>
              <a:t>(</a:t>
            </a:r>
            <a:r>
              <a:rPr lang="en-GB" dirty="0" err="1"/>
              <a:t>Mugavin</a:t>
            </a:r>
            <a:r>
              <a:rPr lang="en-GB" dirty="0"/>
              <a:t>, 2012)</a:t>
            </a:r>
          </a:p>
        </p:txBody>
      </p:sp>
    </p:spTree>
    <p:extLst>
      <p:ext uri="{BB962C8B-B14F-4D97-AF65-F5344CB8AC3E}">
        <p14:creationId xmlns:p14="http://schemas.microsoft.com/office/powerpoint/2010/main" val="3435017743"/>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DDED61-C4F8-4A02-A396-8F58A7C1703B}"/>
              </a:ext>
            </a:extLst>
          </p:cNvPr>
          <p:cNvSpPr txBox="1"/>
          <p:nvPr/>
        </p:nvSpPr>
        <p:spPr>
          <a:xfrm>
            <a:off x="755576" y="1700808"/>
            <a:ext cx="7128792" cy="1077218"/>
          </a:xfrm>
          <a:prstGeom prst="rect">
            <a:avLst/>
          </a:prstGeom>
          <a:noFill/>
        </p:spPr>
        <p:txBody>
          <a:bodyPr wrap="square" rtlCol="0">
            <a:spAutoFit/>
          </a:bodyPr>
          <a:lstStyle/>
          <a:p>
            <a:r>
              <a:rPr lang="en-GB" sz="3200" dirty="0">
                <a:hlinkClick r:id="rId2"/>
              </a:rPr>
              <a:t>https://www.cipd.co.uk/podcasts/landing-transformational-change</a:t>
            </a:r>
            <a:endParaRPr lang="en-GB" sz="3200" dirty="0"/>
          </a:p>
        </p:txBody>
      </p:sp>
      <p:sp>
        <p:nvSpPr>
          <p:cNvPr id="5" name="TextBox 4">
            <a:extLst>
              <a:ext uri="{FF2B5EF4-FFF2-40B4-BE49-F238E27FC236}">
                <a16:creationId xmlns:a16="http://schemas.microsoft.com/office/drawing/2014/main" id="{DFE0FAB4-7F9B-47D7-B473-9A3AF59EA43C}"/>
              </a:ext>
            </a:extLst>
          </p:cNvPr>
          <p:cNvSpPr txBox="1"/>
          <p:nvPr/>
        </p:nvSpPr>
        <p:spPr>
          <a:xfrm>
            <a:off x="971600" y="260648"/>
            <a:ext cx="6768752" cy="646331"/>
          </a:xfrm>
          <a:prstGeom prst="rect">
            <a:avLst/>
          </a:prstGeom>
          <a:noFill/>
        </p:spPr>
        <p:txBody>
          <a:bodyPr wrap="square" rtlCol="0">
            <a:spAutoFit/>
          </a:bodyPr>
          <a:lstStyle/>
          <a:p>
            <a:r>
              <a:rPr lang="en-GB" sz="3600" dirty="0"/>
              <a:t>CIPD Podcast 3/11/15</a:t>
            </a:r>
          </a:p>
        </p:txBody>
      </p:sp>
    </p:spTree>
    <p:extLst>
      <p:ext uri="{BB962C8B-B14F-4D97-AF65-F5344CB8AC3E}">
        <p14:creationId xmlns:p14="http://schemas.microsoft.com/office/powerpoint/2010/main" val="35720326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t>
            </a:r>
          </a:p>
          <a:p>
            <a:endParaRPr lang="en-GB" dirty="0"/>
          </a:p>
          <a:p>
            <a:endParaRPr lang="en-GB" dirty="0"/>
          </a:p>
          <a:p>
            <a:endParaRPr lang="en-GB" dirty="0"/>
          </a:p>
          <a:p>
            <a:endParaRPr lang="en-GB" dirty="0"/>
          </a:p>
          <a:p>
            <a:endParaRPr lang="en-GB" dirty="0"/>
          </a:p>
          <a:p>
            <a:endParaRPr lang="en-GB" dirty="0"/>
          </a:p>
          <a:p>
            <a:pPr marL="0" indent="0">
              <a:buNone/>
            </a:pPr>
            <a:r>
              <a:rPr lang="en-GB" dirty="0"/>
              <a:t>Class handout</a:t>
            </a:r>
          </a:p>
        </p:txBody>
      </p:sp>
      <p:pic>
        <p:nvPicPr>
          <p:cNvPr id="4" name="Picture 3"/>
          <p:cNvPicPr>
            <a:picLocks noChangeAspect="1"/>
          </p:cNvPicPr>
          <p:nvPr/>
        </p:nvPicPr>
        <p:blipFill>
          <a:blip r:embed="rId3"/>
          <a:stretch>
            <a:fillRect/>
          </a:stretch>
        </p:blipFill>
        <p:spPr>
          <a:xfrm>
            <a:off x="510590" y="476672"/>
            <a:ext cx="6677025" cy="4400550"/>
          </a:xfrm>
          <a:prstGeom prst="rect">
            <a:avLst/>
          </a:prstGeom>
        </p:spPr>
      </p:pic>
    </p:spTree>
    <p:extLst>
      <p:ext uri="{BB962C8B-B14F-4D97-AF65-F5344CB8AC3E}">
        <p14:creationId xmlns:p14="http://schemas.microsoft.com/office/powerpoint/2010/main" val="3411205751"/>
      </p:ext>
    </p:extLst>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0" y="188640"/>
            <a:ext cx="9396536" cy="1143000"/>
          </a:xfrm>
        </p:spPr>
        <p:txBody>
          <a:bodyPr/>
          <a:lstStyle/>
          <a:p>
            <a:pPr algn="l"/>
            <a:r>
              <a:rPr lang="en-GB" sz="2800" dirty="0"/>
              <a:t>Resources on Project Management for HR Professionals</a:t>
            </a:r>
          </a:p>
        </p:txBody>
      </p:sp>
      <p:sp>
        <p:nvSpPr>
          <p:cNvPr id="3" name="Content Placeholder 2"/>
          <p:cNvSpPr>
            <a:spLocks noGrp="1"/>
          </p:cNvSpPr>
          <p:nvPr>
            <p:ph idx="1"/>
          </p:nvPr>
        </p:nvSpPr>
        <p:spPr/>
        <p:txBody>
          <a:bodyPr/>
          <a:lstStyle/>
          <a:p>
            <a:pPr marL="0" indent="0">
              <a:buNone/>
            </a:pPr>
            <a:r>
              <a:rPr lang="en-GB" dirty="0">
                <a:hlinkClick r:id="rId2"/>
              </a:rPr>
              <a:t>http://www.gregoryappel.com/files/GAU_3_15_2012.pdf</a:t>
            </a:r>
            <a:endParaRPr lang="en-GB" dirty="0"/>
          </a:p>
          <a:p>
            <a:pPr marL="0" indent="0">
              <a:buNone/>
            </a:pPr>
            <a:r>
              <a:rPr lang="en-GB" dirty="0"/>
              <a:t>Extract</a:t>
            </a:r>
          </a:p>
          <a:p>
            <a:pPr marL="0" indent="0">
              <a:buNone/>
            </a:pPr>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140968"/>
            <a:ext cx="6475115" cy="31869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3672491"/>
      </p:ext>
    </p:extLst>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EE0967-CFA6-48BB-BDEE-0F344B7ED65D}"/>
              </a:ext>
            </a:extLst>
          </p:cNvPr>
          <p:cNvSpPr txBox="1"/>
          <p:nvPr/>
        </p:nvSpPr>
        <p:spPr>
          <a:xfrm>
            <a:off x="755576" y="116632"/>
            <a:ext cx="7416824" cy="646331"/>
          </a:xfrm>
          <a:prstGeom prst="rect">
            <a:avLst/>
          </a:prstGeom>
          <a:noFill/>
        </p:spPr>
        <p:txBody>
          <a:bodyPr wrap="square" rtlCol="0">
            <a:spAutoFit/>
          </a:bodyPr>
          <a:lstStyle/>
          <a:p>
            <a:r>
              <a:rPr lang="en-GB" sz="3600" dirty="0"/>
              <a:t>Gantt Chart for a Dissertation</a:t>
            </a:r>
          </a:p>
        </p:txBody>
      </p:sp>
      <p:graphicFrame>
        <p:nvGraphicFramePr>
          <p:cNvPr id="7" name="Table 6">
            <a:extLst>
              <a:ext uri="{FF2B5EF4-FFF2-40B4-BE49-F238E27FC236}">
                <a16:creationId xmlns:a16="http://schemas.microsoft.com/office/drawing/2014/main" id="{89071D95-1EA6-474A-A459-F43099251090}"/>
              </a:ext>
            </a:extLst>
          </p:cNvPr>
          <p:cNvGraphicFramePr>
            <a:graphicFrameLocks noGrp="1"/>
          </p:cNvGraphicFramePr>
          <p:nvPr>
            <p:extLst>
              <p:ext uri="{D42A27DB-BD31-4B8C-83A1-F6EECF244321}">
                <p14:modId xmlns:p14="http://schemas.microsoft.com/office/powerpoint/2010/main" val="673999001"/>
              </p:ext>
            </p:extLst>
          </p:nvPr>
        </p:nvGraphicFramePr>
        <p:xfrm>
          <a:off x="467544" y="1124744"/>
          <a:ext cx="6120679" cy="6042633"/>
        </p:xfrm>
        <a:graphic>
          <a:graphicData uri="http://schemas.openxmlformats.org/drawingml/2006/table">
            <a:tbl>
              <a:tblPr firstRow="1" firstCol="1" bandRow="1"/>
              <a:tblGrid>
                <a:gridCol w="388976">
                  <a:extLst>
                    <a:ext uri="{9D8B030D-6E8A-4147-A177-3AD203B41FA5}">
                      <a16:colId xmlns:a16="http://schemas.microsoft.com/office/drawing/2014/main" val="1502840870"/>
                    </a:ext>
                  </a:extLst>
                </a:gridCol>
                <a:gridCol w="2179463">
                  <a:extLst>
                    <a:ext uri="{9D8B030D-6E8A-4147-A177-3AD203B41FA5}">
                      <a16:colId xmlns:a16="http://schemas.microsoft.com/office/drawing/2014/main" val="2296529930"/>
                    </a:ext>
                  </a:extLst>
                </a:gridCol>
                <a:gridCol w="380955">
                  <a:extLst>
                    <a:ext uri="{9D8B030D-6E8A-4147-A177-3AD203B41FA5}">
                      <a16:colId xmlns:a16="http://schemas.microsoft.com/office/drawing/2014/main" val="2575602867"/>
                    </a:ext>
                  </a:extLst>
                </a:gridCol>
                <a:gridCol w="473186">
                  <a:extLst>
                    <a:ext uri="{9D8B030D-6E8A-4147-A177-3AD203B41FA5}">
                      <a16:colId xmlns:a16="http://schemas.microsoft.com/office/drawing/2014/main" val="2302587553"/>
                    </a:ext>
                  </a:extLst>
                </a:gridCol>
                <a:gridCol w="380955">
                  <a:extLst>
                    <a:ext uri="{9D8B030D-6E8A-4147-A177-3AD203B41FA5}">
                      <a16:colId xmlns:a16="http://schemas.microsoft.com/office/drawing/2014/main" val="854563103"/>
                    </a:ext>
                  </a:extLst>
                </a:gridCol>
                <a:gridCol w="380955">
                  <a:extLst>
                    <a:ext uri="{9D8B030D-6E8A-4147-A177-3AD203B41FA5}">
                      <a16:colId xmlns:a16="http://schemas.microsoft.com/office/drawing/2014/main" val="3554081819"/>
                    </a:ext>
                  </a:extLst>
                </a:gridCol>
                <a:gridCol w="473856">
                  <a:extLst>
                    <a:ext uri="{9D8B030D-6E8A-4147-A177-3AD203B41FA5}">
                      <a16:colId xmlns:a16="http://schemas.microsoft.com/office/drawing/2014/main" val="783700858"/>
                    </a:ext>
                  </a:extLst>
                </a:gridCol>
                <a:gridCol w="568759">
                  <a:extLst>
                    <a:ext uri="{9D8B030D-6E8A-4147-A177-3AD203B41FA5}">
                      <a16:colId xmlns:a16="http://schemas.microsoft.com/office/drawing/2014/main" val="3331270867"/>
                    </a:ext>
                  </a:extLst>
                </a:gridCol>
                <a:gridCol w="473186">
                  <a:extLst>
                    <a:ext uri="{9D8B030D-6E8A-4147-A177-3AD203B41FA5}">
                      <a16:colId xmlns:a16="http://schemas.microsoft.com/office/drawing/2014/main" val="1526120065"/>
                    </a:ext>
                  </a:extLst>
                </a:gridCol>
                <a:gridCol w="420388">
                  <a:extLst>
                    <a:ext uri="{9D8B030D-6E8A-4147-A177-3AD203B41FA5}">
                      <a16:colId xmlns:a16="http://schemas.microsoft.com/office/drawing/2014/main" val="2991704973"/>
                    </a:ext>
                  </a:extLst>
                </a:gridCol>
              </a:tblGrid>
              <a:tr h="161418">
                <a:tc>
                  <a:txBody>
                    <a:bodyPr/>
                    <a:lstStyle/>
                    <a:p>
                      <a:pPr>
                        <a:lnSpc>
                          <a:spcPct val="115000"/>
                        </a:lnSpc>
                        <a:spcAft>
                          <a:spcPts val="0"/>
                        </a:spcAft>
                      </a:pPr>
                      <a:r>
                        <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No.</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Project Name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8">
                  <a:txBody>
                    <a:bodyPr/>
                    <a:lstStyle/>
                    <a:p>
                      <a:pPr algn="ct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2016-2017</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3954102"/>
                  </a:ext>
                </a:extLst>
              </a:tr>
              <a:tr h="243898">
                <a:tc>
                  <a:txBody>
                    <a:bodyPr/>
                    <a:lstStyle/>
                    <a:p>
                      <a:pPr>
                        <a:lnSpc>
                          <a:spcPct val="115000"/>
                        </a:lnSpc>
                        <a:spcAft>
                          <a:spcPts val="0"/>
                        </a:spcAft>
                      </a:pPr>
                      <a:r>
                        <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Oct</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Nov</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Dec</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Jan</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Feb</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March</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April</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May</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051025"/>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Research Proposal</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8789513"/>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Read relevant literature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2665427"/>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Submit proposal.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800">
                        <a:effectLst/>
                        <a:latin typeface="Calibri" panose="020F0502020204030204" pitchFamily="34"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421767"/>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8557541"/>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Literature Review</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61564973"/>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Read and analyse best practice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6132570"/>
                  </a:ext>
                </a:extLst>
              </a:tr>
              <a:tr h="269282">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Read and analyse specific literature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59446339"/>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Submit draft literature review.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6th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74866248"/>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6926097"/>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Conduct Primary Research</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37593877"/>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Conduct focus groups.</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6903391"/>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Conduct interviews.</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86375493"/>
                  </a:ext>
                </a:extLst>
              </a:tr>
              <a:tr h="322836">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Transcribe focus groups and interviews.</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8403362"/>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48619573"/>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Research Methods Chapter</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0366536"/>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Write chapter</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9840950"/>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Submit draft chapter.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17th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6353713"/>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8680477"/>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5</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Analysis of Results</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7165382"/>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Analyse results</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89219381"/>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Write chapter.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17th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61961"/>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5951575"/>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6</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Finalise Dissertation</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60146730"/>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Collate Bibliography.</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97727489"/>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Finalise Bibliography.</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67930190"/>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Proof-read and editing.</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3028665"/>
                  </a:ext>
                </a:extLst>
              </a:tr>
              <a:tr h="161418">
                <a:tc>
                  <a:txBody>
                    <a:bodyPr/>
                    <a:lstStyle/>
                    <a:p>
                      <a:pPr>
                        <a:lnSpc>
                          <a:spcPct val="115000"/>
                        </a:lnSpc>
                        <a:spcAft>
                          <a:spcPts val="0"/>
                        </a:spcAft>
                      </a:pPr>
                      <a:r>
                        <a:rPr lang="en-GB" sz="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Binding.</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5981442"/>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Submission.</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5th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846583646"/>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46781008"/>
                  </a:ext>
                </a:extLst>
              </a:tr>
            </a:tbl>
          </a:graphicData>
        </a:graphic>
      </p:graphicFrame>
    </p:spTree>
    <p:extLst>
      <p:ext uri="{BB962C8B-B14F-4D97-AF65-F5344CB8AC3E}">
        <p14:creationId xmlns:p14="http://schemas.microsoft.com/office/powerpoint/2010/main" val="38260739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548680"/>
            <a:ext cx="8229600" cy="4525963"/>
          </a:xfrm>
        </p:spPr>
        <p:txBody>
          <a:bodyPr/>
          <a:lstStyle/>
          <a:p>
            <a:pPr marL="457200" lvl="1" indent="0">
              <a:buNone/>
            </a:pPr>
            <a:r>
              <a:rPr lang="en-GB" sz="1800" b="1" dirty="0"/>
              <a:t>Project Management   - example</a:t>
            </a:r>
          </a:p>
          <a:p>
            <a:pPr marL="0" indent="0">
              <a:buNone/>
            </a:pPr>
            <a:endParaRPr lang="en-GB" sz="1600" dirty="0"/>
          </a:p>
          <a:p>
            <a:pPr marL="0" indent="0">
              <a:buNone/>
            </a:pPr>
            <a:r>
              <a:rPr lang="en-GB" sz="1600" dirty="0"/>
              <a:t>Recently I was involved in project managing a group project to create a Leadership and Management training module within a short time frame. It required discipline with time management as it would be due near other project deadlines and involved participants with different working patterns, although they had all worked together before. With clear shared goals with a team consisting of people that had previously worked successfully together on previous projects the initial introductory meeting suggested they were all driven and focused. Initially other employees had shown interest in joining the group, but cautious of the potential of more members leading to higher risks and difficulty meeting up the decision within the group was to stay with three members to have optimal communication within the group and less difficulties in regard to arranging meetings. In hindsight this was potentially a missed opportunity to grow and include fresh perspectives. After an initial briefing I gave on scope and objective expectations, early stage planning involved brainstorming the brief and allocation of various subtasks, and the setting out of sub-deadlines for completion, with interim progress meetings also planned in using a basic excel project tracker. The initial stage consisted of defining the objectives, brain storming actions, and the assignment of subtasks to get the project moving. The use of a shared intranet closed group forum made the sharing of resources easy and was a tool that helped communicate about future meetings, ensuring that the correct tasks were focused on at any one point of time, and kept the momentum of individual contributions going. We also recorded a summary of meetings that had been held to contribute to monitoring. This is something I will take with me to future projects as I have realised how important it is to have a good communication model in order to deliver a project on time. </a:t>
            </a:r>
          </a:p>
          <a:p>
            <a:pPr marL="0" indent="0">
              <a:buNone/>
            </a:pPr>
            <a:r>
              <a:rPr lang="en-GB" sz="1600" dirty="0"/>
              <a:t>  </a:t>
            </a:r>
          </a:p>
          <a:p>
            <a:pPr marL="0" indent="0">
              <a:buNone/>
            </a:pPr>
            <a:endParaRPr lang="en-GB" sz="1600" dirty="0"/>
          </a:p>
        </p:txBody>
      </p:sp>
    </p:spTree>
    <p:extLst>
      <p:ext uri="{BB962C8B-B14F-4D97-AF65-F5344CB8AC3E}">
        <p14:creationId xmlns:p14="http://schemas.microsoft.com/office/powerpoint/2010/main" val="2653286434"/>
      </p:ext>
    </p:extLst>
  </p:cSld>
  <p:clrMapOvr>
    <a:masterClrMapping/>
  </p:clrMapOvr>
  <p:transition spd="med"/>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5656" y="2636912"/>
            <a:ext cx="5814392" cy="1938992"/>
          </a:xfrm>
          <a:prstGeom prst="rect">
            <a:avLst/>
          </a:prstGeom>
        </p:spPr>
        <p:txBody>
          <a:bodyPr wrap="square">
            <a:spAutoFit/>
          </a:bodyPr>
          <a:lstStyle/>
          <a:p>
            <a:pPr marL="0" lvl="0" indent="0" algn="ctr">
              <a:buNone/>
            </a:pPr>
            <a:r>
              <a:rPr lang="en-GB" sz="4000" b="1" dirty="0">
                <a:latin typeface="+mn-lt"/>
              </a:rPr>
              <a:t>Problem-solving </a:t>
            </a:r>
            <a:r>
              <a:rPr lang="en-GB" sz="4000" dirty="0">
                <a:latin typeface="+mn-lt"/>
              </a:rPr>
              <a:t>techniques in the course of projects</a:t>
            </a:r>
          </a:p>
        </p:txBody>
      </p:sp>
    </p:spTree>
    <p:extLst>
      <p:ext uri="{BB962C8B-B14F-4D97-AF65-F5344CB8AC3E}">
        <p14:creationId xmlns:p14="http://schemas.microsoft.com/office/powerpoint/2010/main" val="300224711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656" y="269776"/>
            <a:ext cx="6705600" cy="1143000"/>
          </a:xfrm>
        </p:spPr>
        <p:txBody>
          <a:bodyPr/>
          <a:lstStyle/>
          <a:p>
            <a:pPr algn="l"/>
            <a:r>
              <a:rPr lang="en-GB" sz="3600" dirty="0"/>
              <a:t>Stages to solving a problem</a:t>
            </a:r>
            <a:r>
              <a:rPr lang="en-GB" b="1" dirty="0"/>
              <a:t/>
            </a:r>
            <a:br>
              <a:rPr lang="en-GB" b="1" dirty="0"/>
            </a:br>
            <a:endParaRPr lang="en-GB" dirty="0"/>
          </a:p>
        </p:txBody>
      </p:sp>
      <p:sp>
        <p:nvSpPr>
          <p:cNvPr id="3" name="Content Placeholder 2"/>
          <p:cNvSpPr>
            <a:spLocks noGrp="1"/>
          </p:cNvSpPr>
          <p:nvPr>
            <p:ph idx="1"/>
          </p:nvPr>
        </p:nvSpPr>
        <p:spPr/>
        <p:txBody>
          <a:bodyPr/>
          <a:lstStyle/>
          <a:p>
            <a:endParaRPr lang="en-GB"/>
          </a:p>
        </p:txBody>
      </p:sp>
      <p:grpSp>
        <p:nvGrpSpPr>
          <p:cNvPr id="5" name="Group 4"/>
          <p:cNvGrpSpPr/>
          <p:nvPr/>
        </p:nvGrpSpPr>
        <p:grpSpPr>
          <a:xfrm>
            <a:off x="12910" y="1124744"/>
            <a:ext cx="7439410" cy="5256584"/>
            <a:chOff x="628650" y="758170"/>
            <a:chExt cx="7886700" cy="531495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758170"/>
              <a:ext cx="7886700" cy="531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1100" y="4224264"/>
              <a:ext cx="352839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727332333"/>
      </p:ext>
    </p:extLst>
  </p:cSld>
  <p:clrMapOvr>
    <a:masterClrMapping/>
  </p:clrMapOvr>
  <p:transition spd="med"/>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74BC-0687-4B26-AE6C-7043DC589A0A}"/>
              </a:ext>
            </a:extLst>
          </p:cNvPr>
          <p:cNvSpPr>
            <a:spLocks noGrp="1"/>
          </p:cNvSpPr>
          <p:nvPr>
            <p:ph type="title"/>
          </p:nvPr>
        </p:nvSpPr>
        <p:spPr/>
        <p:txBody>
          <a:bodyPr/>
          <a:lstStyle/>
          <a:p>
            <a:r>
              <a:rPr lang="en-GB" dirty="0"/>
              <a:t>Stages to Solving a Problem</a:t>
            </a:r>
          </a:p>
        </p:txBody>
      </p:sp>
      <p:sp>
        <p:nvSpPr>
          <p:cNvPr id="3" name="Content Placeholder 2">
            <a:extLst>
              <a:ext uri="{FF2B5EF4-FFF2-40B4-BE49-F238E27FC236}">
                <a16:creationId xmlns:a16="http://schemas.microsoft.com/office/drawing/2014/main" id="{47635638-B1F6-4890-AB0D-1C3AC75C2179}"/>
              </a:ext>
            </a:extLst>
          </p:cNvPr>
          <p:cNvSpPr>
            <a:spLocks noGrp="1"/>
          </p:cNvSpPr>
          <p:nvPr>
            <p:ph idx="1"/>
          </p:nvPr>
        </p:nvSpPr>
        <p:spPr/>
        <p:txBody>
          <a:bodyPr/>
          <a:lstStyle/>
          <a:p>
            <a:r>
              <a:rPr lang="en-GB" dirty="0"/>
              <a:t>Evaluating the problem</a:t>
            </a:r>
          </a:p>
          <a:p>
            <a:r>
              <a:rPr lang="en-GB" dirty="0"/>
              <a:t>Managing the problem</a:t>
            </a:r>
          </a:p>
          <a:p>
            <a:r>
              <a:rPr lang="en-GB" dirty="0"/>
              <a:t>Decision making</a:t>
            </a:r>
          </a:p>
          <a:p>
            <a:r>
              <a:rPr lang="en-GB" dirty="0"/>
              <a:t>Resolving the problem</a:t>
            </a:r>
          </a:p>
          <a:p>
            <a:r>
              <a:rPr lang="en-GB" dirty="0"/>
              <a:t>Examining the results</a:t>
            </a:r>
          </a:p>
          <a:p>
            <a:endParaRPr lang="en-GB" dirty="0"/>
          </a:p>
          <a:p>
            <a:endParaRPr lang="en-GB" dirty="0"/>
          </a:p>
        </p:txBody>
      </p:sp>
    </p:spTree>
    <p:extLst>
      <p:ext uri="{BB962C8B-B14F-4D97-AF65-F5344CB8AC3E}">
        <p14:creationId xmlns:p14="http://schemas.microsoft.com/office/powerpoint/2010/main" val="2784901713"/>
      </p:ext>
    </p:extLst>
  </p:cSld>
  <p:clrMapOvr>
    <a:masterClrMapping/>
  </p:clrMapOvr>
  <p:transition spd="med"/>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88640"/>
            <a:ext cx="5739392" cy="646331"/>
          </a:xfrm>
          <a:prstGeom prst="rect">
            <a:avLst/>
          </a:prstGeom>
          <a:noFill/>
        </p:spPr>
        <p:txBody>
          <a:bodyPr wrap="none" rtlCol="0">
            <a:spAutoFit/>
          </a:bodyPr>
          <a:lstStyle/>
          <a:p>
            <a:r>
              <a:rPr lang="en-GB" sz="3600" dirty="0">
                <a:latin typeface="+mn-lt"/>
              </a:rPr>
              <a:t>Techniques: too many to list…</a:t>
            </a:r>
          </a:p>
        </p:txBody>
      </p:sp>
      <p:sp>
        <p:nvSpPr>
          <p:cNvPr id="3" name="Rectangle 2">
            <a:hlinkClick r:id="rId2"/>
          </p:cNvPr>
          <p:cNvSpPr/>
          <p:nvPr/>
        </p:nvSpPr>
        <p:spPr>
          <a:xfrm>
            <a:off x="395536" y="1340768"/>
            <a:ext cx="4572000" cy="1200329"/>
          </a:xfrm>
          <a:prstGeom prst="rect">
            <a:avLst/>
          </a:prstGeom>
        </p:spPr>
        <p:txBody>
          <a:bodyPr>
            <a:spAutoFit/>
          </a:bodyPr>
          <a:lstStyle/>
          <a:p>
            <a:r>
              <a:rPr lang="en-GB" dirty="0">
                <a:hlinkClick r:id="rId2"/>
              </a:rPr>
              <a:t>https://www.mindtools.com/pages/main/newMN_TMC.htm</a:t>
            </a:r>
            <a:endParaRPr lang="en-GB" dirty="0"/>
          </a:p>
          <a:p>
            <a:r>
              <a:rPr lang="en-GB" dirty="0">
                <a:hlinkClick r:id="rId3"/>
              </a:rPr>
              <a:t>https://www.mindtools.com/pages/article/creative-problem-solving-infographic.htm</a:t>
            </a:r>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996" y="2996952"/>
            <a:ext cx="4174401" cy="320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06944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484784"/>
            <a:ext cx="4572000" cy="646331"/>
          </a:xfrm>
          <a:prstGeom prst="rect">
            <a:avLst/>
          </a:prstGeom>
        </p:spPr>
        <p:txBody>
          <a:bodyPr>
            <a:spAutoFit/>
          </a:bodyPr>
          <a:lstStyle/>
          <a:p>
            <a:r>
              <a:rPr lang="en-GB" dirty="0"/>
              <a:t>http://www.debonogroup.com/six_thinking_hats.php</a:t>
            </a:r>
          </a:p>
        </p:txBody>
      </p:sp>
      <p:sp>
        <p:nvSpPr>
          <p:cNvPr id="3" name="Rectangle 2"/>
          <p:cNvSpPr/>
          <p:nvPr/>
        </p:nvSpPr>
        <p:spPr>
          <a:xfrm>
            <a:off x="755576" y="3429000"/>
            <a:ext cx="4572000" cy="646331"/>
          </a:xfrm>
          <a:prstGeom prst="rect">
            <a:avLst/>
          </a:prstGeom>
        </p:spPr>
        <p:txBody>
          <a:bodyPr>
            <a:spAutoFit/>
          </a:bodyPr>
          <a:lstStyle/>
          <a:p>
            <a:r>
              <a:rPr lang="en-GB"/>
              <a:t>https://www.mindtools.com/pages/article/newTED_07.htm</a:t>
            </a:r>
          </a:p>
        </p:txBody>
      </p:sp>
    </p:spTree>
    <p:extLst>
      <p:ext uri="{BB962C8B-B14F-4D97-AF65-F5344CB8AC3E}">
        <p14:creationId xmlns:p14="http://schemas.microsoft.com/office/powerpoint/2010/main" val="445965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9111" y="1412776"/>
            <a:ext cx="7416824" cy="3877985"/>
          </a:xfrm>
          <a:prstGeom prst="rect">
            <a:avLst/>
          </a:prstGeom>
        </p:spPr>
        <p:txBody>
          <a:bodyPr wrap="square">
            <a:spAutoFit/>
          </a:bodyPr>
          <a:lstStyle/>
          <a:p>
            <a:r>
              <a:rPr lang="en-GB" sz="2400" dirty="0">
                <a:latin typeface="+mj-lt"/>
              </a:rPr>
              <a:t>Clear problem statements keep everyone focused during a problem-solving process. </a:t>
            </a:r>
          </a:p>
          <a:p>
            <a:endParaRPr lang="en-GB" sz="2400" dirty="0">
              <a:latin typeface="+mj-lt"/>
            </a:endParaRPr>
          </a:p>
          <a:p>
            <a:r>
              <a:rPr lang="en-GB" sz="2400" dirty="0">
                <a:latin typeface="+mj-lt"/>
              </a:rPr>
              <a:t>Without a clear understanding and agreement on the problem, it is unlikely that the team will agree on a good solution - and without agreement on a good solution, it is highly unlikely that the team will agree on implementation.</a:t>
            </a:r>
          </a:p>
          <a:p>
            <a:r>
              <a:rPr lang="en-GB" dirty="0"/>
              <a:t/>
            </a:r>
            <a:br>
              <a:rPr lang="en-GB" dirty="0"/>
            </a:br>
            <a:endParaRPr lang="en-GB" dirty="0"/>
          </a:p>
          <a:p>
            <a:r>
              <a:rPr lang="en-GB" dirty="0"/>
              <a:t>.</a:t>
            </a:r>
          </a:p>
        </p:txBody>
      </p:sp>
      <p:sp>
        <p:nvSpPr>
          <p:cNvPr id="3" name="Rectangle 2"/>
          <p:cNvSpPr/>
          <p:nvPr/>
        </p:nvSpPr>
        <p:spPr>
          <a:xfrm>
            <a:off x="323527" y="188640"/>
            <a:ext cx="6189771" cy="646331"/>
          </a:xfrm>
          <a:prstGeom prst="rect">
            <a:avLst/>
          </a:prstGeom>
        </p:spPr>
        <p:txBody>
          <a:bodyPr wrap="none">
            <a:spAutoFit/>
          </a:bodyPr>
          <a:lstStyle/>
          <a:p>
            <a:r>
              <a:rPr lang="en-GB" sz="3600" dirty="0">
                <a:latin typeface="+mj-lt"/>
              </a:rPr>
              <a:t>Accurately defining the problem</a:t>
            </a:r>
          </a:p>
        </p:txBody>
      </p:sp>
    </p:spTree>
    <p:extLst>
      <p:ext uri="{BB962C8B-B14F-4D97-AF65-F5344CB8AC3E}">
        <p14:creationId xmlns:p14="http://schemas.microsoft.com/office/powerpoint/2010/main" val="36540113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412776"/>
            <a:ext cx="8568952" cy="3139321"/>
          </a:xfrm>
          <a:prstGeom prst="rect">
            <a:avLst/>
          </a:prstGeom>
        </p:spPr>
        <p:txBody>
          <a:bodyPr wrap="square">
            <a:spAutoFit/>
          </a:bodyPr>
          <a:lstStyle/>
          <a:p>
            <a:r>
              <a:rPr lang="en-GB" dirty="0">
                <a:hlinkClick r:id="rId2"/>
              </a:rPr>
              <a:t>http://www.project-management-skills.com/fishbone-diagram.html</a:t>
            </a:r>
            <a:endParaRPr lang="en-GB" dirty="0"/>
          </a:p>
          <a:p>
            <a:endParaRPr lang="en-GB" dirty="0"/>
          </a:p>
          <a:p>
            <a:r>
              <a:rPr lang="en-GB" dirty="0"/>
              <a:t>A </a:t>
            </a:r>
            <a:r>
              <a:rPr lang="en-GB" b="1" dirty="0"/>
              <a:t>fishbone diagram</a:t>
            </a:r>
            <a:r>
              <a:rPr lang="en-GB" dirty="0"/>
              <a:t> is a tool that can help you perform a </a:t>
            </a:r>
            <a:r>
              <a:rPr lang="en-GB" i="1" dirty="0"/>
              <a:t>cause and effect analysis</a:t>
            </a:r>
            <a:r>
              <a:rPr lang="en-GB" dirty="0"/>
              <a:t> for a problem you are trying to solve. This type of analysis enables you to discover the root cause of a problem.</a:t>
            </a:r>
          </a:p>
          <a:p>
            <a:r>
              <a:rPr lang="en-GB" dirty="0"/>
              <a:t>This tool is also called a </a:t>
            </a:r>
            <a:r>
              <a:rPr lang="en-GB" b="1" dirty="0"/>
              <a:t>cause and effect diagram</a:t>
            </a:r>
            <a:r>
              <a:rPr lang="en-GB" dirty="0"/>
              <a:t> or an </a:t>
            </a:r>
            <a:r>
              <a:rPr lang="en-GB" b="1" dirty="0"/>
              <a:t>Ishikawa diagram</a:t>
            </a:r>
            <a:r>
              <a:rPr lang="en-GB" dirty="0"/>
              <a:t>.</a:t>
            </a:r>
          </a:p>
          <a:p>
            <a:endParaRPr lang="en-GB" dirty="0"/>
          </a:p>
          <a:p>
            <a:r>
              <a:rPr lang="en-GB" dirty="0"/>
              <a:t>Cause and effect analysis uses brainstorming, but instead of simply capturing the ideas on pages of flipchart paper, delegates group the ideas into 'families' of possible causes..</a:t>
            </a:r>
          </a:p>
          <a:p>
            <a:endParaRPr lang="en-GB" dirty="0"/>
          </a:p>
        </p:txBody>
      </p:sp>
      <p:sp>
        <p:nvSpPr>
          <p:cNvPr id="3" name="TextBox 2"/>
          <p:cNvSpPr txBox="1"/>
          <p:nvPr/>
        </p:nvSpPr>
        <p:spPr>
          <a:xfrm>
            <a:off x="179512" y="188640"/>
            <a:ext cx="6559168" cy="646331"/>
          </a:xfrm>
          <a:prstGeom prst="rect">
            <a:avLst/>
          </a:prstGeom>
          <a:noFill/>
        </p:spPr>
        <p:txBody>
          <a:bodyPr wrap="none" rtlCol="0">
            <a:spAutoFit/>
          </a:bodyPr>
          <a:lstStyle/>
          <a:p>
            <a:r>
              <a:rPr lang="en-GB" sz="3600" dirty="0">
                <a:latin typeface="+mj-lt"/>
              </a:rPr>
              <a:t>Cause &amp; effect: Fish bone diagram</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436" y="4149080"/>
            <a:ext cx="3312670" cy="2581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437284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412776"/>
            <a:ext cx="8496944" cy="646331"/>
          </a:xfrm>
          <a:prstGeom prst="rect">
            <a:avLst/>
          </a:prstGeom>
        </p:spPr>
        <p:txBody>
          <a:bodyPr wrap="square">
            <a:spAutoFit/>
          </a:bodyPr>
          <a:lstStyle/>
          <a:p>
            <a:r>
              <a:rPr lang="en-GB" dirty="0"/>
              <a:t>A process where a group generates a large number of ideas in a short period of time. If people have never done this before, they can be very slow to start. </a:t>
            </a:r>
          </a:p>
        </p:txBody>
      </p:sp>
      <p:sp>
        <p:nvSpPr>
          <p:cNvPr id="3" name="TextBox 2"/>
          <p:cNvSpPr txBox="1"/>
          <p:nvPr/>
        </p:nvSpPr>
        <p:spPr>
          <a:xfrm>
            <a:off x="323528" y="160278"/>
            <a:ext cx="4081630" cy="646331"/>
          </a:xfrm>
          <a:prstGeom prst="rect">
            <a:avLst/>
          </a:prstGeom>
          <a:noFill/>
        </p:spPr>
        <p:txBody>
          <a:bodyPr wrap="none" rtlCol="0">
            <a:spAutoFit/>
          </a:bodyPr>
          <a:lstStyle/>
          <a:p>
            <a:r>
              <a:rPr lang="en-GB" sz="3600" dirty="0">
                <a:latin typeface="+mj-lt"/>
              </a:rPr>
              <a:t>Brain/ideas storming</a:t>
            </a:r>
          </a:p>
        </p:txBody>
      </p:sp>
      <p:sp>
        <p:nvSpPr>
          <p:cNvPr id="4" name="Rectangle 3"/>
          <p:cNvSpPr/>
          <p:nvPr/>
        </p:nvSpPr>
        <p:spPr>
          <a:xfrm>
            <a:off x="2843808" y="3936831"/>
            <a:ext cx="6300192" cy="369332"/>
          </a:xfrm>
          <a:prstGeom prst="rect">
            <a:avLst/>
          </a:prstGeom>
        </p:spPr>
        <p:txBody>
          <a:bodyPr wrap="square">
            <a:spAutoFit/>
          </a:bodyPr>
          <a:lstStyle/>
          <a:p>
            <a:r>
              <a:rPr lang="en-GB" dirty="0">
                <a:hlinkClick r:id="rId2"/>
              </a:rPr>
              <a:t>https://www.youtube.com/watch?v=_2JimLV_2AI</a:t>
            </a:r>
            <a:endParaRPr lang="en-GB" dirty="0"/>
          </a:p>
        </p:txBody>
      </p:sp>
      <p:sp>
        <p:nvSpPr>
          <p:cNvPr id="5" name="Rectangle 4"/>
          <p:cNvSpPr/>
          <p:nvPr/>
        </p:nvSpPr>
        <p:spPr>
          <a:xfrm>
            <a:off x="755576" y="4075331"/>
            <a:ext cx="1783502" cy="369332"/>
          </a:xfrm>
          <a:prstGeom prst="rect">
            <a:avLst/>
          </a:prstGeom>
        </p:spPr>
        <p:txBody>
          <a:bodyPr wrap="none">
            <a:spAutoFit/>
          </a:bodyPr>
          <a:lstStyle/>
          <a:p>
            <a:r>
              <a:rPr lang="en-GB" dirty="0"/>
              <a:t>6 Thinking Hats</a:t>
            </a:r>
          </a:p>
        </p:txBody>
      </p:sp>
      <p:sp>
        <p:nvSpPr>
          <p:cNvPr id="6" name="Rectangle 5"/>
          <p:cNvSpPr/>
          <p:nvPr/>
        </p:nvSpPr>
        <p:spPr>
          <a:xfrm>
            <a:off x="3131840" y="2782669"/>
            <a:ext cx="4572000" cy="646331"/>
          </a:xfrm>
          <a:prstGeom prst="rect">
            <a:avLst/>
          </a:prstGeom>
        </p:spPr>
        <p:txBody>
          <a:bodyPr>
            <a:spAutoFit/>
          </a:bodyPr>
          <a:lstStyle/>
          <a:p>
            <a:r>
              <a:rPr lang="en-GB" dirty="0">
                <a:hlinkClick r:id="rId3"/>
              </a:rPr>
              <a:t>https://www.youtube.com/watch?v=PRXzHpl5yA8</a:t>
            </a:r>
            <a:endParaRPr lang="en-GB" dirty="0"/>
          </a:p>
        </p:txBody>
      </p:sp>
      <p:sp>
        <p:nvSpPr>
          <p:cNvPr id="7" name="TextBox 6"/>
          <p:cNvSpPr txBox="1"/>
          <p:nvPr/>
        </p:nvSpPr>
        <p:spPr>
          <a:xfrm>
            <a:off x="753716" y="2928202"/>
            <a:ext cx="2159566" cy="369332"/>
          </a:xfrm>
          <a:prstGeom prst="rect">
            <a:avLst/>
          </a:prstGeom>
          <a:noFill/>
        </p:spPr>
        <p:txBody>
          <a:bodyPr wrap="none" rtlCol="0">
            <a:spAutoFit/>
          </a:bodyPr>
          <a:lstStyle/>
          <a:p>
            <a:r>
              <a:rPr lang="en-GB" dirty="0"/>
              <a:t>Power post-it notes</a:t>
            </a:r>
          </a:p>
        </p:txBody>
      </p:sp>
    </p:spTree>
    <p:extLst>
      <p:ext uri="{BB962C8B-B14F-4D97-AF65-F5344CB8AC3E}">
        <p14:creationId xmlns:p14="http://schemas.microsoft.com/office/powerpoint/2010/main" val="354388311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6754" y="260648"/>
            <a:ext cx="3984937" cy="646331"/>
          </a:xfrm>
          <a:prstGeom prst="rect">
            <a:avLst/>
          </a:prstGeom>
          <a:noFill/>
        </p:spPr>
        <p:txBody>
          <a:bodyPr wrap="none" rtlCol="0">
            <a:spAutoFit/>
          </a:bodyPr>
          <a:lstStyle/>
          <a:p>
            <a:r>
              <a:rPr lang="en-GB" sz="3600" dirty="0">
                <a:latin typeface="+mj-lt"/>
              </a:rPr>
              <a:t>Pros and cons listing</a:t>
            </a:r>
          </a:p>
        </p:txBody>
      </p:sp>
      <p:sp>
        <p:nvSpPr>
          <p:cNvPr id="3" name="Rectangle 2"/>
          <p:cNvSpPr/>
          <p:nvPr/>
        </p:nvSpPr>
        <p:spPr>
          <a:xfrm>
            <a:off x="494998" y="1410713"/>
            <a:ext cx="7533386" cy="3416320"/>
          </a:xfrm>
          <a:prstGeom prst="rect">
            <a:avLst/>
          </a:prstGeom>
        </p:spPr>
        <p:txBody>
          <a:bodyPr wrap="square">
            <a:spAutoFit/>
          </a:bodyPr>
          <a:lstStyle/>
          <a:p>
            <a:r>
              <a:rPr lang="en-GB" dirty="0"/>
              <a:t>When faced with a variety of possible solutions, it can be confusing for a team to decide which to adopt. </a:t>
            </a:r>
          </a:p>
          <a:p>
            <a:endParaRPr lang="en-GB" dirty="0"/>
          </a:p>
          <a:p>
            <a:r>
              <a:rPr lang="en-GB" dirty="0"/>
              <a:t>The visual display of this tool helps a team to identify all the advantages and drawbacks of each possible solution, so contributing towards the final selection</a:t>
            </a:r>
          </a:p>
          <a:p>
            <a:endParaRPr lang="en-GB" dirty="0"/>
          </a:p>
          <a:p>
            <a:r>
              <a:rPr lang="en-GB" dirty="0"/>
              <a:t>Used especially for two-option problem-solving and decision-making issues where implications need to be understood and a decision has to be made in a measured objective sense.</a:t>
            </a:r>
          </a:p>
          <a:p>
            <a:endParaRPr lang="en-GB" dirty="0"/>
          </a:p>
          <a:p>
            <a:r>
              <a:rPr lang="en-GB" dirty="0"/>
              <a:t>Alternatively you can using a 'weighted list' scoring method</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3933056"/>
            <a:ext cx="2228850" cy="2771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43982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B61ED3-A42B-4573-B739-CC2E39BF80E1}"/>
              </a:ext>
            </a:extLst>
          </p:cNvPr>
          <p:cNvSpPr txBox="1"/>
          <p:nvPr/>
        </p:nvSpPr>
        <p:spPr>
          <a:xfrm>
            <a:off x="1115616" y="188640"/>
            <a:ext cx="6336704" cy="584775"/>
          </a:xfrm>
          <a:prstGeom prst="rect">
            <a:avLst/>
          </a:prstGeom>
          <a:noFill/>
        </p:spPr>
        <p:txBody>
          <a:bodyPr wrap="square" rtlCol="0">
            <a:spAutoFit/>
          </a:bodyPr>
          <a:lstStyle/>
          <a:p>
            <a:r>
              <a:rPr lang="en-GB" sz="3200" dirty="0"/>
              <a:t>Six Thinking Hats:</a:t>
            </a:r>
          </a:p>
        </p:txBody>
      </p:sp>
      <p:sp>
        <p:nvSpPr>
          <p:cNvPr id="3" name="TextBox 2">
            <a:extLst>
              <a:ext uri="{FF2B5EF4-FFF2-40B4-BE49-F238E27FC236}">
                <a16:creationId xmlns:a16="http://schemas.microsoft.com/office/drawing/2014/main" id="{20471013-57A9-453A-BDD0-A42FA55DCA9F}"/>
              </a:ext>
            </a:extLst>
          </p:cNvPr>
          <p:cNvSpPr txBox="1"/>
          <p:nvPr/>
        </p:nvSpPr>
        <p:spPr>
          <a:xfrm>
            <a:off x="899592" y="1412776"/>
            <a:ext cx="7344816" cy="5170646"/>
          </a:xfrm>
          <a:prstGeom prst="rect">
            <a:avLst/>
          </a:prstGeom>
          <a:noFill/>
        </p:spPr>
        <p:txBody>
          <a:bodyPr wrap="square" rtlCol="0">
            <a:spAutoFit/>
          </a:bodyPr>
          <a:lstStyle/>
          <a:p>
            <a:r>
              <a:rPr lang="en-GB" sz="2400" dirty="0"/>
              <a:t>Similar to taking a stakeholder perspective:</a:t>
            </a:r>
          </a:p>
          <a:p>
            <a:endParaRPr lang="en-GB" sz="2400" dirty="0"/>
          </a:p>
          <a:p>
            <a:r>
              <a:rPr lang="en-GB" sz="2400" dirty="0"/>
              <a:t>Important to be seen as being professional and also for successful implementation of projects –</a:t>
            </a:r>
          </a:p>
          <a:p>
            <a:endParaRPr lang="en-GB" sz="2400" dirty="0"/>
          </a:p>
          <a:p>
            <a:r>
              <a:rPr lang="en-GB" sz="2400" dirty="0"/>
              <a:t>Employees</a:t>
            </a:r>
          </a:p>
          <a:p>
            <a:r>
              <a:rPr lang="en-GB" sz="2400" dirty="0"/>
              <a:t>Customers</a:t>
            </a:r>
          </a:p>
          <a:p>
            <a:r>
              <a:rPr lang="en-GB" sz="2400" dirty="0"/>
              <a:t>Suppliers</a:t>
            </a:r>
          </a:p>
          <a:p>
            <a:r>
              <a:rPr lang="en-GB" sz="2400" dirty="0"/>
              <a:t>Shareholders</a:t>
            </a:r>
          </a:p>
          <a:p>
            <a:r>
              <a:rPr lang="en-GB" sz="2400" dirty="0"/>
              <a:t>Managers</a:t>
            </a:r>
          </a:p>
          <a:p>
            <a:r>
              <a:rPr lang="en-GB" sz="2400" dirty="0"/>
              <a:t>Councillors</a:t>
            </a:r>
          </a:p>
          <a:p>
            <a:r>
              <a:rPr lang="en-GB" sz="2400" dirty="0"/>
              <a:t>Public</a:t>
            </a:r>
          </a:p>
          <a:p>
            <a:r>
              <a:rPr lang="en-GB" sz="2400" dirty="0"/>
              <a:t>Local organisations</a:t>
            </a:r>
          </a:p>
          <a:p>
            <a:endParaRPr lang="en-GB" dirty="0"/>
          </a:p>
        </p:txBody>
      </p:sp>
    </p:spTree>
    <p:extLst>
      <p:ext uri="{BB962C8B-B14F-4D97-AF65-F5344CB8AC3E}">
        <p14:creationId xmlns:p14="http://schemas.microsoft.com/office/powerpoint/2010/main" val="35944847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Refresh on student example submission</a:t>
            </a:r>
          </a:p>
        </p:txBody>
      </p:sp>
    </p:spTree>
    <p:extLst>
      <p:ext uri="{BB962C8B-B14F-4D97-AF65-F5344CB8AC3E}">
        <p14:creationId xmlns:p14="http://schemas.microsoft.com/office/powerpoint/2010/main" val="3913399553"/>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268760"/>
            <a:ext cx="8496944" cy="4616648"/>
          </a:xfrm>
          <a:prstGeom prst="rect">
            <a:avLst/>
          </a:prstGeom>
        </p:spPr>
        <p:txBody>
          <a:bodyPr wrap="square">
            <a:spAutoFit/>
          </a:bodyPr>
          <a:lstStyle/>
          <a:p>
            <a:r>
              <a:rPr lang="en-GB" sz="1400" b="1" dirty="0"/>
              <a:t>Problem-Solving</a:t>
            </a:r>
          </a:p>
          <a:p>
            <a:r>
              <a:rPr lang="en-GB" sz="1400" dirty="0"/>
              <a:t>Towards mid-way of the project one of the group members (#1) began struggling to keep up with the work, causing delays to subsequent linked tasks. This caused the other member (#2) to get annoyed and resulted in two vocal arguments and a request by #2 to remove #1 from the group and to redistribute work load between remaining members. In order to regain a productive working environment I saw that it was necessary to mediate between the team members. I needed to get to the root cause of why #1 the reason had not done the work rather than take sides, while explaining to the annoyed #2 that we would discuss how to move forward when the potential obstacle was identified and resolved. #1 was rationally explained how his failure to bring any contribution was affecting the development of the project. Initially the lack of contribution was identified due to poor time management based on some personal issues, and promises were made to address the next day and share it on the internal shared forum. Acting as a mediator I confronted #2 with #1’s reasoning and through calm persuasion and negotiation e.g. reminded of all the skills being provided and previous team achievements and how a review of tasks allocated would alleviate the current bottleneck in the project, thus avoiding further arguments and polarising of the two members. We sat down with #1 and agreed a new plan of smaller milestones. Given #1’s personal issues which necessitated extra support being tendered we devolved some smaller tasks to make the workload achievable. #1 managed to complete his part and thanked me for pushing him and making it clear how his poor time management, but also being honest about his personal circumstances, had effected the project. He also explained that the extra support he was given through me including the additional support with finding resources had helped him get back on track.  </a:t>
            </a:r>
          </a:p>
          <a:p>
            <a:r>
              <a:rPr lang="en-GB" sz="1400" dirty="0"/>
              <a:t> </a:t>
            </a:r>
          </a:p>
        </p:txBody>
      </p:sp>
    </p:spTree>
    <p:extLst>
      <p:ext uri="{BB962C8B-B14F-4D97-AF65-F5344CB8AC3E}">
        <p14:creationId xmlns:p14="http://schemas.microsoft.com/office/powerpoint/2010/main" val="3153196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611" y="1628800"/>
            <a:ext cx="8496944" cy="4185761"/>
          </a:xfrm>
          <a:prstGeom prst="rect">
            <a:avLst/>
          </a:prstGeom>
        </p:spPr>
        <p:txBody>
          <a:bodyPr wrap="square">
            <a:spAutoFit/>
          </a:bodyPr>
          <a:lstStyle/>
          <a:p>
            <a:r>
              <a:rPr lang="en-GB" sz="1400" b="1" dirty="0"/>
              <a:t>Problem-Solving etc.</a:t>
            </a:r>
          </a:p>
          <a:p>
            <a:r>
              <a:rPr lang="en-GB" sz="1400" dirty="0"/>
              <a:t> </a:t>
            </a:r>
          </a:p>
          <a:p>
            <a:r>
              <a:rPr lang="en-GB" sz="1400" dirty="0"/>
              <a:t>The project consolidated that communication is crucial in order to meet deadlines, which should be established as early as possible through setting objectives and different dates for meetings and part-completion. In a small group of only 3 members it is very obvious when one member is failing to contribute, and this can cause anger within the group. It was of high importance to keep a positive working environment and handle potential issues early on through honest and open communication. Through establishing what was keeping #1 form doing his work we discussed a way that would help him contribute and offered him additional support through being available and sitting down to do the tasks in the same room. In previous years I would not have had the confidence to do this. This scenario was able to test my negotiating, influencing and persuading skills i.e. being able to negotiate actions that were seen as fair to all parties to reach a new workload agreement to stop the project going off track, gaining the buy in of #2 to work with the new plan and avoid further hostilities with #1, despite #2 feel aggrieved they had been fully committed all along, and persuading them to take on some extra tasks as act of support for the benefit of the full team’s success. I also positively sold this strategy to #3 to gather support for the plan. It also avoided a more formal dispute materialising between two staff members. According to Yemen (2008), it was important to build alliances and maintain a clear focus on the end outcomes, and I felt I was able to facilitate this to a successful conclusion, preventing a situation deteriorating into a larger conflict, and diverting project failure. </a:t>
            </a:r>
          </a:p>
        </p:txBody>
      </p:sp>
    </p:spTree>
    <p:extLst>
      <p:ext uri="{BB962C8B-B14F-4D97-AF65-F5344CB8AC3E}">
        <p14:creationId xmlns:p14="http://schemas.microsoft.com/office/powerpoint/2010/main" val="22542693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484784"/>
            <a:ext cx="7632848" cy="4678204"/>
          </a:xfrm>
          <a:prstGeom prst="rect">
            <a:avLst/>
          </a:prstGeom>
          <a:noFill/>
        </p:spPr>
        <p:txBody>
          <a:bodyPr wrap="square" rtlCol="0">
            <a:spAutoFit/>
          </a:bodyPr>
          <a:lstStyle/>
          <a:p>
            <a:r>
              <a:rPr lang="en-GB" sz="2800" dirty="0">
                <a:latin typeface="+mn-lt"/>
              </a:rPr>
              <a:t>How do problem solving techniques relate to your job role and responsibilities?</a:t>
            </a:r>
          </a:p>
          <a:p>
            <a:endParaRPr lang="en-GB" sz="2800" dirty="0">
              <a:latin typeface="+mn-lt"/>
            </a:endParaRPr>
          </a:p>
          <a:p>
            <a:r>
              <a:rPr lang="en-GB" sz="2800" dirty="0">
                <a:latin typeface="+mn-lt"/>
              </a:rPr>
              <a:t>Can you identify any specific area(s) of our work that you could benefit from the application of any problem solving skills/techniques</a:t>
            </a:r>
          </a:p>
          <a:p>
            <a:endParaRPr lang="en-GB" sz="2800" dirty="0">
              <a:latin typeface="+mn-lt"/>
            </a:endParaRPr>
          </a:p>
          <a:p>
            <a:r>
              <a:rPr lang="en-GB" sz="2800" dirty="0">
                <a:latin typeface="+mn-lt"/>
              </a:rPr>
              <a:t>Which, of any listed today/you have used already would you recommend to others to be adopted for</a:t>
            </a:r>
          </a:p>
          <a:p>
            <a:r>
              <a:rPr lang="en-GB" sz="2800" dirty="0">
                <a:latin typeface="+mn-lt"/>
              </a:rPr>
              <a:t>their CPD?</a:t>
            </a:r>
          </a:p>
          <a:p>
            <a:endParaRPr lang="en-GB" dirty="0"/>
          </a:p>
        </p:txBody>
      </p:sp>
      <p:sp>
        <p:nvSpPr>
          <p:cNvPr id="3" name="TextBox 2"/>
          <p:cNvSpPr txBox="1"/>
          <p:nvPr/>
        </p:nvSpPr>
        <p:spPr>
          <a:xfrm>
            <a:off x="251520" y="153506"/>
            <a:ext cx="3145413" cy="646331"/>
          </a:xfrm>
          <a:prstGeom prst="rect">
            <a:avLst/>
          </a:prstGeom>
          <a:noFill/>
        </p:spPr>
        <p:txBody>
          <a:bodyPr wrap="none" rtlCol="0">
            <a:spAutoFit/>
          </a:bodyPr>
          <a:lstStyle/>
          <a:p>
            <a:r>
              <a:rPr lang="en-GB" sz="3600" dirty="0">
                <a:latin typeface="+mn-lt"/>
              </a:rPr>
              <a:t>Class discussion</a:t>
            </a:r>
          </a:p>
        </p:txBody>
      </p:sp>
    </p:spTree>
    <p:extLst>
      <p:ext uri="{BB962C8B-B14F-4D97-AF65-F5344CB8AC3E}">
        <p14:creationId xmlns:p14="http://schemas.microsoft.com/office/powerpoint/2010/main" val="3778478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a:t>Assessment – 4 activities</a:t>
            </a:r>
          </a:p>
        </p:txBody>
      </p:sp>
      <p:sp>
        <p:nvSpPr>
          <p:cNvPr id="3" name="Content Placeholder 2"/>
          <p:cNvSpPr>
            <a:spLocks noGrp="1"/>
          </p:cNvSpPr>
          <p:nvPr>
            <p:ph idx="1"/>
          </p:nvPr>
        </p:nvSpPr>
        <p:spPr>
          <a:xfrm>
            <a:off x="179512" y="1124744"/>
            <a:ext cx="8784976" cy="4525963"/>
          </a:xfrm>
        </p:spPr>
        <p:txBody>
          <a:bodyPr/>
          <a:lstStyle/>
          <a:p>
            <a:pPr marL="0" indent="0">
              <a:buNone/>
            </a:pPr>
            <a:r>
              <a:rPr lang="en-GB" sz="1700" dirty="0"/>
              <a:t>Provide written responses for each of the four tasks equating to approximately 2,600 words in total (excluding the PDP). </a:t>
            </a:r>
          </a:p>
          <a:p>
            <a:pPr marL="0" indent="0">
              <a:buNone/>
            </a:pPr>
            <a:endParaRPr lang="en-GB" sz="1700" b="1" dirty="0"/>
          </a:p>
          <a:p>
            <a:pPr marL="0" indent="0">
              <a:buNone/>
            </a:pPr>
            <a:r>
              <a:rPr lang="en-GB" sz="1700" b="1" dirty="0"/>
              <a:t>Activity 1</a:t>
            </a:r>
            <a:endParaRPr lang="en-GB" sz="1700" dirty="0"/>
          </a:p>
          <a:p>
            <a:pPr marL="0" lvl="0" indent="0">
              <a:buNone/>
            </a:pPr>
            <a:r>
              <a:rPr lang="en-GB" sz="1700" dirty="0"/>
              <a:t>Evaluate what it means to be an HR professional, making reference to the current CIPD Profession Map </a:t>
            </a:r>
          </a:p>
          <a:p>
            <a:pPr marL="0" lvl="0" indent="0">
              <a:buNone/>
            </a:pPr>
            <a:endParaRPr lang="en-GB" sz="1700" dirty="0"/>
          </a:p>
          <a:p>
            <a:pPr marL="0" indent="0">
              <a:buNone/>
            </a:pPr>
            <a:endParaRPr lang="en-GB" sz="1700" b="1" dirty="0"/>
          </a:p>
          <a:p>
            <a:pPr marL="0" indent="0">
              <a:buNone/>
            </a:pPr>
            <a:r>
              <a:rPr lang="en-GB" sz="1700" b="1" dirty="0"/>
              <a:t>Activity 2</a:t>
            </a:r>
            <a:endParaRPr lang="en-GB" sz="1700" dirty="0"/>
          </a:p>
          <a:p>
            <a:pPr marL="0" lvl="0" indent="0">
              <a:buNone/>
            </a:pPr>
            <a:r>
              <a:rPr lang="en-GB" sz="1700" dirty="0"/>
              <a:t>Briefly describe the elements of group dynamics and give at least two examples of conflict resolution methods within an HR context.</a:t>
            </a:r>
          </a:p>
          <a:p>
            <a:pPr marL="0" lvl="0" indent="0">
              <a:spcBef>
                <a:spcPts val="0"/>
              </a:spcBef>
              <a:buNone/>
            </a:pPr>
            <a:endParaRPr lang="en-GB" sz="1700" dirty="0"/>
          </a:p>
        </p:txBody>
      </p:sp>
      <p:graphicFrame>
        <p:nvGraphicFramePr>
          <p:cNvPr id="4" name="Table 3"/>
          <p:cNvGraphicFramePr>
            <a:graphicFrameLocks noGrp="1"/>
          </p:cNvGraphicFramePr>
          <p:nvPr>
            <p:extLst>
              <p:ext uri="{D42A27DB-BD31-4B8C-83A1-F6EECF244321}">
                <p14:modId xmlns:p14="http://schemas.microsoft.com/office/powerpoint/2010/main" val="3673733966"/>
              </p:ext>
            </p:extLst>
          </p:nvPr>
        </p:nvGraphicFramePr>
        <p:xfrm>
          <a:off x="971600" y="2636913"/>
          <a:ext cx="7920880" cy="736092"/>
        </p:xfrm>
        <a:graphic>
          <a:graphicData uri="http://schemas.openxmlformats.org/drawingml/2006/table">
            <a:tbl>
              <a:tblPr firstRow="1" firstCol="1" bandRow="1" bandCol="1">
                <a:tableStyleId>{5C22544A-7EE6-4342-B048-85BDC9FD1C3A}</a:tableStyleId>
              </a:tblPr>
              <a:tblGrid>
                <a:gridCol w="7920880">
                  <a:extLst>
                    <a:ext uri="{9D8B030D-6E8A-4147-A177-3AD203B41FA5}">
                      <a16:colId xmlns:a16="http://schemas.microsoft.com/office/drawing/2014/main" val="20000"/>
                    </a:ext>
                  </a:extLst>
                </a:gridCol>
              </a:tblGrid>
              <a:tr h="576063">
                <a:tc>
                  <a:txBody>
                    <a:bodyPr/>
                    <a:lstStyle/>
                    <a:p>
                      <a:pPr>
                        <a:lnSpc>
                          <a:spcPct val="105000"/>
                        </a:lnSpc>
                        <a:spcAft>
                          <a:spcPts val="0"/>
                        </a:spcAft>
                      </a:pPr>
                      <a:r>
                        <a:rPr lang="en-GB" sz="1000" dirty="0">
                          <a:effectLst/>
                        </a:rPr>
                        <a:t> </a:t>
                      </a:r>
                      <a:endParaRPr lang="en-GB" sz="1200" dirty="0">
                        <a:effectLst/>
                      </a:endParaRPr>
                    </a:p>
                    <a:p>
                      <a:pPr>
                        <a:lnSpc>
                          <a:spcPct val="105000"/>
                        </a:lnSpc>
                        <a:spcAft>
                          <a:spcPts val="0"/>
                        </a:spcAft>
                      </a:pPr>
                      <a:r>
                        <a:rPr lang="en-GB" sz="1200" dirty="0">
                          <a:effectLst/>
                        </a:rPr>
                        <a:t>You should identify a range of the knowledge, skills and behaviours required by HR professionals and state why these are important. They may include examples from any of the professional areas and behaviours in the CIPD Profession Map</a:t>
                      </a:r>
                      <a:br>
                        <a:rPr lang="en-GB" sz="1200" dirty="0">
                          <a:effectLst/>
                        </a:rPr>
                      </a:br>
                      <a:endParaRPr lang="en-GB" sz="12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sp>
        <p:nvSpPr>
          <p:cNvPr id="5" name="Rectangle 4"/>
          <p:cNvSpPr/>
          <p:nvPr/>
        </p:nvSpPr>
        <p:spPr>
          <a:xfrm>
            <a:off x="323528" y="4509120"/>
            <a:ext cx="7992888" cy="1200329"/>
          </a:xfrm>
          <a:prstGeom prst="rect">
            <a:avLst/>
          </a:prstGeom>
          <a:solidFill>
            <a:srgbClr val="0070C0"/>
          </a:solidFill>
        </p:spPr>
        <p:txBody>
          <a:bodyPr wrap="square">
            <a:spAutoFit/>
          </a:bodyPr>
          <a:lstStyle/>
          <a:p>
            <a:r>
              <a:rPr lang="en-GB" sz="1200" b="1" dirty="0">
                <a:solidFill>
                  <a:schemeClr val="bg1"/>
                </a:solidFill>
                <a:latin typeface="+mj-lt"/>
              </a:rPr>
              <a:t>You must describe the elements of group dynamics. Illustrate this by referring to a model of group processes e.g. Tuckman, or ways of capturing group dynamics e.g. interaction analysis tools.  </a:t>
            </a:r>
            <a:br>
              <a:rPr lang="en-GB" sz="1200" b="1" dirty="0">
                <a:solidFill>
                  <a:schemeClr val="bg1"/>
                </a:solidFill>
                <a:latin typeface="+mj-lt"/>
              </a:rPr>
            </a:br>
            <a:endParaRPr lang="en-GB" sz="1200" b="1" dirty="0">
              <a:solidFill>
                <a:schemeClr val="bg1"/>
              </a:solidFill>
              <a:latin typeface="+mj-lt"/>
            </a:endParaRPr>
          </a:p>
          <a:p>
            <a:r>
              <a:rPr lang="en-GB" sz="1200" b="1" dirty="0">
                <a:solidFill>
                  <a:schemeClr val="bg1"/>
                </a:solidFill>
                <a:latin typeface="+mj-lt"/>
              </a:rPr>
              <a:t>Also provide a few examples of conflict resolution methods e.g. you could include: using active listening to understand the nature of the conflict from the perspectives of the different parties and then using problem-solving skills to try and seek a ‘win-win’ situation; using compromise; using accommodating to provide temporary relief from the conflict.</a:t>
            </a:r>
          </a:p>
        </p:txBody>
      </p:sp>
    </p:spTree>
    <p:extLst>
      <p:ext uri="{BB962C8B-B14F-4D97-AF65-F5344CB8AC3E}">
        <p14:creationId xmlns:p14="http://schemas.microsoft.com/office/powerpoint/2010/main" val="935894151"/>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6705600" cy="1143000"/>
          </a:xfrm>
        </p:spPr>
        <p:txBody>
          <a:bodyPr/>
          <a:lstStyle/>
          <a:p>
            <a:pPr algn="l"/>
            <a:r>
              <a:rPr lang="en-GB" sz="3600" dirty="0"/>
              <a:t>Activity 2</a:t>
            </a:r>
          </a:p>
        </p:txBody>
      </p:sp>
      <p:sp>
        <p:nvSpPr>
          <p:cNvPr id="3" name="Content Placeholder 2"/>
          <p:cNvSpPr>
            <a:spLocks noGrp="1"/>
          </p:cNvSpPr>
          <p:nvPr>
            <p:ph idx="1"/>
          </p:nvPr>
        </p:nvSpPr>
        <p:spPr>
          <a:xfrm>
            <a:off x="251520" y="908720"/>
            <a:ext cx="8229600" cy="4525963"/>
          </a:xfrm>
        </p:spPr>
        <p:txBody>
          <a:bodyPr/>
          <a:lstStyle/>
          <a:p>
            <a:pPr marL="0" indent="0">
              <a:buNone/>
            </a:pPr>
            <a:endParaRPr lang="en-GB" sz="2400" dirty="0"/>
          </a:p>
          <a:p>
            <a:pPr marL="0" indent="0">
              <a:buNone/>
            </a:pPr>
            <a:r>
              <a:rPr lang="en-GB" sz="2400" dirty="0">
                <a:solidFill>
                  <a:srgbClr val="00B050"/>
                </a:solidFill>
              </a:rPr>
              <a:t>1. You need to describe the elements of group dynamics</a:t>
            </a:r>
            <a:r>
              <a:rPr lang="en-GB" sz="2400" dirty="0"/>
              <a:t>. </a:t>
            </a:r>
          </a:p>
          <a:p>
            <a:pPr marL="0" indent="0">
              <a:spcBef>
                <a:spcPts val="0"/>
              </a:spcBef>
              <a:buNone/>
            </a:pPr>
            <a:endParaRPr lang="en-GB" sz="2400" dirty="0"/>
          </a:p>
          <a:p>
            <a:pPr marL="0" indent="0">
              <a:buNone/>
            </a:pPr>
            <a:r>
              <a:rPr lang="en-GB" sz="2400" i="1" dirty="0"/>
              <a:t>You can choose to do this by referring to any model of group processes e.g. Tuckman, or ways of capturing group dynamics OR interaction analysis tools.  </a:t>
            </a:r>
            <a:br>
              <a:rPr lang="en-GB" sz="2400" i="1" dirty="0"/>
            </a:br>
            <a:endParaRPr lang="en-GB" sz="2400" i="1" dirty="0"/>
          </a:p>
          <a:p>
            <a:pPr marL="0" indent="0">
              <a:buNone/>
            </a:pPr>
            <a:r>
              <a:rPr lang="en-GB" sz="2400" dirty="0">
                <a:solidFill>
                  <a:srgbClr val="00B050"/>
                </a:solidFill>
              </a:rPr>
              <a:t>2. Proceed to provide </a:t>
            </a:r>
            <a:r>
              <a:rPr lang="en-GB" sz="2400" b="1" dirty="0">
                <a:solidFill>
                  <a:srgbClr val="00B050"/>
                </a:solidFill>
              </a:rPr>
              <a:t>2 </a:t>
            </a:r>
            <a:r>
              <a:rPr lang="en-GB" sz="2400" dirty="0">
                <a:solidFill>
                  <a:srgbClr val="00B050"/>
                </a:solidFill>
              </a:rPr>
              <a:t>examples of conflict resolution methods </a:t>
            </a:r>
            <a:r>
              <a:rPr lang="en-GB" sz="2400" dirty="0"/>
              <a:t> </a:t>
            </a:r>
            <a:r>
              <a:rPr lang="en-GB" sz="2400" dirty="0">
                <a:solidFill>
                  <a:srgbClr val="FFFF00"/>
                </a:solidFill>
                <a:effectLst>
                  <a:outerShdw blurRad="38100" dist="38100" dir="2700000" algn="tl">
                    <a:srgbClr val="000000">
                      <a:alpha val="43137"/>
                    </a:srgbClr>
                  </a:outerShdw>
                </a:effectLst>
              </a:rPr>
              <a:t>(MAKE SURE IT IS IN A HR CONTEXT!!!!)</a:t>
            </a:r>
          </a:p>
          <a:p>
            <a:pPr marL="0" indent="0">
              <a:buNone/>
            </a:pPr>
            <a:endParaRPr lang="en-GB" sz="2400" dirty="0">
              <a:solidFill>
                <a:srgbClr val="FFFF00"/>
              </a:solidFill>
              <a:effectLst>
                <a:outerShdw blurRad="38100" dist="38100" dir="2700000" algn="tl">
                  <a:srgbClr val="000000">
                    <a:alpha val="43137"/>
                  </a:srgbClr>
                </a:outerShdw>
              </a:effectLst>
            </a:endParaRPr>
          </a:p>
          <a:p>
            <a:pPr marL="0" indent="0">
              <a:buNone/>
            </a:pPr>
            <a:r>
              <a:rPr lang="en-GB" sz="1600" i="1" dirty="0"/>
              <a:t>Methods provided for illustration purposes only – utilise methods you want! e.g. </a:t>
            </a:r>
          </a:p>
          <a:p>
            <a:pPr marL="0" indent="0">
              <a:buNone/>
            </a:pPr>
            <a:r>
              <a:rPr lang="en-GB" sz="1600" i="1" dirty="0"/>
              <a:t>using active listening to understand the nature of the conflict from the perspectives of the different parties </a:t>
            </a:r>
          </a:p>
          <a:p>
            <a:pPr marL="0" indent="0">
              <a:buNone/>
            </a:pPr>
            <a:r>
              <a:rPr lang="en-GB" sz="1600" i="1" dirty="0"/>
              <a:t>using problem-solving skills to try and seek a ‘win-win’ situation; </a:t>
            </a:r>
          </a:p>
          <a:p>
            <a:pPr marL="0" indent="0">
              <a:buNone/>
            </a:pPr>
            <a:r>
              <a:rPr lang="en-GB" sz="1600" i="1" dirty="0"/>
              <a:t>using compromise; </a:t>
            </a:r>
          </a:p>
          <a:p>
            <a:pPr marL="0" indent="0">
              <a:buNone/>
            </a:pPr>
            <a:r>
              <a:rPr lang="en-GB" sz="1600" i="1" dirty="0"/>
              <a:t>using accommodating to provide temporary relief from the conflict.</a:t>
            </a:r>
          </a:p>
          <a:p>
            <a:endParaRPr lang="en-GB" sz="1600" i="1" dirty="0"/>
          </a:p>
        </p:txBody>
      </p:sp>
    </p:spTree>
    <p:extLst>
      <p:ext uri="{BB962C8B-B14F-4D97-AF65-F5344CB8AC3E}">
        <p14:creationId xmlns:p14="http://schemas.microsoft.com/office/powerpoint/2010/main" val="3567985179"/>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2047" y="1124744"/>
            <a:ext cx="7992888" cy="2585323"/>
          </a:xfrm>
          <a:prstGeom prst="rect">
            <a:avLst/>
          </a:prstGeom>
        </p:spPr>
        <p:txBody>
          <a:bodyPr wrap="square">
            <a:spAutoFit/>
          </a:bodyPr>
          <a:lstStyle/>
          <a:p>
            <a:pPr marL="0" indent="0">
              <a:buNone/>
            </a:pPr>
            <a:r>
              <a:rPr lang="en-GB" b="1" dirty="0"/>
              <a:t>Activity 3: Project Management   &amp; Problem Solving</a:t>
            </a:r>
            <a:br>
              <a:rPr lang="en-GB" b="1" dirty="0"/>
            </a:br>
            <a:r>
              <a:rPr lang="en-GB" dirty="0"/>
              <a:t>With reference to a recent or current project (large or small) which you have led (or been part of a project team):</a:t>
            </a:r>
          </a:p>
          <a:p>
            <a:pPr marL="0" lvl="0" indent="0">
              <a:buNone/>
            </a:pPr>
            <a:endParaRPr lang="en-GB" dirty="0"/>
          </a:p>
          <a:p>
            <a:pPr marL="0" lvl="0" indent="0">
              <a:buNone/>
            </a:pPr>
            <a:r>
              <a:rPr lang="en-GB" dirty="0"/>
              <a:t>a) 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dirty="0"/>
              <a:t>b) Explain 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a:t>Assessment – 4 activities</a:t>
            </a:r>
            <a:endParaRPr lang="en-GB" sz="3600" dirty="0"/>
          </a:p>
        </p:txBody>
      </p:sp>
      <p:sp>
        <p:nvSpPr>
          <p:cNvPr id="6" name="Rectangle 5"/>
          <p:cNvSpPr/>
          <p:nvPr/>
        </p:nvSpPr>
        <p:spPr>
          <a:xfrm>
            <a:off x="539552" y="3710067"/>
            <a:ext cx="7920880" cy="2831544"/>
          </a:xfrm>
          <a:prstGeom prst="rect">
            <a:avLst/>
          </a:prstGeom>
          <a:solidFill>
            <a:srgbClr val="0070C0"/>
          </a:solidFill>
        </p:spPr>
        <p:txBody>
          <a:bodyPr wrap="square">
            <a:spAutoFit/>
          </a:bodyPr>
          <a:lstStyle/>
          <a:p>
            <a:r>
              <a:rPr lang="en-GB" sz="1200" b="1" dirty="0">
                <a:solidFill>
                  <a:schemeClr val="bg1"/>
                </a:solidFill>
                <a:latin typeface="+mn-lt"/>
              </a:rPr>
              <a:t>To pass this you must:</a:t>
            </a:r>
          </a:p>
          <a:p>
            <a:endParaRPr lang="en-GB" sz="1400" b="1" dirty="0">
              <a:solidFill>
                <a:schemeClr val="bg1"/>
              </a:solidFill>
              <a:latin typeface="+mn-lt"/>
            </a:endParaRPr>
          </a:p>
          <a:p>
            <a:r>
              <a:rPr lang="en-GB" sz="1400" b="1" dirty="0">
                <a:solidFill>
                  <a:schemeClr val="bg1"/>
                </a:solidFill>
                <a:latin typeface="+mn-lt"/>
              </a:rPr>
              <a:t>summarise 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400" b="1" dirty="0">
                <a:solidFill>
                  <a:schemeClr val="bg1"/>
                </a:solidFill>
                <a:latin typeface="+mn-lt"/>
              </a:rPr>
              <a:t> </a:t>
            </a:r>
          </a:p>
          <a:p>
            <a:r>
              <a:rPr lang="en-GB" sz="1400" b="1" dirty="0">
                <a:solidFill>
                  <a:schemeClr val="bg1"/>
                </a:solidFill>
                <a:latin typeface="+mn-lt"/>
              </a:rPr>
              <a:t>Give an example of how you analysed and resolved any problems encountered with a justification of the solution used. </a:t>
            </a:r>
          </a:p>
          <a:p>
            <a:r>
              <a:rPr lang="en-GB" sz="1400" b="1" dirty="0">
                <a:solidFill>
                  <a:schemeClr val="bg1"/>
                </a:solidFill>
                <a:latin typeface="+mn-lt"/>
              </a:rPr>
              <a:t> </a:t>
            </a:r>
          </a:p>
          <a:p>
            <a:r>
              <a:rPr lang="en-GB" sz="1400" b="1" dirty="0">
                <a:solidFill>
                  <a:schemeClr val="bg1"/>
                </a:solidFill>
                <a:latin typeface="+mn-lt"/>
              </a:rPr>
              <a:t>Give an example of how you  influenced, persuaded and negotiated with others e.g. they could include: using skills of analysis, risk assessment and options appraisal.</a:t>
            </a:r>
          </a:p>
          <a:p>
            <a:endParaRPr lang="en-GB" sz="1200" b="1" dirty="0">
              <a:solidFill>
                <a:schemeClr val="bg1"/>
              </a:solidFill>
              <a:latin typeface="+mn-lt"/>
            </a:endParaRPr>
          </a:p>
        </p:txBody>
      </p:sp>
    </p:spTree>
    <p:extLst>
      <p:ext uri="{BB962C8B-B14F-4D97-AF65-F5344CB8AC3E}">
        <p14:creationId xmlns:p14="http://schemas.microsoft.com/office/powerpoint/2010/main" val="216870736"/>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a:t>Assessment – 4 activities</a:t>
            </a:r>
          </a:p>
        </p:txBody>
      </p:sp>
      <p:sp>
        <p:nvSpPr>
          <p:cNvPr id="3" name="Content Placeholder 2"/>
          <p:cNvSpPr>
            <a:spLocks noGrp="1"/>
          </p:cNvSpPr>
          <p:nvPr>
            <p:ph idx="1"/>
          </p:nvPr>
        </p:nvSpPr>
        <p:spPr>
          <a:xfrm>
            <a:off x="179512" y="1124744"/>
            <a:ext cx="8229600" cy="4525963"/>
          </a:xfrm>
        </p:spPr>
        <p:txBody>
          <a:bodyPr/>
          <a:lstStyle/>
          <a:p>
            <a:pPr marL="0" indent="0">
              <a:buNone/>
            </a:pPr>
            <a:r>
              <a:rPr lang="en-GB" sz="1700" b="1" dirty="0"/>
              <a:t>Activity 4</a:t>
            </a:r>
            <a:endParaRPr lang="en-GB" sz="1700" dirty="0"/>
          </a:p>
          <a:p>
            <a:pPr marL="0" lvl="0" indent="0">
              <a:buNone/>
            </a:pPr>
            <a:r>
              <a:rPr lang="en-GB" sz="1700" dirty="0"/>
              <a:t>Undertake a self-assessment of one area of your practice to identify your professional development needs in that area and options to address these.</a:t>
            </a:r>
          </a:p>
          <a:p>
            <a:pPr marL="0" lvl="0" indent="0">
              <a:buNone/>
            </a:pPr>
            <a:r>
              <a:rPr lang="en-GB" sz="1700" dirty="0"/>
              <a:t>Produce a professional development plan (PDP) plan to meet your professional development needs which includes a justification of the option(s) chosen.</a:t>
            </a:r>
          </a:p>
          <a:p>
            <a:pPr marL="0" lvl="0" indent="0">
              <a:buNone/>
            </a:pPr>
            <a:r>
              <a:rPr lang="en-GB" sz="1700" dirty="0">
                <a:solidFill>
                  <a:srgbClr val="FF0000"/>
                </a:solidFill>
              </a:rPr>
              <a:t>By May provide a reflective summary of your performance against the plan. You should also identify any future development needs and record these extra ones in your current PDP.</a:t>
            </a:r>
          </a:p>
          <a:p>
            <a:pPr marL="0" indent="0">
              <a:buNone/>
            </a:pPr>
            <a:r>
              <a:rPr lang="en-GB" sz="1700" dirty="0"/>
              <a:t> </a:t>
            </a:r>
          </a:p>
          <a:p>
            <a:pPr marL="0" indent="0">
              <a:buNone/>
            </a:pPr>
            <a:endParaRPr lang="en-GB" sz="1800"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r>
              <a:rPr lang="en-GB" sz="1600" i="1" dirty="0"/>
              <a:t>Relate academic concepts, theories and professional practice to the way organisations operate, in a critical and informed way, and with reference to key texts, articles and other publications and by using organisational examples for illustration.  All reference sources should be acknowledged correctly and a bibliography provided where appropriate (these should be excluded from the word count).</a:t>
            </a:r>
          </a:p>
          <a:p>
            <a:endParaRPr lang="en-GB" dirty="0"/>
          </a:p>
        </p:txBody>
      </p:sp>
      <p:sp>
        <p:nvSpPr>
          <p:cNvPr id="4" name="Rectangle 3"/>
          <p:cNvSpPr/>
          <p:nvPr/>
        </p:nvSpPr>
        <p:spPr>
          <a:xfrm>
            <a:off x="393237" y="3356992"/>
            <a:ext cx="8064896" cy="1754326"/>
          </a:xfrm>
          <a:prstGeom prst="rect">
            <a:avLst/>
          </a:prstGeom>
          <a:solidFill>
            <a:schemeClr val="accent1"/>
          </a:solidFill>
        </p:spPr>
        <p:txBody>
          <a:bodyPr wrap="square">
            <a:spAutoFit/>
          </a:bodyPr>
          <a:lstStyle/>
          <a:p>
            <a:r>
              <a:rPr lang="en-GB" sz="1200" b="1" dirty="0">
                <a:solidFill>
                  <a:schemeClr val="bg1"/>
                </a:solidFill>
                <a:latin typeface="+mn-lt"/>
              </a:rPr>
              <a:t>Undertake a self-assessment of one area of their HR professional practice capabilities and identify one or more development options. (you can use CIPD tools)</a:t>
            </a:r>
          </a:p>
          <a:p>
            <a:r>
              <a:rPr lang="en-GB" sz="1200" b="1" dirty="0">
                <a:solidFill>
                  <a:schemeClr val="bg1"/>
                </a:solidFill>
                <a:latin typeface="+mn-lt"/>
              </a:rPr>
              <a:t> </a:t>
            </a:r>
          </a:p>
          <a:p>
            <a:r>
              <a:rPr lang="en-GB" sz="1200" b="1" dirty="0">
                <a:solidFill>
                  <a:schemeClr val="bg1"/>
                </a:solidFill>
                <a:latin typeface="+mn-lt"/>
              </a:rPr>
              <a:t>Select and justify the options chosen for  your self-development (emphasising your preferred learning style). These might include training courses, a secondment, a coach/mentor etc.</a:t>
            </a:r>
            <a:br>
              <a:rPr lang="en-GB" sz="1200" b="1" dirty="0">
                <a:solidFill>
                  <a:schemeClr val="bg1"/>
                </a:solidFill>
                <a:latin typeface="+mn-lt"/>
              </a:rPr>
            </a:br>
            <a:endParaRPr lang="en-GB" sz="1200" b="1" dirty="0">
              <a:solidFill>
                <a:schemeClr val="bg1"/>
              </a:solidFill>
              <a:latin typeface="+mn-lt"/>
            </a:endParaRPr>
          </a:p>
          <a:p>
            <a:r>
              <a:rPr lang="en-GB" sz="1200" b="1" dirty="0">
                <a:solidFill>
                  <a:schemeClr val="bg1"/>
                </a:solidFill>
                <a:latin typeface="+mn-lt"/>
              </a:rPr>
              <a:t>Produce  a personal development plan (PDP) which includes objectives (use CIPD template).</a:t>
            </a:r>
            <a:br>
              <a:rPr lang="en-GB" sz="1200" b="1" dirty="0">
                <a:solidFill>
                  <a:schemeClr val="bg1"/>
                </a:solidFill>
                <a:latin typeface="+mn-lt"/>
              </a:rPr>
            </a:br>
            <a:endParaRPr lang="en-GB" sz="1200" b="1" dirty="0">
              <a:solidFill>
                <a:schemeClr val="bg1"/>
              </a:solidFill>
              <a:latin typeface="+mn-lt"/>
            </a:endParaRPr>
          </a:p>
          <a:p>
            <a:r>
              <a:rPr lang="en-GB" sz="1200" b="1" dirty="0">
                <a:solidFill>
                  <a:schemeClr val="bg1"/>
                </a:solidFill>
                <a:latin typeface="+mn-lt"/>
              </a:rPr>
              <a:t>Explain the main components of reflection and how reflective activities might lead to a revision of the plan. </a:t>
            </a:r>
          </a:p>
        </p:txBody>
      </p:sp>
    </p:spTree>
    <p:extLst>
      <p:ext uri="{BB962C8B-B14F-4D97-AF65-F5344CB8AC3E}">
        <p14:creationId xmlns:p14="http://schemas.microsoft.com/office/powerpoint/2010/main" val="698763977"/>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8715</TotalTime>
  <Words>2480</Words>
  <Application>Microsoft Office PowerPoint</Application>
  <PresentationFormat>On-screen Show (4:3)</PresentationFormat>
  <Paragraphs>559</Paragraphs>
  <Slides>39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Helvetica</vt:lpstr>
      <vt:lpstr>Helvetica Light</vt:lpstr>
      <vt:lpstr>Times New Roman</vt:lpstr>
      <vt:lpstr>Wingdings</vt:lpstr>
      <vt:lpstr>Office Theme</vt:lpstr>
      <vt:lpstr>PowerPoint Presentation</vt:lpstr>
      <vt:lpstr>PowerPoint Presentation</vt:lpstr>
      <vt:lpstr>PowerPoint Presentation</vt:lpstr>
      <vt:lpstr>PowerPoint Presentation</vt:lpstr>
      <vt:lpstr>Why project management skills for HR professionals?</vt:lpstr>
      <vt:lpstr>PowerPoint Presentation</vt:lpstr>
      <vt:lpstr>PowerPoint Presentation</vt:lpstr>
      <vt:lpstr>HR Projects</vt:lpstr>
      <vt:lpstr>Project Management</vt:lpstr>
      <vt:lpstr>PowerPoint Presentation</vt:lpstr>
      <vt:lpstr>PowerPoint Presentation</vt:lpstr>
      <vt:lpstr>Planning</vt:lpstr>
      <vt:lpstr>PowerPoint Presentation</vt:lpstr>
      <vt:lpstr>Project Reflections - Activity</vt:lpstr>
      <vt:lpstr>PowerPoint Presentation</vt:lpstr>
      <vt:lpstr>PowerPoint Presentation</vt:lpstr>
      <vt:lpstr>PowerPoint Presentation</vt:lpstr>
      <vt:lpstr>PowerPoint Presentation</vt:lpstr>
      <vt:lpstr>Resources on Project Management for HR Professionals</vt:lpstr>
      <vt:lpstr>PowerPoint Presentation</vt:lpstr>
      <vt:lpstr>PowerPoint Presentation</vt:lpstr>
      <vt:lpstr>PowerPoint Presentation</vt:lpstr>
      <vt:lpstr>Stages to solving a problem </vt:lpstr>
      <vt:lpstr>Stages to Solving a Problem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Assessment – 4 activities</vt:lpstr>
      <vt:lpstr>Activity 2</vt:lpstr>
      <vt:lpstr>PowerPoint Presentation</vt:lpstr>
      <vt:lpstr>Assessment – 4 activities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303</cp:revision>
  <dcterms:created xsi:type="dcterms:W3CDTF">2010-08-16T19:37:27Z</dcterms:created>
  <dcterms:modified xsi:type="dcterms:W3CDTF">2018-11-08T10:48:17Z</dcterms:modified>
</cp:coreProperties>
</file>