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5"/>
  </p:notesMasterIdLst>
  <p:handoutMasterIdLst>
    <p:handoutMasterId r:id="rId16"/>
  </p:handoutMasterIdLst>
  <p:sldIdLst>
    <p:sldId id="352" r:id="rId2"/>
    <p:sldId id="278" r:id="rId3"/>
    <p:sldId id="279" r:id="rId4"/>
    <p:sldId id="282" r:id="rId5"/>
    <p:sldId id="281" r:id="rId6"/>
    <p:sldId id="267" r:id="rId7"/>
    <p:sldId id="280" r:id="rId8"/>
    <p:sldId id="276" r:id="rId9"/>
    <p:sldId id="283" r:id="rId10"/>
    <p:sldId id="372" r:id="rId11"/>
    <p:sldId id="371" r:id="rId12"/>
    <p:sldId id="286" r:id="rId13"/>
    <p:sldId id="370" r:id="rId14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583" autoAdjust="0"/>
    <p:restoredTop sz="95969" autoAdjust="0"/>
  </p:normalViewPr>
  <p:slideViewPr>
    <p:cSldViewPr>
      <p:cViewPr varScale="1">
        <p:scale>
          <a:sx n="64" d="100"/>
          <a:sy n="64" d="100"/>
        </p:scale>
        <p:origin x="1692" y="30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F0E93715-3A79-4B2A-822B-6D34A294C068}"/>
    <pc:docChg chg="modSld">
      <pc:chgData name="Nadeem Mirza" userId="3599fbe9-8146-4601-8b21-97c0986fd19c" providerId="ADAL" clId="{F0E93715-3A79-4B2A-822B-6D34A294C068}" dt="2026-02-06T11:06:44.538" v="0" actId="20577"/>
      <pc:docMkLst>
        <pc:docMk/>
      </pc:docMkLst>
      <pc:sldChg chg="modSp mod">
        <pc:chgData name="Nadeem Mirza" userId="3599fbe9-8146-4601-8b21-97c0986fd19c" providerId="ADAL" clId="{F0E93715-3A79-4B2A-822B-6D34A294C068}" dt="2026-02-06T11:06:44.538" v="0" actId="20577"/>
        <pc:sldMkLst>
          <pc:docMk/>
          <pc:sldMk cId="0" sldId="276"/>
        </pc:sldMkLst>
        <pc:spChg chg="mod">
          <ac:chgData name="Nadeem Mirza" userId="3599fbe9-8146-4601-8b21-97c0986fd19c" providerId="ADAL" clId="{F0E93715-3A79-4B2A-822B-6D34A294C068}" dt="2026-02-06T11:06:44.538" v="0" actId="20577"/>
          <ac:spMkLst>
            <pc:docMk/>
            <pc:sldMk cId="0" sldId="276"/>
            <ac:spMk id="13315" creationId="{0C2F2B87-DD3A-4102-8F97-BF3160D01C6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04/10/2026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LCLM 6003</a:t>
            </a:r>
          </a:p>
          <a:p>
            <a:pPr eaLnBrk="1" hangingPunct="1"/>
            <a:r>
              <a:rPr lang="en-US" altLang="en-US"/>
              <a:t>Sept </a:t>
            </a:r>
            <a:r>
              <a:rPr lang="en-US" altLang="en-US" dirty="0"/>
              <a:t>2026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E2442FC-8B98-4BA7-BDF3-DAF4936FD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E27A-CE9F-4E59-A703-273914699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this session, you should be aware of:</a:t>
            </a:r>
          </a:p>
          <a:p>
            <a:pPr eaLnBrk="1" hangingPunct="1">
              <a:defRPr/>
            </a:pPr>
            <a:r>
              <a:rPr lang="en-GB" dirty="0"/>
              <a:t>Guidelines for classroom management </a:t>
            </a:r>
          </a:p>
          <a:p>
            <a:pPr eaLnBrk="1" hangingPunct="1">
              <a:defRPr/>
            </a:pPr>
            <a:r>
              <a:rPr lang="en-GB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dirty="0"/>
              <a:t>Programme Outline</a:t>
            </a:r>
          </a:p>
          <a:p>
            <a:pPr eaLnBrk="1" hangingPunct="1">
              <a:defRPr/>
            </a:pPr>
            <a:r>
              <a:rPr lang="en-GB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B1B6AD-1882-4D04-851E-90B436AE63E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78198D43-2EC1-4675-A3D5-9105FD97925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88784-18D0-41FD-8503-8B59343A28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A31C6579-7E50-47C1-8FD9-8F4F6ED1844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143001"/>
            <a:ext cx="8424167" cy="61023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You must achieve at least an 80% attendance record and requests for authorised absence are no longer accepted – for more info contact Student Services</a:t>
            </a:r>
          </a:p>
          <a:p>
            <a:pPr eaLnBrk="1" hangingPunct="1">
              <a:defRPr/>
            </a:pPr>
            <a:r>
              <a:rPr lang="en-GB" altLang="en-US" sz="2800" dirty="0"/>
              <a:t>Attendance (register) – 2 </a:t>
            </a:r>
            <a:r>
              <a:rPr lang="en-GB" altLang="en-US" sz="2800" dirty="0" err="1"/>
              <a:t>lates</a:t>
            </a:r>
            <a:r>
              <a:rPr lang="en-GB" altLang="en-US" sz="2800" dirty="0"/>
              <a:t> = 1 absence</a:t>
            </a:r>
          </a:p>
          <a:p>
            <a:pPr eaLnBrk="1" hangingPunct="1">
              <a:defRPr/>
            </a:pPr>
            <a:r>
              <a:rPr lang="en-GB" altLang="en-US" sz="2800" dirty="0" err="1"/>
              <a:t>Lates</a:t>
            </a:r>
            <a:r>
              <a:rPr lang="en-GB" altLang="en-US" sz="2800" dirty="0"/>
              <a:t> recorded 10 minutes after class starts until 40 minutes into the class</a:t>
            </a:r>
          </a:p>
          <a:p>
            <a:pPr eaLnBrk="1" hangingPunct="1">
              <a:defRPr/>
            </a:pPr>
            <a:r>
              <a:rPr lang="en-GB" altLang="en-US" sz="2800" dirty="0"/>
              <a:t>Any later, student is marked as absent</a:t>
            </a:r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9691FC10-0014-4CC4-8A11-FCFEB20193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6E60A4-56CF-4DA6-B63C-65F6FB0C29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6827CE83-49EA-4551-AB36-AAAE6514F1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509374-4846-4C9F-BD4E-472067D2943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8BB4106-29A3-4189-B56C-E8A9ACC88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Example: Class starts at 9.00am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F2E4-FA50-4F6E-A3F0-45B70EF7D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Same rules if you leave the session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AA3CF-8290-42E6-80C1-31CC14730A9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3242A6A5-7DCD-48FC-9777-AD43F649B5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AAD82E-0AB2-4543-AE33-0EDF8158854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DC64A3F-D341-4996-84AB-0B1D70E4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522F5FE-B776-40A0-AD30-7CDFA4277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Have a pen and paper to make notes</a:t>
            </a:r>
          </a:p>
          <a:p>
            <a:pPr eaLnBrk="1" hangingPunct="1"/>
            <a:r>
              <a:rPr lang="en-GB" altLang="en-US"/>
              <a:t>Correspondence – name, student number, module – make sure you check your TSD email frequently</a:t>
            </a:r>
          </a:p>
          <a:p>
            <a:pPr eaLnBrk="1" hangingPunct="1"/>
            <a:r>
              <a:rPr lang="en-GB" altLang="en-US"/>
              <a:t>You MUST stay logged on for the entire session </a:t>
            </a:r>
          </a:p>
          <a:p>
            <a:pPr eaLnBrk="1" hangingPunct="1"/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A8D91A-4C53-43FD-B924-DDD5089FB5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9698AA1-816D-4558-B002-81B2045279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8986D9-AD0A-4D27-8373-19D5CFFE5C7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:a16="http://schemas.microsoft.com/office/drawing/2014/main" id="{20E2FEF2-AE87-400A-8168-CE1FB8667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Teaching Approaches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B6E10-0911-C518-6E01-B092D226D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Teaching Strategies</a:t>
            </a:r>
          </a:p>
        </p:txBody>
      </p:sp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3F07F978-03DF-450D-9D25-BB6F6D0541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3200" dirty="0"/>
              <a:t>Lectures</a:t>
            </a:r>
          </a:p>
          <a:p>
            <a:pPr lvl="1" eaLnBrk="1" hangingPunct="1"/>
            <a:r>
              <a:rPr lang="en-GB" altLang="en-US" sz="3200" dirty="0"/>
              <a:t>Seminars</a:t>
            </a:r>
          </a:p>
          <a:p>
            <a:pPr lvl="1" eaLnBrk="1" hangingPunct="1"/>
            <a:r>
              <a:rPr lang="en-GB" altLang="en-US" sz="3200" dirty="0"/>
              <a:t>Discussions </a:t>
            </a:r>
          </a:p>
          <a:p>
            <a:pPr lvl="1" eaLnBrk="1" hangingPunct="1"/>
            <a:r>
              <a:rPr lang="en-GB" altLang="en-US" sz="3200" dirty="0"/>
              <a:t>Group work</a:t>
            </a:r>
          </a:p>
          <a:p>
            <a:pPr lvl="1" eaLnBrk="1" hangingPunct="1"/>
            <a:r>
              <a:rPr lang="en-GB" altLang="en-US" sz="3200" dirty="0"/>
              <a:t>Pair work</a:t>
            </a:r>
          </a:p>
          <a:p>
            <a:pPr lvl="1" eaLnBrk="1" hangingPunct="1"/>
            <a:r>
              <a:rPr lang="en-GB" altLang="en-US" sz="3200" dirty="0"/>
              <a:t>Case studies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D8F6E-0B51-4772-E216-4AD83DDC4B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Learnings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316FC5-2D4A-0D16-AC32-F036AA4F1DE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497388" y="2174874"/>
            <a:ext cx="4646612" cy="3540125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9819FF-AF63-4ECF-9C85-104BB2604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D4EB34-0449-4C0B-B25C-48F62B4C285E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1269" name="Slide Number Placeholder 2">
            <a:extLst>
              <a:ext uri="{FF2B5EF4-FFF2-40B4-BE49-F238E27FC236}">
                <a16:creationId xmlns:a16="http://schemas.microsoft.com/office/drawing/2014/main" id="{1F09C15E-8E32-486D-B312-2C19C3BC3F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99CA0D-01D1-497D-AFF1-7285D344346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6290299-17B6-40B8-AA63-5E758CD5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Resources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BF1D0B7-80C5-478B-A26F-EA104EC4385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6200" y="1066800"/>
            <a:ext cx="8991600" cy="44497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800" dirty="0"/>
              <a:t>All resources and teaching materials  available to you on Moodle</a:t>
            </a:r>
          </a:p>
          <a:p>
            <a:pPr eaLnBrk="1" hangingPunct="1">
              <a:defRPr/>
            </a:pPr>
            <a:r>
              <a:rPr lang="en-GB" altLang="en-US" sz="2800" dirty="0"/>
              <a:t>Resources also available on Teams page under the “files” tab</a:t>
            </a:r>
          </a:p>
          <a:p>
            <a:pPr eaLnBrk="1" hangingPunct="1">
              <a:defRPr/>
            </a:pPr>
            <a:r>
              <a:rPr lang="en-GB" altLang="en-US" sz="2800" dirty="0"/>
              <a:t>Important – </a:t>
            </a:r>
            <a:r>
              <a:rPr lang="en-GB" altLang="en-US" sz="2800" b="1" dirty="0"/>
              <a:t>Prepare</a:t>
            </a:r>
            <a:r>
              <a:rPr lang="en-GB" altLang="en-US" sz="2800" dirty="0"/>
              <a:t> - Check the Lesson schedule before coming to class</a:t>
            </a:r>
          </a:p>
          <a:p>
            <a:pPr eaLnBrk="1" hangingPunct="1">
              <a:defRPr/>
            </a:pPr>
            <a:endParaRPr lang="en-GB" altLang="en-US" sz="5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6490E-2525-48D1-84FD-EF985636E7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2293" name="Slide Number Placeholder 2">
            <a:extLst>
              <a:ext uri="{FF2B5EF4-FFF2-40B4-BE49-F238E27FC236}">
                <a16:creationId xmlns:a16="http://schemas.microsoft.com/office/drawing/2014/main" id="{99B86F88-8BA0-4FE6-87D2-58EFFD5B9E9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EA10AE-8954-4F92-AF9B-2E4EA1BE937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EA2A52-C6A2-E69F-9F1B-A62DBAC03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2412" y="3886200"/>
            <a:ext cx="1905000" cy="18478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A90EAE3-2653-444A-B4FB-E00D8FF4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3" y="558800"/>
            <a:ext cx="8229600" cy="6080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Module Aims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C2F2B87-DD3A-4102-8F97-BF3160D01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dirty="0"/>
              <a:t>To develop a holistic understanding of the leadership and management in </a:t>
            </a:r>
            <a:r>
              <a:rPr lang="en-US"/>
              <a:t>the  change.</a:t>
            </a: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FD697-68D0-4E28-9B7E-7C82EB5234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03E3F717-AE8B-4CCE-A99A-5650CF6216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DE3199-C4AC-4EF1-AE32-E550D043A82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4D581BC-C49D-45BC-921F-7A4C77F21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3D80E-F46D-41EC-A9FB-248CF832C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038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b="1" dirty="0"/>
              <a:t>Upon successful completion of this module, the student should be able to: </a:t>
            </a:r>
          </a:p>
          <a:p>
            <a:pPr eaLnBrk="1" hangingPunct="1">
              <a:defRPr/>
            </a:pPr>
            <a:endParaRPr lang="en-US" dirty="0"/>
          </a:p>
          <a:p>
            <a:pPr algn="just" eaLnBrk="1" hangingPunct="1">
              <a:defRPr/>
            </a:pPr>
            <a:r>
              <a:rPr lang="en-GB" sz="2600" dirty="0"/>
              <a:t>LO1    Critically explain contemporary issues and their impact on business management;</a:t>
            </a:r>
          </a:p>
          <a:p>
            <a:pPr algn="just" eaLnBrk="1" hangingPunct="1">
              <a:defRPr/>
            </a:pPr>
            <a:endParaRPr lang="en-GB" sz="2600" dirty="0"/>
          </a:p>
          <a:p>
            <a:pPr algn="just" eaLnBrk="1" hangingPunct="1">
              <a:defRPr/>
            </a:pPr>
            <a:r>
              <a:rPr lang="en-GB" sz="2600"/>
              <a:t>LO2  Critically </a:t>
            </a:r>
            <a:r>
              <a:rPr lang="en-GB" sz="2600" dirty="0"/>
              <a:t>analyse the relationship between environmental change </a:t>
            </a:r>
            <a:r>
              <a:rPr lang="en-GB" sz="2600"/>
              <a:t>and organisational capability</a:t>
            </a:r>
            <a:r>
              <a:rPr lang="en-GB" sz="2600" dirty="0"/>
              <a:t>;</a:t>
            </a:r>
          </a:p>
          <a:p>
            <a:pPr algn="just" eaLnBrk="1" hangingPunct="1">
              <a:defRPr/>
            </a:pPr>
            <a:endParaRPr lang="en-GB" sz="2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6F933-5170-4C9D-BA49-29C67D8E96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E8F0753A-928A-412B-9780-218028A2DE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27E5130-C606-47D7-867E-AD8062AA45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C5E92-B698-474C-89C5-D5FE530AB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DF09C-DBB4-42A2-AFA8-0471C5F5A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600201"/>
            <a:ext cx="8991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LO3  Critically analyse the nature of change and evaluate leadership in relation </a:t>
            </a:r>
            <a:r>
              <a:rPr lang="en-GB" sz="2800"/>
              <a:t>to change management</a:t>
            </a:r>
            <a:r>
              <a:rPr lang="en-GB" sz="2800" dirty="0"/>
              <a:t>; </a:t>
            </a:r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LO4   Apply models of change to appropriate business and organisational contexts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E5A5B-BF08-4F2D-ACD7-2410421C6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409278058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AE00622-CDEB-4B3B-BBD4-00B2F76D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Assessment- </a:t>
            </a:r>
            <a:r>
              <a:rPr lang="en-GB" altLang="en-US" sz="3100" dirty="0"/>
              <a:t>Singular Assessment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FBECD2A-C987-4AB4-94F1-AF9B8BA7A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389063"/>
            <a:ext cx="8991600" cy="4200525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are required to produce a </a:t>
            </a:r>
            <a:r>
              <a:rPr lang="en-GB" sz="3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4000 word (+/- 10%)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report, employing theoretical models, methods, and techniques to examine change management plan for a chosen organisation.</a:t>
            </a:r>
          </a:p>
          <a:p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refer UWTSD </a:t>
            </a:r>
            <a:r>
              <a:rPr lang="en-GB" sz="36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moodle</a:t>
            </a: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an updated version.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548C7-A9C6-409B-B4E1-3D88F8EB691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89116134-BF9B-4F0A-A1A6-1B9C294BFA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F3EBCC-FF54-4925-ABE3-692BE074363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783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7BFFAB1-71D8-4AED-9FD3-866F51117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Leganto Reading List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6E5C17C-6B3F-413B-B267-2058C32D3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sz="4800" dirty="0">
                <a:solidFill>
                  <a:srgbClr val="373A3C"/>
                </a:solidFill>
                <a:latin typeface="-apple-system"/>
              </a:rPr>
              <a:t>Questions for you:</a:t>
            </a:r>
          </a:p>
          <a:p>
            <a:pPr marL="0" indent="0" algn="l">
              <a:buNone/>
            </a:pPr>
            <a:r>
              <a:rPr lang="en-GB" sz="3900" dirty="0">
                <a:solidFill>
                  <a:srgbClr val="373A3C"/>
                </a:solidFill>
                <a:latin typeface="+mj-lt"/>
              </a:rPr>
              <a:t>Do you know where to find it? </a:t>
            </a:r>
          </a:p>
          <a:p>
            <a:pPr marL="0" indent="0" algn="l"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</a:t>
            </a: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(Online Resource Lists)</a:t>
            </a:r>
          </a:p>
          <a:p>
            <a:pPr marL="0" indent="0" algn="l">
              <a:buNone/>
            </a:pPr>
            <a:r>
              <a:rPr lang="en-GB" sz="3900" dirty="0"/>
              <a:t>Can you access the resources?</a:t>
            </a:r>
          </a:p>
          <a:p>
            <a:pPr marL="0" indent="0" algn="l">
              <a:buNone/>
            </a:pPr>
            <a:r>
              <a:rPr lang="en-GB" sz="3900" dirty="0"/>
              <a:t>     </a:t>
            </a: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(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</a:rPr>
              <a:t>Of course on UWTSD Library link</a:t>
            </a: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)</a:t>
            </a:r>
            <a:b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altLang="en-US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59513-B810-4B06-9A86-3850E16F3E4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95B7BA9-DD55-4FDE-810A-7EFF33C1C1E8}" type="datetime1">
              <a:rPr lang="en-GB" altLang="en-US"/>
              <a:pPr>
                <a:defRPr/>
              </a:pPr>
              <a:t>04/10/2026</a:t>
            </a:fld>
            <a:endParaRPr lang="en-GB" altLang="en-US"/>
          </a:p>
        </p:txBody>
      </p:sp>
      <p:sp>
        <p:nvSpPr>
          <p:cNvPr id="16389" name="Slide Number Placeholder 5">
            <a:extLst>
              <a:ext uri="{FF2B5EF4-FFF2-40B4-BE49-F238E27FC236}">
                <a16:creationId xmlns:a16="http://schemas.microsoft.com/office/drawing/2014/main" id="{8074C3C3-7952-49F6-ABBA-0D0A1E7616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CFDD2A-D73A-4E42-AF8D-DE25F3A9811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9913-BB9E-4965-A64E-625F1907B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5B90-7592-493F-800B-EFC3C0BA1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feel free to ask </a:t>
            </a:r>
            <a:r>
              <a:rPr lang="en-GB"/>
              <a:t>any question(s).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0DEB2F-554D-498C-96A1-7273F2FE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85913785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2712</TotalTime>
  <Words>431</Words>
  <Application>Microsoft Office PowerPoint</Application>
  <PresentationFormat>On-screen Show (4:3)</PresentationFormat>
  <Paragraphs>85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Myriad Pro</vt:lpstr>
      <vt:lpstr>Arial</vt:lpstr>
      <vt:lpstr>Calibri</vt:lpstr>
      <vt:lpstr>Times New Roman</vt:lpstr>
      <vt:lpstr>20140311PresentationUWTSDTemplate</vt:lpstr>
      <vt:lpstr>Leading and implementing change</vt:lpstr>
      <vt:lpstr>Lesson Aims</vt:lpstr>
      <vt:lpstr>Important - Attendance  </vt:lpstr>
      <vt:lpstr>Example: Class starts at 9.00am </vt:lpstr>
      <vt:lpstr>Important</vt:lpstr>
      <vt:lpstr>Teaching Approaches</vt:lpstr>
      <vt:lpstr>Resources</vt:lpstr>
      <vt:lpstr>Module Aims</vt:lpstr>
      <vt:lpstr>Learning outcomes</vt:lpstr>
      <vt:lpstr>Learning outcomes</vt:lpstr>
      <vt:lpstr>Assessment- Singular Assessment </vt:lpstr>
      <vt:lpstr>Leganto Reading List</vt:lpstr>
      <vt:lpstr>Any Questions?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Nadeem Mirza</cp:lastModifiedBy>
  <cp:revision>338</cp:revision>
  <cp:lastPrinted>2015-05-08T17:50:00Z</cp:lastPrinted>
  <dcterms:created xsi:type="dcterms:W3CDTF">2002-09-05T14:12:18Z</dcterms:created>
  <dcterms:modified xsi:type="dcterms:W3CDTF">2026-10-04T08:14:56Z</dcterms:modified>
</cp:coreProperties>
</file>